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305" r:id="rId4"/>
    <p:sldId id="259" r:id="rId5"/>
    <p:sldId id="306" r:id="rId6"/>
    <p:sldId id="263" r:id="rId7"/>
    <p:sldId id="266" r:id="rId8"/>
    <p:sldId id="272" r:id="rId9"/>
    <p:sldId id="319" r:id="rId10"/>
    <p:sldId id="264" r:id="rId11"/>
    <p:sldId id="269" r:id="rId12"/>
    <p:sldId id="268" r:id="rId13"/>
    <p:sldId id="309" r:id="rId14"/>
    <p:sldId id="275" r:id="rId15"/>
    <p:sldId id="277" r:id="rId16"/>
    <p:sldId id="270" r:id="rId17"/>
    <p:sldId id="265" r:id="rId18"/>
    <p:sldId id="276" r:id="rId19"/>
    <p:sldId id="280" r:id="rId20"/>
    <p:sldId id="299" r:id="rId21"/>
    <p:sldId id="290" r:id="rId22"/>
    <p:sldId id="267" r:id="rId23"/>
    <p:sldId id="291" r:id="rId24"/>
    <p:sldId id="286" r:id="rId25"/>
    <p:sldId id="303" r:id="rId26"/>
    <p:sldId id="297" r:id="rId27"/>
    <p:sldId id="295" r:id="rId28"/>
    <p:sldId id="304" r:id="rId29"/>
    <p:sldId id="32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243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CEBF-5613-4393-9E8C-0C08284ABA98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E1A-D3F7-4521-9901-BD7C8651C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7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CEBF-5613-4393-9E8C-0C08284ABA98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E1A-D3F7-4521-9901-BD7C8651C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72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CEBF-5613-4393-9E8C-0C08284ABA98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E1A-D3F7-4521-9901-BD7C8651C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CEBF-5613-4393-9E8C-0C08284ABA98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E1A-D3F7-4521-9901-BD7C8651C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2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CEBF-5613-4393-9E8C-0C08284ABA98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E1A-D3F7-4521-9901-BD7C8651C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53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CEBF-5613-4393-9E8C-0C08284ABA98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E1A-D3F7-4521-9901-BD7C8651C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3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CEBF-5613-4393-9E8C-0C08284ABA98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E1A-D3F7-4521-9901-BD7C8651C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51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CEBF-5613-4393-9E8C-0C08284ABA98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E1A-D3F7-4521-9901-BD7C8651C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86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CEBF-5613-4393-9E8C-0C08284ABA98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E1A-D3F7-4521-9901-BD7C8651C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80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CEBF-5613-4393-9E8C-0C08284ABA98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E1A-D3F7-4521-9901-BD7C8651C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19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CEBF-5613-4393-9E8C-0C08284ABA98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E1A-D3F7-4521-9901-BD7C8651C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BCEBF-5613-4393-9E8C-0C08284ABA98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07E1A-D3F7-4521-9901-BD7C8651C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7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Law-</a:t>
            </a:r>
            <a:r>
              <a:rPr lang="en-US" dirty="0" err="1" smtClean="0"/>
              <a:t>borist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Enforcing the District of Columbia’s Municipal Tree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4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Parcels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839924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83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Property Boundary Staked</a:t>
            </a:r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344" y="1600200"/>
            <a:ext cx="339331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32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Stump Grinding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76600" y="1619502"/>
            <a:ext cx="5632309" cy="420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t="15821" r="29713" b="7174"/>
          <a:stretch/>
        </p:blipFill>
        <p:spPr bwMode="auto">
          <a:xfrm>
            <a:off x="609600" y="1600200"/>
            <a:ext cx="2581155" cy="422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6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Burden of Proof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Civil Trial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Preponderance of the Evidence</a:t>
            </a:r>
          </a:p>
          <a:p>
            <a:pPr lvl="2"/>
            <a:r>
              <a:rPr lang="en-US" dirty="0" smtClean="0"/>
              <a:t>Was the respondent </a:t>
            </a:r>
            <a:r>
              <a:rPr lang="en-US" dirty="0" smtClean="0">
                <a:solidFill>
                  <a:srgbClr val="FF0000"/>
                </a:solidFill>
              </a:rPr>
              <a:t>more likely than not </a:t>
            </a:r>
            <a:r>
              <a:rPr lang="en-US" dirty="0" smtClean="0"/>
              <a:t>to have committed the infraction?</a:t>
            </a:r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Criminal Trial</a:t>
            </a:r>
          </a:p>
          <a:p>
            <a:pPr lvl="1"/>
            <a:r>
              <a:rPr lang="en-US" dirty="0" smtClean="0"/>
              <a:t>Beyond a Reasonable Doubt</a:t>
            </a:r>
          </a:p>
          <a:p>
            <a:pPr lvl="2"/>
            <a:r>
              <a:rPr lang="en-US" dirty="0" smtClean="0"/>
              <a:t>Is there a reasonable doubt the defendant committed the crime?</a:t>
            </a:r>
          </a:p>
          <a:p>
            <a:pPr lvl="2"/>
            <a:endParaRPr lang="en-US" dirty="0"/>
          </a:p>
        </p:txBody>
      </p:sp>
      <p:sp>
        <p:nvSpPr>
          <p:cNvPr id="4" name="Multiply 3"/>
          <p:cNvSpPr/>
          <p:nvPr/>
        </p:nvSpPr>
        <p:spPr>
          <a:xfrm>
            <a:off x="-152400" y="3352800"/>
            <a:ext cx="9601200" cy="3429000"/>
          </a:xfrm>
          <a:prstGeom prst="mathMultiply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2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measure???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287251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information do we have?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Stump D</a:t>
            </a:r>
          </a:p>
          <a:p>
            <a:r>
              <a:rPr lang="en-US" sz="4800" dirty="0" smtClean="0"/>
              <a:t>Stump H</a:t>
            </a:r>
          </a:p>
          <a:p>
            <a:r>
              <a:rPr lang="en-US" sz="4800" dirty="0" smtClean="0"/>
              <a:t>Species</a:t>
            </a:r>
          </a:p>
          <a:p>
            <a:r>
              <a:rPr lang="en-US" sz="4800" dirty="0" smtClean="0"/>
              <a:t>Total tree height, using LIDAR</a:t>
            </a:r>
          </a:p>
        </p:txBody>
      </p:sp>
    </p:spTree>
    <p:extLst>
      <p:ext uri="{BB962C8B-B14F-4D97-AF65-F5344CB8AC3E}">
        <p14:creationId xmlns:p14="http://schemas.microsoft.com/office/powerpoint/2010/main" val="35261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TH with LIDAR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06224"/>
            <a:ext cx="8001000" cy="51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91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209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ORMEROD EQUATION:*</a:t>
            </a:r>
            <a:r>
              <a:rPr lang="en-US" sz="4000" dirty="0" smtClean="0">
                <a:solidFill>
                  <a:srgbClr val="FF0000"/>
                </a:solidFill>
              </a:rPr>
              <a:t>                     D</a:t>
            </a:r>
            <a:r>
              <a:rPr lang="en-US" sz="4000" dirty="0" smtClean="0"/>
              <a:t>^2/</a:t>
            </a:r>
            <a:r>
              <a:rPr lang="en-US" sz="4000" dirty="0" smtClean="0">
                <a:solidFill>
                  <a:srgbClr val="FFC000"/>
                </a:solidFill>
              </a:rPr>
              <a:t>DBH</a:t>
            </a:r>
            <a:r>
              <a:rPr lang="en-US" sz="4000" dirty="0" smtClean="0"/>
              <a:t>^2 </a:t>
            </a:r>
            <a:r>
              <a:rPr lang="en-US" sz="4000" dirty="0"/>
              <a:t>= [(</a:t>
            </a:r>
            <a:r>
              <a:rPr lang="en-US" sz="4000" dirty="0">
                <a:solidFill>
                  <a:srgbClr val="0070C0"/>
                </a:solidFill>
              </a:rPr>
              <a:t>TH</a:t>
            </a:r>
            <a:r>
              <a:rPr lang="en-US" sz="4000" dirty="0"/>
              <a:t> – </a:t>
            </a:r>
            <a:r>
              <a:rPr lang="en-US" sz="4000" dirty="0">
                <a:solidFill>
                  <a:srgbClr val="7030A0"/>
                </a:solidFill>
              </a:rPr>
              <a:t>H</a:t>
            </a:r>
            <a:r>
              <a:rPr lang="en-US" sz="4000" dirty="0"/>
              <a:t>) / (</a:t>
            </a:r>
            <a:r>
              <a:rPr lang="en-US" sz="4000" dirty="0">
                <a:solidFill>
                  <a:srgbClr val="0070C0"/>
                </a:solidFill>
              </a:rPr>
              <a:t>TH</a:t>
            </a:r>
            <a:r>
              <a:rPr lang="en-US" sz="4000" dirty="0"/>
              <a:t> – 4.5)]^2</a:t>
            </a:r>
            <a:r>
              <a:rPr lang="en-US" sz="4000" dirty="0">
                <a:solidFill>
                  <a:srgbClr val="00B050"/>
                </a:solidFill>
              </a:rPr>
              <a:t>b1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Where . . .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00B050"/>
                </a:solidFill>
              </a:rPr>
              <a:t>the</a:t>
            </a:r>
            <a:r>
              <a:rPr lang="en-US" dirty="0" smtClean="0"/>
              <a:t> measured diameter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H</a:t>
            </a:r>
            <a:r>
              <a:rPr lang="en-US" dirty="0" smtClean="0"/>
              <a:t> = height of the measured diameter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TH</a:t>
            </a:r>
            <a:r>
              <a:rPr lang="en-US" dirty="0" smtClean="0"/>
              <a:t> = total height of the tree (obtained from    LIDAR data)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DBH</a:t>
            </a:r>
            <a:r>
              <a:rPr lang="en-US" dirty="0" smtClean="0"/>
              <a:t> = diameter at breast height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b</a:t>
            </a:r>
            <a:r>
              <a:rPr lang="en-US" dirty="0" smtClean="0">
                <a:solidFill>
                  <a:srgbClr val="00B050"/>
                </a:solidFill>
              </a:rPr>
              <a:t>1</a:t>
            </a:r>
            <a:r>
              <a:rPr lang="en-US" dirty="0" smtClean="0"/>
              <a:t> = species-specific co-efficient developed by USFS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*</a:t>
            </a:r>
            <a:r>
              <a:rPr lang="en-US" sz="1900" dirty="0"/>
              <a:t>Martin, A. Jeff.  “Taper and Volume Equations for Selected Appalachian Hardwood Species.”  United States Department of Agriculture.  1981.</a:t>
            </a:r>
          </a:p>
        </p:txBody>
      </p:sp>
    </p:spTree>
    <p:extLst>
      <p:ext uri="{BB962C8B-B14F-4D97-AF65-F5344CB8AC3E}">
        <p14:creationId xmlns:p14="http://schemas.microsoft.com/office/powerpoint/2010/main" val="332187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Excel 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Solve for </a:t>
            </a:r>
            <a:r>
              <a:rPr lang="en-US" sz="4000" dirty="0" smtClean="0">
                <a:solidFill>
                  <a:srgbClr val="FFC000"/>
                </a:solidFill>
              </a:rPr>
              <a:t>DBH</a:t>
            </a:r>
          </a:p>
          <a:p>
            <a:r>
              <a:rPr lang="en-US" sz="4000" dirty="0"/>
              <a:t>=SQRT(</a:t>
            </a:r>
            <a:r>
              <a:rPr lang="en-US" sz="4000" dirty="0">
                <a:solidFill>
                  <a:srgbClr val="FF0000"/>
                </a:solidFill>
              </a:rPr>
              <a:t>D</a:t>
            </a:r>
            <a:r>
              <a:rPr lang="en-US" sz="4000" dirty="0"/>
              <a:t>^2/((</a:t>
            </a:r>
            <a:r>
              <a:rPr lang="en-US" sz="4000" dirty="0">
                <a:solidFill>
                  <a:srgbClr val="0070C0"/>
                </a:solidFill>
              </a:rPr>
              <a:t>TH</a:t>
            </a:r>
            <a:r>
              <a:rPr lang="en-US" sz="4000" dirty="0"/>
              <a:t>-</a:t>
            </a:r>
            <a:r>
              <a:rPr lang="en-US" sz="4000" dirty="0">
                <a:solidFill>
                  <a:srgbClr val="7030A0"/>
                </a:solidFill>
              </a:rPr>
              <a:t>H</a:t>
            </a:r>
            <a:r>
              <a:rPr lang="en-US" sz="4000" dirty="0"/>
              <a:t>)/</a:t>
            </a:r>
            <a:r>
              <a:rPr lang="en-US" sz="4000" dirty="0">
                <a:solidFill>
                  <a:srgbClr val="0070C0"/>
                </a:solidFill>
              </a:rPr>
              <a:t>TH</a:t>
            </a:r>
            <a:r>
              <a:rPr lang="en-US" sz="4000" dirty="0"/>
              <a:t>-4.5))^(2*</a:t>
            </a:r>
            <a:r>
              <a:rPr lang="en-US" sz="4000" dirty="0">
                <a:solidFill>
                  <a:srgbClr val="00B050"/>
                </a:solidFill>
              </a:rPr>
              <a:t>b1</a:t>
            </a:r>
            <a:r>
              <a:rPr lang="en-US" sz="4000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8513064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55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Fines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t="2451" r="23418" b="431"/>
          <a:stretch/>
        </p:blipFill>
        <p:spPr>
          <a:xfrm>
            <a:off x="609600" y="1295400"/>
            <a:ext cx="8162078" cy="38862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5" t="77172" r="28589" b="5110"/>
          <a:stretch/>
        </p:blipFill>
        <p:spPr bwMode="auto">
          <a:xfrm>
            <a:off x="2133600" y="4059633"/>
            <a:ext cx="2514600" cy="253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219200" y="3733800"/>
            <a:ext cx="4419600" cy="3048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15000" y="4343400"/>
            <a:ext cx="7620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endCxn id="6" idx="0"/>
          </p:cNvCxnSpPr>
          <p:nvPr/>
        </p:nvCxnSpPr>
        <p:spPr>
          <a:xfrm>
            <a:off x="4343400" y="3886200"/>
            <a:ext cx="1752600" cy="457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5"/>
          </p:cNvCxnSpPr>
          <p:nvPr/>
        </p:nvCxnSpPr>
        <p:spPr>
          <a:xfrm flipH="1">
            <a:off x="5219700" y="4863726"/>
            <a:ext cx="1145708" cy="13084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35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Urban Forestry Division, </a:t>
            </a:r>
            <a:br>
              <a:rPr lang="en-US" dirty="0" smtClean="0"/>
            </a:br>
            <a:r>
              <a:rPr lang="en-US" dirty="0" smtClean="0"/>
              <a:t>Washington D.C.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20 arborists, 4 teams</a:t>
            </a:r>
          </a:p>
          <a:p>
            <a:r>
              <a:rPr lang="en-US" sz="3200" dirty="0" smtClean="0"/>
              <a:t>District Department of Transportation (DDOT)</a:t>
            </a:r>
          </a:p>
          <a:p>
            <a:r>
              <a:rPr lang="en-US" sz="3200" dirty="0" smtClean="0"/>
              <a:t>675,000 people</a:t>
            </a:r>
          </a:p>
          <a:p>
            <a:r>
              <a:rPr lang="en-US" sz="3200" dirty="0" smtClean="0"/>
              <a:t>150,000 street trees</a:t>
            </a:r>
          </a:p>
          <a:p>
            <a:r>
              <a:rPr lang="en-US" sz="3200" dirty="0" smtClean="0"/>
              <a:t>61 sq. mi.</a:t>
            </a:r>
            <a:endParaRPr lang="en-US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04" y="1600200"/>
            <a:ext cx="392875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493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Fine:  $114,740.07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9" r="24504"/>
          <a:stretch/>
        </p:blipFill>
        <p:spPr>
          <a:xfrm rot="5400000">
            <a:off x="2355304" y="1377348"/>
            <a:ext cx="4585791" cy="4572000"/>
          </a:xfrm>
        </p:spPr>
      </p:pic>
    </p:spTree>
    <p:extLst>
      <p:ext uri="{BB962C8B-B14F-4D97-AF65-F5344CB8AC3E}">
        <p14:creationId xmlns:p14="http://schemas.microsoft.com/office/powerpoint/2010/main" val="2851661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 #2:  The Robinson Case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3609" y="1961191"/>
            <a:ext cx="4716727" cy="3537545"/>
          </a:xfrm>
        </p:spPr>
      </p:pic>
    </p:spTree>
    <p:extLst>
      <p:ext uri="{BB962C8B-B14F-4D97-AF65-F5344CB8AC3E}">
        <p14:creationId xmlns:p14="http://schemas.microsoft.com/office/powerpoint/2010/main" val="172352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20" y="1600200"/>
            <a:ext cx="5639360" cy="4525963"/>
          </a:xfrm>
        </p:spPr>
      </p:pic>
    </p:spTree>
    <p:extLst>
      <p:ext uri="{BB962C8B-B14F-4D97-AF65-F5344CB8AC3E}">
        <p14:creationId xmlns:p14="http://schemas.microsoft.com/office/powerpoint/2010/main" val="366999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Ouch Emoji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9" t="73883" r="29368" b="17162"/>
          <a:stretch/>
        </p:blipFill>
        <p:spPr bwMode="auto">
          <a:xfrm>
            <a:off x="2362200" y="1627725"/>
            <a:ext cx="4343399" cy="467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97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Judges Can Suspend Fines 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(1) Past Compliance</a:t>
            </a:r>
          </a:p>
          <a:p>
            <a:pPr marL="0" indent="0">
              <a:buNone/>
            </a:pPr>
            <a:r>
              <a:rPr lang="en-US" sz="4000" dirty="0" smtClean="0"/>
              <a:t>(2) Past Good Faith Attempts to Comply with Applicable Laws and Regulations</a:t>
            </a:r>
          </a:p>
          <a:p>
            <a:pPr marL="0" indent="0">
              <a:buNone/>
            </a:pPr>
            <a:r>
              <a:rPr lang="en-US" sz="4000" dirty="0" smtClean="0"/>
              <a:t>(3) Respondent Correct the Infraction by a Date Certain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840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“Respondent has accepted responsibility . . .”</a:t>
            </a:r>
          </a:p>
          <a:p>
            <a:r>
              <a:rPr lang="en-US" dirty="0" smtClean="0"/>
              <a:t>“Respondent was properly permitted and paid the fees . . . for the Special Trees . . .”</a:t>
            </a:r>
          </a:p>
          <a:p>
            <a:r>
              <a:rPr lang="en-US" dirty="0" smtClean="0"/>
              <a:t>“. . . This Heritage Tree is barely over the threshold to qualify as a Heritage Tree . . .”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“Respondent has accepted responsibility . . .”</a:t>
            </a:r>
          </a:p>
          <a:p>
            <a:r>
              <a:rPr lang="en-US" dirty="0" smtClean="0"/>
              <a:t>“Respondent was properly permitted and paid the fees . . . for the Special Trees . . .”</a:t>
            </a:r>
          </a:p>
          <a:p>
            <a:r>
              <a:rPr lang="en-US" dirty="0" smtClean="0"/>
              <a:t>“. . . This Heritage Tree is barely over the threshold to qualify as a Heritage Tree . . .”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6000" dirty="0" smtClean="0">
                <a:solidFill>
                  <a:srgbClr val="0070C0"/>
                </a:solidFill>
              </a:rPr>
              <a:t>$31,197</a:t>
            </a:r>
            <a:r>
              <a:rPr lang="en-US" sz="6000" dirty="0" smtClean="0"/>
              <a:t>	</a:t>
            </a:r>
            <a:r>
              <a:rPr lang="en-US" sz="6000" dirty="0" smtClean="0">
                <a:sym typeface="Wingdings" panose="05000000000000000000" pitchFamily="2" charset="2"/>
              </a:rPr>
              <a:t> 	</a:t>
            </a:r>
            <a:r>
              <a:rPr lang="en-US" sz="6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$18,000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85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Fine Reductions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2014-DDOT-U100115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$21,823.00</a:t>
            </a:r>
            <a:r>
              <a:rPr lang="en-US" dirty="0"/>
              <a:t>	</a:t>
            </a:r>
            <a:r>
              <a:rPr lang="en-US" dirty="0">
                <a:sym typeface="Wingdings" panose="05000000000000000000" pitchFamily="2" charset="2"/>
              </a:rPr>
              <a:t>	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$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5,000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“. . . a first-time offense . . .”</a:t>
            </a:r>
            <a:endParaRPr lang="en-US" dirty="0" smtClean="0"/>
          </a:p>
          <a:p>
            <a:r>
              <a:rPr lang="en-US" dirty="0" smtClean="0"/>
              <a:t>2014-DDOT-U100066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$8,765.00</a:t>
            </a:r>
            <a:r>
              <a:rPr lang="en-US" dirty="0" smtClean="0"/>
              <a:t>	</a:t>
            </a:r>
            <a:r>
              <a:rPr lang="en-US" dirty="0" smtClean="0">
                <a:sym typeface="Wingdings" panose="05000000000000000000" pitchFamily="2" charset="2"/>
              </a:rPr>
              <a:t>	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$3,067.75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“. . . Respondent acted in good faith by applying for the permit . . .”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4441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Canopy = 38.5%</a:t>
            </a:r>
            <a:endParaRPr lang="en-US" dirty="0"/>
          </a:p>
        </p:txBody>
      </p:sp>
      <p:pic>
        <p:nvPicPr>
          <p:cNvPr id="2050" name="Picture 2" descr="H:\Glamour Shots+\Tulip poplar\IMG_39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64" y="1600200"/>
            <a:ext cx="806187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45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John O’Neill</a:t>
            </a:r>
          </a:p>
          <a:p>
            <a:r>
              <a:rPr lang="en-US" dirty="0" smtClean="0"/>
              <a:t>Urban Forester, Ward 8 District of Columbia Government</a:t>
            </a:r>
          </a:p>
          <a:p>
            <a:r>
              <a:rPr lang="en-US" dirty="0"/>
              <a:t>j</a:t>
            </a:r>
            <a:r>
              <a:rPr lang="en-US" dirty="0" smtClean="0"/>
              <a:t>ohn.oneill@dc.gov</a:t>
            </a:r>
          </a:p>
          <a:p>
            <a:r>
              <a:rPr lang="en-US" dirty="0" smtClean="0"/>
              <a:t>(202) 527- 5633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joneill\Desktop\ddot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828" y="2057400"/>
            <a:ext cx="4144772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773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D.C.:  The City of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40% Canopy Goal by 2032</a:t>
            </a:r>
          </a:p>
          <a:p>
            <a:r>
              <a:rPr lang="en-US" sz="4000" dirty="0" smtClean="0"/>
              <a:t>Plant 8,000 Trees a Year</a:t>
            </a:r>
          </a:p>
          <a:p>
            <a:r>
              <a:rPr lang="en-US" sz="4000" dirty="0" smtClean="0"/>
              <a:t>Issue Tree Removal Permits</a:t>
            </a:r>
          </a:p>
          <a:p>
            <a:endParaRPr lang="en-US" sz="4000" dirty="0"/>
          </a:p>
        </p:txBody>
      </p:sp>
      <p:pic>
        <p:nvPicPr>
          <p:cNvPr id="1026" name="Picture 2" descr="H:\Glamour Shots+\Dawn redwood\IMG_40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32671" y="2589214"/>
            <a:ext cx="502205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599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Urban Forest Preservation Act of 2002 (plus 2016 Amendment)</a:t>
            </a:r>
            <a:endParaRPr lang="en-US" dirty="0"/>
          </a:p>
        </p:txBody>
      </p:sp>
      <p:pic>
        <p:nvPicPr>
          <p:cNvPr id="1026" name="Picture 2" descr="H:\Glamour Shots+\White oak\White oak, 2829 Northampton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6962" y="2009238"/>
            <a:ext cx="3834560" cy="28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Glamour Shots+\Perisan parrotia\IMG_0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7453" y="198321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6388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Undersized &lt; 44”</a:t>
            </a:r>
            <a:endParaRPr lang="en-US" sz="2400" dirty="0"/>
          </a:p>
        </p:txBody>
      </p:sp>
      <p:pic>
        <p:nvPicPr>
          <p:cNvPr id="1028" name="Picture 4" descr="H:\Glamour Shots+\Dawn redwood\IMG_40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94238" y="-4719309"/>
            <a:ext cx="5097929" cy="286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Glamour Shots+\Scarlet oak\IMG_02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29204" y="2069780"/>
            <a:ext cx="3579168" cy="26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9088" y="56388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44” &lt; Special &gt; 100”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5638800"/>
            <a:ext cx="2847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100” &lt; Heritage Trees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104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Urban Forest Preservation Act of 2002 (plus 2016 Amendment)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$55 per inch</a:t>
            </a:r>
            <a:r>
              <a:rPr lang="en-US" sz="4800" dirty="0" smtClean="0"/>
              <a:t> of circumference to remove </a:t>
            </a:r>
            <a:r>
              <a:rPr lang="en-US" sz="4800" dirty="0" smtClean="0">
                <a:solidFill>
                  <a:srgbClr val="00B050"/>
                </a:solidFill>
              </a:rPr>
              <a:t>non-hazardous</a:t>
            </a:r>
            <a:r>
              <a:rPr lang="en-US" sz="4800" dirty="0" smtClean="0"/>
              <a:t> trees.</a:t>
            </a:r>
          </a:p>
          <a:p>
            <a:r>
              <a:rPr lang="en-US" sz="4800" dirty="0" smtClean="0">
                <a:solidFill>
                  <a:srgbClr val="FF0000"/>
                </a:solidFill>
              </a:rPr>
              <a:t>$300 per inch </a:t>
            </a:r>
            <a:r>
              <a:rPr lang="en-US" sz="4800" dirty="0" smtClean="0"/>
              <a:t>of circumference fine for </a:t>
            </a:r>
            <a:r>
              <a:rPr lang="en-US" sz="4800" dirty="0" smtClean="0">
                <a:solidFill>
                  <a:srgbClr val="FF0000"/>
                </a:solidFill>
              </a:rPr>
              <a:t>illegal</a:t>
            </a:r>
            <a:r>
              <a:rPr lang="en-US" sz="4800" dirty="0" smtClean="0"/>
              <a:t> removals.</a:t>
            </a:r>
          </a:p>
          <a:p>
            <a:r>
              <a:rPr lang="en-US" sz="4800" dirty="0" smtClean="0"/>
              <a:t>Trees measured at </a:t>
            </a:r>
            <a:r>
              <a:rPr lang="en-US" sz="4800" dirty="0" smtClean="0">
                <a:solidFill>
                  <a:srgbClr val="0070C0"/>
                </a:solidFill>
              </a:rPr>
              <a:t>4.5 feet </a:t>
            </a:r>
            <a:r>
              <a:rPr lang="en-US" sz="4800" dirty="0" smtClean="0"/>
              <a:t>above the ground</a:t>
            </a:r>
          </a:p>
        </p:txBody>
      </p:sp>
    </p:spTree>
    <p:extLst>
      <p:ext uri="{BB962C8B-B14F-4D97-AF65-F5344CB8AC3E}">
        <p14:creationId xmlns:p14="http://schemas.microsoft.com/office/powerpoint/2010/main" val="64887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 #1:  The Gainesville Case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4572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67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"/>
            <a:ext cx="60198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7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Burden of Proof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Civil Trial</a:t>
            </a:r>
          </a:p>
          <a:p>
            <a:pPr lvl="1"/>
            <a:r>
              <a:rPr lang="en-US" dirty="0" smtClean="0"/>
              <a:t>Preponderance of the Evidence</a:t>
            </a:r>
          </a:p>
          <a:p>
            <a:pPr lvl="2"/>
            <a:r>
              <a:rPr lang="en-US" dirty="0" smtClean="0"/>
              <a:t>Was the respondent more likely than not to have committed the infraction?</a:t>
            </a:r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Criminal Trial</a:t>
            </a:r>
          </a:p>
          <a:p>
            <a:pPr lvl="1"/>
            <a:r>
              <a:rPr lang="en-US" dirty="0" smtClean="0"/>
              <a:t>Beyond a Reasonable Doubt</a:t>
            </a:r>
          </a:p>
          <a:p>
            <a:pPr lvl="2"/>
            <a:r>
              <a:rPr lang="en-US" dirty="0" smtClean="0"/>
              <a:t>Is there a reasonable doubt the defendant committed the crime?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00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Burden of Proof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Civil Trial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Preponderance of the Evidence</a:t>
            </a:r>
          </a:p>
          <a:p>
            <a:pPr lvl="2"/>
            <a:r>
              <a:rPr lang="en-US" dirty="0" smtClean="0"/>
              <a:t>Was the respondent </a:t>
            </a:r>
            <a:r>
              <a:rPr lang="en-US" dirty="0" smtClean="0">
                <a:solidFill>
                  <a:srgbClr val="FF0000"/>
                </a:solidFill>
              </a:rPr>
              <a:t>more likely than not </a:t>
            </a:r>
            <a:r>
              <a:rPr lang="en-US" dirty="0" smtClean="0"/>
              <a:t>to have committed the infraction?</a:t>
            </a:r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Criminal Trial</a:t>
            </a:r>
          </a:p>
          <a:p>
            <a:pPr lvl="1"/>
            <a:r>
              <a:rPr lang="en-US" dirty="0" smtClean="0"/>
              <a:t>Beyond a Reasonable Doubt</a:t>
            </a:r>
          </a:p>
          <a:p>
            <a:pPr lvl="2"/>
            <a:r>
              <a:rPr lang="en-US" dirty="0" smtClean="0"/>
              <a:t>Is there a reasonable doubt the defendant committed the crime?</a:t>
            </a:r>
          </a:p>
          <a:p>
            <a:pPr lvl="2"/>
            <a:endParaRPr lang="en-US" dirty="0"/>
          </a:p>
        </p:txBody>
      </p:sp>
      <p:sp>
        <p:nvSpPr>
          <p:cNvPr id="4" name="Multiply 3"/>
          <p:cNvSpPr/>
          <p:nvPr/>
        </p:nvSpPr>
        <p:spPr>
          <a:xfrm>
            <a:off x="-152400" y="3352800"/>
            <a:ext cx="9601200" cy="3429000"/>
          </a:xfrm>
          <a:prstGeom prst="mathMultiply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5927</TotalTime>
  <Words>567</Words>
  <Application>Microsoft Office PowerPoint</Application>
  <PresentationFormat>On-screen Show (4:3)</PresentationFormat>
  <Paragraphs>99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Office Theme</vt:lpstr>
      <vt:lpstr>The Law-borist</vt:lpstr>
      <vt:lpstr>Urban Forestry Division,  Washington D.C.</vt:lpstr>
      <vt:lpstr>D.C.:  The City of Trees</vt:lpstr>
      <vt:lpstr>Urban Forest Preservation Act of 2002 (plus 2016 Amendment)</vt:lpstr>
      <vt:lpstr>Urban Forest Preservation Act of 2002 (plus 2016 Amendment)</vt:lpstr>
      <vt:lpstr>Case Study #1:  The Gainesville Case</vt:lpstr>
      <vt:lpstr>PowerPoint Presentation</vt:lpstr>
      <vt:lpstr>Burden of Proof</vt:lpstr>
      <vt:lpstr>Burden of Proof</vt:lpstr>
      <vt:lpstr>Two Parcels</vt:lpstr>
      <vt:lpstr>Property Boundary Staked</vt:lpstr>
      <vt:lpstr>Stump Grinding</vt:lpstr>
      <vt:lpstr>Burden of Proof</vt:lpstr>
      <vt:lpstr>What do we measure???</vt:lpstr>
      <vt:lpstr>What information do we have?</vt:lpstr>
      <vt:lpstr>Measuring TH with LIDAR</vt:lpstr>
      <vt:lpstr>ORMEROD EQUATION:*                     D^2/DBH^2 = [(TH – H) / (TH – 4.5)]^2b1 </vt:lpstr>
      <vt:lpstr>In Excel . . . </vt:lpstr>
      <vt:lpstr>Tree Fines</vt:lpstr>
      <vt:lpstr>Total Fine:  $114,740.07</vt:lpstr>
      <vt:lpstr>Case Study #2:  The Robinson Case</vt:lpstr>
      <vt:lpstr>Evidence</vt:lpstr>
      <vt:lpstr>Ouch Emoji</vt:lpstr>
      <vt:lpstr>Judges Can Suspend Fines . . . </vt:lpstr>
      <vt:lpstr>Best Case</vt:lpstr>
      <vt:lpstr>Best Case</vt:lpstr>
      <vt:lpstr>Fine Reductions</vt:lpstr>
      <vt:lpstr>Canopy = 38.5%</vt:lpstr>
      <vt:lpstr>Contact</vt:lpstr>
    </vt:vector>
  </TitlesOfParts>
  <Company>DC Government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Law-borist</dc:title>
  <dc:creator>John O’Neill</dc:creator>
  <cp:lastModifiedBy>Jessica</cp:lastModifiedBy>
  <cp:revision>120</cp:revision>
  <dcterms:created xsi:type="dcterms:W3CDTF">2017-05-22T10:59:07Z</dcterms:created>
  <dcterms:modified xsi:type="dcterms:W3CDTF">2019-11-19T20:32:12Z</dcterms:modified>
</cp:coreProperties>
</file>