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 id="2147483672" r:id="rId3"/>
    <p:sldMasterId id="2147483678" r:id="rId4"/>
  </p:sldMasterIdLst>
  <p:notesMasterIdLst>
    <p:notesMasterId r:id="rId21"/>
  </p:notesMasterIdLst>
  <p:handoutMasterIdLst>
    <p:handoutMasterId r:id="rId22"/>
  </p:handoutMasterIdLst>
  <p:sldIdLst>
    <p:sldId id="257" r:id="rId5"/>
    <p:sldId id="337" r:id="rId6"/>
    <p:sldId id="324" r:id="rId7"/>
    <p:sldId id="334" r:id="rId8"/>
    <p:sldId id="341" r:id="rId9"/>
    <p:sldId id="339" r:id="rId10"/>
    <p:sldId id="340" r:id="rId11"/>
    <p:sldId id="336" r:id="rId12"/>
    <p:sldId id="335" r:id="rId13"/>
    <p:sldId id="296" r:id="rId14"/>
    <p:sldId id="326" r:id="rId15"/>
    <p:sldId id="327" r:id="rId16"/>
    <p:sldId id="328" r:id="rId17"/>
    <p:sldId id="325" r:id="rId18"/>
    <p:sldId id="331" r:id="rId19"/>
    <p:sldId id="26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84" autoAdjust="0"/>
  </p:normalViewPr>
  <p:slideViewPr>
    <p:cSldViewPr>
      <p:cViewPr varScale="1">
        <p:scale>
          <a:sx n="55" d="100"/>
          <a:sy n="55" d="100"/>
        </p:scale>
        <p:origin x="1836" y="7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2551209-766A-4323-BF67-DFA3B892877B}" type="datetimeFigureOut">
              <a:rPr lang="en-US" altLang="en-US"/>
              <a:pPr>
                <a:defRPr/>
              </a:pPr>
              <a:t>10/6/2017</a:t>
            </a:fld>
            <a:endParaRPr lang="en-US" alt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31A5326-EC18-4F1F-BC6E-1F7DF60D9576}" type="slidenum">
              <a:rPr lang="en-US" altLang="en-US"/>
              <a:pPr>
                <a:defRPr/>
              </a:pPr>
              <a:t>‹#›</a:t>
            </a:fld>
            <a:endParaRPr lang="en-US" altLang="en-US"/>
          </a:p>
        </p:txBody>
      </p:sp>
    </p:spTree>
    <p:extLst>
      <p:ext uri="{BB962C8B-B14F-4D97-AF65-F5344CB8AC3E}">
        <p14:creationId xmlns:p14="http://schemas.microsoft.com/office/powerpoint/2010/main" val="1631553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en-US"/>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A557606-5731-44E4-A01A-CC4C133C5163}" type="datetimeFigureOut">
              <a:rPr lang="en-US" altLang="en-US"/>
              <a:pPr>
                <a:defRPr/>
              </a:pPr>
              <a:t>10/6/2017</a:t>
            </a:fld>
            <a:endParaRPr lang="en-US" alt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AAD65C1-CB46-4739-8DCE-D07C6987966D}" type="slidenum">
              <a:rPr lang="en-US" altLang="en-US"/>
              <a:pPr>
                <a:defRPr/>
              </a:pPr>
              <a:t>‹#›</a:t>
            </a:fld>
            <a:endParaRPr lang="en-US" altLang="en-US"/>
          </a:p>
        </p:txBody>
      </p:sp>
    </p:spTree>
    <p:extLst>
      <p:ext uri="{BB962C8B-B14F-4D97-AF65-F5344CB8AC3E}">
        <p14:creationId xmlns:p14="http://schemas.microsoft.com/office/powerpoint/2010/main" val="2807844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limatebonds.net/files/uploads/2014/01/Green-Bond-Principles-FINAL.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1</a:t>
            </a:fld>
            <a:endParaRPr lang="en-US" altLang="en-US"/>
          </a:p>
        </p:txBody>
      </p:sp>
    </p:spTree>
    <p:extLst>
      <p:ext uri="{BB962C8B-B14F-4D97-AF65-F5344CB8AC3E}">
        <p14:creationId xmlns:p14="http://schemas.microsoft.com/office/powerpoint/2010/main" val="182454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pitchFamily="34" charset="0"/>
                <a:ea typeface="+mn-ea"/>
                <a:cs typeface="+mn-cs"/>
              </a:rPr>
              <a:t>Bank of America claims its $500 million, three-year green bond, issued in November 2013, was the first U.S. corporate green bond ever. It helped fund LED streetlights in Oakland and Los Angeles. American municipal green bonds are a tad older. In June 2013, Massachusetts sold $100 million in bonds to help clean its rivers, improve wastewater management, boost clean energy and more. (Massachusetts sold another $350 million in bonds last week.) There’s little doubt that a more robust market for green bonds would make it easier for local governments and city agencies to finance infrastructure projects like these that until now have relied on conventional bonds or politically risky tax hikes.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10</a:t>
            </a:fld>
            <a:endParaRPr lang="en-US" altLang="en-US"/>
          </a:p>
        </p:txBody>
      </p:sp>
    </p:spTree>
    <p:extLst>
      <p:ext uri="{BB962C8B-B14F-4D97-AF65-F5344CB8AC3E}">
        <p14:creationId xmlns:p14="http://schemas.microsoft.com/office/powerpoint/2010/main" val="174231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pitchFamily="34" charset="0"/>
                <a:ea typeface="+mn-ea"/>
                <a:cs typeface="+mn-cs"/>
              </a:rPr>
              <a:t>"The responsibility of a Chief Financial Officer is to secure the funding necessary to undertake the work of the enterprise," said DC Water CFO Mark Kim.  "We also need to formulate a financing strategy that both matches the lifespan of our assets with their funding stream and that presents an equitable charge to our ratepayers.  We developed this innovative approach to achieve all these goals."   </a:t>
            </a:r>
            <a:br>
              <a:rPr lang="en-US" sz="1200" kern="1200" dirty="0">
                <a:solidFill>
                  <a:schemeClr val="tx1"/>
                </a:solidFill>
                <a:effectLst/>
                <a:latin typeface="Calibri" pitchFamily="34" charset="0"/>
                <a:ea typeface="+mn-ea"/>
                <a:cs typeface="+mn-cs"/>
              </a:rPr>
            </a:br>
            <a:r>
              <a:rPr lang="en-US" sz="1200" kern="1200" dirty="0">
                <a:solidFill>
                  <a:schemeClr val="tx1"/>
                </a:solidFill>
                <a:effectLst/>
                <a:latin typeface="Calibri" pitchFamily="34" charset="0"/>
                <a:ea typeface="+mn-ea"/>
                <a:cs typeface="+mn-cs"/>
              </a:rPr>
              <a:t/>
            </a:r>
            <a:br>
              <a:rPr lang="en-US" sz="1200" kern="1200" dirty="0">
                <a:solidFill>
                  <a:schemeClr val="tx1"/>
                </a:solidFill>
                <a:effectLst/>
                <a:latin typeface="Calibri" pitchFamily="34" charset="0"/>
                <a:ea typeface="+mn-ea"/>
                <a:cs typeface="+mn-cs"/>
              </a:rPr>
            </a:br>
            <a:r>
              <a:rPr lang="en-US" sz="1200" kern="1200" dirty="0">
                <a:solidFill>
                  <a:schemeClr val="tx1"/>
                </a:solidFill>
                <a:effectLst/>
                <a:latin typeface="Calibri" pitchFamily="34" charset="0"/>
                <a:ea typeface="+mn-ea"/>
                <a:cs typeface="+mn-cs"/>
              </a:rPr>
              <a:t>The key reasons DC Water chose to issue century bonds included: </a:t>
            </a:r>
            <a:br>
              <a:rPr lang="en-US" sz="1200" kern="1200" dirty="0">
                <a:solidFill>
                  <a:schemeClr val="tx1"/>
                </a:solidFill>
                <a:effectLst/>
                <a:latin typeface="Calibri" pitchFamily="34" charset="0"/>
                <a:ea typeface="+mn-ea"/>
                <a:cs typeface="+mn-cs"/>
              </a:rPr>
            </a:br>
            <a:r>
              <a:rPr lang="en-US" sz="1200" kern="1200" dirty="0">
                <a:solidFill>
                  <a:schemeClr val="tx1"/>
                </a:solidFill>
                <a:effectLst/>
                <a:latin typeface="Calibri" pitchFamily="34" charset="0"/>
                <a:ea typeface="+mn-ea"/>
                <a:cs typeface="+mn-cs"/>
              </a:rPr>
              <a:t>- Asset-Liability Matching: century bonds permit the Authority to match its long-lived assets and liabilities on its balance sheet.   </a:t>
            </a:r>
            <a:br>
              <a:rPr lang="en-US" sz="1200" kern="1200" dirty="0">
                <a:solidFill>
                  <a:schemeClr val="tx1"/>
                </a:solidFill>
                <a:effectLst/>
                <a:latin typeface="Calibri" pitchFamily="34" charset="0"/>
                <a:ea typeface="+mn-ea"/>
                <a:cs typeface="+mn-cs"/>
              </a:rPr>
            </a:br>
            <a:r>
              <a:rPr lang="en-US" sz="1200" kern="1200" dirty="0">
                <a:solidFill>
                  <a:schemeClr val="tx1"/>
                </a:solidFill>
                <a:effectLst/>
                <a:latin typeface="Calibri" pitchFamily="34" charset="0"/>
                <a:ea typeface="+mn-ea"/>
                <a:cs typeface="+mn-cs"/>
              </a:rPr>
              <a:t>- Intergenerational Equity and Fairness: century bonds spread the costs of the project more affordably and fairly to those who will benefit over the next 100 years. </a:t>
            </a:r>
            <a:br>
              <a:rPr lang="en-US" sz="1200" kern="1200" dirty="0">
                <a:solidFill>
                  <a:schemeClr val="tx1"/>
                </a:solidFill>
                <a:effectLst/>
                <a:latin typeface="Calibri" pitchFamily="34" charset="0"/>
                <a:ea typeface="+mn-ea"/>
                <a:cs typeface="+mn-cs"/>
              </a:rPr>
            </a:br>
            <a:r>
              <a:rPr lang="en-US" sz="1200" kern="1200" dirty="0">
                <a:solidFill>
                  <a:schemeClr val="tx1"/>
                </a:solidFill>
                <a:effectLst/>
                <a:latin typeface="Calibri" pitchFamily="34" charset="0"/>
                <a:ea typeface="+mn-ea"/>
                <a:cs typeface="+mn-cs"/>
              </a:rPr>
              <a:t>- Committed, Long-Term, Low-Cost Capital: century bonds allow DC Water to take advantage of historically low interest rates and to lock-in funding costs for a very long-lived asset. </a:t>
            </a:r>
            <a:br>
              <a:rPr lang="en-US" sz="1200" kern="1200" dirty="0">
                <a:solidFill>
                  <a:schemeClr val="tx1"/>
                </a:solidFill>
                <a:effectLst/>
                <a:latin typeface="Calibri" pitchFamily="34" charset="0"/>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11</a:t>
            </a:fld>
            <a:endParaRPr lang="en-US" altLang="en-US"/>
          </a:p>
        </p:txBody>
      </p:sp>
    </p:spTree>
    <p:extLst>
      <p:ext uri="{BB962C8B-B14F-4D97-AF65-F5344CB8AC3E}">
        <p14:creationId xmlns:p14="http://schemas.microsoft.com/office/powerpoint/2010/main" val="3663688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pitchFamily="34" charset="0"/>
                <a:ea typeface="+mn-ea"/>
                <a:cs typeface="+mn-cs"/>
              </a:rPr>
              <a:t>100 years is the longest maturity we’ve seen in the green bonds market by quite some way. Typically, DC Water have issued 30-35 year municipal bonds but they thought a century bond would better match the life of the tunnel system … which is expected to last one 100 years. DC Water also noted that a 100 year bond means repayment of project costs will be spread across all the generations that benefit. They call it “intergenerational equity and fairness”. Perhaps just as importantly, the bond allows DC Water to lock in historically low interest rates.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pitchFamily="34" charset="0"/>
              <a:ea typeface="+mn-ea"/>
              <a:cs typeface="+mn-cs"/>
            </a:endParaRPr>
          </a:p>
          <a:p>
            <a:r>
              <a:rPr lang="en-US" sz="1200" kern="1200" dirty="0">
                <a:solidFill>
                  <a:schemeClr val="tx1"/>
                </a:solidFill>
                <a:effectLst/>
                <a:latin typeface="Calibri" pitchFamily="34" charset="0"/>
                <a:ea typeface="+mn-ea"/>
                <a:cs typeface="+mn-cs"/>
              </a:rPr>
              <a:t>This bond marks a big step for the US green bond market – it’s the first that has had and independent review, or “second opinion”, on the green credentials of the bond. It was done by </a:t>
            </a:r>
            <a:r>
              <a:rPr lang="en-US" sz="1200" kern="1200" dirty="0" err="1">
                <a:solidFill>
                  <a:schemeClr val="tx1"/>
                </a:solidFill>
                <a:effectLst/>
                <a:latin typeface="Calibri" pitchFamily="34" charset="0"/>
                <a:ea typeface="+mn-ea"/>
                <a:cs typeface="+mn-cs"/>
              </a:rPr>
              <a:t>Vigeo</a:t>
            </a:r>
            <a:r>
              <a:rPr lang="en-US" sz="1200" kern="1200" dirty="0">
                <a:solidFill>
                  <a:schemeClr val="tx1"/>
                </a:solidFill>
                <a:effectLst/>
                <a:latin typeface="Calibri" pitchFamily="34" charset="0"/>
                <a:ea typeface="+mn-ea"/>
                <a:cs typeface="+mn-cs"/>
              </a:rPr>
              <a:t>. A second opinion is essential to comply with the </a:t>
            </a:r>
            <a:r>
              <a:rPr lang="en-US" sz="1200" u="none" strike="noStrike" kern="1200" dirty="0">
                <a:solidFill>
                  <a:schemeClr val="tx1"/>
                </a:solidFill>
                <a:effectLst/>
                <a:latin typeface="Calibri" pitchFamily="34" charset="0"/>
                <a:ea typeface="+mn-ea"/>
                <a:cs typeface="+mn-cs"/>
                <a:hlinkClick r:id="rId3"/>
              </a:rPr>
              <a:t>Green Bond Principles</a:t>
            </a:r>
            <a:r>
              <a:rPr lang="en-US" sz="1200" kern="1200" dirty="0">
                <a:solidFill>
                  <a:schemeClr val="tx1"/>
                </a:solidFill>
                <a:effectLst/>
                <a:latin typeface="Calibri" pitchFamily="34" charset="0"/>
                <a:ea typeface="+mn-ea"/>
                <a:cs typeface="+mn-cs"/>
              </a:rPr>
              <a:t> as well as the Climate Bonds Standard.</a:t>
            </a:r>
          </a:p>
          <a:p>
            <a:r>
              <a:rPr lang="en-US" sz="1200" kern="1200" dirty="0">
                <a:solidFill>
                  <a:schemeClr val="tx1"/>
                </a:solidFill>
                <a:effectLst/>
                <a:latin typeface="Calibri" pitchFamily="34" charset="0"/>
                <a:ea typeface="+mn-ea"/>
                <a:cs typeface="+mn-cs"/>
              </a:rPr>
              <a:t>The proceeds will be used to construct a tunnel to transport stormwater and sewage to a wastewater treatment plant and reduce sewage overflows to waterways.</a:t>
            </a:r>
          </a:p>
          <a:p>
            <a:r>
              <a:rPr lang="en-US" sz="1200" kern="1200" dirty="0">
                <a:solidFill>
                  <a:schemeClr val="tx1"/>
                </a:solidFill>
                <a:effectLst/>
                <a:latin typeface="Calibri" pitchFamily="34" charset="0"/>
                <a:ea typeface="+mn-ea"/>
                <a:cs typeface="+mn-cs"/>
              </a:rPr>
              <a:t>Sewage system overflows are becoming more common as climate change increases rainfall intensity in many cities with older systems – for example, 30% of the US sewage system dates back to the 19th century. We need to see a lot of these infrastructure adaptation projects.</a:t>
            </a:r>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12</a:t>
            </a:fld>
            <a:endParaRPr lang="en-US" altLang="en-US"/>
          </a:p>
        </p:txBody>
      </p:sp>
    </p:spTree>
    <p:extLst>
      <p:ext uri="{BB962C8B-B14F-4D97-AF65-F5344CB8AC3E}">
        <p14:creationId xmlns:p14="http://schemas.microsoft.com/office/powerpoint/2010/main" val="366368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itchFamily="34" charset="0"/>
                <a:ea typeface="+mn-ea"/>
                <a:cs typeface="+mn-cs"/>
              </a:rPr>
              <a:t>Sustainable</a:t>
            </a:r>
            <a:r>
              <a:rPr lang="en-US" sz="1200" kern="1200" baseline="0" dirty="0">
                <a:solidFill>
                  <a:schemeClr val="tx1"/>
                </a:solidFill>
                <a:effectLst/>
                <a:latin typeface="Calibri" pitchFamily="34" charset="0"/>
                <a:ea typeface="+mn-ea"/>
                <a:cs typeface="+mn-cs"/>
              </a:rPr>
              <a:t> Accounting Standards Board.. Infrastructure Standards under development, to be released March 2016</a:t>
            </a:r>
            <a:endParaRPr lang="en-US" sz="1200" kern="1200" dirty="0">
              <a:solidFill>
                <a:schemeClr val="tx1"/>
              </a:solidFill>
              <a:effectLst/>
              <a:latin typeface="Calibri" pitchFamily="34" charset="0"/>
              <a:ea typeface="+mn-ea"/>
              <a:cs typeface="+mn-cs"/>
            </a:endParaRPr>
          </a:p>
          <a:p>
            <a:endParaRPr lang="en-US" sz="1200" kern="1200" dirty="0">
              <a:solidFill>
                <a:schemeClr val="tx1"/>
              </a:solidFill>
              <a:effectLst/>
              <a:latin typeface="Calibri" pitchFamily="34" charset="0"/>
              <a:ea typeface="+mn-ea"/>
              <a:cs typeface="+mn-cs"/>
            </a:endParaRPr>
          </a:p>
          <a:p>
            <a:r>
              <a:rPr lang="en-US" sz="1200" kern="1200" dirty="0">
                <a:solidFill>
                  <a:schemeClr val="tx1"/>
                </a:solidFill>
                <a:effectLst/>
                <a:latin typeface="Calibri" pitchFamily="34" charset="0"/>
                <a:ea typeface="+mn-ea"/>
                <a:cs typeface="+mn-cs"/>
              </a:rPr>
              <a:t>Hello Maureen,</a:t>
            </a:r>
          </a:p>
          <a:p>
            <a:r>
              <a:rPr lang="en-US" sz="1200" kern="1200" dirty="0">
                <a:solidFill>
                  <a:schemeClr val="tx1"/>
                </a:solidFill>
                <a:effectLst/>
                <a:latin typeface="Calibri" pitchFamily="34" charset="0"/>
                <a:ea typeface="+mn-ea"/>
                <a:cs typeface="+mn-cs"/>
              </a:rPr>
              <a:t>Thank you for joining the Infrastructure Industry Working Group!  For those of you who were able to join the webinar this morning, thank you for your engagement and excellent questions. Your thoughtful input is critical to our process.  </a:t>
            </a:r>
          </a:p>
          <a:p>
            <a:r>
              <a:rPr lang="en-US" sz="1200" u="none" strike="noStrike" kern="1200" dirty="0">
                <a:solidFill>
                  <a:schemeClr val="tx1"/>
                </a:solidFill>
                <a:effectLst/>
                <a:latin typeface="Calibri" pitchFamily="34" charset="0"/>
                <a:ea typeface="+mn-ea"/>
                <a:cs typeface="+mn-cs"/>
              </a:rPr>
              <a:t> </a:t>
            </a:r>
            <a:endParaRPr lang="en-US" sz="1200" kern="1200" dirty="0">
              <a:solidFill>
                <a:schemeClr val="tx1"/>
              </a:solidFill>
              <a:effectLst/>
              <a:latin typeface="Calibri" pitchFamily="34" charset="0"/>
              <a:ea typeface="+mn-ea"/>
              <a:cs typeface="+mn-cs"/>
            </a:endParaRPr>
          </a:p>
          <a:p>
            <a:r>
              <a:rPr lang="en-US" sz="1200" kern="1200" dirty="0">
                <a:solidFill>
                  <a:schemeClr val="tx1"/>
                </a:solidFill>
                <a:effectLst/>
                <a:latin typeface="Calibri" pitchFamily="34" charset="0"/>
                <a:ea typeface="+mn-ea"/>
                <a:cs typeface="+mn-cs"/>
              </a:rPr>
              <a:t>-          Electric Utilities: 100 participants</a:t>
            </a:r>
          </a:p>
          <a:p>
            <a:r>
              <a:rPr lang="en-US" sz="1200" kern="1200" dirty="0">
                <a:solidFill>
                  <a:schemeClr val="tx1"/>
                </a:solidFill>
                <a:effectLst/>
                <a:latin typeface="Calibri" pitchFamily="34" charset="0"/>
                <a:ea typeface="+mn-ea"/>
                <a:cs typeface="+mn-cs"/>
              </a:rPr>
              <a:t>-          Gas Utilities: 30 participants</a:t>
            </a:r>
          </a:p>
          <a:p>
            <a:r>
              <a:rPr lang="en-US" sz="1200" kern="1200" dirty="0">
                <a:solidFill>
                  <a:schemeClr val="tx1"/>
                </a:solidFill>
                <a:effectLst/>
                <a:latin typeface="Calibri" pitchFamily="34" charset="0"/>
                <a:ea typeface="+mn-ea"/>
                <a:cs typeface="+mn-cs"/>
              </a:rPr>
              <a:t>-          Water Utilities: 40 participants</a:t>
            </a:r>
          </a:p>
          <a:p>
            <a:r>
              <a:rPr lang="en-US" sz="1200" kern="1200" dirty="0">
                <a:solidFill>
                  <a:schemeClr val="tx1"/>
                </a:solidFill>
                <a:effectLst/>
                <a:latin typeface="Calibri" pitchFamily="34" charset="0"/>
                <a:ea typeface="+mn-ea"/>
                <a:cs typeface="+mn-cs"/>
              </a:rPr>
              <a:t>-          Waste Management: 50 participants</a:t>
            </a:r>
          </a:p>
          <a:p>
            <a:r>
              <a:rPr lang="en-US" sz="1200" kern="1200" dirty="0">
                <a:solidFill>
                  <a:schemeClr val="tx1"/>
                </a:solidFill>
                <a:effectLst/>
                <a:latin typeface="Calibri" pitchFamily="34" charset="0"/>
                <a:ea typeface="+mn-ea"/>
                <a:cs typeface="+mn-cs"/>
              </a:rPr>
              <a:t>-          Engineering &amp; Construction Services: 70 participants</a:t>
            </a:r>
          </a:p>
          <a:p>
            <a:r>
              <a:rPr lang="en-US" sz="1200" kern="1200" dirty="0">
                <a:solidFill>
                  <a:schemeClr val="tx1"/>
                </a:solidFill>
                <a:effectLst/>
                <a:latin typeface="Calibri" pitchFamily="34" charset="0"/>
                <a:ea typeface="+mn-ea"/>
                <a:cs typeface="+mn-cs"/>
              </a:rPr>
              <a:t>-          Home Builders: 20 participants</a:t>
            </a:r>
          </a:p>
          <a:p>
            <a:r>
              <a:rPr lang="en-US" sz="1200" kern="1200" dirty="0">
                <a:solidFill>
                  <a:schemeClr val="tx1"/>
                </a:solidFill>
                <a:effectLst/>
                <a:latin typeface="Calibri" pitchFamily="34" charset="0"/>
                <a:ea typeface="+mn-ea"/>
                <a:cs typeface="+mn-cs"/>
              </a:rPr>
              <a:t>-          Real Estate, Dev. &amp; Inv. Trusts: 110 participants</a:t>
            </a:r>
          </a:p>
          <a:p>
            <a:r>
              <a:rPr lang="en-US" sz="1200" kern="1200" dirty="0">
                <a:solidFill>
                  <a:schemeClr val="tx1"/>
                </a:solidFill>
                <a:effectLst/>
                <a:latin typeface="Calibri" pitchFamily="34" charset="0"/>
                <a:ea typeface="+mn-ea"/>
                <a:cs typeface="+mn-cs"/>
              </a:rPr>
              <a:t>-          Real Estate Services: 30 participants</a:t>
            </a:r>
          </a:p>
          <a:p>
            <a:endParaRPr lang="en-US"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13</a:t>
            </a:fld>
            <a:endParaRPr lang="en-US" altLang="en-US"/>
          </a:p>
        </p:txBody>
      </p:sp>
    </p:spTree>
    <p:extLst>
      <p:ext uri="{BB962C8B-B14F-4D97-AF65-F5344CB8AC3E}">
        <p14:creationId xmlns:p14="http://schemas.microsoft.com/office/powerpoint/2010/main" val="366368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14</a:t>
            </a:fld>
            <a:endParaRPr lang="en-US" altLang="en-US"/>
          </a:p>
        </p:txBody>
      </p:sp>
    </p:spTree>
    <p:extLst>
      <p:ext uri="{BB962C8B-B14F-4D97-AF65-F5344CB8AC3E}">
        <p14:creationId xmlns:p14="http://schemas.microsoft.com/office/powerpoint/2010/main" val="366368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Financial Sustainability and Innovation</a:t>
            </a:r>
            <a:endParaRPr lang="en-US" dirty="0"/>
          </a:p>
          <a:p>
            <a:pPr lvl="0"/>
            <a:r>
              <a:rPr lang="en-US" dirty="0"/>
              <a:t>DC Water has recently been upgraded to a AAA bond rating – an accomplishment that is largely due to the efforts by our CFO and Finance team to be more creative and efficient in financing our operations – such as the issuance of Green Century Bonds.</a:t>
            </a:r>
          </a:p>
          <a:p>
            <a:pPr lvl="0"/>
            <a:r>
              <a:rPr lang="en-US" dirty="0"/>
              <a:t>In July, 2014, DC Water issued $350 million in taxable, green century bonds, marking several firsts for the Authority and the municipal sector. The 100-year final maturity represents the first municipal century bond issued by a water/wastewater utility in the United States. It also represents DC Water’s inaugural green bond issue and the first "certified" green bond in the US debt capital markets with an independent second party sustainability opinion. </a:t>
            </a:r>
          </a:p>
          <a:p>
            <a:pPr lvl="0"/>
            <a:r>
              <a:rPr lang="en-US" dirty="0"/>
              <a:t>The key reasons DC Water chose to issue century bonds included: </a:t>
            </a:r>
          </a:p>
          <a:p>
            <a:r>
              <a:rPr lang="en-US" dirty="0"/>
              <a:t>- Asset-Liability Matching: century bonds permit the Authority to match its long-lived assets and liabilities on its balance sheet.   </a:t>
            </a:r>
          </a:p>
          <a:p>
            <a:r>
              <a:rPr lang="en-US" dirty="0"/>
              <a:t>- Intergenerational Equity and Fairness: century bonds spread the costs of the project more affordably and fairly to those who will benefit over the next 100 years. </a:t>
            </a:r>
          </a:p>
          <a:p>
            <a:r>
              <a:rPr lang="en-US" dirty="0"/>
              <a:t>- Committed, Long-Term, Low-Cost Capital: century bonds allow DC Water to take advantage of historically low interest rates and to lock-in funding costs for a very long-lived asset.</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15</a:t>
            </a:fld>
            <a:endParaRPr lang="en-US" altLang="en-US" dirty="0"/>
          </a:p>
        </p:txBody>
      </p:sp>
    </p:spTree>
    <p:extLst>
      <p:ext uri="{BB962C8B-B14F-4D97-AF65-F5344CB8AC3E}">
        <p14:creationId xmlns:p14="http://schemas.microsoft.com/office/powerpoint/2010/main" val="4070519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16</a:t>
            </a:fld>
            <a:endParaRPr lang="en-US" altLang="en-US"/>
          </a:p>
        </p:txBody>
      </p:sp>
    </p:spTree>
    <p:extLst>
      <p:ext uri="{BB962C8B-B14F-4D97-AF65-F5344CB8AC3E}">
        <p14:creationId xmlns:p14="http://schemas.microsoft.com/office/powerpoint/2010/main" val="321634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2</a:t>
            </a:fld>
            <a:endParaRPr lang="en-US" altLang="en-US"/>
          </a:p>
        </p:txBody>
      </p:sp>
    </p:spTree>
    <p:extLst>
      <p:ext uri="{BB962C8B-B14F-4D97-AF65-F5344CB8AC3E}">
        <p14:creationId xmlns:p14="http://schemas.microsoft.com/office/powerpoint/2010/main" val="161255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3</a:t>
            </a:fld>
            <a:endParaRPr lang="en-US" altLang="en-US"/>
          </a:p>
        </p:txBody>
      </p:sp>
    </p:spTree>
    <p:extLst>
      <p:ext uri="{BB962C8B-B14F-4D97-AF65-F5344CB8AC3E}">
        <p14:creationId xmlns:p14="http://schemas.microsoft.com/office/powerpoint/2010/main" val="174231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156075"/>
            <a:ext cx="6553200" cy="4616593"/>
          </a:xfrm>
        </p:spPr>
        <p:txBody>
          <a:bodyPr/>
          <a:lstStyle/>
          <a:p>
            <a:r>
              <a:rPr lang="en-US" sz="1000" b="1" dirty="0"/>
              <a:t>Program Evaluation</a:t>
            </a:r>
          </a:p>
          <a:p>
            <a:r>
              <a:rPr lang="en-US" sz="1000" dirty="0"/>
              <a:t>- DC Water is conducting a rigorous, three-step program evaluation of the effectiveness of</a:t>
            </a:r>
            <a:r>
              <a:rPr lang="en-US" sz="1000" baseline="0" dirty="0"/>
              <a:t> </a:t>
            </a:r>
            <a:r>
              <a:rPr lang="en-US" sz="1000" dirty="0"/>
              <a:t>green infrastructure in managing stormwater runoff:</a:t>
            </a:r>
          </a:p>
          <a:p>
            <a:r>
              <a:rPr lang="en-US" sz="1000" dirty="0"/>
              <a:t>o Step 1 - Pre-construction monitoring to measure the existing stormwater runoff</a:t>
            </a:r>
            <a:r>
              <a:rPr lang="en-US" sz="1000" baseline="0" dirty="0"/>
              <a:t> </a:t>
            </a:r>
            <a:r>
              <a:rPr lang="en-US" sz="1000" dirty="0"/>
              <a:t>without green infrastructure.</a:t>
            </a:r>
          </a:p>
          <a:p>
            <a:r>
              <a:rPr lang="en-US" sz="1000" dirty="0"/>
              <a:t>o Step 2 - With results from the pre-construction monitoring and DC Water’s green</a:t>
            </a:r>
            <a:r>
              <a:rPr lang="en-US" sz="1000" baseline="0" dirty="0"/>
              <a:t> </a:t>
            </a:r>
            <a:r>
              <a:rPr lang="en-US" sz="1000" dirty="0"/>
              <a:t>infrastructure design plan for RC-A, DC Water established outcome ranges</a:t>
            </a:r>
          </a:p>
          <a:p>
            <a:r>
              <a:rPr lang="en-US" sz="1000" dirty="0"/>
              <a:t>predicting the expected reduction in stormwater runoff. An independent</a:t>
            </a:r>
            <a:r>
              <a:rPr lang="en-US" sz="1000" baseline="0" dirty="0"/>
              <a:t> </a:t>
            </a:r>
            <a:r>
              <a:rPr lang="en-US" sz="1000" dirty="0"/>
              <a:t>engineering firm selected by the investors confirmed these ranges.</a:t>
            </a:r>
          </a:p>
          <a:p>
            <a:r>
              <a:rPr lang="en-US" sz="1000" dirty="0"/>
              <a:t>o Step 3 - Post-construction monitoring to measure the actual stormwater runoff with</a:t>
            </a:r>
            <a:r>
              <a:rPr lang="en-US" sz="1000" baseline="0" dirty="0"/>
              <a:t> </a:t>
            </a:r>
            <a:r>
              <a:rPr lang="en-US" sz="1000" dirty="0"/>
              <a:t>green infrastructure.</a:t>
            </a:r>
          </a:p>
          <a:p>
            <a:r>
              <a:rPr lang="en-US" sz="1000" dirty="0"/>
              <a:t>- By comparing the actual stormwater runoff to the existing stormwater runoff, DC Water</a:t>
            </a:r>
            <a:r>
              <a:rPr lang="en-US" sz="1000" baseline="0" dirty="0"/>
              <a:t> </a:t>
            </a:r>
            <a:r>
              <a:rPr lang="en-US" sz="1000" dirty="0"/>
              <a:t>will calculate the effectiveness of green infrastructure in Rock Creek Project A as measured</a:t>
            </a:r>
            <a:r>
              <a:rPr lang="en-US" sz="1000" baseline="0" dirty="0"/>
              <a:t> </a:t>
            </a:r>
            <a:r>
              <a:rPr lang="en-US" sz="1000" dirty="0"/>
              <a:t>by the percentage reduction in stormwater runoff and determine the associated</a:t>
            </a:r>
            <a:r>
              <a:rPr lang="en-US" sz="1000" baseline="0" dirty="0"/>
              <a:t> </a:t>
            </a:r>
            <a:r>
              <a:rPr lang="en-US" sz="1000" dirty="0"/>
              <a:t>Performance Tier, which may trigger a contingent payment on the EIB.</a:t>
            </a:r>
          </a:p>
          <a:p>
            <a:r>
              <a:rPr lang="en-US" sz="1000" dirty="0"/>
              <a:t>- An independent validator will confirm the results of the analysis and Performance Tier.</a:t>
            </a:r>
          </a:p>
          <a:p>
            <a:r>
              <a:rPr lang="en-US" sz="1000" b="1" dirty="0"/>
              <a:t>Performance Tier, Outcome Ranges and Contingent Payment</a:t>
            </a:r>
          </a:p>
          <a:p>
            <a:r>
              <a:rPr lang="en-US" sz="1000" dirty="0"/>
              <a:t>- Depending on the effectiveness of GI, a contingent payment may be due at the mandatory</a:t>
            </a:r>
            <a:r>
              <a:rPr lang="en-US" sz="1000" baseline="0" dirty="0"/>
              <a:t> </a:t>
            </a:r>
            <a:r>
              <a:rPr lang="en-US" sz="1000" dirty="0"/>
              <a:t>tender date:</a:t>
            </a:r>
          </a:p>
          <a:p>
            <a:r>
              <a:rPr lang="en-US" sz="1000" u="sng" dirty="0" err="1"/>
              <a:t>Perf</a:t>
            </a:r>
            <a:r>
              <a:rPr lang="en-US" sz="1000" u="sng" dirty="0"/>
              <a:t>.</a:t>
            </a:r>
            <a:r>
              <a:rPr lang="en-US" sz="1000" u="sng" baseline="0" dirty="0"/>
              <a:t> </a:t>
            </a:r>
            <a:r>
              <a:rPr lang="en-US" sz="1000" u="sng" dirty="0"/>
              <a:t>Tier 	Outcome Ranges 		Contingent Payment</a:t>
            </a:r>
          </a:p>
          <a:p>
            <a:r>
              <a:rPr lang="en-US" sz="1000" dirty="0"/>
              <a:t>1 	Runoff Reduction &gt; 41.3% 		DC Water will make an Outcome</a:t>
            </a:r>
            <a:r>
              <a:rPr lang="en-US" sz="1000" baseline="0" dirty="0"/>
              <a:t> </a:t>
            </a:r>
            <a:r>
              <a:rPr lang="en-US" sz="1000" dirty="0"/>
              <a:t>Payment to 				Investors of $3.3 million.</a:t>
            </a:r>
          </a:p>
          <a:p>
            <a:r>
              <a:rPr lang="en-US" sz="1000" dirty="0"/>
              <a:t>2 	18.6% &lt;= Runoff Reduction &lt;= 41.3% 	No contingent payment due.</a:t>
            </a:r>
          </a:p>
          <a:p>
            <a:r>
              <a:rPr lang="en-US" sz="1000" dirty="0"/>
              <a:t>3 	Runoff Reduction &lt; 18.6% 		Investors will make Risk Share Payment</a:t>
            </a:r>
            <a:r>
              <a:rPr lang="en-US" sz="1000" baseline="0" dirty="0"/>
              <a:t> </a:t>
            </a:r>
            <a:r>
              <a:rPr lang="en-US" sz="1000" dirty="0"/>
              <a:t>to DC Water 				of $3.3 million.</a:t>
            </a:r>
          </a:p>
          <a:p>
            <a:r>
              <a:rPr lang="en-US" sz="1000" dirty="0"/>
              <a:t>- The Outcome Ranges reflect the expectation that a successful project will result in</a:t>
            </a:r>
            <a:r>
              <a:rPr lang="en-US" sz="1000" baseline="0" dirty="0"/>
              <a:t> </a:t>
            </a:r>
            <a:r>
              <a:rPr lang="en-US" sz="1000" dirty="0"/>
              <a:t>Performance Tier 2 with no contingent payment due by either party.</a:t>
            </a:r>
          </a:p>
          <a:p>
            <a:r>
              <a:rPr lang="en-US" sz="1000" dirty="0"/>
              <a:t>- If green infrastructure outperforms expectations and the stormwater runoff reduction is</a:t>
            </a:r>
            <a:r>
              <a:rPr lang="en-US" sz="1000" baseline="0" dirty="0"/>
              <a:t> </a:t>
            </a:r>
            <a:r>
              <a:rPr lang="en-US" sz="1000" dirty="0"/>
              <a:t>greater than 41.3%, then DC Water will make an additional Outcome Payment to the</a:t>
            </a:r>
            <a:r>
              <a:rPr lang="en-US" sz="1000" baseline="0" dirty="0"/>
              <a:t> </a:t>
            </a:r>
            <a:r>
              <a:rPr lang="en-US" sz="1000" dirty="0"/>
              <a:t>investors for sharing its risk in the Project.</a:t>
            </a:r>
          </a:p>
          <a:p>
            <a:endParaRPr lang="en-US" sz="1000"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4</a:t>
            </a:fld>
            <a:endParaRPr lang="en-US" altLang="en-US"/>
          </a:p>
        </p:txBody>
      </p:sp>
    </p:spTree>
    <p:extLst>
      <p:ext uri="{BB962C8B-B14F-4D97-AF65-F5344CB8AC3E}">
        <p14:creationId xmlns:p14="http://schemas.microsoft.com/office/powerpoint/2010/main" val="209109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156075"/>
            <a:ext cx="6553200" cy="4616593"/>
          </a:xfrm>
        </p:spPr>
        <p:txBody>
          <a:bodyPr/>
          <a:lstStyle/>
          <a:p>
            <a:r>
              <a:rPr lang="en-US" sz="1000" b="1" dirty="0"/>
              <a:t>Program Evaluation</a:t>
            </a:r>
          </a:p>
          <a:p>
            <a:r>
              <a:rPr lang="en-US" sz="1000" dirty="0"/>
              <a:t>- DC Water is conducting a rigorous, three-step program evaluation of the effectiveness of</a:t>
            </a:r>
            <a:r>
              <a:rPr lang="en-US" sz="1000" baseline="0" dirty="0"/>
              <a:t> </a:t>
            </a:r>
            <a:r>
              <a:rPr lang="en-US" sz="1000" dirty="0"/>
              <a:t>green infrastructure in managing stormwater runoff:</a:t>
            </a:r>
          </a:p>
          <a:p>
            <a:r>
              <a:rPr lang="en-US" sz="1000" dirty="0"/>
              <a:t>o Step 1 - Pre-construction monitoring to measure the existing stormwater runoff</a:t>
            </a:r>
            <a:r>
              <a:rPr lang="en-US" sz="1000" baseline="0" dirty="0"/>
              <a:t> </a:t>
            </a:r>
            <a:r>
              <a:rPr lang="en-US" sz="1000" dirty="0"/>
              <a:t>without green infrastructure.</a:t>
            </a:r>
          </a:p>
          <a:p>
            <a:r>
              <a:rPr lang="en-US" sz="1000" dirty="0"/>
              <a:t>o Step 2 - With results from the pre-construction monitoring and DC Water’s green</a:t>
            </a:r>
            <a:r>
              <a:rPr lang="en-US" sz="1000" baseline="0" dirty="0"/>
              <a:t> </a:t>
            </a:r>
            <a:r>
              <a:rPr lang="en-US" sz="1000" dirty="0"/>
              <a:t>infrastructure design plan for RC-A, DC Water established outcome ranges</a:t>
            </a:r>
          </a:p>
          <a:p>
            <a:r>
              <a:rPr lang="en-US" sz="1000" dirty="0"/>
              <a:t>predicting the expected reduction in stormwater runoff. An independent</a:t>
            </a:r>
            <a:r>
              <a:rPr lang="en-US" sz="1000" baseline="0" dirty="0"/>
              <a:t> </a:t>
            </a:r>
            <a:r>
              <a:rPr lang="en-US" sz="1000" dirty="0"/>
              <a:t>engineering firm selected by the investors confirmed these ranges.</a:t>
            </a:r>
          </a:p>
          <a:p>
            <a:r>
              <a:rPr lang="en-US" sz="1000" dirty="0"/>
              <a:t>o Step 3 - Post-construction monitoring to measure the actual stormwater runoff with</a:t>
            </a:r>
            <a:r>
              <a:rPr lang="en-US" sz="1000" baseline="0" dirty="0"/>
              <a:t> </a:t>
            </a:r>
            <a:r>
              <a:rPr lang="en-US" sz="1000" dirty="0"/>
              <a:t>green infrastructure.</a:t>
            </a:r>
          </a:p>
          <a:p>
            <a:r>
              <a:rPr lang="en-US" sz="1000" dirty="0"/>
              <a:t>- By comparing the actual stormwater runoff to the existing stormwater runoff, DC Water</a:t>
            </a:r>
            <a:r>
              <a:rPr lang="en-US" sz="1000" baseline="0" dirty="0"/>
              <a:t> </a:t>
            </a:r>
            <a:r>
              <a:rPr lang="en-US" sz="1000" dirty="0"/>
              <a:t>will calculate the effectiveness of green infrastructure in Rock Creek Project A as measured</a:t>
            </a:r>
            <a:r>
              <a:rPr lang="en-US" sz="1000" baseline="0" dirty="0"/>
              <a:t> </a:t>
            </a:r>
            <a:r>
              <a:rPr lang="en-US" sz="1000" dirty="0"/>
              <a:t>by the percentage reduction in stormwater runoff and determine the associated</a:t>
            </a:r>
            <a:r>
              <a:rPr lang="en-US" sz="1000" baseline="0" dirty="0"/>
              <a:t> </a:t>
            </a:r>
            <a:r>
              <a:rPr lang="en-US" sz="1000" dirty="0"/>
              <a:t>Performance Tier, which may trigger a contingent payment on the EIB.</a:t>
            </a:r>
          </a:p>
          <a:p>
            <a:r>
              <a:rPr lang="en-US" sz="1000" dirty="0"/>
              <a:t>- An independent validator will confirm the results of the analysis and Performance Tier.</a:t>
            </a:r>
          </a:p>
          <a:p>
            <a:r>
              <a:rPr lang="en-US" sz="1000" b="1" dirty="0"/>
              <a:t>Performance Tier, Outcome Ranges and Contingent Payment</a:t>
            </a:r>
          </a:p>
          <a:p>
            <a:r>
              <a:rPr lang="en-US" sz="1000" dirty="0"/>
              <a:t>- Depending on the effectiveness of GI, a contingent payment may be due at the mandatory</a:t>
            </a:r>
            <a:r>
              <a:rPr lang="en-US" sz="1000" baseline="0" dirty="0"/>
              <a:t> </a:t>
            </a:r>
            <a:r>
              <a:rPr lang="en-US" sz="1000" dirty="0"/>
              <a:t>tender date:</a:t>
            </a:r>
          </a:p>
          <a:p>
            <a:r>
              <a:rPr lang="en-US" sz="1000" u="sng" dirty="0" err="1"/>
              <a:t>Perf</a:t>
            </a:r>
            <a:r>
              <a:rPr lang="en-US" sz="1000" u="sng" dirty="0"/>
              <a:t>.</a:t>
            </a:r>
            <a:r>
              <a:rPr lang="en-US" sz="1000" u="sng" baseline="0" dirty="0"/>
              <a:t> </a:t>
            </a:r>
            <a:r>
              <a:rPr lang="en-US" sz="1000" u="sng" dirty="0"/>
              <a:t>Tier 	Outcome Ranges 		Contingent Payment</a:t>
            </a:r>
          </a:p>
          <a:p>
            <a:r>
              <a:rPr lang="en-US" sz="1000" dirty="0"/>
              <a:t>1 	Runoff Reduction &gt; 41.3% 		DC Water will make an Outcome</a:t>
            </a:r>
            <a:r>
              <a:rPr lang="en-US" sz="1000" baseline="0" dirty="0"/>
              <a:t> </a:t>
            </a:r>
            <a:r>
              <a:rPr lang="en-US" sz="1000" dirty="0"/>
              <a:t>Payment to 				Investors of $3.3 million.</a:t>
            </a:r>
          </a:p>
          <a:p>
            <a:r>
              <a:rPr lang="en-US" sz="1000" dirty="0"/>
              <a:t>2 	18.6% &lt;= Runoff Reduction &lt;= 41.3% 	No contingent payment due.</a:t>
            </a:r>
          </a:p>
          <a:p>
            <a:r>
              <a:rPr lang="en-US" sz="1000" dirty="0"/>
              <a:t>3 	Runoff Reduction &lt; 18.6% 		Investors will make Risk Share Payment</a:t>
            </a:r>
            <a:r>
              <a:rPr lang="en-US" sz="1000" baseline="0" dirty="0"/>
              <a:t> </a:t>
            </a:r>
            <a:r>
              <a:rPr lang="en-US" sz="1000" dirty="0"/>
              <a:t>to DC Water 				of $3.3 million.</a:t>
            </a:r>
          </a:p>
          <a:p>
            <a:r>
              <a:rPr lang="en-US" sz="1000" dirty="0"/>
              <a:t>- The Outcome Ranges reflect the expectation that a successful project will result in</a:t>
            </a:r>
            <a:r>
              <a:rPr lang="en-US" sz="1000" baseline="0" dirty="0"/>
              <a:t> </a:t>
            </a:r>
            <a:r>
              <a:rPr lang="en-US" sz="1000" dirty="0"/>
              <a:t>Performance Tier 2 with no contingent payment due by either party.</a:t>
            </a:r>
          </a:p>
          <a:p>
            <a:r>
              <a:rPr lang="en-US" sz="1000" dirty="0"/>
              <a:t>- If green infrastructure outperforms expectations and the stormwater runoff reduction is</a:t>
            </a:r>
            <a:r>
              <a:rPr lang="en-US" sz="1000" baseline="0" dirty="0"/>
              <a:t> </a:t>
            </a:r>
            <a:r>
              <a:rPr lang="en-US" sz="1000" dirty="0"/>
              <a:t>greater than 41.3%, then DC Water will make an additional Outcome Payment to the</a:t>
            </a:r>
            <a:r>
              <a:rPr lang="en-US" sz="1000" baseline="0" dirty="0"/>
              <a:t> </a:t>
            </a:r>
            <a:r>
              <a:rPr lang="en-US" sz="1000" dirty="0"/>
              <a:t>investors for sharing its risk in the Project.</a:t>
            </a:r>
          </a:p>
          <a:p>
            <a:endParaRPr lang="en-US" sz="1000"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5</a:t>
            </a:fld>
            <a:endParaRPr lang="en-US" altLang="en-US"/>
          </a:p>
        </p:txBody>
      </p:sp>
    </p:spTree>
    <p:extLst>
      <p:ext uri="{BB962C8B-B14F-4D97-AF65-F5344CB8AC3E}">
        <p14:creationId xmlns:p14="http://schemas.microsoft.com/office/powerpoint/2010/main" val="237420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156075"/>
            <a:ext cx="6553200" cy="4616593"/>
          </a:xfrm>
        </p:spPr>
        <p:txBody>
          <a:bodyPr/>
          <a:lstStyle/>
          <a:p>
            <a:r>
              <a:rPr lang="en-US" sz="1000" b="1" dirty="0"/>
              <a:t>Program Evaluation</a:t>
            </a:r>
          </a:p>
          <a:p>
            <a:r>
              <a:rPr lang="en-US" sz="1000" dirty="0"/>
              <a:t>- DC Water is conducting a rigorous, three-step program evaluation of the effectiveness of</a:t>
            </a:r>
            <a:r>
              <a:rPr lang="en-US" sz="1000" baseline="0" dirty="0"/>
              <a:t> </a:t>
            </a:r>
            <a:r>
              <a:rPr lang="en-US" sz="1000" dirty="0"/>
              <a:t>green infrastructure in managing stormwater runoff:</a:t>
            </a:r>
          </a:p>
          <a:p>
            <a:r>
              <a:rPr lang="en-US" sz="1000" dirty="0"/>
              <a:t>o Step 1 - Pre-construction monitoring to measure the existing stormwater runoff</a:t>
            </a:r>
            <a:r>
              <a:rPr lang="en-US" sz="1000" baseline="0" dirty="0"/>
              <a:t> </a:t>
            </a:r>
            <a:r>
              <a:rPr lang="en-US" sz="1000" dirty="0"/>
              <a:t>without green infrastructure.</a:t>
            </a:r>
          </a:p>
          <a:p>
            <a:r>
              <a:rPr lang="en-US" sz="1000" dirty="0"/>
              <a:t>o Step 2 - With results from the pre-construction monitoring and DC Water’s green</a:t>
            </a:r>
            <a:r>
              <a:rPr lang="en-US" sz="1000" baseline="0" dirty="0"/>
              <a:t> </a:t>
            </a:r>
            <a:r>
              <a:rPr lang="en-US" sz="1000" dirty="0"/>
              <a:t>infrastructure design plan for RC-A, DC Water established outcome ranges</a:t>
            </a:r>
          </a:p>
          <a:p>
            <a:r>
              <a:rPr lang="en-US" sz="1000" dirty="0"/>
              <a:t>predicting the expected reduction in stormwater runoff. An independent</a:t>
            </a:r>
            <a:r>
              <a:rPr lang="en-US" sz="1000" baseline="0" dirty="0"/>
              <a:t> </a:t>
            </a:r>
            <a:r>
              <a:rPr lang="en-US" sz="1000" dirty="0"/>
              <a:t>engineering firm selected by the investors confirmed these ranges.</a:t>
            </a:r>
          </a:p>
          <a:p>
            <a:r>
              <a:rPr lang="en-US" sz="1000" dirty="0"/>
              <a:t>o Step 3 - Post-construction monitoring to measure the actual stormwater runoff with</a:t>
            </a:r>
            <a:r>
              <a:rPr lang="en-US" sz="1000" baseline="0" dirty="0"/>
              <a:t> </a:t>
            </a:r>
            <a:r>
              <a:rPr lang="en-US" sz="1000" dirty="0"/>
              <a:t>green infrastructure.</a:t>
            </a:r>
          </a:p>
          <a:p>
            <a:r>
              <a:rPr lang="en-US" sz="1000" dirty="0"/>
              <a:t>- By comparing the actual stormwater runoff to the existing stormwater runoff, DC Water</a:t>
            </a:r>
            <a:r>
              <a:rPr lang="en-US" sz="1000" baseline="0" dirty="0"/>
              <a:t> </a:t>
            </a:r>
            <a:r>
              <a:rPr lang="en-US" sz="1000" dirty="0"/>
              <a:t>will calculate the effectiveness of green infrastructure in Rock Creek Project A as measured</a:t>
            </a:r>
            <a:r>
              <a:rPr lang="en-US" sz="1000" baseline="0" dirty="0"/>
              <a:t> </a:t>
            </a:r>
            <a:r>
              <a:rPr lang="en-US" sz="1000" dirty="0"/>
              <a:t>by the percentage reduction in stormwater runoff and determine the associated</a:t>
            </a:r>
            <a:r>
              <a:rPr lang="en-US" sz="1000" baseline="0" dirty="0"/>
              <a:t> </a:t>
            </a:r>
            <a:r>
              <a:rPr lang="en-US" sz="1000" dirty="0"/>
              <a:t>Performance Tier, which may trigger a contingent payment on the EIB.</a:t>
            </a:r>
          </a:p>
          <a:p>
            <a:r>
              <a:rPr lang="en-US" sz="1000" dirty="0"/>
              <a:t>- An independent validator will confirm the results of the analysis and Performance Tier.</a:t>
            </a:r>
          </a:p>
          <a:p>
            <a:r>
              <a:rPr lang="en-US" sz="1000" b="1" dirty="0"/>
              <a:t>Performance Tier, Outcome Ranges and Contingent Payment</a:t>
            </a:r>
          </a:p>
          <a:p>
            <a:r>
              <a:rPr lang="en-US" sz="1000" dirty="0"/>
              <a:t>- Depending on the effectiveness of GI, a contingent payment may be due at the mandatory</a:t>
            </a:r>
            <a:r>
              <a:rPr lang="en-US" sz="1000" baseline="0" dirty="0"/>
              <a:t> </a:t>
            </a:r>
            <a:r>
              <a:rPr lang="en-US" sz="1000" dirty="0"/>
              <a:t>tender date:</a:t>
            </a:r>
          </a:p>
          <a:p>
            <a:r>
              <a:rPr lang="en-US" sz="1000" u="sng" dirty="0" err="1"/>
              <a:t>Perf</a:t>
            </a:r>
            <a:r>
              <a:rPr lang="en-US" sz="1000" u="sng" dirty="0"/>
              <a:t>.</a:t>
            </a:r>
            <a:r>
              <a:rPr lang="en-US" sz="1000" u="sng" baseline="0" dirty="0"/>
              <a:t> </a:t>
            </a:r>
            <a:r>
              <a:rPr lang="en-US" sz="1000" u="sng" dirty="0"/>
              <a:t>Tier 	Outcome Ranges 		Contingent Payment</a:t>
            </a:r>
          </a:p>
          <a:p>
            <a:r>
              <a:rPr lang="en-US" sz="1000" dirty="0"/>
              <a:t>1 	Runoff Reduction &gt; 41.3% 		DC Water will make an Outcome</a:t>
            </a:r>
            <a:r>
              <a:rPr lang="en-US" sz="1000" baseline="0" dirty="0"/>
              <a:t> </a:t>
            </a:r>
            <a:r>
              <a:rPr lang="en-US" sz="1000" dirty="0"/>
              <a:t>Payment to 				Investors of $3.3 million.</a:t>
            </a:r>
          </a:p>
          <a:p>
            <a:r>
              <a:rPr lang="en-US" sz="1000" dirty="0"/>
              <a:t>2 	18.6% &lt;= Runoff Reduction &lt;= 41.3% 	No contingent payment due.</a:t>
            </a:r>
          </a:p>
          <a:p>
            <a:r>
              <a:rPr lang="en-US" sz="1000" dirty="0"/>
              <a:t>3 	Runoff Reduction &lt; 18.6% 		Investors will make Risk Share Payment</a:t>
            </a:r>
            <a:r>
              <a:rPr lang="en-US" sz="1000" baseline="0" dirty="0"/>
              <a:t> </a:t>
            </a:r>
            <a:r>
              <a:rPr lang="en-US" sz="1000" dirty="0"/>
              <a:t>to DC Water 				of $3.3 million.</a:t>
            </a:r>
          </a:p>
          <a:p>
            <a:r>
              <a:rPr lang="en-US" sz="1000" dirty="0"/>
              <a:t>- The Outcome Ranges reflect the expectation that a successful project will result in</a:t>
            </a:r>
            <a:r>
              <a:rPr lang="en-US" sz="1000" baseline="0" dirty="0"/>
              <a:t> </a:t>
            </a:r>
            <a:r>
              <a:rPr lang="en-US" sz="1000" dirty="0"/>
              <a:t>Performance Tier 2 with no contingent payment due by either party.</a:t>
            </a:r>
          </a:p>
          <a:p>
            <a:r>
              <a:rPr lang="en-US" sz="1000" dirty="0"/>
              <a:t>- If green infrastructure outperforms expectations and the stormwater runoff reduction is</a:t>
            </a:r>
            <a:r>
              <a:rPr lang="en-US" sz="1000" baseline="0" dirty="0"/>
              <a:t> </a:t>
            </a:r>
            <a:r>
              <a:rPr lang="en-US" sz="1000" dirty="0"/>
              <a:t>greater than 41.3%, then DC Water will make an additional Outcome Payment to the</a:t>
            </a:r>
            <a:r>
              <a:rPr lang="en-US" sz="1000" baseline="0" dirty="0"/>
              <a:t> </a:t>
            </a:r>
            <a:r>
              <a:rPr lang="en-US" sz="1000" dirty="0"/>
              <a:t>investors for sharing its risk in the Project.</a:t>
            </a:r>
          </a:p>
          <a:p>
            <a:endParaRPr lang="en-US" sz="1000"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6</a:t>
            </a:fld>
            <a:endParaRPr lang="en-US" altLang="en-US"/>
          </a:p>
        </p:txBody>
      </p:sp>
    </p:spTree>
    <p:extLst>
      <p:ext uri="{BB962C8B-B14F-4D97-AF65-F5344CB8AC3E}">
        <p14:creationId xmlns:p14="http://schemas.microsoft.com/office/powerpoint/2010/main" val="1638841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156075"/>
            <a:ext cx="6553200" cy="4616593"/>
          </a:xfrm>
        </p:spPr>
        <p:txBody>
          <a:bodyPr/>
          <a:lstStyle/>
          <a:p>
            <a:r>
              <a:rPr lang="en-US" sz="1000" b="1" dirty="0"/>
              <a:t>Program Evaluation</a:t>
            </a:r>
          </a:p>
          <a:p>
            <a:r>
              <a:rPr lang="en-US" sz="1000" dirty="0"/>
              <a:t>- DC Water is conducting a rigorous, three-step program evaluation of the effectiveness of</a:t>
            </a:r>
            <a:r>
              <a:rPr lang="en-US" sz="1000" baseline="0" dirty="0"/>
              <a:t> </a:t>
            </a:r>
            <a:r>
              <a:rPr lang="en-US" sz="1000" dirty="0"/>
              <a:t>green infrastructure in managing stormwater runoff:</a:t>
            </a:r>
          </a:p>
          <a:p>
            <a:r>
              <a:rPr lang="en-US" sz="1000" dirty="0"/>
              <a:t>o Step 1 - Pre-construction monitoring to measure the existing stormwater runoff</a:t>
            </a:r>
            <a:r>
              <a:rPr lang="en-US" sz="1000" baseline="0" dirty="0"/>
              <a:t> </a:t>
            </a:r>
            <a:r>
              <a:rPr lang="en-US" sz="1000" dirty="0"/>
              <a:t>without green infrastructure.</a:t>
            </a:r>
          </a:p>
          <a:p>
            <a:r>
              <a:rPr lang="en-US" sz="1000" dirty="0"/>
              <a:t>o Step 2 - With results from the pre-construction monitoring and DC Water’s green</a:t>
            </a:r>
            <a:r>
              <a:rPr lang="en-US" sz="1000" baseline="0" dirty="0"/>
              <a:t> </a:t>
            </a:r>
            <a:r>
              <a:rPr lang="en-US" sz="1000" dirty="0"/>
              <a:t>infrastructure design plan for RC-A, DC Water established outcome ranges</a:t>
            </a:r>
          </a:p>
          <a:p>
            <a:r>
              <a:rPr lang="en-US" sz="1000" dirty="0"/>
              <a:t>predicting the expected reduction in stormwater runoff. An independent</a:t>
            </a:r>
            <a:r>
              <a:rPr lang="en-US" sz="1000" baseline="0" dirty="0"/>
              <a:t> </a:t>
            </a:r>
            <a:r>
              <a:rPr lang="en-US" sz="1000" dirty="0"/>
              <a:t>engineering firm selected by the investors confirmed these ranges.</a:t>
            </a:r>
          </a:p>
          <a:p>
            <a:r>
              <a:rPr lang="en-US" sz="1000" dirty="0"/>
              <a:t>o Step 3 - Post-construction monitoring to measure the actual stormwater runoff with</a:t>
            </a:r>
            <a:r>
              <a:rPr lang="en-US" sz="1000" baseline="0" dirty="0"/>
              <a:t> </a:t>
            </a:r>
            <a:r>
              <a:rPr lang="en-US" sz="1000" dirty="0"/>
              <a:t>green infrastructure.</a:t>
            </a:r>
          </a:p>
          <a:p>
            <a:r>
              <a:rPr lang="en-US" sz="1000" dirty="0"/>
              <a:t>- By comparing the actual stormwater runoff to the existing stormwater runoff, DC Water</a:t>
            </a:r>
            <a:r>
              <a:rPr lang="en-US" sz="1000" baseline="0" dirty="0"/>
              <a:t> </a:t>
            </a:r>
            <a:r>
              <a:rPr lang="en-US" sz="1000" dirty="0"/>
              <a:t>will calculate the effectiveness of green infrastructure in Rock Creek Project A as measured</a:t>
            </a:r>
            <a:r>
              <a:rPr lang="en-US" sz="1000" baseline="0" dirty="0"/>
              <a:t> </a:t>
            </a:r>
            <a:r>
              <a:rPr lang="en-US" sz="1000" dirty="0"/>
              <a:t>by the percentage reduction in stormwater runoff and determine the associated</a:t>
            </a:r>
            <a:r>
              <a:rPr lang="en-US" sz="1000" baseline="0" dirty="0"/>
              <a:t> </a:t>
            </a:r>
            <a:r>
              <a:rPr lang="en-US" sz="1000" dirty="0"/>
              <a:t>Performance Tier, which may trigger a contingent payment on the EIB.</a:t>
            </a:r>
          </a:p>
          <a:p>
            <a:r>
              <a:rPr lang="en-US" sz="1000" dirty="0"/>
              <a:t>- An independent validator will confirm the results of the analysis and Performance Tier.</a:t>
            </a:r>
          </a:p>
          <a:p>
            <a:r>
              <a:rPr lang="en-US" sz="1000" b="1" dirty="0"/>
              <a:t>Performance Tier, Outcome Ranges and Contingent Payment</a:t>
            </a:r>
          </a:p>
          <a:p>
            <a:r>
              <a:rPr lang="en-US" sz="1000" dirty="0"/>
              <a:t>- Depending on the effectiveness of GI, a contingent payment may be due at the mandatory</a:t>
            </a:r>
            <a:r>
              <a:rPr lang="en-US" sz="1000" baseline="0" dirty="0"/>
              <a:t> </a:t>
            </a:r>
            <a:r>
              <a:rPr lang="en-US" sz="1000" dirty="0"/>
              <a:t>tender date:</a:t>
            </a:r>
          </a:p>
          <a:p>
            <a:r>
              <a:rPr lang="en-US" sz="1000" u="sng" dirty="0" err="1"/>
              <a:t>Perf</a:t>
            </a:r>
            <a:r>
              <a:rPr lang="en-US" sz="1000" u="sng" dirty="0"/>
              <a:t>.</a:t>
            </a:r>
            <a:r>
              <a:rPr lang="en-US" sz="1000" u="sng" baseline="0" dirty="0"/>
              <a:t> </a:t>
            </a:r>
            <a:r>
              <a:rPr lang="en-US" sz="1000" u="sng" dirty="0"/>
              <a:t>Tier 	Outcome Ranges 		Contingent Payment</a:t>
            </a:r>
          </a:p>
          <a:p>
            <a:r>
              <a:rPr lang="en-US" sz="1000" dirty="0"/>
              <a:t>1 	Runoff Reduction &gt; 41.3% 		DC Water will make an Outcome</a:t>
            </a:r>
            <a:r>
              <a:rPr lang="en-US" sz="1000" baseline="0" dirty="0"/>
              <a:t> </a:t>
            </a:r>
            <a:r>
              <a:rPr lang="en-US" sz="1000" dirty="0"/>
              <a:t>Payment to 				Investors of $3.3 million.</a:t>
            </a:r>
          </a:p>
          <a:p>
            <a:r>
              <a:rPr lang="en-US" sz="1000" dirty="0"/>
              <a:t>2 	18.6% &lt;= Runoff Reduction &lt;= 41.3% 	No contingent payment due.</a:t>
            </a:r>
          </a:p>
          <a:p>
            <a:r>
              <a:rPr lang="en-US" sz="1000" dirty="0"/>
              <a:t>3 	Runoff Reduction &lt; 18.6% 		Investors will make Risk Share Payment</a:t>
            </a:r>
            <a:r>
              <a:rPr lang="en-US" sz="1000" baseline="0" dirty="0"/>
              <a:t> </a:t>
            </a:r>
            <a:r>
              <a:rPr lang="en-US" sz="1000" dirty="0"/>
              <a:t>to DC Water 				of $3.3 million.</a:t>
            </a:r>
          </a:p>
          <a:p>
            <a:r>
              <a:rPr lang="en-US" sz="1000" dirty="0"/>
              <a:t>- The Outcome Ranges reflect the expectation that a successful project will result in</a:t>
            </a:r>
            <a:r>
              <a:rPr lang="en-US" sz="1000" baseline="0" dirty="0"/>
              <a:t> </a:t>
            </a:r>
            <a:r>
              <a:rPr lang="en-US" sz="1000" dirty="0"/>
              <a:t>Performance Tier 2 with no contingent payment due by either party.</a:t>
            </a:r>
          </a:p>
          <a:p>
            <a:r>
              <a:rPr lang="en-US" sz="1000" dirty="0"/>
              <a:t>- If green infrastructure outperforms expectations and the stormwater runoff reduction is</a:t>
            </a:r>
            <a:r>
              <a:rPr lang="en-US" sz="1000" baseline="0" dirty="0"/>
              <a:t> </a:t>
            </a:r>
            <a:r>
              <a:rPr lang="en-US" sz="1000" dirty="0"/>
              <a:t>greater than 41.3%, then DC Water will make an additional Outcome Payment to the</a:t>
            </a:r>
            <a:r>
              <a:rPr lang="en-US" sz="1000" baseline="0" dirty="0"/>
              <a:t> </a:t>
            </a:r>
            <a:r>
              <a:rPr lang="en-US" sz="1000" dirty="0"/>
              <a:t>investors for sharing its risk in the Project.</a:t>
            </a:r>
          </a:p>
          <a:p>
            <a:endParaRPr lang="en-US" sz="1000"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7</a:t>
            </a:fld>
            <a:endParaRPr lang="en-US" altLang="en-US"/>
          </a:p>
        </p:txBody>
      </p:sp>
    </p:spTree>
    <p:extLst>
      <p:ext uri="{BB962C8B-B14F-4D97-AF65-F5344CB8AC3E}">
        <p14:creationId xmlns:p14="http://schemas.microsoft.com/office/powerpoint/2010/main" val="308598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8</a:t>
            </a:fld>
            <a:endParaRPr lang="en-US" altLang="en-US"/>
          </a:p>
        </p:txBody>
      </p:sp>
    </p:spTree>
    <p:extLst>
      <p:ext uri="{BB962C8B-B14F-4D97-AF65-F5344CB8AC3E}">
        <p14:creationId xmlns:p14="http://schemas.microsoft.com/office/powerpoint/2010/main" val="138336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156075"/>
            <a:ext cx="6553200" cy="4616593"/>
          </a:xfrm>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4AAD65C1-CB46-4739-8DCE-D07C6987966D}" type="slidenum">
              <a:rPr lang="en-US" altLang="en-US" smtClean="0"/>
              <a:pPr>
                <a:defRPr/>
              </a:pPr>
              <a:t>9</a:t>
            </a:fld>
            <a:endParaRPr lang="en-US" altLang="en-US"/>
          </a:p>
        </p:txBody>
      </p:sp>
    </p:spTree>
    <p:extLst>
      <p:ext uri="{BB962C8B-B14F-4D97-AF65-F5344CB8AC3E}">
        <p14:creationId xmlns:p14="http://schemas.microsoft.com/office/powerpoint/2010/main" val="215364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5608CAD-7C93-4149-A3D5-56D59F802B5B}"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4679712-5AD8-4A02-93E2-1EFD735BAEDA}" type="slidenum">
              <a:rPr lang="en-US"/>
              <a:pPr>
                <a:defRPr/>
              </a:pPr>
              <a:t>‹#›</a:t>
            </a:fld>
            <a:endParaRPr lang="en-US"/>
          </a:p>
        </p:txBody>
      </p:sp>
    </p:spTree>
    <p:extLst>
      <p:ext uri="{BB962C8B-B14F-4D97-AF65-F5344CB8AC3E}">
        <p14:creationId xmlns:p14="http://schemas.microsoft.com/office/powerpoint/2010/main" val="282115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020E46-A155-4D9C-A009-05A893F1C362}"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5B22C9F-EFB5-447C-9727-389FBA1B277C}" type="slidenum">
              <a:rPr lang="en-US"/>
              <a:pPr>
                <a:defRPr/>
              </a:pPr>
              <a:t>‹#›</a:t>
            </a:fld>
            <a:endParaRPr lang="en-US"/>
          </a:p>
        </p:txBody>
      </p:sp>
    </p:spTree>
    <p:extLst>
      <p:ext uri="{BB962C8B-B14F-4D97-AF65-F5344CB8AC3E}">
        <p14:creationId xmlns:p14="http://schemas.microsoft.com/office/powerpoint/2010/main" val="175380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8417C2-40F5-4B01-9B92-E302ADFA72C1}"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EE9C9D6-B92D-4AA5-8596-DDAA1A2BBD91}" type="slidenum">
              <a:rPr lang="en-US"/>
              <a:pPr>
                <a:defRPr/>
              </a:pPr>
              <a:t>‹#›</a:t>
            </a:fld>
            <a:endParaRPr lang="en-US"/>
          </a:p>
        </p:txBody>
      </p:sp>
    </p:spTree>
    <p:extLst>
      <p:ext uri="{BB962C8B-B14F-4D97-AF65-F5344CB8AC3E}">
        <p14:creationId xmlns:p14="http://schemas.microsoft.com/office/powerpoint/2010/main" val="117542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490EC7C-092C-43F6-A471-2D1E825978F6}" type="slidenum">
              <a:rPr lang="en-US" altLang="en-US" sz="1400">
                <a:solidFill>
                  <a:srgbClr val="000000"/>
                </a:solidFill>
              </a:rPr>
              <a:pPr algn="r" eaLnBrk="1" hangingPunct="1"/>
              <a:t>‹#›</a:t>
            </a:fld>
            <a:endParaRPr lang="en-US" altLang="en-US" sz="1400">
              <a:solidFill>
                <a:srgbClr val="000000"/>
              </a:solidFill>
            </a:endParaRPr>
          </a:p>
        </p:txBody>
      </p:sp>
      <p:sp>
        <p:nvSpPr>
          <p:cNvPr id="3"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7CDBE81-0574-4B3B-89AA-647DC5734E37}" type="slidenum">
              <a:rPr lang="en-US" altLang="en-US" sz="1400">
                <a:solidFill>
                  <a:srgbClr val="000000"/>
                </a:solidFill>
              </a:rPr>
              <a:pPr algn="r" eaLnBrk="1" hangingPunct="1"/>
              <a:t>‹#›</a:t>
            </a:fld>
            <a:endParaRPr lang="en-US" altLang="en-US" sz="1400">
              <a:solidFill>
                <a:srgbClr val="000000"/>
              </a:solidFill>
            </a:endParaRPr>
          </a:p>
        </p:txBody>
      </p:sp>
      <p:pic>
        <p:nvPicPr>
          <p:cNvPr id="4" name="Picture 7" descr="dcwater_template_a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1582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B27AE472-F1D6-4B3E-BC34-280014C46A65}" type="datetime1">
              <a:rPr lang="en-US"/>
              <a:pPr>
                <a:defRPr/>
              </a:pPr>
              <a:t>10/6/2017</a:t>
            </a:fld>
            <a:endParaRPr lang="en-US" dirty="0"/>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a:defRPr/>
            </a:pPr>
            <a:fld id="{38ED2459-EE87-4A92-B468-4EC7A7AC30B9}" type="slidenum">
              <a:rPr lang="en-US"/>
              <a:pPr>
                <a:defRPr/>
              </a:pPr>
              <a:t>‹#›</a:t>
            </a:fld>
            <a:endParaRPr lang="en-US" dirty="0"/>
          </a:p>
        </p:txBody>
      </p:sp>
    </p:spTree>
    <p:extLst>
      <p:ext uri="{BB962C8B-B14F-4D97-AF65-F5344CB8AC3E}">
        <p14:creationId xmlns:p14="http://schemas.microsoft.com/office/powerpoint/2010/main" val="204186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11F2D2-F459-46FD-AC1D-DC556AFD83FE}" type="slidenum">
              <a:rPr lang="en-US" altLang="en-US" sz="1400">
                <a:solidFill>
                  <a:srgbClr val="000000"/>
                </a:solidFill>
              </a:rPr>
              <a:pPr algn="r" eaLnBrk="1" hangingPunct="1"/>
              <a:t>‹#›</a:t>
            </a:fld>
            <a:endParaRPr lang="en-US" altLang="en-US" sz="1400">
              <a:solidFill>
                <a:srgbClr val="000000"/>
              </a:solidFill>
            </a:endParaRPr>
          </a:p>
        </p:txBody>
      </p:sp>
      <p:sp>
        <p:nvSpPr>
          <p:cNvPr id="6"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FE8DA25-4DE9-4DA9-8E72-3A9A19E883C7}" type="slidenum">
              <a:rPr lang="en-US" altLang="en-US" sz="1400">
                <a:solidFill>
                  <a:srgbClr val="000000"/>
                </a:solidFill>
              </a:rPr>
              <a:pPr algn="r" eaLnBrk="1" hangingPunct="1"/>
              <a:t>‹#›</a:t>
            </a:fld>
            <a:endParaRPr lang="en-US" altLang="en-US" sz="1400">
              <a:solidFill>
                <a:srgbClr val="000000"/>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ABACEA1A-A133-4DD4-BEBA-A5A3D7A8E158}" type="datetime1">
              <a:rPr lang="en-US"/>
              <a:pPr>
                <a:defRPr/>
              </a:pPr>
              <a:t>10/6/2017</a:t>
            </a:fld>
            <a:endParaRPr lang="en-US" dirty="0"/>
          </a:p>
        </p:txBody>
      </p:sp>
      <p:sp>
        <p:nvSpPr>
          <p:cNvPr id="9" name="Footer Placeholder 5"/>
          <p:cNvSpPr>
            <a:spLocks noGrp="1"/>
          </p:cNvSpPr>
          <p:nvPr>
            <p:ph type="ftr" sz="quarter" idx="11"/>
          </p:nvPr>
        </p:nvSpPr>
        <p:spPr/>
        <p:txBody>
          <a:bodyPr/>
          <a:lstStyle>
            <a:lvl1pPr>
              <a:defRPr/>
            </a:lvl1pPr>
          </a:lstStyle>
          <a:p>
            <a:endParaRPr lang="en-US" alt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a:defRPr/>
            </a:pPr>
            <a:fld id="{CDF918C4-F5E6-41FE-BAFF-DE42E1BAC9DE}" type="slidenum">
              <a:rPr lang="en-US"/>
              <a:pPr>
                <a:defRPr/>
              </a:pPr>
              <a:t>‹#›</a:t>
            </a:fld>
            <a:endParaRPr lang="en-US" dirty="0"/>
          </a:p>
        </p:txBody>
      </p:sp>
    </p:spTree>
    <p:extLst>
      <p:ext uri="{BB962C8B-B14F-4D97-AF65-F5344CB8AC3E}">
        <p14:creationId xmlns:p14="http://schemas.microsoft.com/office/powerpoint/2010/main" val="35784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ABD5279-B18E-4B81-9B3E-B9B1B9D96142}" type="slidenum">
              <a:rPr lang="en-US" altLang="en-US" sz="1400">
                <a:solidFill>
                  <a:srgbClr val="000000"/>
                </a:solidFill>
              </a:rPr>
              <a:pPr algn="r" eaLnBrk="1" hangingPunct="1"/>
              <a:t>‹#›</a:t>
            </a:fld>
            <a:endParaRPr lang="en-US" altLang="en-US" sz="1400">
              <a:solidFill>
                <a:srgbClr val="000000"/>
              </a:solidFill>
            </a:endParaRPr>
          </a:p>
        </p:txBody>
      </p:sp>
      <p:sp>
        <p:nvSpPr>
          <p:cNvPr id="6"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DD1AAD0-2827-4CC8-9175-7C66A1E2B90A}" type="slidenum">
              <a:rPr lang="en-US" altLang="en-US" sz="1400">
                <a:solidFill>
                  <a:srgbClr val="000000"/>
                </a:solidFill>
              </a:rPr>
              <a:pPr algn="r" eaLnBrk="1" hangingPunct="1"/>
              <a:t>‹#›</a:t>
            </a:fld>
            <a:endParaRPr lang="en-US" altLang="en-US" sz="1400">
              <a:solidFill>
                <a:srgbClr val="000000"/>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CFA259F8-0030-49A4-BCE5-DDA955A32B8B}" type="datetime1">
              <a:rPr lang="en-US"/>
              <a:pPr>
                <a:defRPr/>
              </a:pPr>
              <a:t>10/6/2017</a:t>
            </a:fld>
            <a:endParaRPr lang="en-US" dirty="0"/>
          </a:p>
        </p:txBody>
      </p:sp>
      <p:sp>
        <p:nvSpPr>
          <p:cNvPr id="9" name="Footer Placeholder 5"/>
          <p:cNvSpPr>
            <a:spLocks noGrp="1"/>
          </p:cNvSpPr>
          <p:nvPr>
            <p:ph type="ftr" sz="quarter" idx="11"/>
          </p:nvPr>
        </p:nvSpPr>
        <p:spPr/>
        <p:txBody>
          <a:bodyPr/>
          <a:lstStyle>
            <a:lvl1pPr>
              <a:defRPr/>
            </a:lvl1pPr>
          </a:lstStyle>
          <a:p>
            <a:endParaRPr lang="en-US" alt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a:defRPr/>
            </a:pPr>
            <a:fld id="{276872F4-0673-469C-A792-274AB24CCC28}" type="slidenum">
              <a:rPr lang="en-US"/>
              <a:pPr>
                <a:defRPr/>
              </a:pPr>
              <a:t>‹#›</a:t>
            </a:fld>
            <a:endParaRPr lang="en-US" dirty="0"/>
          </a:p>
        </p:txBody>
      </p:sp>
    </p:spTree>
    <p:extLst>
      <p:ext uri="{BB962C8B-B14F-4D97-AF65-F5344CB8AC3E}">
        <p14:creationId xmlns:p14="http://schemas.microsoft.com/office/powerpoint/2010/main" val="4041806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53B18A4-4B55-4B22-B08A-98B2E3275D0A}" type="slidenum">
              <a:rPr lang="en-US" altLang="en-US" sz="1400">
                <a:solidFill>
                  <a:srgbClr val="000000"/>
                </a:solidFill>
              </a:rPr>
              <a:pPr algn="r" eaLnBrk="1" hangingPunct="1"/>
              <a:t>‹#›</a:t>
            </a:fld>
            <a:endParaRPr lang="en-US" altLang="en-US" sz="1400">
              <a:solidFill>
                <a:srgbClr val="000000"/>
              </a:solidFill>
            </a:endParaRPr>
          </a:p>
        </p:txBody>
      </p:sp>
      <p:sp>
        <p:nvSpPr>
          <p:cNvPr id="5"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465AF39-B2FD-436F-B4A3-22B2A9D7D8F3}" type="slidenum">
              <a:rPr lang="en-US" altLang="en-US" sz="1400">
                <a:solidFill>
                  <a:srgbClr val="000000"/>
                </a:solidFill>
              </a:rPr>
              <a:pPr algn="r" eaLnBrk="1" hangingPunct="1"/>
              <a:t>‹#›</a:t>
            </a:fld>
            <a:endParaRPr lang="en-US" altLang="en-US" sz="1400">
              <a:solidFill>
                <a:srgbClr val="000000"/>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09575" y="125730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lvl1pPr>
              <a:defRPr/>
            </a:lvl1pPr>
          </a:lstStyle>
          <a:p>
            <a:pPr>
              <a:defRPr/>
            </a:pPr>
            <a:fld id="{16F86789-D055-42D0-96FE-3C5C0C999C02}" type="datetime1">
              <a:rPr lang="en-US"/>
              <a:pPr>
                <a:defRPr/>
              </a:pPr>
              <a:t>10/6/2017</a:t>
            </a:fld>
            <a:endParaRPr lang="en-US" dirty="0"/>
          </a:p>
        </p:txBody>
      </p:sp>
      <p:sp>
        <p:nvSpPr>
          <p:cNvPr id="9" name="Footer Placeholder 8"/>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240172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80E3EF8-6892-4458-A527-80D87ACE4546}" type="slidenum">
              <a:rPr lang="en-US" altLang="en-US" sz="1400">
                <a:solidFill>
                  <a:srgbClr val="000000"/>
                </a:solidFill>
              </a:rPr>
              <a:pPr algn="r" eaLnBrk="1" hangingPunct="1"/>
              <a:t>‹#›</a:t>
            </a:fld>
            <a:endParaRPr lang="en-US" altLang="en-US" sz="1400">
              <a:solidFill>
                <a:srgbClr val="000000"/>
              </a:solidFill>
            </a:endParaRPr>
          </a:p>
        </p:txBody>
      </p:sp>
      <p:sp>
        <p:nvSpPr>
          <p:cNvPr id="3"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1E44FF-0FD3-41B6-8F49-3AC62F117575}" type="slidenum">
              <a:rPr lang="en-US" altLang="en-US" sz="1400">
                <a:solidFill>
                  <a:srgbClr val="000000"/>
                </a:solidFill>
              </a:rPr>
              <a:pPr algn="r" eaLnBrk="1" hangingPunct="1"/>
              <a:t>‹#›</a:t>
            </a:fld>
            <a:endParaRPr lang="en-US" altLang="en-US" sz="1400">
              <a:solidFill>
                <a:srgbClr val="000000"/>
              </a:solidFill>
            </a:endParaRPr>
          </a:p>
        </p:txBody>
      </p:sp>
      <p:pic>
        <p:nvPicPr>
          <p:cNvPr id="4" name="Picture 7" descr="dcwater_template_a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1582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200C6D1E-EBA9-404A-819E-DB6CD98067A6}" type="datetime1">
              <a:rPr lang="en-US"/>
              <a:pPr>
                <a:defRPr/>
              </a:pPr>
              <a:t>10/6/2017</a:t>
            </a:fld>
            <a:endParaRPr lang="en-US" dirty="0"/>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a:defRPr/>
            </a:pPr>
            <a:fld id="{CF4018D9-DCEB-4990-85F0-E353CE563F81}" type="slidenum">
              <a:rPr lang="en-US"/>
              <a:pPr>
                <a:defRPr/>
              </a:pPr>
              <a:t>‹#›</a:t>
            </a:fld>
            <a:endParaRPr lang="en-US" dirty="0"/>
          </a:p>
        </p:txBody>
      </p:sp>
    </p:spTree>
    <p:extLst>
      <p:ext uri="{BB962C8B-B14F-4D97-AF65-F5344CB8AC3E}">
        <p14:creationId xmlns:p14="http://schemas.microsoft.com/office/powerpoint/2010/main" val="2128489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E34D0AA-D489-41B0-8FE4-BF166C495F9D}" type="slidenum">
              <a:rPr lang="en-US" altLang="en-US" sz="1400">
                <a:solidFill>
                  <a:srgbClr val="000000"/>
                </a:solidFill>
              </a:rPr>
              <a:pPr algn="r" eaLnBrk="1" hangingPunct="1"/>
              <a:t>‹#›</a:t>
            </a:fld>
            <a:endParaRPr lang="en-US" altLang="en-US" sz="1400">
              <a:solidFill>
                <a:srgbClr val="000000"/>
              </a:solidFill>
            </a:endParaRPr>
          </a:p>
        </p:txBody>
      </p:sp>
      <p:sp>
        <p:nvSpPr>
          <p:cNvPr id="6"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5AA7799-EA7F-4F3E-9D7C-A5552C6AC96C}" type="slidenum">
              <a:rPr lang="en-US" altLang="en-US" sz="1400">
                <a:solidFill>
                  <a:srgbClr val="000000"/>
                </a:solidFill>
              </a:rPr>
              <a:pPr algn="r" eaLnBrk="1" hangingPunct="1"/>
              <a:t>‹#›</a:t>
            </a:fld>
            <a:endParaRPr lang="en-US" altLang="en-US" sz="1400">
              <a:solidFill>
                <a:srgbClr val="000000"/>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FD06E02A-356A-4CCC-9177-12227041D9B1}" type="datetime1">
              <a:rPr lang="en-US"/>
              <a:pPr>
                <a:defRPr/>
              </a:pPr>
              <a:t>10/6/2017</a:t>
            </a:fld>
            <a:endParaRPr lang="en-US" dirty="0"/>
          </a:p>
        </p:txBody>
      </p:sp>
      <p:sp>
        <p:nvSpPr>
          <p:cNvPr id="9" name="Footer Placeholder 5"/>
          <p:cNvSpPr>
            <a:spLocks noGrp="1"/>
          </p:cNvSpPr>
          <p:nvPr>
            <p:ph type="ftr" sz="quarter" idx="11"/>
          </p:nvPr>
        </p:nvSpPr>
        <p:spPr/>
        <p:txBody>
          <a:bodyPr/>
          <a:lstStyle>
            <a:lvl1pPr>
              <a:defRPr/>
            </a:lvl1pPr>
          </a:lstStyle>
          <a:p>
            <a:endParaRPr lang="en-US" alt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a:defRPr/>
            </a:pPr>
            <a:fld id="{7B025C32-A70A-4DD1-A8AE-ABB7F638476D}" type="slidenum">
              <a:rPr lang="en-US"/>
              <a:pPr>
                <a:defRPr/>
              </a:pPr>
              <a:t>‹#›</a:t>
            </a:fld>
            <a:endParaRPr lang="en-US" dirty="0"/>
          </a:p>
        </p:txBody>
      </p:sp>
    </p:spTree>
    <p:extLst>
      <p:ext uri="{BB962C8B-B14F-4D97-AF65-F5344CB8AC3E}">
        <p14:creationId xmlns:p14="http://schemas.microsoft.com/office/powerpoint/2010/main" val="1251781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9ACA9BF-4977-421E-801A-F2A6F76A6698}" type="slidenum">
              <a:rPr lang="en-US" altLang="en-US" sz="1400">
                <a:solidFill>
                  <a:srgbClr val="000000"/>
                </a:solidFill>
              </a:rPr>
              <a:pPr algn="r" eaLnBrk="1" hangingPunct="1"/>
              <a:t>‹#›</a:t>
            </a:fld>
            <a:endParaRPr lang="en-US" altLang="en-US" sz="1400">
              <a:solidFill>
                <a:srgbClr val="000000"/>
              </a:solidFill>
            </a:endParaRPr>
          </a:p>
        </p:txBody>
      </p:sp>
      <p:sp>
        <p:nvSpPr>
          <p:cNvPr id="6"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2F48C38-971A-4ED3-8205-0166FF3EEFF9}" type="slidenum">
              <a:rPr lang="en-US" altLang="en-US" sz="1400">
                <a:solidFill>
                  <a:srgbClr val="000000"/>
                </a:solidFill>
              </a:rPr>
              <a:pPr algn="r" eaLnBrk="1" hangingPunct="1"/>
              <a:t>‹#›</a:t>
            </a:fld>
            <a:endParaRPr lang="en-US" altLang="en-US" sz="1400">
              <a:solidFill>
                <a:srgbClr val="000000"/>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C8D708BB-9D09-490D-B764-833BA2BB5FA3}" type="datetime1">
              <a:rPr lang="en-US"/>
              <a:pPr>
                <a:defRPr/>
              </a:pPr>
              <a:t>10/6/2017</a:t>
            </a:fld>
            <a:endParaRPr lang="en-US" dirty="0"/>
          </a:p>
        </p:txBody>
      </p:sp>
      <p:sp>
        <p:nvSpPr>
          <p:cNvPr id="9" name="Footer Placeholder 5"/>
          <p:cNvSpPr>
            <a:spLocks noGrp="1"/>
          </p:cNvSpPr>
          <p:nvPr>
            <p:ph type="ftr" sz="quarter" idx="11"/>
          </p:nvPr>
        </p:nvSpPr>
        <p:spPr/>
        <p:txBody>
          <a:bodyPr/>
          <a:lstStyle>
            <a:lvl1pPr>
              <a:defRPr/>
            </a:lvl1pPr>
          </a:lstStyle>
          <a:p>
            <a:endParaRPr lang="en-US" alt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a:defRPr/>
            </a:pPr>
            <a:fld id="{C4114350-C477-4EB3-BB04-F64B3897D536}" type="slidenum">
              <a:rPr lang="en-US"/>
              <a:pPr>
                <a:defRPr/>
              </a:pPr>
              <a:t>‹#›</a:t>
            </a:fld>
            <a:endParaRPr lang="en-US" dirty="0"/>
          </a:p>
        </p:txBody>
      </p:sp>
    </p:spTree>
    <p:extLst>
      <p:ext uri="{BB962C8B-B14F-4D97-AF65-F5344CB8AC3E}">
        <p14:creationId xmlns:p14="http://schemas.microsoft.com/office/powerpoint/2010/main" val="2083658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19F9C03-D2FA-49BB-8E79-B7CCB85B82A8}" type="slidenum">
              <a:rPr lang="en-US" altLang="en-US" sz="1400">
                <a:solidFill>
                  <a:srgbClr val="000000"/>
                </a:solidFill>
              </a:rPr>
              <a:pPr algn="r" eaLnBrk="1" hangingPunct="1"/>
              <a:t>‹#›</a:t>
            </a:fld>
            <a:endParaRPr lang="en-US" altLang="en-US" sz="1400">
              <a:solidFill>
                <a:srgbClr val="000000"/>
              </a:solidFill>
            </a:endParaRPr>
          </a:p>
        </p:txBody>
      </p:sp>
      <p:sp>
        <p:nvSpPr>
          <p:cNvPr id="5"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93D5CC0-52B7-44DA-A8D4-24B899A5D859}" type="slidenum">
              <a:rPr lang="en-US" altLang="en-US" sz="1400">
                <a:solidFill>
                  <a:srgbClr val="000000"/>
                </a:solidFill>
              </a:rPr>
              <a:pPr algn="r" eaLnBrk="1" hangingPunct="1"/>
              <a:t>‹#›</a:t>
            </a:fld>
            <a:endParaRPr lang="en-US" altLang="en-US" sz="1400">
              <a:solidFill>
                <a:srgbClr val="000000"/>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09575" y="125730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lvl1pPr>
              <a:defRPr/>
            </a:lvl1pPr>
          </a:lstStyle>
          <a:p>
            <a:pPr>
              <a:defRPr/>
            </a:pPr>
            <a:fld id="{CB1B9FEF-01F4-404F-94AF-358DFE971C35}" type="datetime1">
              <a:rPr lang="en-US"/>
              <a:pPr>
                <a:defRPr/>
              </a:pPr>
              <a:t>10/6/2017</a:t>
            </a:fld>
            <a:endParaRPr lang="en-US" dirty="0"/>
          </a:p>
        </p:txBody>
      </p:sp>
      <p:sp>
        <p:nvSpPr>
          <p:cNvPr id="9" name="Footer Placeholder 8"/>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42053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ECCD8D-8704-4584-BFA7-908E33420C81}"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9DD8B3F-5EA9-46B3-90CD-95A471B9A137}" type="slidenum">
              <a:rPr lang="en-US"/>
              <a:pPr>
                <a:defRPr/>
              </a:pPr>
              <a:t>‹#›</a:t>
            </a:fld>
            <a:endParaRPr lang="en-US"/>
          </a:p>
        </p:txBody>
      </p:sp>
    </p:spTree>
    <p:extLst>
      <p:ext uri="{BB962C8B-B14F-4D97-AF65-F5344CB8AC3E}">
        <p14:creationId xmlns:p14="http://schemas.microsoft.com/office/powerpoint/2010/main" val="1798301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EDD3B7D-7347-407B-9DC4-7D7FB538BBC7}" type="slidenum">
              <a:rPr lang="en-US" altLang="en-US" sz="1400">
                <a:solidFill>
                  <a:srgbClr val="000000"/>
                </a:solidFill>
              </a:rPr>
              <a:pPr algn="r" eaLnBrk="1" hangingPunct="1"/>
              <a:t>‹#›</a:t>
            </a:fld>
            <a:endParaRPr lang="en-US" altLang="en-US" sz="1400">
              <a:solidFill>
                <a:srgbClr val="000000"/>
              </a:solidFill>
            </a:endParaRPr>
          </a:p>
        </p:txBody>
      </p:sp>
      <p:sp>
        <p:nvSpPr>
          <p:cNvPr id="4"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AC0C5D1-F0DC-4D65-BA2B-F559DF2701AE}" type="slidenum">
              <a:rPr lang="en-US" altLang="en-US" sz="1400">
                <a:solidFill>
                  <a:srgbClr val="000000"/>
                </a:solidFill>
              </a:rPr>
              <a:pPr algn="r" eaLnBrk="1" hangingPunct="1"/>
              <a:t>‹#›</a:t>
            </a:fld>
            <a:endParaRPr lang="en-US" altLang="en-US" sz="1400">
              <a:solidFill>
                <a:srgbClr val="000000"/>
              </a:solidFill>
            </a:endParaRPr>
          </a:p>
        </p:txBody>
      </p:sp>
      <p:cxnSp>
        <p:nvCxnSpPr>
          <p:cNvPr id="5" name="Straight Connector 5"/>
          <p:cNvCxnSpPr/>
          <p:nvPr/>
        </p:nvCxnSpPr>
        <p:spPr>
          <a:xfrm>
            <a:off x="409575" y="125730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09575" y="125730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lvl1pPr>
              <a:defRPr/>
            </a:lvl1pPr>
          </a:lstStyle>
          <a:p>
            <a:pPr>
              <a:defRPr/>
            </a:pPr>
            <a:fld id="{1CECA995-B26F-4008-BBC1-996733FB77B9}" type="datetime1">
              <a:rPr lang="en-US"/>
              <a:pPr>
                <a:defRPr/>
              </a:pPr>
              <a:t>10/6/2017</a:t>
            </a:fld>
            <a:endParaRPr lang="en-US" dirty="0"/>
          </a:p>
        </p:txBody>
      </p:sp>
      <p:sp>
        <p:nvSpPr>
          <p:cNvPr id="8" name="Footer Placeholder 3"/>
          <p:cNvSpPr>
            <a:spLocks noGrp="1"/>
          </p:cNvSpPr>
          <p:nvPr>
            <p:ph type="ftr" sz="quarter" idx="11"/>
          </p:nvPr>
        </p:nvSpPr>
        <p:spPr/>
        <p:txBody>
          <a:bodyPr/>
          <a:lstStyle>
            <a:lvl1pPr>
              <a:defRPr/>
            </a:lvl1pPr>
          </a:lstStyle>
          <a:p>
            <a:endParaRPr lang="en-US" altLang="en-US"/>
          </a:p>
        </p:txBody>
      </p:sp>
      <p:sp>
        <p:nvSpPr>
          <p:cNvPr id="9" name="Slide Number Placeholder 4"/>
          <p:cNvSpPr>
            <a:spLocks noGrp="1"/>
          </p:cNvSpPr>
          <p:nvPr>
            <p:ph type="sldNum" sz="quarter" idx="12"/>
          </p:nvPr>
        </p:nvSpPr>
        <p:spPr>
          <a:xfrm>
            <a:off x="6553200" y="6356350"/>
            <a:ext cx="2133600" cy="365125"/>
          </a:xfrm>
          <a:prstGeom prst="rect">
            <a:avLst/>
          </a:prstGeom>
        </p:spPr>
        <p:txBody>
          <a:bodyPr/>
          <a:lstStyle>
            <a:lvl1pPr>
              <a:defRPr>
                <a:solidFill>
                  <a:prstClr val="black"/>
                </a:solidFill>
              </a:defRPr>
            </a:lvl1pPr>
          </a:lstStyle>
          <a:p>
            <a:pPr>
              <a:defRPr/>
            </a:pPr>
            <a:fld id="{67DF0F61-5AD0-4248-AB33-A98EE6C16E59}" type="slidenum">
              <a:rPr lang="en-US"/>
              <a:pPr>
                <a:defRPr/>
              </a:pPr>
              <a:t>‹#›</a:t>
            </a:fld>
            <a:endParaRPr lang="en-US" dirty="0"/>
          </a:p>
        </p:txBody>
      </p:sp>
    </p:spTree>
    <p:extLst>
      <p:ext uri="{BB962C8B-B14F-4D97-AF65-F5344CB8AC3E}">
        <p14:creationId xmlns:p14="http://schemas.microsoft.com/office/powerpoint/2010/main" val="3379252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E69351-38D5-4EE9-8DC8-0FEEDE45EB57}" type="slidenum">
              <a:rPr lang="en-US" altLang="en-US" sz="1400">
                <a:solidFill>
                  <a:srgbClr val="000000"/>
                </a:solidFill>
              </a:rPr>
              <a:pPr algn="r" eaLnBrk="1" hangingPunct="1"/>
              <a:t>‹#›</a:t>
            </a:fld>
            <a:endParaRPr lang="en-US" altLang="en-US" sz="1400">
              <a:solidFill>
                <a:srgbClr val="000000"/>
              </a:solidFill>
            </a:endParaRPr>
          </a:p>
        </p:txBody>
      </p:sp>
      <p:sp>
        <p:nvSpPr>
          <p:cNvPr id="3"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654EA92-410C-4F13-AC99-2A4A206A60F6}" type="slidenum">
              <a:rPr lang="en-US" altLang="en-US" sz="1400">
                <a:solidFill>
                  <a:srgbClr val="000000"/>
                </a:solidFill>
              </a:rPr>
              <a:pPr algn="r" eaLnBrk="1" hangingPunct="1"/>
              <a:t>‹#›</a:t>
            </a:fld>
            <a:endParaRPr lang="en-US" altLang="en-US" sz="1400">
              <a:solidFill>
                <a:srgbClr val="000000"/>
              </a:solidFill>
            </a:endParaRPr>
          </a:p>
        </p:txBody>
      </p:sp>
      <p:pic>
        <p:nvPicPr>
          <p:cNvPr id="4" name="Picture 7" descr="dcwater_template_a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1582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C836A019-F87D-4BD8-BA00-7CBE5B9233EE}" type="datetime1">
              <a:rPr lang="en-US"/>
              <a:pPr>
                <a:defRPr/>
              </a:pPr>
              <a:t>10/6/2017</a:t>
            </a:fld>
            <a:endParaRPr lang="en-US" dirty="0"/>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defRPr>
            </a:lvl1pPr>
          </a:lstStyle>
          <a:p>
            <a:pPr>
              <a:defRPr/>
            </a:pPr>
            <a:fld id="{B35FFC87-8CF3-46B2-A621-CCE550D03E23}" type="slidenum">
              <a:rPr lang="en-US"/>
              <a:pPr>
                <a:defRPr/>
              </a:pPr>
              <a:t>‹#›</a:t>
            </a:fld>
            <a:endParaRPr lang="en-US" dirty="0"/>
          </a:p>
        </p:txBody>
      </p:sp>
    </p:spTree>
    <p:extLst>
      <p:ext uri="{BB962C8B-B14F-4D97-AF65-F5344CB8AC3E}">
        <p14:creationId xmlns:p14="http://schemas.microsoft.com/office/powerpoint/2010/main" val="219397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0E40395-D9FE-406A-BC46-72660FF53548}" type="slidenum">
              <a:rPr lang="en-US" altLang="en-US" sz="1400">
                <a:solidFill>
                  <a:srgbClr val="000000"/>
                </a:solidFill>
              </a:rPr>
              <a:pPr algn="r" eaLnBrk="1" hangingPunct="1"/>
              <a:t>‹#›</a:t>
            </a:fld>
            <a:endParaRPr lang="en-US" altLang="en-US" sz="1400">
              <a:solidFill>
                <a:srgbClr val="000000"/>
              </a:solidFill>
            </a:endParaRPr>
          </a:p>
        </p:txBody>
      </p:sp>
      <p:sp>
        <p:nvSpPr>
          <p:cNvPr id="6"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5D6AF64-208D-4CB3-A2A0-503EF707BC8D}" type="slidenum">
              <a:rPr lang="en-US" altLang="en-US" sz="1400">
                <a:solidFill>
                  <a:srgbClr val="000000"/>
                </a:solidFill>
              </a:rPr>
              <a:pPr algn="r" eaLnBrk="1" hangingPunct="1"/>
              <a:t>‹#›</a:t>
            </a:fld>
            <a:endParaRPr lang="en-US" altLang="en-US" sz="1400">
              <a:solidFill>
                <a:srgbClr val="000000"/>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34AB1928-5C75-4BDE-8B9F-890C1AF52535}" type="datetime1">
              <a:rPr lang="en-US"/>
              <a:pPr>
                <a:defRPr/>
              </a:pPr>
              <a:t>10/6/2017</a:t>
            </a:fld>
            <a:endParaRPr lang="en-US" dirty="0"/>
          </a:p>
        </p:txBody>
      </p:sp>
      <p:sp>
        <p:nvSpPr>
          <p:cNvPr id="9" name="Footer Placeholder 5"/>
          <p:cNvSpPr>
            <a:spLocks noGrp="1"/>
          </p:cNvSpPr>
          <p:nvPr>
            <p:ph type="ftr" sz="quarter" idx="11"/>
          </p:nvPr>
        </p:nvSpPr>
        <p:spPr/>
        <p:txBody>
          <a:bodyPr/>
          <a:lstStyle>
            <a:lvl1pPr>
              <a:defRPr/>
            </a:lvl1pPr>
          </a:lstStyle>
          <a:p>
            <a:endParaRPr lang="en-US" alt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defRPr>
            </a:lvl1pPr>
          </a:lstStyle>
          <a:p>
            <a:pPr>
              <a:defRPr/>
            </a:pPr>
            <a:fld id="{CF75ED9D-7B62-4DD5-B557-04F80953AAD4}" type="slidenum">
              <a:rPr lang="en-US"/>
              <a:pPr>
                <a:defRPr/>
              </a:pPr>
              <a:t>‹#›</a:t>
            </a:fld>
            <a:endParaRPr lang="en-US" dirty="0"/>
          </a:p>
        </p:txBody>
      </p:sp>
    </p:spTree>
    <p:extLst>
      <p:ext uri="{BB962C8B-B14F-4D97-AF65-F5344CB8AC3E}">
        <p14:creationId xmlns:p14="http://schemas.microsoft.com/office/powerpoint/2010/main" val="1387072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FD3BA1E-8A9C-4CC4-A267-935BD09C0B96}" type="slidenum">
              <a:rPr lang="en-US" altLang="en-US" sz="1400">
                <a:solidFill>
                  <a:srgbClr val="000000"/>
                </a:solidFill>
              </a:rPr>
              <a:pPr algn="r" eaLnBrk="1" hangingPunct="1"/>
              <a:t>‹#›</a:t>
            </a:fld>
            <a:endParaRPr lang="en-US" altLang="en-US" sz="1400">
              <a:solidFill>
                <a:srgbClr val="000000"/>
              </a:solidFill>
            </a:endParaRPr>
          </a:p>
        </p:txBody>
      </p:sp>
      <p:sp>
        <p:nvSpPr>
          <p:cNvPr id="6"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50C5F50-1D1A-46FB-80BF-5A8E73EBDF3F}" type="slidenum">
              <a:rPr lang="en-US" altLang="en-US" sz="1400">
                <a:solidFill>
                  <a:srgbClr val="000000"/>
                </a:solidFill>
              </a:rPr>
              <a:pPr algn="r" eaLnBrk="1" hangingPunct="1"/>
              <a:t>‹#›</a:t>
            </a:fld>
            <a:endParaRPr lang="en-US" altLang="en-US" sz="1400">
              <a:solidFill>
                <a:srgbClr val="000000"/>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F23765B2-1E6B-466D-B71B-C25F57FFD44B}" type="datetime1">
              <a:rPr lang="en-US"/>
              <a:pPr>
                <a:defRPr/>
              </a:pPr>
              <a:t>10/6/2017</a:t>
            </a:fld>
            <a:endParaRPr lang="en-US" dirty="0"/>
          </a:p>
        </p:txBody>
      </p:sp>
      <p:sp>
        <p:nvSpPr>
          <p:cNvPr id="9" name="Footer Placeholder 5"/>
          <p:cNvSpPr>
            <a:spLocks noGrp="1"/>
          </p:cNvSpPr>
          <p:nvPr>
            <p:ph type="ftr" sz="quarter" idx="11"/>
          </p:nvPr>
        </p:nvSpPr>
        <p:spPr/>
        <p:txBody>
          <a:bodyPr/>
          <a:lstStyle>
            <a:lvl1pPr>
              <a:defRPr/>
            </a:lvl1pPr>
          </a:lstStyle>
          <a:p>
            <a:endParaRPr lang="en-US" alt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defRPr>
            </a:lvl1pPr>
          </a:lstStyle>
          <a:p>
            <a:pPr>
              <a:defRPr/>
            </a:pPr>
            <a:fld id="{88740E5E-F7DE-4D4B-B58B-02BB5DA0AF5C}" type="slidenum">
              <a:rPr lang="en-US"/>
              <a:pPr>
                <a:defRPr/>
              </a:pPr>
              <a:t>‹#›</a:t>
            </a:fld>
            <a:endParaRPr lang="en-US" dirty="0"/>
          </a:p>
        </p:txBody>
      </p:sp>
    </p:spTree>
    <p:extLst>
      <p:ext uri="{BB962C8B-B14F-4D97-AF65-F5344CB8AC3E}">
        <p14:creationId xmlns:p14="http://schemas.microsoft.com/office/powerpoint/2010/main" val="66038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42"/>
          <p:cNvSpPr>
            <a:spLocks noChangeArrowheads="1"/>
          </p:cNvSpPr>
          <p:nvPr/>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086614-C415-4444-B79E-9F6F65FBA708}" type="slidenum">
              <a:rPr lang="en-US" altLang="en-US" sz="1400">
                <a:solidFill>
                  <a:srgbClr val="000000"/>
                </a:solidFill>
              </a:rPr>
              <a:pPr algn="r" eaLnBrk="1" hangingPunct="1"/>
              <a:t>‹#›</a:t>
            </a:fld>
            <a:endParaRPr lang="en-US" altLang="en-US" sz="1400">
              <a:solidFill>
                <a:srgbClr val="000000"/>
              </a:solidFill>
            </a:endParaRPr>
          </a:p>
        </p:txBody>
      </p:sp>
      <p:sp>
        <p:nvSpPr>
          <p:cNvPr id="5" name="Rectangle 42"/>
          <p:cNvSpPr>
            <a:spLocks noChangeArrowheads="1"/>
          </p:cNvSpPr>
          <p:nvPr userDrawn="1"/>
        </p:nvSpPr>
        <p:spPr bwMode="auto">
          <a:xfrm>
            <a:off x="7974013" y="6448425"/>
            <a:ext cx="1066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68CF54-FC48-41A6-A85A-E23F00C1235A}" type="slidenum">
              <a:rPr lang="en-US" altLang="en-US" sz="1400">
                <a:solidFill>
                  <a:srgbClr val="000000"/>
                </a:solidFill>
              </a:rPr>
              <a:pPr algn="r" eaLnBrk="1" hangingPunct="1"/>
              <a:t>‹#›</a:t>
            </a:fld>
            <a:endParaRPr lang="en-US" altLang="en-US" sz="1400">
              <a:solidFill>
                <a:srgbClr val="000000"/>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09575" y="125730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lvl1pPr>
              <a:defRPr/>
            </a:lvl1pPr>
          </a:lstStyle>
          <a:p>
            <a:pPr>
              <a:defRPr/>
            </a:pPr>
            <a:fld id="{3DF9F6F3-DF6E-44F5-8DEE-A32985C4327E}" type="datetime1">
              <a:rPr lang="en-US"/>
              <a:pPr>
                <a:defRPr/>
              </a:pPr>
              <a:t>10/6/2017</a:t>
            </a:fld>
            <a:endParaRPr lang="en-US" dirty="0"/>
          </a:p>
        </p:txBody>
      </p:sp>
      <p:sp>
        <p:nvSpPr>
          <p:cNvPr id="9" name="Footer Placeholder 8"/>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15030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136CCD-A28D-4CFF-97BF-8E11D9C2BBA9}"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15999C5-6D2B-42A0-85E2-2E0DE343D70C}" type="slidenum">
              <a:rPr lang="en-US"/>
              <a:pPr>
                <a:defRPr/>
              </a:pPr>
              <a:t>‹#›</a:t>
            </a:fld>
            <a:endParaRPr lang="en-US"/>
          </a:p>
        </p:txBody>
      </p:sp>
    </p:spTree>
    <p:extLst>
      <p:ext uri="{BB962C8B-B14F-4D97-AF65-F5344CB8AC3E}">
        <p14:creationId xmlns:p14="http://schemas.microsoft.com/office/powerpoint/2010/main" val="56832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32733C9-FC84-4EDD-B7FC-1C08F1BAB11A}" type="datetime1">
              <a:rPr lang="en-US"/>
              <a:pPr>
                <a:defRPr/>
              </a:pPr>
              <a:t>10/6/2017</a:t>
            </a:fld>
            <a:endParaRPr 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A0A7FD6-0441-4C41-803C-EC307932EB85}" type="slidenum">
              <a:rPr lang="en-US"/>
              <a:pPr>
                <a:defRPr/>
              </a:pPr>
              <a:t>‹#›</a:t>
            </a:fld>
            <a:endParaRPr lang="en-US"/>
          </a:p>
        </p:txBody>
      </p:sp>
    </p:spTree>
    <p:extLst>
      <p:ext uri="{BB962C8B-B14F-4D97-AF65-F5344CB8AC3E}">
        <p14:creationId xmlns:p14="http://schemas.microsoft.com/office/powerpoint/2010/main" val="294635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5713A48-1666-411B-A4DF-D2A343DE5713}" type="datetime1">
              <a:rPr lang="en-US"/>
              <a:pPr>
                <a:defRPr/>
              </a:pPr>
              <a:t>10/6/2017</a:t>
            </a:fld>
            <a:endParaRPr 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C0417000-8561-4C55-B042-2AC0518A5DB6}" type="slidenum">
              <a:rPr lang="en-US"/>
              <a:pPr>
                <a:defRPr/>
              </a:pPr>
              <a:t>‹#›</a:t>
            </a:fld>
            <a:endParaRPr lang="en-US"/>
          </a:p>
        </p:txBody>
      </p:sp>
    </p:spTree>
    <p:extLst>
      <p:ext uri="{BB962C8B-B14F-4D97-AF65-F5344CB8AC3E}">
        <p14:creationId xmlns:p14="http://schemas.microsoft.com/office/powerpoint/2010/main" val="76607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EBF24C-7FE9-4DFC-99C3-BD0313943F86}" type="datetime1">
              <a:rPr lang="en-US"/>
              <a:pPr>
                <a:defRPr/>
              </a:pPr>
              <a:t>10/6/2017</a:t>
            </a:fld>
            <a:endParaRPr 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72880F95-C402-45A7-B5DD-41FC391CA400}" type="slidenum">
              <a:rPr lang="en-US"/>
              <a:pPr>
                <a:defRPr/>
              </a:pPr>
              <a:t>‹#›</a:t>
            </a:fld>
            <a:endParaRPr lang="en-US"/>
          </a:p>
        </p:txBody>
      </p:sp>
    </p:spTree>
    <p:extLst>
      <p:ext uri="{BB962C8B-B14F-4D97-AF65-F5344CB8AC3E}">
        <p14:creationId xmlns:p14="http://schemas.microsoft.com/office/powerpoint/2010/main" val="263265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CFA399-FE9D-4EA1-B71D-2E80264FC075}" type="datetime1">
              <a:rPr lang="en-US"/>
              <a:pPr>
                <a:defRPr/>
              </a:pPr>
              <a:t>10/6/2017</a:t>
            </a:fld>
            <a:endParaRPr 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58F4AC61-9A4D-4AE7-9F76-EDD773D2F9B9}" type="slidenum">
              <a:rPr lang="en-US"/>
              <a:pPr>
                <a:defRPr/>
              </a:pPr>
              <a:t>‹#›</a:t>
            </a:fld>
            <a:endParaRPr lang="en-US"/>
          </a:p>
        </p:txBody>
      </p:sp>
    </p:spTree>
    <p:extLst>
      <p:ext uri="{BB962C8B-B14F-4D97-AF65-F5344CB8AC3E}">
        <p14:creationId xmlns:p14="http://schemas.microsoft.com/office/powerpoint/2010/main" val="72776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AC3B1F-74D6-4309-ABA7-F383C7F5304E}" type="datetime1">
              <a:rPr lang="en-US"/>
              <a:pPr>
                <a:defRPr/>
              </a:pPr>
              <a:t>10/6/2017</a:t>
            </a:fld>
            <a:endParaRPr 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62860B2-62E9-408E-B9CD-5155318EBEE9}" type="slidenum">
              <a:rPr lang="en-US"/>
              <a:pPr>
                <a:defRPr/>
              </a:pPr>
              <a:t>‹#›</a:t>
            </a:fld>
            <a:endParaRPr lang="en-US"/>
          </a:p>
        </p:txBody>
      </p:sp>
    </p:spTree>
    <p:extLst>
      <p:ext uri="{BB962C8B-B14F-4D97-AF65-F5344CB8AC3E}">
        <p14:creationId xmlns:p14="http://schemas.microsoft.com/office/powerpoint/2010/main" val="8125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1BBA45-F6FE-4E58-9D4A-0EA49C5B2A12}" type="datetime1">
              <a:rPr lang="en-US"/>
              <a:pPr>
                <a:defRPr/>
              </a:pPr>
              <a:t>10/6/2017</a:t>
            </a:fld>
            <a:endParaRPr 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2AE442A-9ED1-42EC-9CED-DD7407507E68}" type="slidenum">
              <a:rPr lang="en-US"/>
              <a:pPr>
                <a:defRPr/>
              </a:pPr>
              <a:t>‹#›</a:t>
            </a:fld>
            <a:endParaRPr lang="en-US"/>
          </a:p>
        </p:txBody>
      </p:sp>
    </p:spTree>
    <p:extLst>
      <p:ext uri="{BB962C8B-B14F-4D97-AF65-F5344CB8AC3E}">
        <p14:creationId xmlns:p14="http://schemas.microsoft.com/office/powerpoint/2010/main" val="104322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61BDD1-8CA8-46BC-A08F-8D062C041133}" type="datetime1">
              <a:rPr lang="en-US"/>
              <a:pPr>
                <a:defRPr/>
              </a:pPr>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AF856E6-FD91-4A37-A510-F288B8B7D510}" type="slidenum">
              <a:rPr lang="en-US"/>
              <a:pPr>
                <a:defRPr/>
              </a:pPr>
              <a:t>‹#›</a:t>
            </a:fld>
            <a:endParaRPr lang="en-US"/>
          </a:p>
        </p:txBody>
      </p:sp>
      <p:pic>
        <p:nvPicPr>
          <p:cNvPr id="1031" name="Picture 7" descr="dcwater_template_ar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288" y="0"/>
            <a:ext cx="91582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7"/>
          <p:cNvSpPr>
            <a:spLocks noGrp="1"/>
          </p:cNvSpPr>
          <p:nvPr>
            <p:ph type="dt" sz="half" idx="2"/>
          </p:nvPr>
        </p:nvSpPr>
        <p:spPr>
          <a:xfrm>
            <a:off x="457200" y="6356350"/>
            <a:ext cx="2133600" cy="365125"/>
          </a:xfrm>
          <a:prstGeom prst="rect">
            <a:avLst/>
          </a:prstGeom>
        </p:spPr>
        <p:txBody>
          <a:bodyPr/>
          <a:lstStyle>
            <a:lvl1pPr>
              <a:defRPr>
                <a:solidFill>
                  <a:prstClr val="black"/>
                </a:solidFill>
                <a:latin typeface="Arial" charset="0"/>
              </a:defRPr>
            </a:lvl1pPr>
          </a:lstStyle>
          <a:p>
            <a:pPr>
              <a:defRPr/>
            </a:pPr>
            <a:fld id="{6B0BBF15-F614-49AB-AA62-26B0EA5228EE}" type="datetime1">
              <a:rPr lang="en-US"/>
              <a:pPr>
                <a:defRPr/>
              </a:pPr>
              <a:t>10/6/2017</a:t>
            </a:fld>
            <a:endParaRPr lang="en-US" dirty="0"/>
          </a:p>
        </p:txBody>
      </p:sp>
      <p:sp>
        <p:nvSpPr>
          <p:cNvPr id="12" name="Footer Placeholder 8"/>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xStyles>
    <p:titleStyle>
      <a:lvl1pPr algn="l" rtl="0" eaLnBrk="0" fontAlgn="base" hangingPunct="0">
        <a:lnSpc>
          <a:spcPct val="85000"/>
        </a:lnSpc>
        <a:spcBef>
          <a:spcPct val="0"/>
        </a:spcBef>
        <a:spcAft>
          <a:spcPct val="0"/>
        </a:spcAft>
        <a:defRPr sz="3900" b="1" kern="1200">
          <a:solidFill>
            <a:srgbClr val="0070C0"/>
          </a:solidFill>
          <a:latin typeface="+mj-lt"/>
          <a:ea typeface="+mj-ea"/>
          <a:cs typeface="+mj-cs"/>
        </a:defRPr>
      </a:lvl1pPr>
      <a:lvl2pPr algn="l" rtl="0" eaLnBrk="0" fontAlgn="base" hangingPunct="0">
        <a:lnSpc>
          <a:spcPct val="85000"/>
        </a:lnSpc>
        <a:spcBef>
          <a:spcPct val="0"/>
        </a:spcBef>
        <a:spcAft>
          <a:spcPct val="0"/>
        </a:spcAft>
        <a:defRPr sz="3900" b="1">
          <a:solidFill>
            <a:srgbClr val="0070C0"/>
          </a:solidFill>
          <a:latin typeface="Arial Narrow" pitchFamily="34" charset="0"/>
        </a:defRPr>
      </a:lvl2pPr>
      <a:lvl3pPr algn="l" rtl="0" eaLnBrk="0" fontAlgn="base" hangingPunct="0">
        <a:lnSpc>
          <a:spcPct val="85000"/>
        </a:lnSpc>
        <a:spcBef>
          <a:spcPct val="0"/>
        </a:spcBef>
        <a:spcAft>
          <a:spcPct val="0"/>
        </a:spcAft>
        <a:defRPr sz="3900" b="1">
          <a:solidFill>
            <a:srgbClr val="0070C0"/>
          </a:solidFill>
          <a:latin typeface="Arial Narrow" pitchFamily="34" charset="0"/>
        </a:defRPr>
      </a:lvl3pPr>
      <a:lvl4pPr algn="l" rtl="0" eaLnBrk="0" fontAlgn="base" hangingPunct="0">
        <a:lnSpc>
          <a:spcPct val="85000"/>
        </a:lnSpc>
        <a:spcBef>
          <a:spcPct val="0"/>
        </a:spcBef>
        <a:spcAft>
          <a:spcPct val="0"/>
        </a:spcAft>
        <a:defRPr sz="3900" b="1">
          <a:solidFill>
            <a:srgbClr val="0070C0"/>
          </a:solidFill>
          <a:latin typeface="Arial Narrow" pitchFamily="34" charset="0"/>
        </a:defRPr>
      </a:lvl4pPr>
      <a:lvl5pPr algn="l" rtl="0" eaLnBrk="0" fontAlgn="base" hangingPunct="0">
        <a:lnSpc>
          <a:spcPct val="85000"/>
        </a:lnSpc>
        <a:spcBef>
          <a:spcPct val="0"/>
        </a:spcBef>
        <a:spcAft>
          <a:spcPct val="0"/>
        </a:spcAft>
        <a:defRPr sz="3900" b="1">
          <a:solidFill>
            <a:srgbClr val="0070C0"/>
          </a:solidFill>
          <a:latin typeface="Arial Narrow" pitchFamily="34" charset="0"/>
        </a:defRPr>
      </a:lvl5pPr>
      <a:lvl6pPr marL="457200" algn="l" rtl="0" fontAlgn="base">
        <a:lnSpc>
          <a:spcPct val="85000"/>
        </a:lnSpc>
        <a:spcBef>
          <a:spcPct val="0"/>
        </a:spcBef>
        <a:spcAft>
          <a:spcPct val="0"/>
        </a:spcAft>
        <a:defRPr sz="3900" b="1">
          <a:solidFill>
            <a:srgbClr val="0070C0"/>
          </a:solidFill>
          <a:latin typeface="Arial Narrow" pitchFamily="34" charset="0"/>
        </a:defRPr>
      </a:lvl6pPr>
      <a:lvl7pPr marL="914400" algn="l" rtl="0" fontAlgn="base">
        <a:lnSpc>
          <a:spcPct val="85000"/>
        </a:lnSpc>
        <a:spcBef>
          <a:spcPct val="0"/>
        </a:spcBef>
        <a:spcAft>
          <a:spcPct val="0"/>
        </a:spcAft>
        <a:defRPr sz="3900" b="1">
          <a:solidFill>
            <a:srgbClr val="0070C0"/>
          </a:solidFill>
          <a:latin typeface="Arial Narrow" pitchFamily="34" charset="0"/>
        </a:defRPr>
      </a:lvl7pPr>
      <a:lvl8pPr marL="1371600" algn="l" rtl="0" fontAlgn="base">
        <a:lnSpc>
          <a:spcPct val="85000"/>
        </a:lnSpc>
        <a:spcBef>
          <a:spcPct val="0"/>
        </a:spcBef>
        <a:spcAft>
          <a:spcPct val="0"/>
        </a:spcAft>
        <a:defRPr sz="3900" b="1">
          <a:solidFill>
            <a:srgbClr val="0070C0"/>
          </a:solidFill>
          <a:latin typeface="Arial Narrow" pitchFamily="34" charset="0"/>
        </a:defRPr>
      </a:lvl8pPr>
      <a:lvl9pPr marL="1828800" algn="l" rtl="0" fontAlgn="base">
        <a:lnSpc>
          <a:spcPct val="85000"/>
        </a:lnSpc>
        <a:spcBef>
          <a:spcPct val="0"/>
        </a:spcBef>
        <a:spcAft>
          <a:spcPct val="0"/>
        </a:spcAft>
        <a:defRPr sz="3900" b="1">
          <a:solidFill>
            <a:srgbClr val="0070C0"/>
          </a:solidFill>
          <a:latin typeface="Arial Narrow" pitchFamily="34" charset="0"/>
        </a:defRPr>
      </a:lvl9pPr>
    </p:titleStyle>
    <p:bodyStyle>
      <a:lvl1pPr marL="342900" indent="-342900" algn="l" rtl="0" eaLnBrk="0" fontAlgn="base" hangingPunct="0">
        <a:spcBef>
          <a:spcPct val="20000"/>
        </a:spcBef>
        <a:spcAft>
          <a:spcPct val="0"/>
        </a:spcAft>
        <a:buClr>
          <a:srgbClr val="0070C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SzPct val="80000"/>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7"/>
          <p:cNvSpPr>
            <a:spLocks noGrp="1"/>
          </p:cNvSpPr>
          <p:nvPr>
            <p:ph type="dt" sz="half" idx="2"/>
          </p:nvPr>
        </p:nvSpPr>
        <p:spPr>
          <a:xfrm>
            <a:off x="457200" y="6356350"/>
            <a:ext cx="2133600" cy="365125"/>
          </a:xfrm>
          <a:prstGeom prst="rect">
            <a:avLst/>
          </a:prstGeom>
        </p:spPr>
        <p:txBody>
          <a:bodyPr/>
          <a:lstStyle>
            <a:lvl1pPr>
              <a:defRPr>
                <a:solidFill>
                  <a:prstClr val="black"/>
                </a:solidFill>
                <a:latin typeface="Arial" charset="0"/>
              </a:defRPr>
            </a:lvl1pPr>
          </a:lstStyle>
          <a:p>
            <a:pPr>
              <a:defRPr/>
            </a:pPr>
            <a:fld id="{ED8324A5-EF09-4696-A1AD-BB19A597FE82}" type="datetime1">
              <a:rPr lang="en-US"/>
              <a:pPr>
                <a:defRPr/>
              </a:pPr>
              <a:t>10/6/2017</a:t>
            </a:fld>
            <a:endParaRPr lang="en-US" dirty="0"/>
          </a:p>
        </p:txBody>
      </p:sp>
      <p:sp>
        <p:nvSpPr>
          <p:cNvPr id="12" name="Footer Placeholder 8"/>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xStyles>
    <p:titleStyle>
      <a:lvl1pPr algn="l" rtl="0" eaLnBrk="0" fontAlgn="base" hangingPunct="0">
        <a:lnSpc>
          <a:spcPct val="85000"/>
        </a:lnSpc>
        <a:spcBef>
          <a:spcPct val="0"/>
        </a:spcBef>
        <a:spcAft>
          <a:spcPct val="0"/>
        </a:spcAft>
        <a:defRPr sz="3900" b="1" kern="1200">
          <a:solidFill>
            <a:srgbClr val="0070C0"/>
          </a:solidFill>
          <a:latin typeface="+mj-lt"/>
          <a:ea typeface="+mj-ea"/>
          <a:cs typeface="+mj-cs"/>
        </a:defRPr>
      </a:lvl1pPr>
      <a:lvl2pPr algn="l" rtl="0" eaLnBrk="0" fontAlgn="base" hangingPunct="0">
        <a:lnSpc>
          <a:spcPct val="85000"/>
        </a:lnSpc>
        <a:spcBef>
          <a:spcPct val="0"/>
        </a:spcBef>
        <a:spcAft>
          <a:spcPct val="0"/>
        </a:spcAft>
        <a:defRPr sz="3900" b="1">
          <a:solidFill>
            <a:srgbClr val="0070C0"/>
          </a:solidFill>
          <a:latin typeface="Arial Narrow" pitchFamily="34" charset="0"/>
        </a:defRPr>
      </a:lvl2pPr>
      <a:lvl3pPr algn="l" rtl="0" eaLnBrk="0" fontAlgn="base" hangingPunct="0">
        <a:lnSpc>
          <a:spcPct val="85000"/>
        </a:lnSpc>
        <a:spcBef>
          <a:spcPct val="0"/>
        </a:spcBef>
        <a:spcAft>
          <a:spcPct val="0"/>
        </a:spcAft>
        <a:defRPr sz="3900" b="1">
          <a:solidFill>
            <a:srgbClr val="0070C0"/>
          </a:solidFill>
          <a:latin typeface="Arial Narrow" pitchFamily="34" charset="0"/>
        </a:defRPr>
      </a:lvl3pPr>
      <a:lvl4pPr algn="l" rtl="0" eaLnBrk="0" fontAlgn="base" hangingPunct="0">
        <a:lnSpc>
          <a:spcPct val="85000"/>
        </a:lnSpc>
        <a:spcBef>
          <a:spcPct val="0"/>
        </a:spcBef>
        <a:spcAft>
          <a:spcPct val="0"/>
        </a:spcAft>
        <a:defRPr sz="3900" b="1">
          <a:solidFill>
            <a:srgbClr val="0070C0"/>
          </a:solidFill>
          <a:latin typeface="Arial Narrow" pitchFamily="34" charset="0"/>
        </a:defRPr>
      </a:lvl4pPr>
      <a:lvl5pPr algn="l" rtl="0" eaLnBrk="0" fontAlgn="base" hangingPunct="0">
        <a:lnSpc>
          <a:spcPct val="85000"/>
        </a:lnSpc>
        <a:spcBef>
          <a:spcPct val="0"/>
        </a:spcBef>
        <a:spcAft>
          <a:spcPct val="0"/>
        </a:spcAft>
        <a:defRPr sz="3900" b="1">
          <a:solidFill>
            <a:srgbClr val="0070C0"/>
          </a:solidFill>
          <a:latin typeface="Arial Narrow" pitchFamily="34" charset="0"/>
        </a:defRPr>
      </a:lvl5pPr>
      <a:lvl6pPr marL="457200" algn="l" rtl="0" fontAlgn="base">
        <a:lnSpc>
          <a:spcPct val="85000"/>
        </a:lnSpc>
        <a:spcBef>
          <a:spcPct val="0"/>
        </a:spcBef>
        <a:spcAft>
          <a:spcPct val="0"/>
        </a:spcAft>
        <a:defRPr sz="3900" b="1">
          <a:solidFill>
            <a:srgbClr val="0070C0"/>
          </a:solidFill>
          <a:latin typeface="Arial Narrow" pitchFamily="34" charset="0"/>
        </a:defRPr>
      </a:lvl6pPr>
      <a:lvl7pPr marL="914400" algn="l" rtl="0" fontAlgn="base">
        <a:lnSpc>
          <a:spcPct val="85000"/>
        </a:lnSpc>
        <a:spcBef>
          <a:spcPct val="0"/>
        </a:spcBef>
        <a:spcAft>
          <a:spcPct val="0"/>
        </a:spcAft>
        <a:defRPr sz="3900" b="1">
          <a:solidFill>
            <a:srgbClr val="0070C0"/>
          </a:solidFill>
          <a:latin typeface="Arial Narrow" pitchFamily="34" charset="0"/>
        </a:defRPr>
      </a:lvl7pPr>
      <a:lvl8pPr marL="1371600" algn="l" rtl="0" fontAlgn="base">
        <a:lnSpc>
          <a:spcPct val="85000"/>
        </a:lnSpc>
        <a:spcBef>
          <a:spcPct val="0"/>
        </a:spcBef>
        <a:spcAft>
          <a:spcPct val="0"/>
        </a:spcAft>
        <a:defRPr sz="3900" b="1">
          <a:solidFill>
            <a:srgbClr val="0070C0"/>
          </a:solidFill>
          <a:latin typeface="Arial Narrow" pitchFamily="34" charset="0"/>
        </a:defRPr>
      </a:lvl8pPr>
      <a:lvl9pPr marL="1828800" algn="l" rtl="0" fontAlgn="base">
        <a:lnSpc>
          <a:spcPct val="85000"/>
        </a:lnSpc>
        <a:spcBef>
          <a:spcPct val="0"/>
        </a:spcBef>
        <a:spcAft>
          <a:spcPct val="0"/>
        </a:spcAft>
        <a:defRPr sz="3900" b="1">
          <a:solidFill>
            <a:srgbClr val="0070C0"/>
          </a:solidFill>
          <a:latin typeface="Arial Narrow" pitchFamily="34" charset="0"/>
        </a:defRPr>
      </a:lvl9pPr>
    </p:titleStyle>
    <p:bodyStyle>
      <a:lvl1pPr marL="342900" indent="-342900" algn="l" rtl="0" eaLnBrk="0" fontAlgn="base" hangingPunct="0">
        <a:spcBef>
          <a:spcPct val="20000"/>
        </a:spcBef>
        <a:spcAft>
          <a:spcPct val="0"/>
        </a:spcAft>
        <a:buClr>
          <a:srgbClr val="0070C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SzPct val="80000"/>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7"/>
          <p:cNvSpPr>
            <a:spLocks noGrp="1"/>
          </p:cNvSpPr>
          <p:nvPr>
            <p:ph type="dt" sz="half" idx="2"/>
          </p:nvPr>
        </p:nvSpPr>
        <p:spPr>
          <a:xfrm>
            <a:off x="457200" y="6356350"/>
            <a:ext cx="2133600" cy="365125"/>
          </a:xfrm>
          <a:prstGeom prst="rect">
            <a:avLst/>
          </a:prstGeom>
        </p:spPr>
        <p:txBody>
          <a:bodyPr/>
          <a:lstStyle>
            <a:lvl1pPr>
              <a:defRPr>
                <a:solidFill>
                  <a:prstClr val="black"/>
                </a:solidFill>
              </a:defRPr>
            </a:lvl1pPr>
          </a:lstStyle>
          <a:p>
            <a:pPr>
              <a:defRPr/>
            </a:pPr>
            <a:fld id="{EC201849-1993-4397-BD16-4DFF65881677}" type="datetime1">
              <a:rPr lang="en-US"/>
              <a:pPr>
                <a:defRPr/>
              </a:pPr>
              <a:t>10/6/2017</a:t>
            </a:fld>
            <a:endParaRPr lang="en-US" dirty="0"/>
          </a:p>
        </p:txBody>
      </p:sp>
      <p:sp>
        <p:nvSpPr>
          <p:cNvPr id="12" name="Footer Placeholder 8"/>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lgn="l" rtl="0" eaLnBrk="0" fontAlgn="base" hangingPunct="0">
        <a:lnSpc>
          <a:spcPct val="85000"/>
        </a:lnSpc>
        <a:spcBef>
          <a:spcPct val="0"/>
        </a:spcBef>
        <a:spcAft>
          <a:spcPct val="0"/>
        </a:spcAft>
        <a:defRPr sz="3900" b="1" kern="1200">
          <a:solidFill>
            <a:srgbClr val="0070C0"/>
          </a:solidFill>
          <a:latin typeface="+mj-lt"/>
          <a:ea typeface="+mj-ea"/>
          <a:cs typeface="+mj-cs"/>
        </a:defRPr>
      </a:lvl1pPr>
      <a:lvl2pPr algn="l" rtl="0" eaLnBrk="0" fontAlgn="base" hangingPunct="0">
        <a:lnSpc>
          <a:spcPct val="85000"/>
        </a:lnSpc>
        <a:spcBef>
          <a:spcPct val="0"/>
        </a:spcBef>
        <a:spcAft>
          <a:spcPct val="0"/>
        </a:spcAft>
        <a:defRPr sz="3900" b="1">
          <a:solidFill>
            <a:srgbClr val="0070C0"/>
          </a:solidFill>
          <a:latin typeface="Arial Narrow" pitchFamily="34" charset="0"/>
        </a:defRPr>
      </a:lvl2pPr>
      <a:lvl3pPr algn="l" rtl="0" eaLnBrk="0" fontAlgn="base" hangingPunct="0">
        <a:lnSpc>
          <a:spcPct val="85000"/>
        </a:lnSpc>
        <a:spcBef>
          <a:spcPct val="0"/>
        </a:spcBef>
        <a:spcAft>
          <a:spcPct val="0"/>
        </a:spcAft>
        <a:defRPr sz="3900" b="1">
          <a:solidFill>
            <a:srgbClr val="0070C0"/>
          </a:solidFill>
          <a:latin typeface="Arial Narrow" pitchFamily="34" charset="0"/>
        </a:defRPr>
      </a:lvl3pPr>
      <a:lvl4pPr algn="l" rtl="0" eaLnBrk="0" fontAlgn="base" hangingPunct="0">
        <a:lnSpc>
          <a:spcPct val="85000"/>
        </a:lnSpc>
        <a:spcBef>
          <a:spcPct val="0"/>
        </a:spcBef>
        <a:spcAft>
          <a:spcPct val="0"/>
        </a:spcAft>
        <a:defRPr sz="3900" b="1">
          <a:solidFill>
            <a:srgbClr val="0070C0"/>
          </a:solidFill>
          <a:latin typeface="Arial Narrow" pitchFamily="34" charset="0"/>
        </a:defRPr>
      </a:lvl4pPr>
      <a:lvl5pPr algn="l" rtl="0" eaLnBrk="0" fontAlgn="base" hangingPunct="0">
        <a:lnSpc>
          <a:spcPct val="85000"/>
        </a:lnSpc>
        <a:spcBef>
          <a:spcPct val="0"/>
        </a:spcBef>
        <a:spcAft>
          <a:spcPct val="0"/>
        </a:spcAft>
        <a:defRPr sz="3900" b="1">
          <a:solidFill>
            <a:srgbClr val="0070C0"/>
          </a:solidFill>
          <a:latin typeface="Arial Narrow" pitchFamily="34" charset="0"/>
        </a:defRPr>
      </a:lvl5pPr>
      <a:lvl6pPr marL="457200" algn="l" rtl="0" fontAlgn="base">
        <a:lnSpc>
          <a:spcPct val="85000"/>
        </a:lnSpc>
        <a:spcBef>
          <a:spcPct val="0"/>
        </a:spcBef>
        <a:spcAft>
          <a:spcPct val="0"/>
        </a:spcAft>
        <a:defRPr sz="3900" b="1">
          <a:solidFill>
            <a:srgbClr val="0070C0"/>
          </a:solidFill>
          <a:latin typeface="Arial Narrow" pitchFamily="34" charset="0"/>
        </a:defRPr>
      </a:lvl6pPr>
      <a:lvl7pPr marL="914400" algn="l" rtl="0" fontAlgn="base">
        <a:lnSpc>
          <a:spcPct val="85000"/>
        </a:lnSpc>
        <a:spcBef>
          <a:spcPct val="0"/>
        </a:spcBef>
        <a:spcAft>
          <a:spcPct val="0"/>
        </a:spcAft>
        <a:defRPr sz="3900" b="1">
          <a:solidFill>
            <a:srgbClr val="0070C0"/>
          </a:solidFill>
          <a:latin typeface="Arial Narrow" pitchFamily="34" charset="0"/>
        </a:defRPr>
      </a:lvl7pPr>
      <a:lvl8pPr marL="1371600" algn="l" rtl="0" fontAlgn="base">
        <a:lnSpc>
          <a:spcPct val="85000"/>
        </a:lnSpc>
        <a:spcBef>
          <a:spcPct val="0"/>
        </a:spcBef>
        <a:spcAft>
          <a:spcPct val="0"/>
        </a:spcAft>
        <a:defRPr sz="3900" b="1">
          <a:solidFill>
            <a:srgbClr val="0070C0"/>
          </a:solidFill>
          <a:latin typeface="Arial Narrow" pitchFamily="34" charset="0"/>
        </a:defRPr>
      </a:lvl8pPr>
      <a:lvl9pPr marL="1828800" algn="l" rtl="0" fontAlgn="base">
        <a:lnSpc>
          <a:spcPct val="85000"/>
        </a:lnSpc>
        <a:spcBef>
          <a:spcPct val="0"/>
        </a:spcBef>
        <a:spcAft>
          <a:spcPct val="0"/>
        </a:spcAft>
        <a:defRPr sz="3900" b="1">
          <a:solidFill>
            <a:srgbClr val="0070C0"/>
          </a:solidFill>
          <a:latin typeface="Arial Narrow" pitchFamily="34" charset="0"/>
        </a:defRPr>
      </a:lvl9pPr>
    </p:titleStyle>
    <p:bodyStyle>
      <a:lvl1pPr marL="342900" indent="-342900" algn="l" rtl="0" eaLnBrk="0" fontAlgn="base" hangingPunct="0">
        <a:spcBef>
          <a:spcPct val="20000"/>
        </a:spcBef>
        <a:spcAft>
          <a:spcPct val="0"/>
        </a:spcAft>
        <a:buClr>
          <a:srgbClr val="0070C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B050"/>
        </a:buClr>
        <a:buSzPct val="80000"/>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11275"/>
            <a:ext cx="8669338" cy="1812925"/>
          </a:xfrm>
        </p:spPr>
        <p:txBody>
          <a:bodyPr>
            <a:noAutofit/>
          </a:bodyPr>
          <a:lstStyle/>
          <a:p>
            <a:pPr eaLnBrk="1" hangingPunct="1"/>
            <a:r>
              <a:rPr lang="en-US" altLang="en-US" sz="4000" b="1" i="1" dirty="0">
                <a:solidFill>
                  <a:srgbClr val="0070C0"/>
                </a:solidFill>
                <a:effectLst>
                  <a:outerShdw blurRad="38100" dist="38100" dir="2700000" algn="tl">
                    <a:srgbClr val="000000">
                      <a:alpha val="43137"/>
                    </a:srgbClr>
                  </a:outerShdw>
                </a:effectLst>
                <a:cs typeface="Arial" charset="0"/>
              </a:rPr>
              <a:t>Innovations in Infrastructure Funding </a:t>
            </a:r>
            <a:br>
              <a:rPr lang="en-US" altLang="en-US" sz="4000" b="1" i="1" dirty="0">
                <a:solidFill>
                  <a:srgbClr val="0070C0"/>
                </a:solidFill>
                <a:effectLst>
                  <a:outerShdw blurRad="38100" dist="38100" dir="2700000" algn="tl">
                    <a:srgbClr val="000000">
                      <a:alpha val="43137"/>
                    </a:srgbClr>
                  </a:outerShdw>
                </a:effectLst>
                <a:cs typeface="Arial" charset="0"/>
              </a:rPr>
            </a:br>
            <a:r>
              <a:rPr lang="en-US" altLang="en-US" sz="4000" b="1" i="1" dirty="0">
                <a:solidFill>
                  <a:srgbClr val="0070C0"/>
                </a:solidFill>
                <a:effectLst>
                  <a:outerShdw blurRad="38100" dist="38100" dir="2700000" algn="tl">
                    <a:srgbClr val="000000">
                      <a:alpha val="43137"/>
                    </a:srgbClr>
                  </a:outerShdw>
                </a:effectLst>
                <a:cs typeface="Arial" charset="0"/>
              </a:rPr>
              <a:t>at DC Water</a:t>
            </a:r>
            <a:endParaRPr lang="en-US" altLang="en-US" sz="3600" dirty="0">
              <a:effectLst>
                <a:outerShdw blurRad="38100" dist="38100" dir="2700000" algn="tl">
                  <a:srgbClr val="000000">
                    <a:alpha val="43137"/>
                  </a:srgbClr>
                </a:outerShdw>
              </a:effectLst>
            </a:endParaRPr>
          </a:p>
        </p:txBody>
      </p:sp>
      <p:sp>
        <p:nvSpPr>
          <p:cNvPr id="4" name="TextBox 4"/>
          <p:cNvSpPr txBox="1">
            <a:spLocks noChangeArrowheads="1"/>
          </p:cNvSpPr>
          <p:nvPr/>
        </p:nvSpPr>
        <p:spPr bwMode="auto">
          <a:xfrm>
            <a:off x="4724400" y="442913"/>
            <a:ext cx="4173538" cy="738187"/>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US" altLang="en-US" sz="1500" kern="0" dirty="0">
                <a:solidFill>
                  <a:srgbClr val="1880C6"/>
                </a:solidFill>
              </a:rPr>
              <a:t>District of Columbia Water and Sewer Authority</a:t>
            </a:r>
          </a:p>
          <a:p>
            <a:pPr>
              <a:defRPr/>
            </a:pPr>
            <a:r>
              <a:rPr lang="en-US" altLang="en-US" sz="1200" kern="0" dirty="0">
                <a:solidFill>
                  <a:srgbClr val="1880C6"/>
                </a:solidFill>
              </a:rPr>
              <a:t>George S. Hawkins, General Manager</a:t>
            </a:r>
          </a:p>
          <a:p>
            <a:pPr algn="r">
              <a:defRPr/>
            </a:pPr>
            <a:endParaRPr lang="en-US" altLang="en-US" sz="1500" kern="0" dirty="0">
              <a:solidFill>
                <a:prstClr val="black"/>
              </a:solidFill>
              <a:latin typeface="Calibri" pitchFamily="34" charset="0"/>
            </a:endParaRPr>
          </a:p>
        </p:txBody>
      </p:sp>
      <p:sp>
        <p:nvSpPr>
          <p:cNvPr id="27652" name="Text Box 2"/>
          <p:cNvSpPr txBox="1">
            <a:spLocks noChangeArrowheads="1"/>
          </p:cNvSpPr>
          <p:nvPr/>
        </p:nvSpPr>
        <p:spPr bwMode="auto">
          <a:xfrm>
            <a:off x="-14288" y="3132138"/>
            <a:ext cx="9144001"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89" tIns="60894" rIns="121789" bIns="6089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spcBef>
                <a:spcPct val="30000"/>
              </a:spcBef>
              <a:spcAft>
                <a:spcPct val="10000"/>
              </a:spcAft>
              <a:buFontTx/>
              <a:buNone/>
            </a:pPr>
            <a:r>
              <a:rPr lang="en-US" altLang="en-US" sz="1800" i="1"/>
              <a:t>Presentation for:</a:t>
            </a:r>
          </a:p>
        </p:txBody>
      </p:sp>
      <p:sp>
        <p:nvSpPr>
          <p:cNvPr id="27653" name="Rectangle 3"/>
          <p:cNvSpPr>
            <a:spLocks noChangeArrowheads="1"/>
          </p:cNvSpPr>
          <p:nvPr/>
        </p:nvSpPr>
        <p:spPr bwMode="auto">
          <a:xfrm>
            <a:off x="0" y="3429000"/>
            <a:ext cx="9144000" cy="10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89" tIns="60894" rIns="121789" bIns="6089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i="1" dirty="0">
                <a:solidFill>
                  <a:srgbClr val="0070C0"/>
                </a:solidFill>
                <a:latin typeface="Arial Narrow" pitchFamily="34" charset="0"/>
                <a:cs typeface="Arial" charset="0"/>
              </a:rPr>
              <a:t>Chesapeake Bay Local Government Advisory Committee</a:t>
            </a:r>
          </a:p>
          <a:p>
            <a:pPr algn="ctr" eaLnBrk="1" hangingPunct="1">
              <a:spcBef>
                <a:spcPct val="0"/>
              </a:spcBef>
              <a:buFontTx/>
              <a:buNone/>
            </a:pPr>
            <a:endParaRPr lang="en-US" sz="1000" b="1" dirty="0"/>
          </a:p>
          <a:p>
            <a:pPr algn="ctr" eaLnBrk="1" hangingPunct="1">
              <a:spcBef>
                <a:spcPct val="0"/>
              </a:spcBef>
              <a:buFontTx/>
              <a:buNone/>
            </a:pPr>
            <a:r>
              <a:rPr lang="en-US" sz="2400" b="1" dirty="0"/>
              <a:t>Financing Stormwater Programs/Pay for Success</a:t>
            </a:r>
            <a:endParaRPr lang="en-US" sz="800" b="1" dirty="0"/>
          </a:p>
        </p:txBody>
      </p:sp>
      <p:sp>
        <p:nvSpPr>
          <p:cNvPr id="27654" name="Text Box 5"/>
          <p:cNvSpPr txBox="1">
            <a:spLocks noChangeArrowheads="1"/>
          </p:cNvSpPr>
          <p:nvPr/>
        </p:nvSpPr>
        <p:spPr bwMode="auto">
          <a:xfrm>
            <a:off x="-14288" y="4895850"/>
            <a:ext cx="914717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nchorCtr="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b="1" dirty="0">
                <a:solidFill>
                  <a:srgbClr val="0070C0"/>
                </a:solidFill>
              </a:rPr>
              <a:t>Maureen M. Holman</a:t>
            </a:r>
          </a:p>
          <a:p>
            <a:pPr algn="ctr">
              <a:spcBef>
                <a:spcPct val="0"/>
              </a:spcBef>
              <a:buFontTx/>
              <a:buNone/>
            </a:pPr>
            <a:r>
              <a:rPr lang="en-US" altLang="en-US" sz="2000" b="1" i="1" dirty="0">
                <a:solidFill>
                  <a:srgbClr val="0070C0"/>
                </a:solidFill>
              </a:rPr>
              <a:t>Sustainability Chief</a:t>
            </a:r>
          </a:p>
          <a:p>
            <a:pPr algn="ctr">
              <a:spcBef>
                <a:spcPct val="0"/>
              </a:spcBef>
              <a:buFontTx/>
              <a:buNone/>
            </a:pPr>
            <a:endParaRPr lang="en-US" altLang="en-US" sz="1000" b="1" i="1" dirty="0">
              <a:solidFill>
                <a:srgbClr val="000000"/>
              </a:solidFill>
            </a:endParaRPr>
          </a:p>
          <a:p>
            <a:pPr algn="ctr">
              <a:spcBef>
                <a:spcPct val="0"/>
              </a:spcBef>
              <a:buFontTx/>
              <a:buNone/>
            </a:pPr>
            <a:r>
              <a:rPr lang="en-US" altLang="en-US" sz="2000" b="1" dirty="0">
                <a:solidFill>
                  <a:srgbClr val="000000"/>
                </a:solidFill>
              </a:rPr>
              <a:t>October 6, 2017</a:t>
            </a:r>
            <a:endParaRPr lang="en-US" altLang="en-US" sz="2000" b="1" dirty="0">
              <a:solidFill>
                <a:srgbClr val="000000"/>
              </a:solidFill>
              <a:sym typeface="Wingdings 2" pitchFamily="18"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A721B15-6879-4CF9-B241-D17897A56E13}" type="slidenum">
              <a:rPr lang="en-US"/>
              <a:pPr>
                <a:defRPr/>
              </a:pPr>
              <a:t>10</a:t>
            </a:fld>
            <a:endParaRPr lang="en-US"/>
          </a:p>
        </p:txBody>
      </p:sp>
      <p:sp>
        <p:nvSpPr>
          <p:cNvPr id="43010" name="Title 3"/>
          <p:cNvSpPr>
            <a:spLocks noGrp="1"/>
          </p:cNvSpPr>
          <p:nvPr>
            <p:ph type="title"/>
          </p:nvPr>
        </p:nvSpPr>
        <p:spPr>
          <a:xfrm>
            <a:off x="722312" y="4406900"/>
            <a:ext cx="8116887" cy="1362075"/>
          </a:xfrm>
        </p:spPr>
        <p:txBody>
          <a:bodyPr/>
          <a:lstStyle/>
          <a:p>
            <a:pPr eaLnBrk="1" hangingPunct="1"/>
            <a:r>
              <a:rPr lang="en-US" altLang="en-US" sz="3800" cap="none" dirty="0">
                <a:solidFill>
                  <a:srgbClr val="0070C0"/>
                </a:solidFill>
              </a:rPr>
              <a:t>Green Century Bonds</a:t>
            </a:r>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sz="1600" dirty="0"/>
              <a:t>Innovations in Infrastructure Funding at DC Water</a:t>
            </a:r>
          </a:p>
        </p:txBody>
      </p:sp>
    </p:spTree>
    <p:extLst>
      <p:ext uri="{BB962C8B-B14F-4D97-AF65-F5344CB8AC3E}">
        <p14:creationId xmlns:p14="http://schemas.microsoft.com/office/powerpoint/2010/main" val="79977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11</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Green Century Bonds</a:t>
            </a:r>
            <a:endParaRPr lang="en-US" altLang="en-US" sz="1800" dirty="0">
              <a:solidFill>
                <a:srgbClr val="1880C6"/>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799"/>
            <a:ext cx="8610600" cy="571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75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12</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Green Century Bonds</a:t>
            </a:r>
            <a:endParaRPr lang="en-US" altLang="en-US" sz="1800" dirty="0">
              <a:solidFill>
                <a:srgbClr val="1880C6"/>
              </a:solidFill>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70" y="1066800"/>
            <a:ext cx="8736130" cy="538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31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13</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Green Century Bonds</a:t>
            </a:r>
            <a:endParaRPr lang="en-US" altLang="en-US" sz="1800" dirty="0">
              <a:solidFill>
                <a:srgbClr val="1880C6"/>
              </a:solidFill>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60" y="976313"/>
            <a:ext cx="8624540" cy="580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71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14</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Green Century Bonds</a:t>
            </a:r>
            <a:endParaRPr lang="en-US" altLang="en-US" sz="1800" dirty="0">
              <a:solidFill>
                <a:srgbClr val="1880C6"/>
              </a:solidFill>
              <a:latin typeface="Arial"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1148"/>
          <a:stretch/>
        </p:blipFill>
        <p:spPr bwMode="auto">
          <a:xfrm rot="21438482">
            <a:off x="166241" y="3903167"/>
            <a:ext cx="7311374" cy="278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114"/>
          <a:stretch/>
        </p:blipFill>
        <p:spPr bwMode="auto">
          <a:xfrm rot="176761">
            <a:off x="1870021" y="1551595"/>
            <a:ext cx="7133457" cy="268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924580"/>
            <a:ext cx="9144000" cy="523220"/>
          </a:xfrm>
          <a:prstGeom prst="rect">
            <a:avLst/>
          </a:prstGeom>
          <a:noFill/>
        </p:spPr>
        <p:txBody>
          <a:bodyPr wrap="square" rtlCol="0">
            <a:spAutoFit/>
          </a:bodyPr>
          <a:lstStyle/>
          <a:p>
            <a:pPr algn="ctr"/>
            <a:r>
              <a:rPr lang="en-US" sz="2800" dirty="0">
                <a:solidFill>
                  <a:srgbClr val="0000FF"/>
                </a:solidFill>
                <a:effectLst>
                  <a:outerShdw blurRad="38100" dist="38100" dir="2700000" algn="tl">
                    <a:srgbClr val="C0C0C0"/>
                  </a:outerShdw>
                </a:effectLst>
              </a:rPr>
              <a:t>National Recognition in the Press</a:t>
            </a:r>
            <a:endParaRPr lang="en-US" sz="2400" dirty="0"/>
          </a:p>
        </p:txBody>
      </p:sp>
    </p:spTree>
    <p:extLst>
      <p:ext uri="{BB962C8B-B14F-4D97-AF65-F5344CB8AC3E}">
        <p14:creationId xmlns:p14="http://schemas.microsoft.com/office/powerpoint/2010/main" val="118217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7772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6519C12-D3AA-4F47-B71B-69900FAAA7E7}" type="slidenum">
              <a:rPr lang="en-US"/>
              <a:pPr>
                <a:defRPr/>
              </a:pPr>
              <a:t>16</a:t>
            </a:fld>
            <a:endParaRPr lang="en-US"/>
          </a:p>
        </p:txBody>
      </p:sp>
      <p:sp>
        <p:nvSpPr>
          <p:cNvPr id="4" name="Title 3"/>
          <p:cNvSpPr>
            <a:spLocks noGrp="1"/>
          </p:cNvSpPr>
          <p:nvPr>
            <p:ph type="title"/>
          </p:nvPr>
        </p:nvSpPr>
        <p:spPr>
          <a:xfrm>
            <a:off x="722313" y="4406900"/>
            <a:ext cx="7772400" cy="1765300"/>
          </a:xfrm>
        </p:spPr>
        <p:txBody>
          <a:bodyPr>
            <a:noAutofit/>
          </a:bodyPr>
          <a:lstStyle/>
          <a:p>
            <a:pPr eaLnBrk="1" hangingPunct="1"/>
            <a:r>
              <a:rPr lang="en-US" altLang="en-US" cap="none" dirty="0">
                <a:solidFill>
                  <a:srgbClr val="0070C0"/>
                </a:solidFill>
              </a:rPr>
              <a:t>Q &amp; A</a:t>
            </a:r>
            <a:br>
              <a:rPr lang="en-US" altLang="en-US" cap="none" dirty="0">
                <a:solidFill>
                  <a:srgbClr val="0070C0"/>
                </a:solidFill>
              </a:rPr>
            </a:br>
            <a:r>
              <a:rPr lang="en-US" altLang="en-US" sz="1600" cap="none" dirty="0">
                <a:solidFill>
                  <a:srgbClr val="0070C0"/>
                </a:solidFill>
              </a:rPr>
              <a:t/>
            </a:r>
            <a:br>
              <a:rPr lang="en-US" altLang="en-US" sz="1600" cap="none" dirty="0">
                <a:solidFill>
                  <a:srgbClr val="0070C0"/>
                </a:solidFill>
              </a:rPr>
            </a:br>
            <a:r>
              <a:rPr lang="en-US" altLang="en-US" sz="1600" i="1" cap="none" dirty="0">
                <a:solidFill>
                  <a:srgbClr val="7F7F7F"/>
                </a:solidFill>
                <a:latin typeface="Arial" charset="0"/>
              </a:rPr>
              <a:t>for more information please contact:</a:t>
            </a:r>
            <a:br>
              <a:rPr lang="en-US" altLang="en-US" sz="1600" i="1" cap="none" dirty="0">
                <a:solidFill>
                  <a:srgbClr val="7F7F7F"/>
                </a:solidFill>
                <a:latin typeface="Arial" charset="0"/>
              </a:rPr>
            </a:br>
            <a:r>
              <a:rPr lang="en-US" altLang="en-US" sz="1600" i="1" cap="none" dirty="0">
                <a:solidFill>
                  <a:srgbClr val="7F7F7F"/>
                </a:solidFill>
                <a:latin typeface="Arial" charset="0"/>
              </a:rPr>
              <a:t>Maureen M. Holman, Sustainability Chief</a:t>
            </a:r>
            <a:br>
              <a:rPr lang="en-US" altLang="en-US" sz="1600" i="1" cap="none" dirty="0">
                <a:solidFill>
                  <a:srgbClr val="7F7F7F"/>
                </a:solidFill>
                <a:latin typeface="Arial" charset="0"/>
              </a:rPr>
            </a:br>
            <a:r>
              <a:rPr lang="en-US" altLang="en-US" sz="1600" i="1" cap="none" dirty="0">
                <a:solidFill>
                  <a:srgbClr val="0070C0"/>
                </a:solidFill>
                <a:latin typeface="Arial" charset="0"/>
              </a:rPr>
              <a:t>maureen.holman@dcwater.com</a:t>
            </a:r>
            <a:r>
              <a:rPr lang="en-US" altLang="en-US" sz="1600" b="0" i="1" cap="none" dirty="0">
                <a:solidFill>
                  <a:srgbClr val="0070C0"/>
                </a:solidFill>
                <a:latin typeface="Arial" charset="0"/>
              </a:rPr>
              <a:t> </a:t>
            </a:r>
            <a:endParaRPr lang="en-US" altLang="en-US" sz="3200" cap="none" dirty="0">
              <a:solidFill>
                <a:srgbClr val="0070C0"/>
              </a:solidFill>
            </a:endParaRPr>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sz="1600" dirty="0"/>
              <a:t>Innovations in Infrastructure Funding at DC Water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2</a:t>
            </a:fld>
            <a:endParaRPr lang="en-US"/>
          </a:p>
        </p:txBody>
      </p:sp>
      <p:pic>
        <p:nvPicPr>
          <p:cNvPr id="2" name="Picture 1"/>
          <p:cNvPicPr>
            <a:picLocks noChangeAspect="1"/>
          </p:cNvPicPr>
          <p:nvPr/>
        </p:nvPicPr>
        <p:blipFill>
          <a:blip r:embed="rId3"/>
          <a:stretch>
            <a:fillRect/>
          </a:stretch>
        </p:blipFill>
        <p:spPr>
          <a:xfrm>
            <a:off x="533400" y="932744"/>
            <a:ext cx="8001000" cy="5824595"/>
          </a:xfrm>
          <a:prstGeom prst="rect">
            <a:avLst/>
          </a:prstGeom>
        </p:spPr>
      </p:pic>
    </p:spTree>
    <p:extLst>
      <p:ext uri="{BB962C8B-B14F-4D97-AF65-F5344CB8AC3E}">
        <p14:creationId xmlns:p14="http://schemas.microsoft.com/office/powerpoint/2010/main" val="261972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A721B15-6879-4CF9-B241-D17897A56E13}" type="slidenum">
              <a:rPr lang="en-US"/>
              <a:pPr>
                <a:defRPr/>
              </a:pPr>
              <a:t>3</a:t>
            </a:fld>
            <a:endParaRPr lang="en-US"/>
          </a:p>
        </p:txBody>
      </p:sp>
      <p:sp>
        <p:nvSpPr>
          <p:cNvPr id="43010" name="Title 3"/>
          <p:cNvSpPr>
            <a:spLocks noGrp="1"/>
          </p:cNvSpPr>
          <p:nvPr>
            <p:ph type="title"/>
          </p:nvPr>
        </p:nvSpPr>
        <p:spPr>
          <a:xfrm>
            <a:off x="722312" y="4406900"/>
            <a:ext cx="8116887" cy="1362075"/>
          </a:xfrm>
        </p:spPr>
        <p:txBody>
          <a:bodyPr/>
          <a:lstStyle/>
          <a:p>
            <a:pPr eaLnBrk="1" hangingPunct="1"/>
            <a:r>
              <a:rPr lang="en-US" altLang="en-US" sz="3800" cap="none" dirty="0">
                <a:solidFill>
                  <a:srgbClr val="0070C0"/>
                </a:solidFill>
              </a:rPr>
              <a:t>Environmental Impact Bond (EIB)</a:t>
            </a:r>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sz="1600" dirty="0"/>
              <a:t>Innovations in Infrastructure Funding at DC Water</a:t>
            </a:r>
          </a:p>
        </p:txBody>
      </p:sp>
    </p:spTree>
    <p:extLst>
      <p:ext uri="{BB962C8B-B14F-4D97-AF65-F5344CB8AC3E}">
        <p14:creationId xmlns:p14="http://schemas.microsoft.com/office/powerpoint/2010/main" val="320129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4</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Environmental Impact Bonds</a:t>
            </a:r>
            <a:endParaRPr lang="en-US" altLang="en-US" sz="1800" dirty="0">
              <a:solidFill>
                <a:srgbClr val="1880C6"/>
              </a:solidFill>
              <a:latin typeface="Arial" charset="0"/>
            </a:endParaRPr>
          </a:p>
        </p:txBody>
      </p:sp>
      <p:pic>
        <p:nvPicPr>
          <p:cNvPr id="3" name="Picture 2"/>
          <p:cNvPicPr>
            <a:picLocks noChangeAspect="1"/>
          </p:cNvPicPr>
          <p:nvPr/>
        </p:nvPicPr>
        <p:blipFill>
          <a:blip r:embed="rId3"/>
          <a:stretch>
            <a:fillRect/>
          </a:stretch>
        </p:blipFill>
        <p:spPr>
          <a:xfrm>
            <a:off x="152400" y="990600"/>
            <a:ext cx="8839200" cy="5800725"/>
          </a:xfrm>
          <a:prstGeom prst="rect">
            <a:avLst/>
          </a:prstGeom>
        </p:spPr>
      </p:pic>
      <p:pic>
        <p:nvPicPr>
          <p:cNvPr id="4" name="Picture 3"/>
          <p:cNvPicPr>
            <a:picLocks noChangeAspect="1"/>
          </p:cNvPicPr>
          <p:nvPr/>
        </p:nvPicPr>
        <p:blipFill>
          <a:blip r:embed="rId4"/>
          <a:stretch>
            <a:fillRect/>
          </a:stretch>
        </p:blipFill>
        <p:spPr>
          <a:xfrm>
            <a:off x="4343400" y="1055592"/>
            <a:ext cx="4362450" cy="697008"/>
          </a:xfrm>
          <a:prstGeom prst="rect">
            <a:avLst/>
          </a:prstGeom>
        </p:spPr>
      </p:pic>
    </p:spTree>
    <p:extLst>
      <p:ext uri="{BB962C8B-B14F-4D97-AF65-F5344CB8AC3E}">
        <p14:creationId xmlns:p14="http://schemas.microsoft.com/office/powerpoint/2010/main" val="231598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5</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Environmental Impact Bonds</a:t>
            </a:r>
            <a:endParaRPr lang="en-US" altLang="en-US" sz="1800" dirty="0">
              <a:solidFill>
                <a:srgbClr val="1880C6"/>
              </a:solidFill>
              <a:latin typeface="Arial" charset="0"/>
            </a:endParaRPr>
          </a:p>
        </p:txBody>
      </p:sp>
      <p:pic>
        <p:nvPicPr>
          <p:cNvPr id="3" name="Picture 2"/>
          <p:cNvPicPr>
            <a:picLocks noChangeAspect="1"/>
          </p:cNvPicPr>
          <p:nvPr/>
        </p:nvPicPr>
        <p:blipFill rotWithShape="1">
          <a:blip r:embed="rId3"/>
          <a:srcRect t="23333"/>
          <a:stretch/>
        </p:blipFill>
        <p:spPr>
          <a:xfrm>
            <a:off x="1371600" y="1098550"/>
            <a:ext cx="6407944" cy="5257800"/>
          </a:xfrm>
          <a:prstGeom prst="rect">
            <a:avLst/>
          </a:prstGeom>
        </p:spPr>
      </p:pic>
    </p:spTree>
    <p:extLst>
      <p:ext uri="{BB962C8B-B14F-4D97-AF65-F5344CB8AC3E}">
        <p14:creationId xmlns:p14="http://schemas.microsoft.com/office/powerpoint/2010/main" val="35129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6</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Environmental Impact Bonds</a:t>
            </a:r>
            <a:endParaRPr lang="en-US" altLang="en-US" sz="1800" dirty="0">
              <a:solidFill>
                <a:srgbClr val="1880C6"/>
              </a:solidFill>
              <a:latin typeface="Arial" charset="0"/>
            </a:endParaRPr>
          </a:p>
        </p:txBody>
      </p:sp>
      <p:sp>
        <p:nvSpPr>
          <p:cNvPr id="3" name="Rectangle 2"/>
          <p:cNvSpPr/>
          <p:nvPr/>
        </p:nvSpPr>
        <p:spPr>
          <a:xfrm>
            <a:off x="304800" y="1511716"/>
            <a:ext cx="8534400" cy="4093428"/>
          </a:xfrm>
          <a:prstGeom prst="rect">
            <a:avLst/>
          </a:prstGeom>
        </p:spPr>
        <p:txBody>
          <a:bodyPr wrap="square">
            <a:spAutoFit/>
          </a:bodyPr>
          <a:lstStyle/>
          <a:p>
            <a:r>
              <a:rPr lang="en-US" sz="2400" b="1" dirty="0">
                <a:solidFill>
                  <a:srgbClr val="0070C0"/>
                </a:solidFill>
              </a:rPr>
              <a:t>Program Evaluation</a:t>
            </a:r>
          </a:p>
          <a:p>
            <a:endParaRPr lang="en-US" dirty="0"/>
          </a:p>
          <a:p>
            <a:r>
              <a:rPr lang="en-US" b="1" dirty="0"/>
              <a:t>DC Water is conducting a rigorous, three-step program evaluation of the effectiveness of green infrastructure in managing stormwater runoff:</a:t>
            </a:r>
          </a:p>
          <a:p>
            <a:endParaRPr lang="en-US" b="1" dirty="0"/>
          </a:p>
          <a:p>
            <a:pPr marL="285750" indent="-285750">
              <a:spcAft>
                <a:spcPts val="1200"/>
              </a:spcAft>
              <a:buFont typeface="Arial" panose="020B0604020202020204" pitchFamily="34" charset="0"/>
              <a:buChar char="•"/>
            </a:pPr>
            <a:r>
              <a:rPr lang="en-US" dirty="0"/>
              <a:t>Step 1 - Pre-construction monitoring to measure the existing stormwater runoff without green infrastructure.</a:t>
            </a:r>
          </a:p>
          <a:p>
            <a:pPr marL="285750" indent="-285750">
              <a:spcAft>
                <a:spcPts val="1200"/>
              </a:spcAft>
              <a:buFont typeface="Arial" panose="020B0604020202020204" pitchFamily="34" charset="0"/>
              <a:buChar char="•"/>
            </a:pPr>
            <a:r>
              <a:rPr lang="en-US" dirty="0"/>
              <a:t>Step 2 - With results from the pre-construction monitoring and DC Water’s green infrastructure design plan for RC-A, DC Water established outcome ranges predicting the expected reduction in stormwater runoff. An independent engineering firm selected by the investors confirmed these ranges.</a:t>
            </a:r>
          </a:p>
          <a:p>
            <a:pPr marL="285750" indent="-285750">
              <a:spcAft>
                <a:spcPts val="1200"/>
              </a:spcAft>
              <a:buFont typeface="Arial" panose="020B0604020202020204" pitchFamily="34" charset="0"/>
              <a:buChar char="•"/>
            </a:pPr>
            <a:r>
              <a:rPr lang="en-US" dirty="0"/>
              <a:t>Step 3 - Post-construction monitoring to measure the actual stormwater runoff with green infrastructure.</a:t>
            </a:r>
          </a:p>
        </p:txBody>
      </p:sp>
    </p:spTree>
    <p:extLst>
      <p:ext uri="{BB962C8B-B14F-4D97-AF65-F5344CB8AC3E}">
        <p14:creationId xmlns:p14="http://schemas.microsoft.com/office/powerpoint/2010/main" val="406646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7</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Environmental Impact Bonds</a:t>
            </a:r>
            <a:endParaRPr lang="en-US" altLang="en-US" sz="1800" dirty="0">
              <a:solidFill>
                <a:srgbClr val="1880C6"/>
              </a:solidFill>
              <a:latin typeface="Arial" charset="0"/>
            </a:endParaRPr>
          </a:p>
        </p:txBody>
      </p:sp>
      <p:pic>
        <p:nvPicPr>
          <p:cNvPr id="2" name="Picture 1"/>
          <p:cNvPicPr>
            <a:picLocks noChangeAspect="1"/>
          </p:cNvPicPr>
          <p:nvPr/>
        </p:nvPicPr>
        <p:blipFill>
          <a:blip r:embed="rId3"/>
          <a:stretch>
            <a:fillRect/>
          </a:stretch>
        </p:blipFill>
        <p:spPr>
          <a:xfrm>
            <a:off x="0" y="3819954"/>
            <a:ext cx="9144000" cy="2276046"/>
          </a:xfrm>
          <a:prstGeom prst="rect">
            <a:avLst/>
          </a:prstGeom>
        </p:spPr>
      </p:pic>
      <p:sp>
        <p:nvSpPr>
          <p:cNvPr id="3" name="Rectangle 2"/>
          <p:cNvSpPr/>
          <p:nvPr/>
        </p:nvSpPr>
        <p:spPr>
          <a:xfrm>
            <a:off x="228600" y="1425476"/>
            <a:ext cx="8610600" cy="2308324"/>
          </a:xfrm>
          <a:prstGeom prst="rect">
            <a:avLst/>
          </a:prstGeom>
        </p:spPr>
        <p:txBody>
          <a:bodyPr wrap="square">
            <a:spAutoFit/>
          </a:bodyPr>
          <a:lstStyle/>
          <a:p>
            <a:r>
              <a:rPr lang="en-US" sz="2000" b="1" dirty="0">
                <a:solidFill>
                  <a:srgbClr val="0070C0"/>
                </a:solidFill>
              </a:rPr>
              <a:t>Paying for Success</a:t>
            </a:r>
          </a:p>
          <a:p>
            <a:endParaRPr lang="en-US" sz="2000" dirty="0"/>
          </a:p>
          <a:p>
            <a:r>
              <a:rPr lang="en-US" sz="2000" dirty="0"/>
              <a:t>By comparing the actual stormwater runoff to the existing stormwater runoff, DC Water will calculate the effectiveness of green infrastructure in Rock Creek Project A as measured by the percentage reduction in stormwater runoff and determine the associated Performance Tier, which may trigger a contingent payment on the EIB.</a:t>
            </a:r>
          </a:p>
        </p:txBody>
      </p:sp>
    </p:spTree>
    <p:extLst>
      <p:ext uri="{BB962C8B-B14F-4D97-AF65-F5344CB8AC3E}">
        <p14:creationId xmlns:p14="http://schemas.microsoft.com/office/powerpoint/2010/main" val="243095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8</a:t>
            </a:fld>
            <a:endParaRPr lang="en-US"/>
          </a:p>
        </p:txBody>
      </p:sp>
      <p:pic>
        <p:nvPicPr>
          <p:cNvPr id="2" name="Picture 1"/>
          <p:cNvPicPr>
            <a:picLocks noChangeAspect="1"/>
          </p:cNvPicPr>
          <p:nvPr/>
        </p:nvPicPr>
        <p:blipFill>
          <a:blip r:embed="rId3"/>
          <a:stretch>
            <a:fillRect/>
          </a:stretch>
        </p:blipFill>
        <p:spPr>
          <a:xfrm>
            <a:off x="0" y="76200"/>
            <a:ext cx="9144000" cy="6403731"/>
          </a:xfrm>
          <a:prstGeom prst="rect">
            <a:avLst/>
          </a:prstGeom>
        </p:spPr>
      </p:pic>
    </p:spTree>
    <p:extLst>
      <p:ext uri="{BB962C8B-B14F-4D97-AF65-F5344CB8AC3E}">
        <p14:creationId xmlns:p14="http://schemas.microsoft.com/office/powerpoint/2010/main" val="345841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1208367">
            <a:off x="22499" y="1435883"/>
            <a:ext cx="3647666" cy="1944494"/>
          </a:xfrm>
          <a:prstGeom prst="rect">
            <a:avLst/>
          </a:prstGeom>
        </p:spPr>
      </p:pic>
      <p:sp>
        <p:nvSpPr>
          <p:cNvPr id="6" name="Slide Number Placeholder 5"/>
          <p:cNvSpPr>
            <a:spLocks noGrp="1"/>
          </p:cNvSpPr>
          <p:nvPr>
            <p:ph type="sldNum" sz="quarter" idx="12"/>
          </p:nvPr>
        </p:nvSpPr>
        <p:spPr/>
        <p:txBody>
          <a:bodyPr/>
          <a:lstStyle/>
          <a:p>
            <a:pPr>
              <a:defRPr/>
            </a:pPr>
            <a:fld id="{085B71D4-F715-487C-96CF-3F4B5E47D4CC}" type="slidenum">
              <a:rPr lang="en-US"/>
              <a:pPr>
                <a:defRPr/>
              </a:pPr>
              <a:t>9</a:t>
            </a:fld>
            <a:endParaRPr lang="en-US"/>
          </a:p>
        </p:txBody>
      </p:sp>
      <p:sp>
        <p:nvSpPr>
          <p:cNvPr id="47107" name="TextBox 4"/>
          <p:cNvSpPr txBox="1">
            <a:spLocks noChangeArrowheads="1"/>
          </p:cNvSpPr>
          <p:nvPr/>
        </p:nvSpPr>
        <p:spPr bwMode="auto">
          <a:xfrm>
            <a:off x="3886200" y="517525"/>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solidFill>
                  <a:srgbClr val="1880C6"/>
                </a:solidFill>
                <a:latin typeface="Arial" charset="0"/>
              </a:rPr>
              <a:t>Environmental Impact Bonds</a:t>
            </a:r>
            <a:endParaRPr lang="en-US" altLang="en-US" sz="1800" dirty="0">
              <a:solidFill>
                <a:srgbClr val="1880C6"/>
              </a:solidFill>
              <a:latin typeface="Arial" charset="0"/>
            </a:endParaRPr>
          </a:p>
        </p:txBody>
      </p:sp>
      <p:pic>
        <p:nvPicPr>
          <p:cNvPr id="7" name="Picture 6"/>
          <p:cNvPicPr>
            <a:picLocks noChangeAspect="1"/>
          </p:cNvPicPr>
          <p:nvPr/>
        </p:nvPicPr>
        <p:blipFill>
          <a:blip r:embed="rId4"/>
          <a:stretch>
            <a:fillRect/>
          </a:stretch>
        </p:blipFill>
        <p:spPr>
          <a:xfrm>
            <a:off x="914400" y="3320114"/>
            <a:ext cx="8097735" cy="3461686"/>
          </a:xfrm>
          <a:prstGeom prst="rect">
            <a:avLst/>
          </a:prstGeom>
        </p:spPr>
      </p:pic>
      <p:sp>
        <p:nvSpPr>
          <p:cNvPr id="9" name="TextBox 8"/>
          <p:cNvSpPr txBox="1"/>
          <p:nvPr/>
        </p:nvSpPr>
        <p:spPr>
          <a:xfrm>
            <a:off x="0" y="1000780"/>
            <a:ext cx="9144000" cy="523220"/>
          </a:xfrm>
          <a:prstGeom prst="rect">
            <a:avLst/>
          </a:prstGeom>
          <a:noFill/>
        </p:spPr>
        <p:txBody>
          <a:bodyPr wrap="square" rtlCol="0">
            <a:spAutoFit/>
          </a:bodyPr>
          <a:lstStyle/>
          <a:p>
            <a:pPr algn="ctr"/>
            <a:r>
              <a:rPr lang="en-US" sz="2800" dirty="0">
                <a:solidFill>
                  <a:srgbClr val="0000FF"/>
                </a:solidFill>
                <a:effectLst>
                  <a:outerShdw blurRad="38100" dist="38100" dir="2700000" algn="tl">
                    <a:srgbClr val="C0C0C0"/>
                  </a:outerShdw>
                </a:effectLst>
              </a:rPr>
              <a:t>Recognition within the World of Finance</a:t>
            </a:r>
            <a:endParaRPr lang="en-US" sz="2400" dirty="0"/>
          </a:p>
        </p:txBody>
      </p:sp>
    </p:spTree>
    <p:extLst>
      <p:ext uri="{BB962C8B-B14F-4D97-AF65-F5344CB8AC3E}">
        <p14:creationId xmlns:p14="http://schemas.microsoft.com/office/powerpoint/2010/main" val="192199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CCleanRiversProject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CCleanRiversProjectAria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CCleanRiversProject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CCleanRiversProjectAria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CCleanRiversProject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CCleanRiversProjectAria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3764</TotalTime>
  <Words>1418</Words>
  <Application>Microsoft Office PowerPoint</Application>
  <PresentationFormat>On-screen Show (4:3)</PresentationFormat>
  <Paragraphs>160</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Arial Narrow</vt:lpstr>
      <vt:lpstr>Calibri</vt:lpstr>
      <vt:lpstr>Wingdings</vt:lpstr>
      <vt:lpstr>Wingdings 2</vt:lpstr>
      <vt:lpstr>Office Theme</vt:lpstr>
      <vt:lpstr>1_DCCleanRiversProjectArial</vt:lpstr>
      <vt:lpstr>2_DCCleanRiversProjectArial</vt:lpstr>
      <vt:lpstr>3_DCCleanRiversProjectArial</vt:lpstr>
      <vt:lpstr>Innovations in Infrastructure Funding  at DC Water</vt:lpstr>
      <vt:lpstr>PowerPoint Presentation</vt:lpstr>
      <vt:lpstr>Environmental Impact Bond (EIB)</vt:lpstr>
      <vt:lpstr>PowerPoint Presentation</vt:lpstr>
      <vt:lpstr>PowerPoint Presentation</vt:lpstr>
      <vt:lpstr>PowerPoint Presentation</vt:lpstr>
      <vt:lpstr>PowerPoint Presentation</vt:lpstr>
      <vt:lpstr>PowerPoint Presentation</vt:lpstr>
      <vt:lpstr>PowerPoint Presentation</vt:lpstr>
      <vt:lpstr>Green Century Bonds</vt:lpstr>
      <vt:lpstr>PowerPoint Presentation</vt:lpstr>
      <vt:lpstr>PowerPoint Presentation</vt:lpstr>
      <vt:lpstr>PowerPoint Presentation</vt:lpstr>
      <vt:lpstr>PowerPoint Presentation</vt:lpstr>
      <vt:lpstr>PowerPoint Presentation</vt:lpstr>
      <vt:lpstr>Q &amp; A  for more information please contact: Maureen M. Holman, Sustainability Chief maureen.holman@dcwater.com </vt:lpstr>
    </vt:vector>
  </TitlesOfParts>
  <Company>DC Water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R. McGowan</dc:creator>
  <cp:lastModifiedBy>Jennifer Starr</cp:lastModifiedBy>
  <cp:revision>219</cp:revision>
  <cp:lastPrinted>2014-02-06T22:44:46Z</cp:lastPrinted>
  <dcterms:created xsi:type="dcterms:W3CDTF">2013-11-13T18:25:13Z</dcterms:created>
  <dcterms:modified xsi:type="dcterms:W3CDTF">2017-10-06T13:55:46Z</dcterms:modified>
</cp:coreProperties>
</file>