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318" r:id="rId3"/>
    <p:sldId id="326" r:id="rId4"/>
    <p:sldId id="317" r:id="rId5"/>
    <p:sldId id="320" r:id="rId6"/>
    <p:sldId id="321" r:id="rId7"/>
    <p:sldId id="322" r:id="rId8"/>
    <p:sldId id="323" r:id="rId9"/>
    <p:sldId id="324" r:id="rId10"/>
    <p:sldId id="325" r:id="rId11"/>
    <p:sldId id="32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042" autoAdjust="0"/>
    <p:restoredTop sz="79508" autoAdjust="0"/>
  </p:normalViewPr>
  <p:slideViewPr>
    <p:cSldViewPr snapToGrid="0">
      <p:cViewPr varScale="1">
        <p:scale>
          <a:sx n="52" d="100"/>
          <a:sy n="52" d="100"/>
        </p:scale>
        <p:origin x="36" y="5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B89F70-3C52-4431-AFDA-54516D5DD724}" type="datetimeFigureOut">
              <a:rPr lang="en-US" smtClean="0"/>
              <a:t>12/3/2019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169313-ADA7-46AC-B342-CD9335A85635}" type="slidenum">
              <a:rPr lang="en-US" smtClean="0"/>
              <a:t>‹#›</a:t>
            </a:fld>
            <a:endParaRPr lang="en-US"/>
          </a:p>
        </p:txBody>
      </p:sp>
    </p:spTree>
    <p:extLst>
      <p:ext uri="{BB962C8B-B14F-4D97-AF65-F5344CB8AC3E}">
        <p14:creationId xmlns:p14="http://schemas.microsoft.com/office/powerpoint/2010/main" val="393592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selected to implement support for cultural competency, DEI capacity building, training and tools development</a:t>
            </a:r>
          </a:p>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2</a:t>
            </a:fld>
            <a:endParaRPr lang="en-US"/>
          </a:p>
        </p:txBody>
      </p:sp>
    </p:spTree>
    <p:extLst>
      <p:ext uri="{BB962C8B-B14F-4D97-AF65-F5344CB8AC3E}">
        <p14:creationId xmlns:p14="http://schemas.microsoft.com/office/powerpoint/2010/main" val="1338533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3</a:t>
            </a:fld>
            <a:endParaRPr lang="en-US"/>
          </a:p>
        </p:txBody>
      </p:sp>
    </p:spTree>
    <p:extLst>
      <p:ext uri="{BB962C8B-B14F-4D97-AF65-F5344CB8AC3E}">
        <p14:creationId xmlns:p14="http://schemas.microsoft.com/office/powerpoint/2010/main" val="35096115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4</a:t>
            </a:fld>
            <a:endParaRPr lang="en-US"/>
          </a:p>
        </p:txBody>
      </p:sp>
    </p:spTree>
    <p:extLst>
      <p:ext uri="{BB962C8B-B14F-4D97-AF65-F5344CB8AC3E}">
        <p14:creationId xmlns:p14="http://schemas.microsoft.com/office/powerpoint/2010/main" val="1075755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5</a:t>
            </a:fld>
            <a:endParaRPr lang="en-US"/>
          </a:p>
        </p:txBody>
      </p:sp>
    </p:spTree>
    <p:extLst>
      <p:ext uri="{BB962C8B-B14F-4D97-AF65-F5344CB8AC3E}">
        <p14:creationId xmlns:p14="http://schemas.microsoft.com/office/powerpoint/2010/main" val="3593020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6</a:t>
            </a:fld>
            <a:endParaRPr lang="en-US"/>
          </a:p>
        </p:txBody>
      </p:sp>
    </p:spTree>
    <p:extLst>
      <p:ext uri="{BB962C8B-B14F-4D97-AF65-F5344CB8AC3E}">
        <p14:creationId xmlns:p14="http://schemas.microsoft.com/office/powerpoint/2010/main" val="3055401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D169313-ADA7-46AC-B342-CD9335A85635}" type="slidenum">
              <a:rPr lang="en-US" smtClean="0"/>
              <a:t>7</a:t>
            </a:fld>
            <a:endParaRPr lang="en-US"/>
          </a:p>
        </p:txBody>
      </p:sp>
    </p:spTree>
    <p:extLst>
      <p:ext uri="{BB962C8B-B14F-4D97-AF65-F5344CB8AC3E}">
        <p14:creationId xmlns:p14="http://schemas.microsoft.com/office/powerpoint/2010/main" val="666475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169313-ADA7-46AC-B342-CD9335A85635}" type="slidenum">
              <a:rPr lang="en-US" smtClean="0"/>
              <a:t>11</a:t>
            </a:fld>
            <a:endParaRPr lang="en-US"/>
          </a:p>
        </p:txBody>
      </p:sp>
    </p:spTree>
    <p:extLst>
      <p:ext uri="{BB962C8B-B14F-4D97-AF65-F5344CB8AC3E}">
        <p14:creationId xmlns:p14="http://schemas.microsoft.com/office/powerpoint/2010/main" val="26252250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7" name="pasted-image.pdf"/>
          <p:cNvPicPr>
            <a:picLocks noChangeAspect="1"/>
          </p:cNvPicPr>
          <p:nvPr userDrawn="1"/>
        </p:nvPicPr>
        <p:blipFill>
          <a:blip r:embed="rId2">
            <a:alphaModFix amt="40000"/>
          </a:blip>
          <a:stretch>
            <a:fillRect/>
          </a:stretch>
        </p:blipFill>
        <p:spPr>
          <a:xfrm>
            <a:off x="7678542" y="-1473200"/>
            <a:ext cx="6821204" cy="6858001"/>
          </a:xfrm>
          <a:prstGeom prst="rect">
            <a:avLst/>
          </a:prstGeom>
          <a:ln w="12700">
            <a:miter lim="400000"/>
          </a:ln>
        </p:spPr>
      </p:pic>
    </p:spTree>
    <p:extLst>
      <p:ext uri="{BB962C8B-B14F-4D97-AF65-F5344CB8AC3E}">
        <p14:creationId xmlns:p14="http://schemas.microsoft.com/office/powerpoint/2010/main" val="3669436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a:lvl1pPr>
          </a:lstStyle>
          <a:p>
            <a:fld id="{7426A908-D7D9-4C82-8A15-207B6424D421}" type="slidenum">
              <a:rPr lang="en-US" smtClean="0"/>
              <a:pPr/>
              <a:t>‹#›</a:t>
            </a:fld>
            <a:endParaRPr lang="en-US" dirty="0"/>
          </a:p>
        </p:txBody>
      </p:sp>
      <p:sp>
        <p:nvSpPr>
          <p:cNvPr id="5" name="Footer Placeholder 4"/>
          <p:cNvSpPr>
            <a:spLocks noGrp="1"/>
          </p:cNvSpPr>
          <p:nvPr>
            <p:ph type="ftr" sz="quarter" idx="11"/>
          </p:nvPr>
        </p:nvSpPr>
        <p:spPr/>
        <p:txBody>
          <a:bodyPr/>
          <a:lstStyle/>
          <a:p>
            <a:endParaRPr lang="en-US"/>
          </a:p>
        </p:txBody>
      </p:sp>
      <p:pic>
        <p:nvPicPr>
          <p:cNvPr id="9" name="pasted-image.pdf"/>
          <p:cNvPicPr>
            <a:picLocks noChangeAspect="1"/>
          </p:cNvPicPr>
          <p:nvPr userDrawn="1"/>
        </p:nvPicPr>
        <p:blipFill>
          <a:blip r:embed="rId2">
            <a:alphaModFix amt="40000"/>
          </a:blip>
          <a:stretch>
            <a:fillRect/>
          </a:stretch>
        </p:blipFill>
        <p:spPr>
          <a:xfrm>
            <a:off x="7678542" y="-1473200"/>
            <a:ext cx="6821204" cy="6858001"/>
          </a:xfrm>
          <a:prstGeom prst="rect">
            <a:avLst/>
          </a:prstGeom>
          <a:ln w="12700">
            <a:miter lim="400000"/>
          </a:ln>
        </p:spPr>
      </p:pic>
      <p:pic>
        <p:nvPicPr>
          <p:cNvPr id="10" name="pasted-image.pdf"/>
          <p:cNvPicPr>
            <a:picLocks noChangeAspect="1"/>
          </p:cNvPicPr>
          <p:nvPr userDrawn="1"/>
        </p:nvPicPr>
        <p:blipFill>
          <a:blip r:embed="rId3"/>
          <a:stretch>
            <a:fillRect/>
          </a:stretch>
        </p:blipFill>
        <p:spPr>
          <a:xfrm>
            <a:off x="10200308" y="6044703"/>
            <a:ext cx="1777673" cy="683482"/>
          </a:xfrm>
          <a:prstGeom prst="rect">
            <a:avLst/>
          </a:prstGeom>
          <a:ln w="12700">
            <a:miter lim="400000"/>
          </a:ln>
        </p:spPr>
      </p:pic>
    </p:spTree>
    <p:extLst>
      <p:ext uri="{BB962C8B-B14F-4D97-AF65-F5344CB8AC3E}">
        <p14:creationId xmlns:p14="http://schemas.microsoft.com/office/powerpoint/2010/main" val="125212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38200" y="6356350"/>
            <a:ext cx="2743200" cy="365125"/>
          </a:xfrm>
          <a:prstGeom prst="rect">
            <a:avLst/>
          </a:prstGeom>
        </p:spPr>
        <p:txBody>
          <a:bodyPr/>
          <a:lstStyle/>
          <a:p>
            <a:fld id="{7426A908-D7D9-4C82-8A15-207B6424D421}" type="slidenum">
              <a:rPr lang="en-US" smtClean="0"/>
              <a:t>‹#›</a:t>
            </a:fld>
            <a:endParaRPr lang="en-US" dirty="0"/>
          </a:p>
        </p:txBody>
      </p:sp>
      <p:sp>
        <p:nvSpPr>
          <p:cNvPr id="7" name="Shape 97"/>
          <p:cNvSpPr/>
          <p:nvPr userDrawn="1"/>
        </p:nvSpPr>
        <p:spPr>
          <a:xfrm>
            <a:off x="736179" y="365124"/>
            <a:ext cx="102021" cy="1325563"/>
          </a:xfrm>
          <a:prstGeom prst="rect">
            <a:avLst/>
          </a:prstGeom>
          <a:solidFill>
            <a:srgbClr val="70C734"/>
          </a:solidFill>
          <a:ln w="12700">
            <a:miter lim="400000"/>
          </a:ln>
        </p:spPr>
        <p:txBody>
          <a:bodyPr tIns="45720" bIns="45720" anchor="ctr"/>
          <a:lstStyle/>
          <a:p>
            <a:pPr algn="l" defTabSz="914400">
              <a:defRPr sz="3600">
                <a:solidFill>
                  <a:srgbClr val="FFFFFF"/>
                </a:solidFill>
                <a:latin typeface="Arial"/>
                <a:ea typeface="Arial"/>
                <a:cs typeface="Arial"/>
                <a:sym typeface="Arial"/>
              </a:defRPr>
            </a:pPr>
            <a:endParaRPr sz="1800"/>
          </a:p>
        </p:txBody>
      </p:sp>
      <p:pic>
        <p:nvPicPr>
          <p:cNvPr id="8" name="pasted-image.pdf"/>
          <p:cNvPicPr>
            <a:picLocks noChangeAspect="1"/>
          </p:cNvPicPr>
          <p:nvPr userDrawn="1"/>
        </p:nvPicPr>
        <p:blipFill>
          <a:blip r:embed="rId2">
            <a:alphaModFix amt="40000"/>
          </a:blip>
          <a:stretch>
            <a:fillRect/>
          </a:stretch>
        </p:blipFill>
        <p:spPr>
          <a:xfrm>
            <a:off x="7678542" y="-1473200"/>
            <a:ext cx="6821204" cy="6858001"/>
          </a:xfrm>
          <a:prstGeom prst="rect">
            <a:avLst/>
          </a:prstGeom>
          <a:ln w="12700">
            <a:miter lim="400000"/>
          </a:ln>
        </p:spPr>
      </p:pic>
      <p:pic>
        <p:nvPicPr>
          <p:cNvPr id="9" name="pasted-image.pdf"/>
          <p:cNvPicPr>
            <a:picLocks noChangeAspect="1"/>
          </p:cNvPicPr>
          <p:nvPr userDrawn="1"/>
        </p:nvPicPr>
        <p:blipFill>
          <a:blip r:embed="rId3"/>
          <a:stretch>
            <a:fillRect/>
          </a:stretch>
        </p:blipFill>
        <p:spPr>
          <a:xfrm>
            <a:off x="10200308" y="6044703"/>
            <a:ext cx="1777673" cy="683482"/>
          </a:xfrm>
          <a:prstGeom prst="rect">
            <a:avLst/>
          </a:prstGeom>
          <a:ln w="12700">
            <a:miter lim="400000"/>
          </a:ln>
        </p:spPr>
      </p:pic>
    </p:spTree>
    <p:extLst>
      <p:ext uri="{BB962C8B-B14F-4D97-AF65-F5344CB8AC3E}">
        <p14:creationId xmlns:p14="http://schemas.microsoft.com/office/powerpoint/2010/main" val="541256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8200" y="6354233"/>
            <a:ext cx="2743200" cy="365125"/>
          </a:xfrm>
          <a:prstGeom prst="rect">
            <a:avLst/>
          </a:prstGeom>
        </p:spPr>
        <p:txBody>
          <a:bodyPr/>
          <a:lstStyle/>
          <a:p>
            <a:fld id="{7426A908-D7D9-4C82-8A15-207B6424D421}" type="slidenum">
              <a:rPr lang="en-US" smtClean="0"/>
              <a:t>‹#›</a:t>
            </a:fld>
            <a:endParaRPr lang="en-US"/>
          </a:p>
        </p:txBody>
      </p:sp>
      <p:sp>
        <p:nvSpPr>
          <p:cNvPr id="8" name="Shape 97"/>
          <p:cNvSpPr/>
          <p:nvPr userDrawn="1"/>
        </p:nvSpPr>
        <p:spPr>
          <a:xfrm>
            <a:off x="736179" y="365124"/>
            <a:ext cx="102021" cy="1325563"/>
          </a:xfrm>
          <a:prstGeom prst="rect">
            <a:avLst/>
          </a:prstGeom>
          <a:solidFill>
            <a:srgbClr val="70C734"/>
          </a:solidFill>
          <a:ln w="12700">
            <a:miter lim="400000"/>
          </a:ln>
        </p:spPr>
        <p:txBody>
          <a:bodyPr tIns="45720" bIns="45720" anchor="ctr"/>
          <a:lstStyle/>
          <a:p>
            <a:pPr algn="l" defTabSz="914400">
              <a:defRPr sz="3600">
                <a:solidFill>
                  <a:srgbClr val="FFFFFF"/>
                </a:solidFill>
                <a:latin typeface="Arial"/>
                <a:ea typeface="Arial"/>
                <a:cs typeface="Arial"/>
                <a:sym typeface="Arial"/>
              </a:defRPr>
            </a:pPr>
            <a:endParaRPr sz="1800"/>
          </a:p>
        </p:txBody>
      </p:sp>
      <p:pic>
        <p:nvPicPr>
          <p:cNvPr id="9" name="pasted-image.pdf"/>
          <p:cNvPicPr>
            <a:picLocks noChangeAspect="1"/>
          </p:cNvPicPr>
          <p:nvPr userDrawn="1"/>
        </p:nvPicPr>
        <p:blipFill>
          <a:blip r:embed="rId2">
            <a:alphaModFix amt="40000"/>
          </a:blip>
          <a:stretch>
            <a:fillRect/>
          </a:stretch>
        </p:blipFill>
        <p:spPr>
          <a:xfrm>
            <a:off x="7678542" y="-1473200"/>
            <a:ext cx="6821204" cy="6858001"/>
          </a:xfrm>
          <a:prstGeom prst="rect">
            <a:avLst/>
          </a:prstGeom>
          <a:ln w="12700">
            <a:miter lim="400000"/>
          </a:ln>
        </p:spPr>
      </p:pic>
      <p:pic>
        <p:nvPicPr>
          <p:cNvPr id="10" name="pasted-image.pdf"/>
          <p:cNvPicPr>
            <a:picLocks noChangeAspect="1"/>
          </p:cNvPicPr>
          <p:nvPr userDrawn="1"/>
        </p:nvPicPr>
        <p:blipFill>
          <a:blip r:embed="rId3"/>
          <a:stretch>
            <a:fillRect/>
          </a:stretch>
        </p:blipFill>
        <p:spPr>
          <a:xfrm>
            <a:off x="10200308" y="6044703"/>
            <a:ext cx="1777673" cy="683482"/>
          </a:xfrm>
          <a:prstGeom prst="rect">
            <a:avLst/>
          </a:prstGeom>
          <a:ln w="12700">
            <a:miter lim="400000"/>
          </a:ln>
        </p:spPr>
      </p:pic>
    </p:spTree>
    <p:extLst>
      <p:ext uri="{BB962C8B-B14F-4D97-AF65-F5344CB8AC3E}">
        <p14:creationId xmlns:p14="http://schemas.microsoft.com/office/powerpoint/2010/main" val="5094487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38200" y="6356350"/>
            <a:ext cx="2743200" cy="365125"/>
          </a:xfrm>
          <a:prstGeom prst="rect">
            <a:avLst/>
          </a:prstGeom>
        </p:spPr>
        <p:txBody>
          <a:bodyPr/>
          <a:lstStyle/>
          <a:p>
            <a:fld id="{7426A908-D7D9-4C82-8A15-207B6424D421}" type="slidenum">
              <a:rPr lang="en-US" smtClean="0"/>
              <a:t>‹#›</a:t>
            </a:fld>
            <a:endParaRPr lang="en-US" dirty="0"/>
          </a:p>
        </p:txBody>
      </p:sp>
      <p:sp>
        <p:nvSpPr>
          <p:cNvPr id="7" name="Shape 97"/>
          <p:cNvSpPr/>
          <p:nvPr userDrawn="1"/>
        </p:nvSpPr>
        <p:spPr>
          <a:xfrm>
            <a:off x="736179" y="365124"/>
            <a:ext cx="102021" cy="1325563"/>
          </a:xfrm>
          <a:prstGeom prst="rect">
            <a:avLst/>
          </a:prstGeom>
          <a:solidFill>
            <a:srgbClr val="70C734"/>
          </a:solidFill>
          <a:ln w="12700">
            <a:miter lim="400000"/>
          </a:ln>
        </p:spPr>
        <p:txBody>
          <a:bodyPr tIns="45720" bIns="45720" anchor="ctr"/>
          <a:lstStyle/>
          <a:p>
            <a:pPr algn="l" defTabSz="914400">
              <a:defRPr sz="3600">
                <a:solidFill>
                  <a:srgbClr val="FFFFFF"/>
                </a:solidFill>
                <a:latin typeface="Arial"/>
                <a:ea typeface="Arial"/>
                <a:cs typeface="Arial"/>
                <a:sym typeface="Arial"/>
              </a:defRPr>
            </a:pPr>
            <a:endParaRPr sz="1800"/>
          </a:p>
        </p:txBody>
      </p:sp>
      <p:pic>
        <p:nvPicPr>
          <p:cNvPr id="8" name="pasted-image.pdf"/>
          <p:cNvPicPr>
            <a:picLocks noChangeAspect="1"/>
          </p:cNvPicPr>
          <p:nvPr userDrawn="1"/>
        </p:nvPicPr>
        <p:blipFill>
          <a:blip r:embed="rId2"/>
          <a:stretch>
            <a:fillRect/>
          </a:stretch>
        </p:blipFill>
        <p:spPr>
          <a:xfrm>
            <a:off x="10200308" y="6044703"/>
            <a:ext cx="1777673" cy="683482"/>
          </a:xfrm>
          <a:prstGeom prst="rect">
            <a:avLst/>
          </a:prstGeom>
          <a:ln w="12700">
            <a:miter lim="400000"/>
          </a:ln>
        </p:spPr>
      </p:pic>
    </p:spTree>
    <p:extLst>
      <p:ext uri="{BB962C8B-B14F-4D97-AF65-F5344CB8AC3E}">
        <p14:creationId xmlns:p14="http://schemas.microsoft.com/office/powerpoint/2010/main" val="851388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38200" y="6354233"/>
            <a:ext cx="2743200" cy="365125"/>
          </a:xfrm>
          <a:prstGeom prst="rect">
            <a:avLst/>
          </a:prstGeom>
        </p:spPr>
        <p:txBody>
          <a:bodyPr/>
          <a:lstStyle/>
          <a:p>
            <a:fld id="{7426A908-D7D9-4C82-8A15-207B6424D421}" type="slidenum">
              <a:rPr lang="en-US" smtClean="0"/>
              <a:t>‹#›</a:t>
            </a:fld>
            <a:endParaRPr lang="en-US"/>
          </a:p>
        </p:txBody>
      </p:sp>
      <p:sp>
        <p:nvSpPr>
          <p:cNvPr id="8" name="Shape 97"/>
          <p:cNvSpPr/>
          <p:nvPr userDrawn="1"/>
        </p:nvSpPr>
        <p:spPr>
          <a:xfrm>
            <a:off x="736179" y="365124"/>
            <a:ext cx="102021" cy="1325563"/>
          </a:xfrm>
          <a:prstGeom prst="rect">
            <a:avLst/>
          </a:prstGeom>
          <a:solidFill>
            <a:srgbClr val="70C734"/>
          </a:solidFill>
          <a:ln w="12700">
            <a:miter lim="400000"/>
          </a:ln>
        </p:spPr>
        <p:txBody>
          <a:bodyPr tIns="45720" bIns="45720" anchor="ctr"/>
          <a:lstStyle/>
          <a:p>
            <a:pPr algn="l" defTabSz="914400">
              <a:defRPr sz="3600">
                <a:solidFill>
                  <a:srgbClr val="FFFFFF"/>
                </a:solidFill>
                <a:latin typeface="Arial"/>
                <a:ea typeface="Arial"/>
                <a:cs typeface="Arial"/>
                <a:sym typeface="Arial"/>
              </a:defRPr>
            </a:pPr>
            <a:endParaRPr sz="1800"/>
          </a:p>
        </p:txBody>
      </p:sp>
      <p:pic>
        <p:nvPicPr>
          <p:cNvPr id="9" name="pasted-image.pdf"/>
          <p:cNvPicPr>
            <a:picLocks noChangeAspect="1"/>
          </p:cNvPicPr>
          <p:nvPr userDrawn="1"/>
        </p:nvPicPr>
        <p:blipFill>
          <a:blip r:embed="rId2"/>
          <a:stretch>
            <a:fillRect/>
          </a:stretch>
        </p:blipFill>
        <p:spPr>
          <a:xfrm>
            <a:off x="10200308" y="6044703"/>
            <a:ext cx="1777673" cy="683482"/>
          </a:xfrm>
          <a:prstGeom prst="rect">
            <a:avLst/>
          </a:prstGeom>
          <a:ln w="12700">
            <a:miter lim="400000"/>
          </a:ln>
        </p:spPr>
      </p:pic>
    </p:spTree>
    <p:extLst>
      <p:ext uri="{BB962C8B-B14F-4D97-AF65-F5344CB8AC3E}">
        <p14:creationId xmlns:p14="http://schemas.microsoft.com/office/powerpoint/2010/main" val="425630822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0" name="Slide Number Placeholder 5"/>
          <p:cNvSpPr>
            <a:spLocks noGrp="1"/>
          </p:cNvSpPr>
          <p:nvPr>
            <p:ph type="sldNum" sz="quarter" idx="4"/>
          </p:nvPr>
        </p:nvSpPr>
        <p:spPr>
          <a:xfrm>
            <a:off x="838200" y="6356350"/>
            <a:ext cx="2743200" cy="365125"/>
          </a:xfrm>
          <a:prstGeom prst="rect">
            <a:avLst/>
          </a:prstGeom>
        </p:spPr>
        <p:txBody>
          <a:bodyPr/>
          <a:lstStyle/>
          <a:p>
            <a:fld id="{7426A908-D7D9-4C82-8A15-207B6424D421}" type="slidenum">
              <a:rPr lang="en-US" smtClean="0"/>
              <a:t>‹#›</a:t>
            </a:fld>
            <a:endParaRPr lang="en-US"/>
          </a:p>
        </p:txBody>
      </p:sp>
    </p:spTree>
    <p:extLst>
      <p:ext uri="{BB962C8B-B14F-4D97-AF65-F5344CB8AC3E}">
        <p14:creationId xmlns:p14="http://schemas.microsoft.com/office/powerpoint/2010/main" val="3812656348"/>
      </p:ext>
    </p:extLst>
  </p:cSld>
  <p:clrMap bg1="lt1" tx1="dk1" bg2="lt2" tx2="dk2" accent1="accent1" accent2="accent2" accent3="accent3" accent4="accent4" accent5="accent5" accent6="accent6" hlink="hlink" folHlink="folHlink"/>
  <p:sldLayoutIdLst>
    <p:sldLayoutId id="2147483651" r:id="rId1"/>
    <p:sldLayoutId id="2147483649" r:id="rId2"/>
    <p:sldLayoutId id="2147483650" r:id="rId3"/>
    <p:sldLayoutId id="2147483652" r:id="rId4"/>
    <p:sldLayoutId id="2147483653"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DEI Assessment Outcomes and Draft Strategy Recommendations</a:t>
            </a:r>
          </a:p>
        </p:txBody>
      </p:sp>
      <p:sp>
        <p:nvSpPr>
          <p:cNvPr id="3" name="Subtitle 2"/>
          <p:cNvSpPr>
            <a:spLocks noGrp="1"/>
          </p:cNvSpPr>
          <p:nvPr>
            <p:ph type="subTitle" idx="1"/>
          </p:nvPr>
        </p:nvSpPr>
        <p:spPr/>
        <p:txBody>
          <a:bodyPr>
            <a:normAutofit/>
          </a:bodyPr>
          <a:lstStyle/>
          <a:p>
            <a:endParaRPr lang="en-US" dirty="0"/>
          </a:p>
          <a:p>
            <a:r>
              <a:rPr lang="en-US" dirty="0"/>
              <a:t>December 3</a:t>
            </a:r>
            <a:r>
              <a:rPr lang="en-US" baseline="30000" dirty="0"/>
              <a:t>rd</a:t>
            </a:r>
            <a:r>
              <a:rPr lang="en-US" dirty="0"/>
              <a:t>, 2019</a:t>
            </a:r>
          </a:p>
        </p:txBody>
      </p:sp>
    </p:spTree>
    <p:extLst>
      <p:ext uri="{BB962C8B-B14F-4D97-AF65-F5344CB8AC3E}">
        <p14:creationId xmlns:p14="http://schemas.microsoft.com/office/powerpoint/2010/main" val="93701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3066"/>
            <a:ext cx="9144000" cy="3017150"/>
          </a:xfrm>
        </p:spPr>
        <p:txBody>
          <a:bodyPr>
            <a:normAutofit/>
          </a:bodyPr>
          <a:lstStyle/>
          <a:p>
            <a:pPr algn="l"/>
            <a:r>
              <a:rPr lang="en-US" b="1" dirty="0">
                <a:solidFill>
                  <a:schemeClr val="dk1"/>
                </a:solidFill>
              </a:rPr>
              <a:t>Advance DEI of CBP </a:t>
            </a:r>
            <a:br>
              <a:rPr lang="en-US" b="1" dirty="0">
                <a:solidFill>
                  <a:schemeClr val="dk1"/>
                </a:solidFill>
              </a:rPr>
            </a:br>
            <a:r>
              <a:rPr lang="en-US" b="1" dirty="0">
                <a:solidFill>
                  <a:schemeClr val="dk1"/>
                </a:solidFill>
              </a:rPr>
              <a:t>partners. </a:t>
            </a:r>
            <a:endParaRPr lang="en-US" b="1" dirty="0"/>
          </a:p>
        </p:txBody>
      </p:sp>
    </p:spTree>
    <p:extLst>
      <p:ext uri="{BB962C8B-B14F-4D97-AF65-F5344CB8AC3E}">
        <p14:creationId xmlns:p14="http://schemas.microsoft.com/office/powerpoint/2010/main" val="31479161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Next Steps</a:t>
            </a:r>
          </a:p>
        </p:txBody>
      </p:sp>
      <p:sp>
        <p:nvSpPr>
          <p:cNvPr id="5" name="Content Placeholder 4"/>
          <p:cNvSpPr>
            <a:spLocks noGrp="1"/>
          </p:cNvSpPr>
          <p:nvPr>
            <p:ph sz="half" idx="1"/>
          </p:nvPr>
        </p:nvSpPr>
        <p:spPr>
          <a:xfrm>
            <a:off x="838200" y="1825625"/>
            <a:ext cx="10899710" cy="4388563"/>
          </a:xfrm>
        </p:spPr>
        <p:txBody>
          <a:bodyPr>
            <a:normAutofit lnSpcReduction="10000"/>
          </a:bodyPr>
          <a:lstStyle/>
          <a:p>
            <a:pPr marL="0" indent="0">
              <a:buNone/>
            </a:pPr>
            <a:r>
              <a:rPr lang="en-US" dirty="0"/>
              <a:t>1. DEI Draft Strategy currently being reviewed by Diversity Workgroup staff and members</a:t>
            </a:r>
          </a:p>
          <a:p>
            <a:pPr lvl="1">
              <a:buFontTx/>
              <a:buChar char="-"/>
            </a:pPr>
            <a:r>
              <a:rPr lang="en-US" dirty="0"/>
              <a:t>Should be finalized in early 2020 </a:t>
            </a:r>
          </a:p>
          <a:p>
            <a:pPr lvl="1">
              <a:buFontTx/>
              <a:buChar char="-"/>
            </a:pPr>
            <a:r>
              <a:rPr lang="en-US" dirty="0"/>
              <a:t>Present at future GIT6 meeting?</a:t>
            </a:r>
          </a:p>
          <a:p>
            <a:pPr lvl="1">
              <a:buFontTx/>
              <a:buChar char="-"/>
            </a:pPr>
            <a:r>
              <a:rPr lang="en-US" dirty="0"/>
              <a:t>Question: how should this be presented to the MB? Through GIT6?</a:t>
            </a:r>
          </a:p>
          <a:p>
            <a:pPr marL="0" lvl="0" indent="0">
              <a:buNone/>
            </a:pPr>
            <a:r>
              <a:rPr lang="en-US" dirty="0">
                <a:solidFill>
                  <a:prstClr val="black"/>
                </a:solidFill>
              </a:rPr>
              <a:t>2. One cultural competency training (6-8 hours) led by </a:t>
            </a:r>
            <a:r>
              <a:rPr lang="en-US" dirty="0" err="1">
                <a:solidFill>
                  <a:prstClr val="black"/>
                </a:solidFill>
              </a:rPr>
              <a:t>Skeo</a:t>
            </a:r>
            <a:r>
              <a:rPr lang="en-US" dirty="0">
                <a:solidFill>
                  <a:prstClr val="black"/>
                </a:solidFill>
              </a:rPr>
              <a:t> in early 2020</a:t>
            </a:r>
          </a:p>
          <a:p>
            <a:pPr marL="0" lvl="0" indent="0">
              <a:buNone/>
            </a:pPr>
            <a:r>
              <a:rPr lang="en-US" dirty="0"/>
              <a:t>3. Development of DEI resources and tools</a:t>
            </a:r>
          </a:p>
          <a:p>
            <a:pPr lvl="1">
              <a:buFontTx/>
              <a:buChar char="-"/>
            </a:pPr>
            <a:r>
              <a:rPr lang="en-US" dirty="0">
                <a:solidFill>
                  <a:prstClr val="black"/>
                </a:solidFill>
              </a:rPr>
              <a:t>One webinar (1.5 hours) by </a:t>
            </a:r>
            <a:r>
              <a:rPr lang="en-US" dirty="0" err="1">
                <a:solidFill>
                  <a:prstClr val="black"/>
                </a:solidFill>
              </a:rPr>
              <a:t>Skeo</a:t>
            </a:r>
            <a:r>
              <a:rPr lang="en-US" dirty="0">
                <a:solidFill>
                  <a:prstClr val="black"/>
                </a:solidFill>
              </a:rPr>
              <a:t> to provide an orientation to outcomes of this process and new tools generated</a:t>
            </a:r>
            <a:endParaRPr lang="en-US" dirty="0"/>
          </a:p>
          <a:p>
            <a:pPr marL="0" indent="0">
              <a:buNone/>
            </a:pPr>
            <a:r>
              <a:rPr lang="en-US" dirty="0"/>
              <a:t>4. FY2019 GIT Funding project to do two additional cultural competency trainings</a:t>
            </a:r>
          </a:p>
        </p:txBody>
      </p:sp>
      <p:sp>
        <p:nvSpPr>
          <p:cNvPr id="7" name="Slide Number Placeholder 6"/>
          <p:cNvSpPr>
            <a:spLocks noGrp="1"/>
          </p:cNvSpPr>
          <p:nvPr>
            <p:ph type="sldNum" sz="quarter" idx="12"/>
          </p:nvPr>
        </p:nvSpPr>
        <p:spPr/>
        <p:txBody>
          <a:bodyPr/>
          <a:lstStyle/>
          <a:p>
            <a:fld id="{7426A908-D7D9-4C82-8A15-207B6424D421}" type="slidenum">
              <a:rPr lang="en-US" smtClean="0"/>
              <a:t>11</a:t>
            </a:fld>
            <a:endParaRPr lang="en-US"/>
          </a:p>
        </p:txBody>
      </p:sp>
    </p:spTree>
    <p:extLst>
      <p:ext uri="{BB962C8B-B14F-4D97-AF65-F5344CB8AC3E}">
        <p14:creationId xmlns:p14="http://schemas.microsoft.com/office/powerpoint/2010/main" val="1102398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Background: </a:t>
            </a:r>
            <a:r>
              <a:rPr lang="en-US" dirty="0" err="1"/>
              <a:t>Skeo’s</a:t>
            </a:r>
            <a:r>
              <a:rPr lang="en-US" dirty="0"/>
              <a:t> DEI Assessment</a:t>
            </a:r>
          </a:p>
        </p:txBody>
      </p:sp>
      <p:sp>
        <p:nvSpPr>
          <p:cNvPr id="5" name="Content Placeholder 4"/>
          <p:cNvSpPr>
            <a:spLocks noGrp="1"/>
          </p:cNvSpPr>
          <p:nvPr>
            <p:ph sz="half" idx="1"/>
          </p:nvPr>
        </p:nvSpPr>
        <p:spPr>
          <a:xfrm>
            <a:off x="838200" y="1825625"/>
            <a:ext cx="10515600" cy="5032375"/>
          </a:xfrm>
        </p:spPr>
        <p:txBody>
          <a:bodyPr>
            <a:normAutofit/>
          </a:bodyPr>
          <a:lstStyle/>
          <a:p>
            <a:pPr marL="0" indent="0">
              <a:buNone/>
            </a:pPr>
            <a:r>
              <a:rPr lang="en-US" b="1" dirty="0"/>
              <a:t>Fall/Winter 2017: </a:t>
            </a:r>
            <a:r>
              <a:rPr lang="en-US" dirty="0" err="1"/>
              <a:t>Skeo</a:t>
            </a:r>
            <a:r>
              <a:rPr lang="en-US" dirty="0"/>
              <a:t> Solutions applied and awarded GIT Funding to develop CBP DEI Strategy, trainings and tools for DEI capacity building</a:t>
            </a:r>
          </a:p>
          <a:p>
            <a:pPr marL="0" indent="0">
              <a:buNone/>
            </a:pPr>
            <a:r>
              <a:rPr lang="en-US" b="1" dirty="0"/>
              <a:t>July-Nov 2018: </a:t>
            </a:r>
            <a:r>
              <a:rPr lang="en-US" dirty="0"/>
              <a:t>Interviews with over 65 participants</a:t>
            </a:r>
          </a:p>
          <a:p>
            <a:pPr marL="0" indent="0">
              <a:buNone/>
            </a:pPr>
            <a:r>
              <a:rPr lang="en-US" b="1" dirty="0"/>
              <a:t>Feb 2019: </a:t>
            </a:r>
            <a:r>
              <a:rPr lang="en-US" dirty="0"/>
              <a:t>Readiness Assessment Survey sent out (60 respondents)</a:t>
            </a:r>
          </a:p>
          <a:p>
            <a:pPr marL="0" indent="0">
              <a:buNone/>
            </a:pPr>
            <a:r>
              <a:rPr lang="en-US" b="1" dirty="0"/>
              <a:t>March 2019: </a:t>
            </a:r>
            <a:r>
              <a:rPr lang="en-US" dirty="0"/>
              <a:t>Two focus groups with 16 staff total</a:t>
            </a:r>
          </a:p>
          <a:p>
            <a:pPr marL="0" indent="0">
              <a:buNone/>
            </a:pPr>
            <a:r>
              <a:rPr lang="en-US" b="1" dirty="0"/>
              <a:t>Early 2019: </a:t>
            </a:r>
            <a:r>
              <a:rPr lang="en-US" dirty="0"/>
              <a:t>Evaluation of key policies and procedures (e.g., Diversity Workgroup logic and action plan, CBP Governance Document)</a:t>
            </a:r>
            <a:endParaRPr lang="en-US" b="1" dirty="0"/>
          </a:p>
        </p:txBody>
      </p:sp>
      <p:sp>
        <p:nvSpPr>
          <p:cNvPr id="7" name="Slide Number Placeholder 6"/>
          <p:cNvSpPr>
            <a:spLocks noGrp="1"/>
          </p:cNvSpPr>
          <p:nvPr>
            <p:ph type="sldNum" sz="quarter" idx="12"/>
          </p:nvPr>
        </p:nvSpPr>
        <p:spPr/>
        <p:txBody>
          <a:bodyPr/>
          <a:lstStyle/>
          <a:p>
            <a:fld id="{7426A908-D7D9-4C82-8A15-207B6424D421}" type="slidenum">
              <a:rPr lang="en-US" smtClean="0"/>
              <a:t>2</a:t>
            </a:fld>
            <a:endParaRPr lang="en-US"/>
          </a:p>
        </p:txBody>
      </p:sp>
    </p:spTree>
    <p:extLst>
      <p:ext uri="{BB962C8B-B14F-4D97-AF65-F5344CB8AC3E}">
        <p14:creationId xmlns:p14="http://schemas.microsoft.com/office/powerpoint/2010/main" val="4032288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DEI Assessment: Highlight from the Interviews and Focus Group Discussions</a:t>
            </a:r>
          </a:p>
        </p:txBody>
      </p:sp>
      <p:sp>
        <p:nvSpPr>
          <p:cNvPr id="5" name="Content Placeholder 4"/>
          <p:cNvSpPr>
            <a:spLocks noGrp="1"/>
          </p:cNvSpPr>
          <p:nvPr>
            <p:ph sz="half" idx="1"/>
          </p:nvPr>
        </p:nvSpPr>
        <p:spPr>
          <a:xfrm>
            <a:off x="838200" y="1825625"/>
            <a:ext cx="10515600" cy="5032375"/>
          </a:xfrm>
        </p:spPr>
        <p:txBody>
          <a:bodyPr>
            <a:normAutofit lnSpcReduction="10000"/>
          </a:bodyPr>
          <a:lstStyle/>
          <a:p>
            <a:pPr marL="0" indent="0">
              <a:buNone/>
            </a:pPr>
            <a:r>
              <a:rPr lang="en-US" i="1" dirty="0"/>
              <a:t>Increasing DEI in operations and decision-making will require capacity building within CBP</a:t>
            </a:r>
            <a:r>
              <a:rPr lang="en-US" dirty="0"/>
              <a:t>:</a:t>
            </a:r>
          </a:p>
          <a:p>
            <a:pPr lvl="1"/>
            <a:r>
              <a:rPr lang="en-US" dirty="0"/>
              <a:t>DEI is an important issue that currently comes up in meetings topically. Participants are interested in seeing DEI embedded into CBP’s operations throughout, but to make this happen, it will take consistent champions in leadership at the top levels of the organization. </a:t>
            </a:r>
          </a:p>
          <a:p>
            <a:pPr lvl="1"/>
            <a:r>
              <a:rPr lang="en-US" dirty="0"/>
              <a:t>There are different levels of understanding and interest in DEI topics across the Chesapeake Bay Program; sometimes, the resistance to ideas or proposals related to DEI can be palpable within the room.</a:t>
            </a:r>
          </a:p>
          <a:p>
            <a:pPr lvl="1"/>
            <a:r>
              <a:rPr lang="en-US" dirty="0"/>
              <a:t>Resources and tools are needed to create a common understanding of DEI, especially resources that can help bring along members of CBP who may not understand why DEI issues are important to achieving the goals of the Chesapeake Bay Watershed Agreement. </a:t>
            </a:r>
          </a:p>
          <a:p>
            <a:pPr lvl="1"/>
            <a:r>
              <a:rPr lang="en-US" dirty="0"/>
              <a:t>There is concern that DEI does not currently factor into many                  decision-making processes at CBP.</a:t>
            </a:r>
          </a:p>
        </p:txBody>
      </p:sp>
      <p:sp>
        <p:nvSpPr>
          <p:cNvPr id="7" name="Slide Number Placeholder 6"/>
          <p:cNvSpPr>
            <a:spLocks noGrp="1"/>
          </p:cNvSpPr>
          <p:nvPr>
            <p:ph type="sldNum" sz="quarter" idx="12"/>
          </p:nvPr>
        </p:nvSpPr>
        <p:spPr/>
        <p:txBody>
          <a:bodyPr/>
          <a:lstStyle/>
          <a:p>
            <a:fld id="{7426A908-D7D9-4C82-8A15-207B6424D421}" type="slidenum">
              <a:rPr lang="en-US" smtClean="0"/>
              <a:t>3</a:t>
            </a:fld>
            <a:endParaRPr lang="en-US"/>
          </a:p>
        </p:txBody>
      </p:sp>
    </p:spTree>
    <p:extLst>
      <p:ext uri="{BB962C8B-B14F-4D97-AF65-F5344CB8AC3E}">
        <p14:creationId xmlns:p14="http://schemas.microsoft.com/office/powerpoint/2010/main" val="15188670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DEI Assessment: Highlights from the DEI Survey Results</a:t>
            </a:r>
          </a:p>
        </p:txBody>
      </p:sp>
      <p:sp>
        <p:nvSpPr>
          <p:cNvPr id="5" name="Content Placeholder 4"/>
          <p:cNvSpPr>
            <a:spLocks noGrp="1"/>
          </p:cNvSpPr>
          <p:nvPr>
            <p:ph sz="half" idx="1"/>
          </p:nvPr>
        </p:nvSpPr>
        <p:spPr>
          <a:xfrm>
            <a:off x="838200" y="1825625"/>
            <a:ext cx="10515600" cy="4207313"/>
          </a:xfrm>
        </p:spPr>
        <p:txBody>
          <a:bodyPr>
            <a:normAutofit fontScale="92500" lnSpcReduction="20000"/>
          </a:bodyPr>
          <a:lstStyle/>
          <a:p>
            <a:r>
              <a:rPr lang="en-US" dirty="0"/>
              <a:t>Survey results show that 88-97% of survey respondents from across the organization believe that DEI practices will benefit CBP on the following measures:</a:t>
            </a:r>
          </a:p>
          <a:p>
            <a:pPr lvl="1"/>
            <a:r>
              <a:rPr lang="en-US" dirty="0"/>
              <a:t>Ability to better serve the public, </a:t>
            </a:r>
          </a:p>
          <a:p>
            <a:pPr lvl="1"/>
            <a:r>
              <a:rPr lang="en-US" dirty="0"/>
              <a:t>Broaden our partnerships, </a:t>
            </a:r>
          </a:p>
          <a:p>
            <a:pPr lvl="1"/>
            <a:r>
              <a:rPr lang="en-US" dirty="0"/>
              <a:t>Advance our mission, </a:t>
            </a:r>
          </a:p>
          <a:p>
            <a:pPr lvl="1"/>
            <a:r>
              <a:rPr lang="en-US" dirty="0"/>
              <a:t>Encourage diversity, equity and inclusion in decision-making, </a:t>
            </a:r>
          </a:p>
          <a:p>
            <a:pPr lvl="1"/>
            <a:r>
              <a:rPr lang="en-US" dirty="0"/>
              <a:t>Expand our supporters, and </a:t>
            </a:r>
          </a:p>
          <a:p>
            <a:pPr lvl="1"/>
            <a:r>
              <a:rPr lang="en-US" dirty="0"/>
              <a:t>Improve hiring and retention of diverse staff.</a:t>
            </a:r>
          </a:p>
          <a:p>
            <a:r>
              <a:rPr lang="en-US" dirty="0"/>
              <a:t>Survey results also show that respondents are not yet convinced that CBP is actively demonstrating a commitment to diversity, equity and inclusion. Only 25-35% of respondents agreed or strongly agreed that CBP actively demonstrates a commitment to each one of these three factors.</a:t>
            </a:r>
          </a:p>
          <a:p>
            <a:endParaRPr lang="en-US" dirty="0"/>
          </a:p>
        </p:txBody>
      </p:sp>
      <p:sp>
        <p:nvSpPr>
          <p:cNvPr id="7" name="Slide Number Placeholder 6"/>
          <p:cNvSpPr>
            <a:spLocks noGrp="1"/>
          </p:cNvSpPr>
          <p:nvPr>
            <p:ph type="sldNum" sz="quarter" idx="12"/>
          </p:nvPr>
        </p:nvSpPr>
        <p:spPr/>
        <p:txBody>
          <a:bodyPr/>
          <a:lstStyle/>
          <a:p>
            <a:fld id="{7426A908-D7D9-4C82-8A15-207B6424D421}" type="slidenum">
              <a:rPr lang="en-US" smtClean="0"/>
              <a:t>4</a:t>
            </a:fld>
            <a:endParaRPr lang="en-US"/>
          </a:p>
        </p:txBody>
      </p:sp>
    </p:spTree>
    <p:extLst>
      <p:ext uri="{BB962C8B-B14F-4D97-AF65-F5344CB8AC3E}">
        <p14:creationId xmlns:p14="http://schemas.microsoft.com/office/powerpoint/2010/main" val="282706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DEI Framework: Eight Objectives</a:t>
            </a:r>
          </a:p>
        </p:txBody>
      </p:sp>
      <p:sp>
        <p:nvSpPr>
          <p:cNvPr id="5" name="Content Placeholder 4"/>
          <p:cNvSpPr>
            <a:spLocks noGrp="1"/>
          </p:cNvSpPr>
          <p:nvPr>
            <p:ph sz="half" idx="1"/>
          </p:nvPr>
        </p:nvSpPr>
        <p:spPr>
          <a:xfrm>
            <a:off x="838200" y="1825625"/>
            <a:ext cx="10515600" cy="4207313"/>
          </a:xfrm>
        </p:spPr>
        <p:txBody>
          <a:bodyPr>
            <a:normAutofit/>
          </a:bodyPr>
          <a:lstStyle/>
          <a:p>
            <a:pPr marL="514350" indent="-514350">
              <a:buFont typeface="+mj-lt"/>
              <a:buAutoNum type="arabicPeriod"/>
            </a:pPr>
            <a:r>
              <a:rPr lang="en-US" dirty="0"/>
              <a:t>Authorizing Environment</a:t>
            </a:r>
          </a:p>
          <a:p>
            <a:pPr marL="514350" indent="-514350">
              <a:buFont typeface="+mj-lt"/>
              <a:buAutoNum type="arabicPeriod"/>
            </a:pPr>
            <a:r>
              <a:rPr lang="en-US" dirty="0"/>
              <a:t>Hiring, Promotion and Tenure</a:t>
            </a:r>
          </a:p>
          <a:p>
            <a:pPr marL="514350" indent="-514350">
              <a:buFont typeface="+mj-lt"/>
              <a:buAutoNum type="arabicPeriod"/>
            </a:pPr>
            <a:r>
              <a:rPr lang="en-US" dirty="0"/>
              <a:t>Appointee and Volunteer Bodies</a:t>
            </a:r>
          </a:p>
          <a:p>
            <a:pPr marL="514350" indent="-514350">
              <a:buFont typeface="+mj-lt"/>
              <a:buAutoNum type="arabicPeriod"/>
            </a:pPr>
            <a:r>
              <a:rPr lang="en-US" dirty="0"/>
              <a:t>Internal Culture and Training</a:t>
            </a:r>
          </a:p>
          <a:p>
            <a:pPr marL="514350" indent="-514350">
              <a:buFont typeface="+mj-lt"/>
              <a:buAutoNum type="arabicPeriod"/>
            </a:pPr>
            <a:r>
              <a:rPr lang="en-US" dirty="0"/>
              <a:t>GIT Workplans and Outcomes</a:t>
            </a:r>
          </a:p>
          <a:p>
            <a:pPr marL="514350" indent="-514350">
              <a:buFont typeface="+mj-lt"/>
              <a:buAutoNum type="arabicPeriod"/>
            </a:pPr>
            <a:r>
              <a:rPr lang="en-US" dirty="0"/>
              <a:t>Communications</a:t>
            </a:r>
          </a:p>
          <a:p>
            <a:pPr marL="514350" indent="-514350">
              <a:buFont typeface="+mj-lt"/>
              <a:buAutoNum type="arabicPeriod"/>
            </a:pPr>
            <a:r>
              <a:rPr lang="en-US" dirty="0"/>
              <a:t>Grant-making and Contracting</a:t>
            </a:r>
          </a:p>
          <a:p>
            <a:pPr marL="514350" indent="-514350">
              <a:buFont typeface="+mj-lt"/>
              <a:buAutoNum type="arabicPeriod"/>
            </a:pPr>
            <a:r>
              <a:rPr lang="en-US" dirty="0"/>
              <a:t>DEI Performance of Partners</a:t>
            </a:r>
          </a:p>
          <a:p>
            <a:pPr marL="514350" indent="-514350">
              <a:buFont typeface="+mj-lt"/>
              <a:buAutoNum type="arabicPeriod"/>
            </a:pPr>
            <a:endParaRPr lang="en-US" dirty="0"/>
          </a:p>
        </p:txBody>
      </p:sp>
      <p:sp>
        <p:nvSpPr>
          <p:cNvPr id="7" name="Slide Number Placeholder 6"/>
          <p:cNvSpPr>
            <a:spLocks noGrp="1"/>
          </p:cNvSpPr>
          <p:nvPr>
            <p:ph type="sldNum" sz="quarter" idx="12"/>
          </p:nvPr>
        </p:nvSpPr>
        <p:spPr/>
        <p:txBody>
          <a:bodyPr/>
          <a:lstStyle/>
          <a:p>
            <a:fld id="{7426A908-D7D9-4C82-8A15-207B6424D421}" type="slidenum">
              <a:rPr lang="en-US" smtClean="0"/>
              <a:t>5</a:t>
            </a:fld>
            <a:endParaRPr lang="en-US"/>
          </a:p>
        </p:txBody>
      </p:sp>
    </p:spTree>
    <p:extLst>
      <p:ext uri="{BB962C8B-B14F-4D97-AF65-F5344CB8AC3E}">
        <p14:creationId xmlns:p14="http://schemas.microsoft.com/office/powerpoint/2010/main" val="551106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DEI Strategy Recommendations (DRAFT)</a:t>
            </a:r>
          </a:p>
        </p:txBody>
      </p:sp>
      <p:graphicFrame>
        <p:nvGraphicFramePr>
          <p:cNvPr id="2" name="Table 2">
            <a:extLst>
              <a:ext uri="{FF2B5EF4-FFF2-40B4-BE49-F238E27FC236}">
                <a16:creationId xmlns:a16="http://schemas.microsoft.com/office/drawing/2014/main" id="{00786DBE-7647-419D-A292-A100DA7CCAED}"/>
              </a:ext>
            </a:extLst>
          </p:cNvPr>
          <p:cNvGraphicFramePr>
            <a:graphicFrameLocks noGrp="1"/>
          </p:cNvGraphicFramePr>
          <p:nvPr>
            <p:ph sz="half" idx="1"/>
            <p:extLst>
              <p:ext uri="{D42A27DB-BD31-4B8C-83A1-F6EECF244321}">
                <p14:modId xmlns:p14="http://schemas.microsoft.com/office/powerpoint/2010/main" val="3147653672"/>
              </p:ext>
            </p:extLst>
          </p:nvPr>
        </p:nvGraphicFramePr>
        <p:xfrm>
          <a:off x="838200" y="1788555"/>
          <a:ext cx="10515600" cy="4114800"/>
        </p:xfrm>
        <a:graphic>
          <a:graphicData uri="http://schemas.openxmlformats.org/drawingml/2006/table">
            <a:tbl>
              <a:tblPr firstRow="1" bandRow="1">
                <a:tableStyleId>{5C22544A-7EE6-4342-B048-85BDC9FD1C3A}</a:tableStyleId>
              </a:tblPr>
              <a:tblGrid>
                <a:gridCol w="5624384">
                  <a:extLst>
                    <a:ext uri="{9D8B030D-6E8A-4147-A177-3AD203B41FA5}">
                      <a16:colId xmlns:a16="http://schemas.microsoft.com/office/drawing/2014/main" val="900073693"/>
                    </a:ext>
                  </a:extLst>
                </a:gridCol>
                <a:gridCol w="4891216">
                  <a:extLst>
                    <a:ext uri="{9D8B030D-6E8A-4147-A177-3AD203B41FA5}">
                      <a16:colId xmlns:a16="http://schemas.microsoft.com/office/drawing/2014/main" val="4175578890"/>
                    </a:ext>
                  </a:extLst>
                </a:gridCol>
              </a:tblGrid>
              <a:tr h="370840">
                <a:tc>
                  <a:txBody>
                    <a:bodyPr/>
                    <a:lstStyle/>
                    <a:p>
                      <a:r>
                        <a:rPr lang="en-US" sz="2400" dirty="0"/>
                        <a:t>Recommendation Focus Areas</a:t>
                      </a:r>
                    </a:p>
                  </a:txBody>
                  <a:tcPr/>
                </a:tc>
                <a:tc>
                  <a:txBody>
                    <a:bodyPr/>
                    <a:lstStyle/>
                    <a:p>
                      <a:r>
                        <a:rPr lang="en-US" sz="2400" dirty="0"/>
                        <a:t>Related DEI Framework Objectives</a:t>
                      </a:r>
                    </a:p>
                  </a:txBody>
                  <a:tcPr/>
                </a:tc>
                <a:extLst>
                  <a:ext uri="{0D108BD9-81ED-4DB2-BD59-A6C34878D82A}">
                    <a16:rowId xmlns:a16="http://schemas.microsoft.com/office/drawing/2014/main" val="2160916426"/>
                  </a:ext>
                </a:extLst>
              </a:tr>
              <a:tr h="370840">
                <a:tc>
                  <a:txBody>
                    <a:bodyPr/>
                    <a:lstStyle/>
                    <a:p>
                      <a:pPr lvl="0"/>
                      <a:r>
                        <a:rPr lang="en-US" sz="2400" b="1" kern="1200" dirty="0">
                          <a:solidFill>
                            <a:schemeClr val="dk1"/>
                          </a:solidFill>
                          <a:effectLst/>
                          <a:latin typeface="+mn-lt"/>
                          <a:ea typeface="+mn-ea"/>
                          <a:cs typeface="+mn-cs"/>
                        </a:rPr>
                        <a:t>Strengthen CBP’s authorizing environment. </a:t>
                      </a:r>
                    </a:p>
                    <a:p>
                      <a:endParaRPr lang="en-US" sz="2400" b="1" dirty="0"/>
                    </a:p>
                  </a:txBody>
                  <a:tcPr/>
                </a:tc>
                <a:tc>
                  <a:txBody>
                    <a:bodyPr/>
                    <a:lstStyle/>
                    <a:p>
                      <a:pPr marL="514350" indent="-514350">
                        <a:buFont typeface="+mj-lt"/>
                        <a:buAutoNum type="arabicPeriod"/>
                      </a:pPr>
                      <a:r>
                        <a:rPr lang="en-US" sz="2400" dirty="0"/>
                        <a:t>Authorizing Environment</a:t>
                      </a:r>
                    </a:p>
                  </a:txBody>
                  <a:tcPr/>
                </a:tc>
                <a:extLst>
                  <a:ext uri="{0D108BD9-81ED-4DB2-BD59-A6C34878D82A}">
                    <a16:rowId xmlns:a16="http://schemas.microsoft.com/office/drawing/2014/main" val="884576294"/>
                  </a:ext>
                </a:extLst>
              </a:tr>
              <a:tr h="370840">
                <a:tc>
                  <a:txBody>
                    <a:bodyPr/>
                    <a:lstStyle/>
                    <a:p>
                      <a:r>
                        <a:rPr lang="en-US" sz="2400" b="1" kern="1200" dirty="0">
                          <a:solidFill>
                            <a:schemeClr val="dk1"/>
                          </a:solidFill>
                          <a:effectLst/>
                          <a:latin typeface="+mn-lt"/>
                          <a:ea typeface="+mn-ea"/>
                          <a:cs typeface="+mn-cs"/>
                        </a:rPr>
                        <a:t>Advance DEI internally. </a:t>
                      </a:r>
                      <a:endParaRPr lang="en-US" sz="2400" b="1" dirty="0"/>
                    </a:p>
                  </a:txBody>
                  <a:tcPr/>
                </a:tc>
                <a:tc>
                  <a:txBody>
                    <a:bodyPr/>
                    <a:lstStyle/>
                    <a:p>
                      <a:pPr marL="514350" indent="-514350">
                        <a:buFont typeface="+mj-lt"/>
                        <a:buAutoNum type="arabicPeriod" startAt="2"/>
                      </a:pPr>
                      <a:r>
                        <a:rPr lang="en-US" sz="2400" dirty="0"/>
                        <a:t>Hiring, Promotion and Tenure</a:t>
                      </a:r>
                    </a:p>
                    <a:p>
                      <a:pPr marL="514350" indent="-514350">
                        <a:buFont typeface="+mj-lt"/>
                        <a:buAutoNum type="arabicPeriod" startAt="2"/>
                      </a:pPr>
                      <a:r>
                        <a:rPr lang="en-US" sz="2400" dirty="0"/>
                        <a:t>Appointee and Volunteer Bodies</a:t>
                      </a:r>
                    </a:p>
                    <a:p>
                      <a:pPr marL="514350" indent="-514350">
                        <a:buFont typeface="+mj-lt"/>
                        <a:buAutoNum type="arabicPeriod" startAt="2"/>
                      </a:pPr>
                      <a:r>
                        <a:rPr lang="en-US" sz="2400" dirty="0"/>
                        <a:t>Internal Culture and Training</a:t>
                      </a:r>
                    </a:p>
                  </a:txBody>
                  <a:tcPr/>
                </a:tc>
                <a:extLst>
                  <a:ext uri="{0D108BD9-81ED-4DB2-BD59-A6C34878D82A}">
                    <a16:rowId xmlns:a16="http://schemas.microsoft.com/office/drawing/2014/main" val="1269086673"/>
                  </a:ext>
                </a:extLst>
              </a:tr>
              <a:tr h="370840">
                <a:tc>
                  <a:txBody>
                    <a:bodyPr/>
                    <a:lstStyle/>
                    <a:p>
                      <a:r>
                        <a:rPr lang="en-US" sz="2400" b="1" kern="1200" dirty="0">
                          <a:solidFill>
                            <a:schemeClr val="dk1"/>
                          </a:solidFill>
                          <a:effectLst/>
                          <a:latin typeface="+mn-lt"/>
                          <a:ea typeface="+mn-ea"/>
                          <a:cs typeface="+mn-cs"/>
                        </a:rPr>
                        <a:t>Advance DEI through mission-related work. </a:t>
                      </a:r>
                      <a:endParaRPr lang="en-US" sz="2400" b="1" dirty="0"/>
                    </a:p>
                  </a:txBody>
                  <a:tcPr/>
                </a:tc>
                <a:tc>
                  <a:txBody>
                    <a:bodyPr/>
                    <a:lstStyle/>
                    <a:p>
                      <a:pPr marL="514350" indent="-514350">
                        <a:buFont typeface="+mj-lt"/>
                        <a:buAutoNum type="arabicPeriod" startAt="5"/>
                      </a:pPr>
                      <a:r>
                        <a:rPr lang="en-US" sz="2400" dirty="0"/>
                        <a:t>GIT Workplans and Outcomes</a:t>
                      </a:r>
                    </a:p>
                    <a:p>
                      <a:pPr marL="514350" indent="-514350">
                        <a:buFont typeface="+mj-lt"/>
                        <a:buAutoNum type="arabicPeriod" startAt="5"/>
                      </a:pPr>
                      <a:r>
                        <a:rPr lang="en-US" sz="2400" dirty="0"/>
                        <a:t>Communications</a:t>
                      </a:r>
                    </a:p>
                    <a:p>
                      <a:pPr marL="514350" indent="-514350">
                        <a:buFont typeface="+mj-lt"/>
                        <a:buAutoNum type="arabicPeriod" startAt="5"/>
                      </a:pPr>
                      <a:r>
                        <a:rPr lang="en-US" sz="2400" dirty="0"/>
                        <a:t>Grant-making and Contracting</a:t>
                      </a:r>
                    </a:p>
                  </a:txBody>
                  <a:tcPr/>
                </a:tc>
                <a:extLst>
                  <a:ext uri="{0D108BD9-81ED-4DB2-BD59-A6C34878D82A}">
                    <a16:rowId xmlns:a16="http://schemas.microsoft.com/office/drawing/2014/main" val="2698370252"/>
                  </a:ext>
                </a:extLst>
              </a:tr>
              <a:tr h="370840">
                <a:tc>
                  <a:txBody>
                    <a:bodyPr/>
                    <a:lstStyle/>
                    <a:p>
                      <a:r>
                        <a:rPr lang="en-US" sz="2400" b="1" kern="1200" dirty="0">
                          <a:solidFill>
                            <a:schemeClr val="dk1"/>
                          </a:solidFill>
                          <a:effectLst/>
                          <a:latin typeface="+mn-lt"/>
                          <a:ea typeface="+mn-ea"/>
                          <a:cs typeface="+mn-cs"/>
                        </a:rPr>
                        <a:t>Advance DEI of CBP partners. </a:t>
                      </a:r>
                      <a:endParaRPr lang="en-US" sz="2400" b="1" dirty="0"/>
                    </a:p>
                  </a:txBody>
                  <a:tcPr/>
                </a:tc>
                <a:tc>
                  <a:txBody>
                    <a:bodyPr/>
                    <a:lstStyle/>
                    <a:p>
                      <a:pPr marL="512064" marR="0" lvl="0" indent="-512064" algn="l" defTabSz="914400" rtl="0" eaLnBrk="1" fontAlgn="auto" latinLnBrk="0" hangingPunct="1">
                        <a:lnSpc>
                          <a:spcPct val="100000"/>
                        </a:lnSpc>
                        <a:spcBef>
                          <a:spcPts val="0"/>
                        </a:spcBef>
                        <a:spcAft>
                          <a:spcPts val="0"/>
                        </a:spcAft>
                        <a:buClrTx/>
                        <a:buSzTx/>
                        <a:buFont typeface="+mj-lt"/>
                        <a:buAutoNum type="arabicPeriod" startAt="8"/>
                        <a:tabLst/>
                        <a:defRPr/>
                      </a:pPr>
                      <a:r>
                        <a:rPr lang="en-US" sz="2400" dirty="0"/>
                        <a:t>DEI Performance of Partners</a:t>
                      </a:r>
                    </a:p>
                  </a:txBody>
                  <a:tcPr/>
                </a:tc>
                <a:extLst>
                  <a:ext uri="{0D108BD9-81ED-4DB2-BD59-A6C34878D82A}">
                    <a16:rowId xmlns:a16="http://schemas.microsoft.com/office/drawing/2014/main" val="393961225"/>
                  </a:ext>
                </a:extLst>
              </a:tr>
            </a:tbl>
          </a:graphicData>
        </a:graphic>
      </p:graphicFrame>
      <p:sp>
        <p:nvSpPr>
          <p:cNvPr id="7" name="Slide Number Placeholder 6"/>
          <p:cNvSpPr>
            <a:spLocks noGrp="1"/>
          </p:cNvSpPr>
          <p:nvPr>
            <p:ph type="sldNum" sz="quarter" idx="12"/>
          </p:nvPr>
        </p:nvSpPr>
        <p:spPr/>
        <p:txBody>
          <a:bodyPr/>
          <a:lstStyle/>
          <a:p>
            <a:fld id="{7426A908-D7D9-4C82-8A15-207B6424D421}" type="slidenum">
              <a:rPr lang="en-US" smtClean="0"/>
              <a:t>6</a:t>
            </a:fld>
            <a:endParaRPr lang="en-US"/>
          </a:p>
        </p:txBody>
      </p:sp>
    </p:spTree>
    <p:extLst>
      <p:ext uri="{BB962C8B-B14F-4D97-AF65-F5344CB8AC3E}">
        <p14:creationId xmlns:p14="http://schemas.microsoft.com/office/powerpoint/2010/main" val="3335543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3066"/>
            <a:ext cx="9144000" cy="2387600"/>
          </a:xfrm>
        </p:spPr>
        <p:txBody>
          <a:bodyPr>
            <a:normAutofit/>
          </a:bodyPr>
          <a:lstStyle/>
          <a:p>
            <a:pPr algn="l"/>
            <a:r>
              <a:rPr lang="en-US" b="1" dirty="0">
                <a:solidFill>
                  <a:schemeClr val="dk1"/>
                </a:solidFill>
              </a:rPr>
              <a:t>Strengthen CBP’s </a:t>
            </a:r>
            <a:br>
              <a:rPr lang="en-US" b="1" dirty="0">
                <a:solidFill>
                  <a:schemeClr val="dk1"/>
                </a:solidFill>
              </a:rPr>
            </a:br>
            <a:r>
              <a:rPr lang="en-US" b="1" dirty="0">
                <a:solidFill>
                  <a:schemeClr val="dk1"/>
                </a:solidFill>
              </a:rPr>
              <a:t>authorizing environment.</a:t>
            </a:r>
            <a:endParaRPr lang="en-US" b="1" dirty="0"/>
          </a:p>
        </p:txBody>
      </p:sp>
    </p:spTree>
    <p:extLst>
      <p:ext uri="{BB962C8B-B14F-4D97-AF65-F5344CB8AC3E}">
        <p14:creationId xmlns:p14="http://schemas.microsoft.com/office/powerpoint/2010/main" val="836776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3066"/>
            <a:ext cx="9144000" cy="2127464"/>
          </a:xfrm>
        </p:spPr>
        <p:txBody>
          <a:bodyPr>
            <a:normAutofit/>
          </a:bodyPr>
          <a:lstStyle/>
          <a:p>
            <a:pPr algn="l"/>
            <a:r>
              <a:rPr lang="en-US" b="1" dirty="0">
                <a:solidFill>
                  <a:schemeClr val="dk1"/>
                </a:solidFill>
              </a:rPr>
              <a:t>Advance DEI internally. </a:t>
            </a:r>
            <a:endParaRPr lang="en-US" b="1" dirty="0"/>
          </a:p>
        </p:txBody>
      </p:sp>
    </p:spTree>
    <p:extLst>
      <p:ext uri="{BB962C8B-B14F-4D97-AF65-F5344CB8AC3E}">
        <p14:creationId xmlns:p14="http://schemas.microsoft.com/office/powerpoint/2010/main" val="615425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493066"/>
            <a:ext cx="9144000" cy="2844156"/>
          </a:xfrm>
        </p:spPr>
        <p:txBody>
          <a:bodyPr>
            <a:normAutofit/>
          </a:bodyPr>
          <a:lstStyle/>
          <a:p>
            <a:pPr algn="l"/>
            <a:r>
              <a:rPr lang="en-US" b="1" dirty="0">
                <a:solidFill>
                  <a:schemeClr val="dk1"/>
                </a:solidFill>
              </a:rPr>
              <a:t>Advance DEI through mission-related work.</a:t>
            </a:r>
            <a:endParaRPr lang="en-US" b="1" dirty="0"/>
          </a:p>
        </p:txBody>
      </p:sp>
    </p:spTree>
    <p:extLst>
      <p:ext uri="{BB962C8B-B14F-4D97-AF65-F5344CB8AC3E}">
        <p14:creationId xmlns:p14="http://schemas.microsoft.com/office/powerpoint/2010/main" val="3207382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2673</TotalTime>
  <Words>616</Words>
  <Application>Microsoft Office PowerPoint</Application>
  <PresentationFormat>Widescreen</PresentationFormat>
  <Paragraphs>75</Paragraphs>
  <Slides>11</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DEI Assessment Outcomes and Draft Strategy Recommendations</vt:lpstr>
      <vt:lpstr>Background: Skeo’s DEI Assessment</vt:lpstr>
      <vt:lpstr>DEI Assessment: Highlight from the Interviews and Focus Group Discussions</vt:lpstr>
      <vt:lpstr>DEI Assessment: Highlights from the DEI Survey Results</vt:lpstr>
      <vt:lpstr>DEI Framework: Eight Objectives</vt:lpstr>
      <vt:lpstr>DEI Strategy Recommendations (DRAFT)</vt:lpstr>
      <vt:lpstr>Strengthen CBP’s  authorizing environment.</vt:lpstr>
      <vt:lpstr>Advance DEI internally. </vt:lpstr>
      <vt:lpstr>Advance DEI through mission-related work.</vt:lpstr>
      <vt:lpstr>Advance DEI of CBP  partners. </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smalpass</dc:creator>
  <cp:lastModifiedBy>Phillips, Tuana</cp:lastModifiedBy>
  <cp:revision>90</cp:revision>
  <dcterms:created xsi:type="dcterms:W3CDTF">2017-09-05T01:05:33Z</dcterms:created>
  <dcterms:modified xsi:type="dcterms:W3CDTF">2019-12-03T16:13:06Z</dcterms:modified>
</cp:coreProperties>
</file>