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7" r:id="rId2"/>
    <p:sldId id="259" r:id="rId3"/>
    <p:sldId id="260" r:id="rId4"/>
    <p:sldId id="265" r:id="rId5"/>
    <p:sldId id="266" r:id="rId6"/>
    <p:sldId id="271" r:id="rId7"/>
    <p:sldId id="261" r:id="rId8"/>
    <p:sldId id="262" r:id="rId9"/>
    <p:sldId id="263" r:id="rId10"/>
    <p:sldId id="264" r:id="rId11"/>
    <p:sldId id="269" r:id="rId12"/>
    <p:sldId id="267" r:id="rId13"/>
    <p:sldId id="268" r:id="rId14"/>
    <p:sldId id="270"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7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966" autoAdjust="0"/>
  </p:normalViewPr>
  <p:slideViewPr>
    <p:cSldViewPr snapToGrid="0" snapToObjects="1">
      <p:cViewPr varScale="1">
        <p:scale>
          <a:sx n="77" d="100"/>
          <a:sy n="77" d="100"/>
        </p:scale>
        <p:origin x="-26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10C3D8D-0CC3-FC4E-92EE-6A984D11B206}" type="datetimeFigureOut">
              <a:rPr lang="en-US" smtClean="0"/>
              <a:t>10/3/2017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5A6B30-868C-194A-A4DF-573A507CE1B5}" type="slidenum">
              <a:rPr lang="en-US" smtClean="0"/>
              <a:t>‹#›</a:t>
            </a:fld>
            <a:endParaRPr lang="en-US"/>
          </a:p>
        </p:txBody>
      </p:sp>
    </p:spTree>
    <p:extLst>
      <p:ext uri="{BB962C8B-B14F-4D97-AF65-F5344CB8AC3E}">
        <p14:creationId xmlns:p14="http://schemas.microsoft.com/office/powerpoint/2010/main" val="13327161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enter</a:t>
            </a:r>
            <a:r>
              <a:rPr lang="en-US" baseline="0" dirty="0" smtClean="0"/>
              <a:t> jurisdiction name (and agency logo/s) </a:t>
            </a:r>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a:t>
            </a:fld>
            <a:endParaRPr lang="en-US"/>
          </a:p>
        </p:txBody>
      </p:sp>
    </p:spTree>
    <p:extLst>
      <p:ext uri="{BB962C8B-B14F-4D97-AF65-F5344CB8AC3E}">
        <p14:creationId xmlns:p14="http://schemas.microsoft.com/office/powerpoint/2010/main" val="374097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10</a:t>
            </a:fld>
            <a:endParaRPr lang="en-US"/>
          </a:p>
        </p:txBody>
      </p:sp>
    </p:spTree>
    <p:extLst>
      <p:ext uri="{BB962C8B-B14F-4D97-AF65-F5344CB8AC3E}">
        <p14:creationId xmlns:p14="http://schemas.microsoft.com/office/powerpoint/2010/main" val="314193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11</a:t>
            </a:fld>
            <a:endParaRPr lang="en-US"/>
          </a:p>
        </p:txBody>
      </p:sp>
    </p:spTree>
    <p:extLst>
      <p:ext uri="{BB962C8B-B14F-4D97-AF65-F5344CB8AC3E}">
        <p14:creationId xmlns:p14="http://schemas.microsoft.com/office/powerpoint/2010/main" val="314193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12</a:t>
            </a:fld>
            <a:endParaRPr lang="en-US"/>
          </a:p>
        </p:txBody>
      </p:sp>
    </p:spTree>
    <p:extLst>
      <p:ext uri="{BB962C8B-B14F-4D97-AF65-F5344CB8AC3E}">
        <p14:creationId xmlns:p14="http://schemas.microsoft.com/office/powerpoint/2010/main" val="314193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13</a:t>
            </a:fld>
            <a:endParaRPr lang="en-US"/>
          </a:p>
        </p:txBody>
      </p:sp>
    </p:spTree>
    <p:extLst>
      <p:ext uri="{BB962C8B-B14F-4D97-AF65-F5344CB8AC3E}">
        <p14:creationId xmlns:p14="http://schemas.microsoft.com/office/powerpoint/2010/main" val="314193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14</a:t>
            </a:fld>
            <a:endParaRPr lang="en-US"/>
          </a:p>
        </p:txBody>
      </p:sp>
    </p:spTree>
    <p:extLst>
      <p:ext uri="{BB962C8B-B14F-4D97-AF65-F5344CB8AC3E}">
        <p14:creationId xmlns:p14="http://schemas.microsoft.com/office/powerpoint/2010/main" val="314193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unique characteristics of your jurisdiction as it relates to the challenge of effectively engaging local governments in your Phase III WIP development?  For example, </a:t>
            </a:r>
          </a:p>
          <a:p>
            <a:endParaRPr lang="en-US" dirty="0"/>
          </a:p>
          <a:p>
            <a:pPr marL="174708" indent="-174708">
              <a:buFont typeface="Arial"/>
              <a:buChar char="•"/>
            </a:pPr>
            <a:r>
              <a:rPr lang="en-US" dirty="0"/>
              <a:t>What is the relative importance of local government in achieving pollutant reduction targets in your jurisdiction?  </a:t>
            </a:r>
          </a:p>
          <a:p>
            <a:pPr marL="174708" indent="-174708">
              <a:buFont typeface="Arial"/>
              <a:buChar char="•"/>
            </a:pPr>
            <a:r>
              <a:rPr lang="en-US" dirty="0"/>
              <a:t>What do you need from local governments during WIP development and implementation?</a:t>
            </a:r>
          </a:p>
          <a:p>
            <a:pPr marL="174708" indent="-174708">
              <a:buFont typeface="Arial"/>
              <a:buChar char="•"/>
            </a:pPr>
            <a:r>
              <a:rPr lang="en-US" dirty="0"/>
              <a:t>What information do local government officials and staff need to be effective partners in WIP development? Implementation? </a:t>
            </a:r>
          </a:p>
          <a:p>
            <a:pPr marL="174708" indent="-174708">
              <a:buFont typeface="Arial"/>
              <a:buChar char="•"/>
            </a:pPr>
            <a:r>
              <a:rPr lang="en-US" dirty="0"/>
              <a:t>What is your timeline for communication and engagement?</a:t>
            </a:r>
          </a:p>
          <a:p>
            <a:pPr marL="174708" indent="-174708">
              <a:buFont typeface="Arial"/>
              <a:buChar char="•"/>
            </a:pPr>
            <a:endParaRPr lang="en-US" dirty="0"/>
          </a:p>
          <a:p>
            <a:pPr marL="174708" indent="-174708">
              <a:buFont typeface="Arial"/>
              <a:buChar char="•"/>
            </a:pPr>
            <a:r>
              <a:rPr lang="en-US" i="1" dirty="0"/>
              <a:t>Enter jurisdiction name </a:t>
            </a:r>
          </a:p>
        </p:txBody>
      </p:sp>
      <p:sp>
        <p:nvSpPr>
          <p:cNvPr id="4" name="Slide Number Placeholder 3"/>
          <p:cNvSpPr>
            <a:spLocks noGrp="1"/>
          </p:cNvSpPr>
          <p:nvPr>
            <p:ph type="sldNum" sz="quarter" idx="10"/>
          </p:nvPr>
        </p:nvSpPr>
        <p:spPr/>
        <p:txBody>
          <a:bodyPr/>
          <a:lstStyle/>
          <a:p>
            <a:fld id="{375A6B30-868C-194A-A4DF-573A507CE1B5}" type="slidenum">
              <a:rPr lang="en-US" smtClean="0"/>
              <a:t>2</a:t>
            </a:fld>
            <a:endParaRPr lang="en-US"/>
          </a:p>
        </p:txBody>
      </p:sp>
    </p:spTree>
    <p:extLst>
      <p:ext uri="{BB962C8B-B14F-4D97-AF65-F5344CB8AC3E}">
        <p14:creationId xmlns:p14="http://schemas.microsoft.com/office/powerpoint/2010/main" val="749573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Engagement = 2-way exchange; Communication = 1-way</a:t>
            </a:r>
          </a:p>
          <a:p>
            <a:endParaRPr lang="en-US" dirty="0"/>
          </a:p>
          <a:p>
            <a:r>
              <a:rPr lang="en-US" dirty="0"/>
              <a:t>What does your jurisdiction hope to achieve by implementing this local engagement strategy? </a:t>
            </a:r>
          </a:p>
          <a:p>
            <a:endParaRPr lang="en-US" dirty="0"/>
          </a:p>
          <a:p>
            <a:r>
              <a:rPr lang="en-US" dirty="0"/>
              <a:t>Examples may include:</a:t>
            </a:r>
          </a:p>
          <a:p>
            <a:pPr marL="174708" indent="-174708">
              <a:buFont typeface="Arial"/>
              <a:buChar char="•"/>
            </a:pPr>
            <a:r>
              <a:rPr lang="en-US" dirty="0"/>
              <a:t>Satisfy EPA Expectations regarding local engagement. </a:t>
            </a:r>
          </a:p>
          <a:p>
            <a:pPr marL="174708" indent="-174708">
              <a:buFont typeface="Arial"/>
              <a:buChar char="•"/>
            </a:pPr>
            <a:r>
              <a:rPr lang="en-US" dirty="0"/>
              <a:t>Increase public conversation about the need for reduced pollution.</a:t>
            </a:r>
          </a:p>
          <a:p>
            <a:pPr marL="174708" indent="-174708">
              <a:buFont typeface="Arial"/>
              <a:buChar char="•"/>
            </a:pPr>
            <a:r>
              <a:rPr lang="en-US" dirty="0"/>
              <a:t>Communicate key policy and technical decisions related to the WIPs, including timing and impact of model</a:t>
            </a:r>
          </a:p>
          <a:p>
            <a:pPr marL="174708" indent="-174708">
              <a:buFont typeface="Arial"/>
              <a:buChar char="•"/>
            </a:pPr>
            <a:r>
              <a:rPr lang="en-US" dirty="0"/>
              <a:t>Raise public awareness of WIP development and Bay restoration efforts</a:t>
            </a:r>
          </a:p>
          <a:p>
            <a:pPr marL="174708" indent="-174708">
              <a:buFont typeface="Arial"/>
              <a:buChar char="•"/>
            </a:pPr>
            <a:r>
              <a:rPr lang="en-US" dirty="0"/>
              <a:t>Identify what pollution reduction is already being done</a:t>
            </a:r>
          </a:p>
          <a:p>
            <a:pPr marL="174708" indent="-174708">
              <a:buFont typeface="Arial"/>
              <a:buChar char="•"/>
            </a:pPr>
            <a:r>
              <a:rPr lang="en-US" dirty="0"/>
              <a:t>Identify gaps and strategies to fill gaps that might yield multiple benefits</a:t>
            </a:r>
          </a:p>
          <a:p>
            <a:pPr marL="174708" indent="-174708">
              <a:buFont typeface="Arial"/>
              <a:buChar char="•"/>
            </a:pPr>
            <a:endParaRPr lang="en-US" dirty="0"/>
          </a:p>
          <a:p>
            <a:pPr marL="174708" indent="-174708" defTabSz="465887">
              <a:buFont typeface="Arial"/>
              <a:buChar char="•"/>
              <a:defRPr/>
            </a:pPr>
            <a:r>
              <a:rPr lang="en-US" i="1" dirty="0"/>
              <a:t>Enter jurisdiction name </a:t>
            </a:r>
            <a:endParaRPr lang="en-US" dirty="0"/>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3</a:t>
            </a:fld>
            <a:endParaRPr lang="en-US"/>
          </a:p>
        </p:txBody>
      </p:sp>
    </p:spTree>
    <p:extLst>
      <p:ext uri="{BB962C8B-B14F-4D97-AF65-F5344CB8AC3E}">
        <p14:creationId xmlns:p14="http://schemas.microsoft.com/office/powerpoint/2010/main" val="389050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Engagement = 2-way exchange; Communication = 1-way</a:t>
            </a:r>
          </a:p>
          <a:p>
            <a:endParaRPr lang="en-US" dirty="0"/>
          </a:p>
          <a:p>
            <a:r>
              <a:rPr lang="en-US" dirty="0"/>
              <a:t>What does your jurisdiction hope to achieve by implementing this local engagement strategy? </a:t>
            </a:r>
          </a:p>
          <a:p>
            <a:endParaRPr lang="en-US" dirty="0"/>
          </a:p>
          <a:p>
            <a:r>
              <a:rPr lang="en-US" dirty="0"/>
              <a:t>Examples may include:</a:t>
            </a:r>
          </a:p>
          <a:p>
            <a:pPr marL="174708" indent="-174708">
              <a:buFont typeface="Arial"/>
              <a:buChar char="•"/>
            </a:pPr>
            <a:r>
              <a:rPr lang="en-US" dirty="0"/>
              <a:t>Satisfy EPA Expectations regarding local engagement. </a:t>
            </a:r>
          </a:p>
          <a:p>
            <a:pPr marL="174708" indent="-174708">
              <a:buFont typeface="Arial"/>
              <a:buChar char="•"/>
            </a:pPr>
            <a:r>
              <a:rPr lang="en-US" dirty="0"/>
              <a:t>Increase public conversation about the need for reduced pollution.</a:t>
            </a:r>
          </a:p>
          <a:p>
            <a:pPr marL="174708" indent="-174708">
              <a:buFont typeface="Arial"/>
              <a:buChar char="•"/>
            </a:pPr>
            <a:r>
              <a:rPr lang="en-US" dirty="0"/>
              <a:t>Communicate key policy and technical decisions related to the WIPs, including timing and impact of model</a:t>
            </a:r>
          </a:p>
          <a:p>
            <a:pPr marL="174708" indent="-174708">
              <a:buFont typeface="Arial"/>
              <a:buChar char="•"/>
            </a:pPr>
            <a:r>
              <a:rPr lang="en-US" dirty="0"/>
              <a:t>Raise public awareness of WIP development and Bay restoration efforts</a:t>
            </a:r>
          </a:p>
          <a:p>
            <a:pPr marL="174708" indent="-174708">
              <a:buFont typeface="Arial"/>
              <a:buChar char="•"/>
            </a:pPr>
            <a:r>
              <a:rPr lang="en-US" dirty="0"/>
              <a:t>Identify what pollution reduction is already being done</a:t>
            </a:r>
          </a:p>
          <a:p>
            <a:pPr marL="174708" indent="-174708">
              <a:buFont typeface="Arial"/>
              <a:buChar char="•"/>
            </a:pPr>
            <a:r>
              <a:rPr lang="en-US" dirty="0"/>
              <a:t>Identify gaps and strategies to fill gaps that might yield multiple benefits</a:t>
            </a:r>
          </a:p>
          <a:p>
            <a:pPr marL="174708" indent="-174708">
              <a:buFont typeface="Arial"/>
              <a:buChar char="•"/>
            </a:pPr>
            <a:endParaRPr lang="en-US" dirty="0"/>
          </a:p>
          <a:p>
            <a:pPr marL="174708" indent="-174708" defTabSz="465887">
              <a:buFont typeface="Arial"/>
              <a:buChar char="•"/>
              <a:defRPr/>
            </a:pPr>
            <a:r>
              <a:rPr lang="en-US" i="1" dirty="0"/>
              <a:t>Enter jurisdiction name </a:t>
            </a:r>
            <a:endParaRPr lang="en-US" dirty="0"/>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4</a:t>
            </a:fld>
            <a:endParaRPr lang="en-US"/>
          </a:p>
        </p:txBody>
      </p:sp>
    </p:spTree>
    <p:extLst>
      <p:ext uri="{BB962C8B-B14F-4D97-AF65-F5344CB8AC3E}">
        <p14:creationId xmlns:p14="http://schemas.microsoft.com/office/powerpoint/2010/main" val="389050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Engagement = 2-way exchange; Communication = 1-way</a:t>
            </a:r>
          </a:p>
          <a:p>
            <a:endParaRPr lang="en-US" dirty="0"/>
          </a:p>
          <a:p>
            <a:r>
              <a:rPr lang="en-US" dirty="0"/>
              <a:t>What does your jurisdiction hope to achieve by implementing this local engagement strategy? </a:t>
            </a:r>
          </a:p>
          <a:p>
            <a:endParaRPr lang="en-US" dirty="0"/>
          </a:p>
          <a:p>
            <a:r>
              <a:rPr lang="en-US" dirty="0"/>
              <a:t>Examples may include:</a:t>
            </a:r>
          </a:p>
          <a:p>
            <a:pPr marL="174708" indent="-174708">
              <a:buFont typeface="Arial"/>
              <a:buChar char="•"/>
            </a:pPr>
            <a:r>
              <a:rPr lang="en-US" dirty="0"/>
              <a:t>Satisfy EPA Expectations regarding local engagement. </a:t>
            </a:r>
          </a:p>
          <a:p>
            <a:pPr marL="174708" indent="-174708">
              <a:buFont typeface="Arial"/>
              <a:buChar char="•"/>
            </a:pPr>
            <a:r>
              <a:rPr lang="en-US" dirty="0"/>
              <a:t>Increase public conversation about the need for reduced pollution.</a:t>
            </a:r>
          </a:p>
          <a:p>
            <a:pPr marL="174708" indent="-174708">
              <a:buFont typeface="Arial"/>
              <a:buChar char="•"/>
            </a:pPr>
            <a:r>
              <a:rPr lang="en-US" dirty="0"/>
              <a:t>Communicate key policy and technical decisions related to the WIPs, including timing and impact of model</a:t>
            </a:r>
          </a:p>
          <a:p>
            <a:pPr marL="174708" indent="-174708">
              <a:buFont typeface="Arial"/>
              <a:buChar char="•"/>
            </a:pPr>
            <a:r>
              <a:rPr lang="en-US" dirty="0"/>
              <a:t>Raise public awareness of WIP development and Bay restoration efforts</a:t>
            </a:r>
          </a:p>
          <a:p>
            <a:pPr marL="174708" indent="-174708">
              <a:buFont typeface="Arial"/>
              <a:buChar char="•"/>
            </a:pPr>
            <a:r>
              <a:rPr lang="en-US" dirty="0"/>
              <a:t>Identify what pollution reduction is already being done</a:t>
            </a:r>
          </a:p>
          <a:p>
            <a:pPr marL="174708" indent="-174708">
              <a:buFont typeface="Arial"/>
              <a:buChar char="•"/>
            </a:pPr>
            <a:r>
              <a:rPr lang="en-US" dirty="0"/>
              <a:t>Identify gaps and strategies to fill gaps that might yield multiple benefits</a:t>
            </a:r>
          </a:p>
          <a:p>
            <a:pPr marL="174708" indent="-174708">
              <a:buFont typeface="Arial"/>
              <a:buChar char="•"/>
            </a:pPr>
            <a:endParaRPr lang="en-US" dirty="0"/>
          </a:p>
          <a:p>
            <a:pPr marL="174708" indent="-174708" defTabSz="465887">
              <a:buFont typeface="Arial"/>
              <a:buChar char="•"/>
              <a:defRPr/>
            </a:pPr>
            <a:r>
              <a:rPr lang="en-US" i="1" dirty="0"/>
              <a:t>Enter jurisdiction name </a:t>
            </a:r>
            <a:endParaRPr lang="en-US" dirty="0"/>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5</a:t>
            </a:fld>
            <a:endParaRPr lang="en-US"/>
          </a:p>
        </p:txBody>
      </p:sp>
    </p:spTree>
    <p:extLst>
      <p:ext uri="{BB962C8B-B14F-4D97-AF65-F5344CB8AC3E}">
        <p14:creationId xmlns:p14="http://schemas.microsoft.com/office/powerpoint/2010/main" val="389050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Engagement = 2-way exchange; Communication = 1-way</a:t>
            </a:r>
          </a:p>
          <a:p>
            <a:endParaRPr lang="en-US" dirty="0"/>
          </a:p>
          <a:p>
            <a:r>
              <a:rPr lang="en-US" dirty="0"/>
              <a:t>What does your jurisdiction hope to achieve by implementing this local engagement strategy? </a:t>
            </a:r>
          </a:p>
          <a:p>
            <a:endParaRPr lang="en-US" dirty="0"/>
          </a:p>
          <a:p>
            <a:r>
              <a:rPr lang="en-US" dirty="0"/>
              <a:t>Examples may include:</a:t>
            </a:r>
          </a:p>
          <a:p>
            <a:pPr marL="174708" indent="-174708">
              <a:buFont typeface="Arial"/>
              <a:buChar char="•"/>
            </a:pPr>
            <a:r>
              <a:rPr lang="en-US" dirty="0"/>
              <a:t>Satisfy EPA Expectations regarding local engagement. </a:t>
            </a:r>
          </a:p>
          <a:p>
            <a:pPr marL="174708" indent="-174708">
              <a:buFont typeface="Arial"/>
              <a:buChar char="•"/>
            </a:pPr>
            <a:r>
              <a:rPr lang="en-US" dirty="0"/>
              <a:t>Increase public conversation about the need for reduced pollution.</a:t>
            </a:r>
          </a:p>
          <a:p>
            <a:pPr marL="174708" indent="-174708">
              <a:buFont typeface="Arial"/>
              <a:buChar char="•"/>
            </a:pPr>
            <a:r>
              <a:rPr lang="en-US" dirty="0"/>
              <a:t>Communicate key policy and technical decisions related to the WIPs, including timing and impact of model</a:t>
            </a:r>
          </a:p>
          <a:p>
            <a:pPr marL="174708" indent="-174708">
              <a:buFont typeface="Arial"/>
              <a:buChar char="•"/>
            </a:pPr>
            <a:r>
              <a:rPr lang="en-US" dirty="0"/>
              <a:t>Raise public awareness of WIP development and Bay restoration efforts</a:t>
            </a:r>
          </a:p>
          <a:p>
            <a:pPr marL="174708" indent="-174708">
              <a:buFont typeface="Arial"/>
              <a:buChar char="•"/>
            </a:pPr>
            <a:r>
              <a:rPr lang="en-US" dirty="0"/>
              <a:t>Identify what pollution reduction is already being done</a:t>
            </a:r>
          </a:p>
          <a:p>
            <a:pPr marL="174708" indent="-174708">
              <a:buFont typeface="Arial"/>
              <a:buChar char="•"/>
            </a:pPr>
            <a:r>
              <a:rPr lang="en-US" dirty="0"/>
              <a:t>Identify gaps and strategies to fill gaps that might yield multiple benefits</a:t>
            </a:r>
          </a:p>
          <a:p>
            <a:pPr marL="174708" indent="-174708">
              <a:buFont typeface="Arial"/>
              <a:buChar char="•"/>
            </a:pPr>
            <a:endParaRPr lang="en-US" dirty="0"/>
          </a:p>
          <a:p>
            <a:pPr marL="174708" indent="-174708" defTabSz="465887">
              <a:buFont typeface="Arial"/>
              <a:buChar char="•"/>
              <a:defRPr/>
            </a:pPr>
            <a:r>
              <a:rPr lang="en-US" i="1" dirty="0"/>
              <a:t>Enter jurisdiction name </a:t>
            </a:r>
            <a:endParaRPr lang="en-US" dirty="0"/>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6</a:t>
            </a:fld>
            <a:endParaRPr lang="en-US"/>
          </a:p>
        </p:txBody>
      </p:sp>
    </p:spTree>
    <p:extLst>
      <p:ext uri="{BB962C8B-B14F-4D97-AF65-F5344CB8AC3E}">
        <p14:creationId xmlns:p14="http://schemas.microsoft.com/office/powerpoint/2010/main" val="389050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a:t>Describe the specific audiences you need to target, e.g. local leaders (officials and other leaders), local government staff (practitioners), associations of municipalities and counties, technical service providers, soil and water conservation districts)</a:t>
            </a:r>
          </a:p>
          <a:p>
            <a:pPr defTabSz="465887">
              <a:defRPr/>
            </a:pPr>
            <a:endParaRPr lang="en-US" dirty="0"/>
          </a:p>
          <a:p>
            <a:pPr defTabSz="465887">
              <a:defRPr/>
            </a:pPr>
            <a:r>
              <a:rPr lang="en-US" dirty="0"/>
              <a:t>Briefly explain the role of each target audience in your process.</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7</a:t>
            </a:fld>
            <a:endParaRPr lang="en-US"/>
          </a:p>
        </p:txBody>
      </p:sp>
    </p:spTree>
    <p:extLst>
      <p:ext uri="{BB962C8B-B14F-4D97-AF65-F5344CB8AC3E}">
        <p14:creationId xmlns:p14="http://schemas.microsoft.com/office/powerpoint/2010/main" val="1634520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topics that are most important to communicate in your jurisdiction?  </a:t>
            </a:r>
          </a:p>
          <a:p>
            <a:endParaRPr lang="en-US" dirty="0"/>
          </a:p>
          <a:p>
            <a:r>
              <a:rPr lang="en-US" dirty="0"/>
              <a:t>Examples may include: </a:t>
            </a:r>
          </a:p>
          <a:p>
            <a:pPr marL="174708" indent="-174708">
              <a:buFont typeface="Arial"/>
              <a:buChar char="•"/>
            </a:pPr>
            <a:r>
              <a:rPr lang="en-US" dirty="0"/>
              <a:t>Communities benefit economically and environmentally when local waterways are clean</a:t>
            </a:r>
          </a:p>
          <a:p>
            <a:pPr marL="174708" indent="-174708">
              <a:buFont typeface="Arial"/>
              <a:buChar char="•"/>
            </a:pPr>
            <a:r>
              <a:rPr lang="en-US" dirty="0"/>
              <a:t>Local governments should be actively involved in Phase III WIPs so they can tie-in their own local priorities and constraints</a:t>
            </a:r>
          </a:p>
          <a:p>
            <a:pPr marL="174708" indent="-174708">
              <a:buFont typeface="Arial"/>
              <a:buChar char="•"/>
            </a:pPr>
            <a:r>
              <a:rPr lang="en-US" dirty="0"/>
              <a:t>Local governments need to identify what resources they need so the Bay Program partnership can help</a:t>
            </a:r>
          </a:p>
          <a:p>
            <a:pPr marL="174708" indent="-174708">
              <a:buFont typeface="Arial"/>
              <a:buChar char="•"/>
            </a:pPr>
            <a:r>
              <a:rPr lang="en-US" dirty="0"/>
              <a:t>Local governments can take credit for practices and programs they are already doing</a:t>
            </a:r>
          </a:p>
          <a:p>
            <a:pPr marL="174708" indent="-174708">
              <a:buFont typeface="Arial"/>
              <a:buChar char="•"/>
            </a:pPr>
            <a:r>
              <a:rPr lang="en-US" dirty="0"/>
              <a:t>The Bay Model has improved, reflecting more refined local land use data</a:t>
            </a:r>
          </a:p>
          <a:p>
            <a:pPr marL="174708" indent="-174708">
              <a:buFont typeface="Arial"/>
              <a:buChar char="•"/>
            </a:pPr>
            <a:r>
              <a:rPr lang="en-US" dirty="0"/>
              <a:t>Tools are available to help implementation planning and decision-making processes for BMP funding, targeting, and implementation</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8</a:t>
            </a:fld>
            <a:endParaRPr lang="en-US"/>
          </a:p>
        </p:txBody>
      </p:sp>
    </p:spTree>
    <p:extLst>
      <p:ext uri="{BB962C8B-B14F-4D97-AF65-F5344CB8AC3E}">
        <p14:creationId xmlns:p14="http://schemas.microsoft.com/office/powerpoint/2010/main" val="3466457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a:t>List the entities that you will enlist to help you implement this strategy and note whether they’ve committed to assisting with communication and engagement or not.  </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9</a:t>
            </a:fld>
            <a:endParaRPr lang="en-US"/>
          </a:p>
        </p:txBody>
      </p:sp>
    </p:spTree>
    <p:extLst>
      <p:ext uri="{BB962C8B-B14F-4D97-AF65-F5344CB8AC3E}">
        <p14:creationId xmlns:p14="http://schemas.microsoft.com/office/powerpoint/2010/main" val="125597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308809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2470584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38135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987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5" name="Picture 4" descr="C:\Users\mgattis\Pictures\LGAC Logo.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92332" y="5771445"/>
            <a:ext cx="2413405" cy="882582"/>
          </a:xfrm>
          <a:prstGeom prst="rect">
            <a:avLst/>
          </a:prstGeom>
          <a:noFill/>
          <a:ln>
            <a:noFill/>
          </a:ln>
        </p:spPr>
      </p:pic>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6503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564379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4120420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3495449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710082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332842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874118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10/3/2017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2064587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5253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mgattis\Pictures\LGAC Log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50707" y="4652727"/>
            <a:ext cx="3842587" cy="1405234"/>
          </a:xfrm>
          <a:prstGeom prst="rect">
            <a:avLst/>
          </a:prstGeom>
          <a:noFill/>
          <a:ln>
            <a:noFill/>
          </a:ln>
        </p:spPr>
      </p:pic>
      <p:sp>
        <p:nvSpPr>
          <p:cNvPr id="10" name="Rounded Rectangle 9"/>
          <p:cNvSpPr/>
          <p:nvPr/>
        </p:nvSpPr>
        <p:spPr>
          <a:xfrm>
            <a:off x="652538" y="1020472"/>
            <a:ext cx="7838924" cy="2145268"/>
          </a:xfrm>
          <a:prstGeom prst="roundRect">
            <a:avLst/>
          </a:prstGeom>
          <a:solidFill>
            <a:schemeClr val="bg1">
              <a:lumMod val="85000"/>
            </a:schemeClr>
          </a:solidFill>
          <a:ln>
            <a:noFill/>
          </a:ln>
        </p:spPr>
        <p:txBody>
          <a:bodyPr wrap="square" rtlCol="0" anchor="ctr">
            <a:spAutoFit/>
          </a:bodyPr>
          <a:lstStyle/>
          <a:p>
            <a:pPr algn="ctr"/>
            <a:r>
              <a:rPr lang="en-US" sz="4000" b="1" dirty="0" smtClean="0">
                <a:solidFill>
                  <a:srgbClr val="000000"/>
                </a:solidFill>
              </a:rPr>
              <a:t>State of Delaware </a:t>
            </a:r>
          </a:p>
          <a:p>
            <a:pPr algn="ctr"/>
            <a:r>
              <a:rPr lang="en-US" sz="4000" b="1" dirty="0" smtClean="0">
                <a:solidFill>
                  <a:srgbClr val="000000"/>
                </a:solidFill>
              </a:rPr>
              <a:t>Local </a:t>
            </a:r>
            <a:r>
              <a:rPr lang="en-US" sz="4000" b="1" dirty="0">
                <a:solidFill>
                  <a:srgbClr val="000000"/>
                </a:solidFill>
              </a:rPr>
              <a:t>Government Engagement and </a:t>
            </a:r>
            <a:r>
              <a:rPr lang="en-US" sz="4000" b="1" dirty="0" smtClean="0">
                <a:solidFill>
                  <a:srgbClr val="000000"/>
                </a:solidFill>
              </a:rPr>
              <a:t>Communication Strategy </a:t>
            </a:r>
            <a:endParaRPr lang="en-US" sz="4000" b="1" dirty="0">
              <a:solidFill>
                <a:srgbClr val="000000"/>
              </a:solidFill>
            </a:endParaRPr>
          </a:p>
        </p:txBody>
      </p:sp>
      <p:sp>
        <p:nvSpPr>
          <p:cNvPr id="2" name="TextBox 1"/>
          <p:cNvSpPr txBox="1"/>
          <p:nvPr/>
        </p:nvSpPr>
        <p:spPr>
          <a:xfrm>
            <a:off x="1356360" y="3351897"/>
            <a:ext cx="6705600" cy="1200329"/>
          </a:xfrm>
          <a:prstGeom prst="rect">
            <a:avLst/>
          </a:prstGeom>
          <a:noFill/>
        </p:spPr>
        <p:txBody>
          <a:bodyPr wrap="square" rtlCol="0">
            <a:spAutoFit/>
          </a:bodyPr>
          <a:lstStyle/>
          <a:p>
            <a:pPr algn="ctr"/>
            <a:r>
              <a:rPr lang="en-US" sz="2400" b="1" dirty="0" smtClean="0"/>
              <a:t>Presented by: </a:t>
            </a:r>
            <a:r>
              <a:rPr lang="en-US" sz="2400" b="1" i="1" dirty="0" smtClean="0"/>
              <a:t>Jim Sullivan, Delaware  DNREC</a:t>
            </a:r>
            <a:r>
              <a:rPr lang="en-US" sz="2400" b="1" dirty="0" smtClean="0"/>
              <a:t>  </a:t>
            </a:r>
          </a:p>
          <a:p>
            <a:pPr algn="ctr"/>
            <a:r>
              <a:rPr lang="en-US" sz="2400" b="1" dirty="0" smtClean="0"/>
              <a:t>October 5, 2017</a:t>
            </a:r>
          </a:p>
          <a:p>
            <a:pPr algn="ctr"/>
            <a:endParaRPr lang="en-US" sz="2400" b="1" dirty="0" smtClean="0"/>
          </a:p>
        </p:txBody>
      </p:sp>
    </p:spTree>
    <p:extLst>
      <p:ext uri="{BB962C8B-B14F-4D97-AF65-F5344CB8AC3E}">
        <p14:creationId xmlns:p14="http://schemas.microsoft.com/office/powerpoint/2010/main" val="810249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It is Delaware’s desire to satisfy EPA expectations regarding local engagement</a:t>
            </a:r>
            <a:r>
              <a:rPr lang="en-US" dirty="0" smtClean="0"/>
              <a:t>.</a:t>
            </a:r>
          </a:p>
          <a:p>
            <a:r>
              <a:rPr lang="en-US" dirty="0" smtClean="0"/>
              <a:t>Delaware  is looking forward in continuing the education of local governments and the general public  on the benefits of clean water through various outreach methods.</a:t>
            </a:r>
          </a:p>
          <a:p>
            <a:pPr marL="0" indent="0">
              <a:buNone/>
            </a:pPr>
            <a:endParaRPr lang="en-US" dirty="0"/>
          </a:p>
          <a:p>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Roles, Resources, and </a:t>
            </a:r>
            <a:r>
              <a:rPr lang="en-US" b="1" dirty="0" smtClean="0">
                <a:solidFill>
                  <a:srgbClr val="C55911"/>
                </a:solidFill>
              </a:rPr>
              <a:t>Capacity</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1445339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Kent Conservation </a:t>
            </a:r>
            <a:r>
              <a:rPr lang="en-US" dirty="0" smtClean="0"/>
              <a:t>District – Ag community</a:t>
            </a:r>
            <a:endParaRPr lang="en-US" dirty="0"/>
          </a:p>
          <a:p>
            <a:r>
              <a:rPr lang="en-US" dirty="0"/>
              <a:t>New Castle Conservation </a:t>
            </a:r>
            <a:r>
              <a:rPr lang="en-US" dirty="0" smtClean="0"/>
              <a:t>District - </a:t>
            </a:r>
            <a:r>
              <a:rPr lang="en-US" dirty="0"/>
              <a:t>Ag community</a:t>
            </a:r>
          </a:p>
          <a:p>
            <a:r>
              <a:rPr lang="en-US" dirty="0"/>
              <a:t>Sussex Conservation District - Ag community</a:t>
            </a:r>
          </a:p>
          <a:p>
            <a:r>
              <a:rPr lang="en-US" dirty="0"/>
              <a:t>Delaware Nature Society – communication and </a:t>
            </a:r>
            <a:r>
              <a:rPr lang="en-US" dirty="0" smtClean="0"/>
              <a:t>engagement on Urban Sector</a:t>
            </a:r>
            <a:endParaRPr lang="en-US" dirty="0"/>
          </a:p>
          <a:p>
            <a:r>
              <a:rPr lang="en-US" dirty="0"/>
              <a:t>Nanticoke Watershed Alliance – communication and engagement on Ag and Urban sectors</a:t>
            </a:r>
          </a:p>
          <a:p>
            <a:r>
              <a:rPr lang="en-US" dirty="0"/>
              <a:t>Delaware Forest </a:t>
            </a:r>
            <a:r>
              <a:rPr lang="en-US" dirty="0" smtClean="0"/>
              <a:t>Service </a:t>
            </a:r>
            <a:r>
              <a:rPr lang="en-US" dirty="0"/>
              <a:t>- Ag and Urban sectors</a:t>
            </a:r>
          </a:p>
          <a:p>
            <a:r>
              <a:rPr lang="en-US" dirty="0"/>
              <a:t>University of Delaware Cooperative Extension </a:t>
            </a:r>
            <a:r>
              <a:rPr lang="en-US" dirty="0" smtClean="0"/>
              <a:t>– Ag and Urban sectors</a:t>
            </a:r>
            <a:endParaRPr lang="en-US" dirty="0"/>
          </a:p>
          <a:p>
            <a:pPr marL="0" indent="0">
              <a:buNone/>
            </a:pPr>
            <a:endParaRPr lang="en-US" dirty="0"/>
          </a:p>
          <a:p>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Roles, Resources, and </a:t>
            </a:r>
            <a:r>
              <a:rPr lang="en-US" b="1" dirty="0" smtClean="0">
                <a:solidFill>
                  <a:srgbClr val="C55911"/>
                </a:solidFill>
              </a:rPr>
              <a:t>Capacity</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3989192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lgn="ctr">
              <a:buNone/>
            </a:pPr>
            <a:r>
              <a:rPr lang="en-US" dirty="0" smtClean="0"/>
              <a:t>2017 DNREC Outreach and Communication</a:t>
            </a:r>
          </a:p>
          <a:p>
            <a:r>
              <a:rPr lang="en-US" dirty="0"/>
              <a:t>Ag week healthy soil presentation – video </a:t>
            </a:r>
            <a:r>
              <a:rPr lang="en-US" dirty="0" smtClean="0"/>
              <a:t>production</a:t>
            </a:r>
          </a:p>
          <a:p>
            <a:r>
              <a:rPr lang="en-US" dirty="0" smtClean="0"/>
              <a:t>Social media Facebook page</a:t>
            </a:r>
          </a:p>
          <a:p>
            <a:r>
              <a:rPr lang="en-US" dirty="0" smtClean="0"/>
              <a:t>State Fair exhibits (floating wetlands, rain barrels, shellfish, indicators, find your watershed)</a:t>
            </a:r>
          </a:p>
          <a:p>
            <a:r>
              <a:rPr lang="en-US" dirty="0" smtClean="0"/>
              <a:t>Creek Watchers Promotional video</a:t>
            </a:r>
          </a:p>
          <a:p>
            <a:endParaRPr lang="en-US" dirty="0" smtClean="0"/>
          </a:p>
          <a:p>
            <a:pPr marL="0" indent="0">
              <a:buNone/>
            </a:pPr>
            <a:endParaRPr lang="en-US" dirty="0"/>
          </a:p>
          <a:p>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Roles, Resources, and </a:t>
            </a:r>
            <a:r>
              <a:rPr lang="en-US" b="1" dirty="0" smtClean="0">
                <a:solidFill>
                  <a:srgbClr val="C55911"/>
                </a:solidFill>
              </a:rPr>
              <a:t>Capacity</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2767107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lgn="ctr">
              <a:buNone/>
            </a:pPr>
            <a:r>
              <a:rPr lang="en-US" dirty="0"/>
              <a:t>2017 DNREC Outreach and </a:t>
            </a:r>
            <a:r>
              <a:rPr lang="en-US" dirty="0" smtClean="0"/>
              <a:t>Communication cont.</a:t>
            </a:r>
          </a:p>
          <a:p>
            <a:r>
              <a:rPr lang="en-US" dirty="0" smtClean="0"/>
              <a:t>Reclaim Our River Program</a:t>
            </a:r>
          </a:p>
          <a:p>
            <a:r>
              <a:rPr lang="en-US" dirty="0" smtClean="0"/>
              <a:t>Delmarva Broadcasting Radio Advertising Campaign (Livable lawns, Pet Waste Management, Healthy Soils Practices, Gardening for Pollinators).</a:t>
            </a:r>
          </a:p>
          <a:p>
            <a:r>
              <a:rPr lang="en-US" dirty="0" smtClean="0"/>
              <a:t>Database of available funding resources and sources available online.</a:t>
            </a:r>
          </a:p>
          <a:p>
            <a:r>
              <a:rPr lang="en-US" dirty="0" smtClean="0"/>
              <a:t>DNREC Mobile Science Lab for school children.</a:t>
            </a:r>
          </a:p>
          <a:p>
            <a:endParaRPr lang="en-US" dirty="0" smtClean="0"/>
          </a:p>
          <a:p>
            <a:pPr marL="0" indent="0">
              <a:buNone/>
            </a:pPr>
            <a:endParaRPr lang="en-US" dirty="0"/>
          </a:p>
          <a:p>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Roles, Resources, and </a:t>
            </a:r>
            <a:r>
              <a:rPr lang="en-US" b="1" dirty="0" smtClean="0">
                <a:solidFill>
                  <a:srgbClr val="C55911"/>
                </a:solidFill>
              </a:rPr>
              <a:t>Capacity</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630210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DNREC will continue in the development of hand outs and videos as communication tools in support of water quality.</a:t>
            </a:r>
          </a:p>
          <a:p>
            <a:r>
              <a:rPr lang="en-US" dirty="0" smtClean="0"/>
              <a:t>DNREC will continue to evaluate the local government engagement effort and adjust accordingly. </a:t>
            </a:r>
          </a:p>
          <a:p>
            <a:r>
              <a:rPr lang="en-US" dirty="0" smtClean="0"/>
              <a:t>DNREC will continue to seek opportunities to partner with counties and municipalities on grant funding.</a:t>
            </a:r>
          </a:p>
          <a:p>
            <a:endParaRPr lang="en-US" dirty="0" smtClean="0"/>
          </a:p>
          <a:p>
            <a:pPr marL="0" indent="0">
              <a:buNone/>
            </a:pPr>
            <a:endParaRPr lang="en-US" dirty="0"/>
          </a:p>
          <a:p>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Roles, Resources, and </a:t>
            </a:r>
            <a:r>
              <a:rPr lang="en-US" b="1" dirty="0" smtClean="0">
                <a:solidFill>
                  <a:srgbClr val="C55911"/>
                </a:solidFill>
              </a:rPr>
              <a:t>Capacity</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2068986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p:txBody>
          <a:bodyPr>
            <a:normAutofit fontScale="92500" lnSpcReduction="20000"/>
          </a:bodyPr>
          <a:lstStyle/>
          <a:p>
            <a:r>
              <a:rPr lang="en-US" dirty="0" smtClean="0"/>
              <a:t>Delaware portion is about 1% of the Chesapeake Bay watershed.</a:t>
            </a:r>
          </a:p>
          <a:p>
            <a:r>
              <a:rPr lang="en-US" dirty="0" smtClean="0"/>
              <a:t>3 counties, all partially in the watershed.</a:t>
            </a:r>
          </a:p>
          <a:p>
            <a:r>
              <a:rPr lang="en-US" dirty="0" smtClean="0"/>
              <a:t>9 municipalities fully within the watershed, 4 partially in.</a:t>
            </a:r>
          </a:p>
          <a:p>
            <a:r>
              <a:rPr lang="en-US" dirty="0" smtClean="0"/>
              <a:t>4 municipalities have a connection to a creek or a river.  </a:t>
            </a:r>
          </a:p>
          <a:p>
            <a:r>
              <a:rPr lang="en-US" dirty="0" smtClean="0"/>
              <a:t>1 county and 1 municipality have current MS4  permits. 2 more municipalities identified.</a:t>
            </a:r>
            <a:endParaRPr lang="en-US" dirty="0"/>
          </a:p>
        </p:txBody>
      </p:sp>
      <p:sp>
        <p:nvSpPr>
          <p:cNvPr id="12" name="Title 11"/>
          <p:cNvSpPr>
            <a:spLocks noGrp="1"/>
          </p:cNvSpPr>
          <p:nvPr>
            <p:ph type="title"/>
          </p:nvPr>
        </p:nvSpPr>
        <p:spPr/>
        <p:txBody>
          <a:bodyPr>
            <a:normAutofit/>
          </a:bodyPr>
          <a:lstStyle/>
          <a:p>
            <a:pPr marL="0" marR="0">
              <a:spcBef>
                <a:spcPts val="400"/>
              </a:spcBef>
              <a:spcAft>
                <a:spcPts val="0"/>
              </a:spcAft>
            </a:pPr>
            <a:r>
              <a:rPr lang="en-US" b="1" dirty="0" smtClean="0">
                <a:solidFill>
                  <a:srgbClr val="C55911"/>
                </a:solidFill>
              </a:rPr>
              <a:t>Delaware-specific Considerations</a:t>
            </a:r>
            <a:endParaRPr lang="en-US" dirty="0"/>
          </a:p>
        </p:txBody>
      </p:sp>
      <p:sp>
        <p:nvSpPr>
          <p:cNvPr id="15" name="Rectangle 14"/>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2035097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It is Delaware’s desire to satisfy </a:t>
            </a:r>
            <a:r>
              <a:rPr lang="en-US" dirty="0"/>
              <a:t>EPA </a:t>
            </a:r>
            <a:r>
              <a:rPr lang="en-US" dirty="0" smtClean="0"/>
              <a:t>expectations </a:t>
            </a:r>
            <a:r>
              <a:rPr lang="en-US" dirty="0"/>
              <a:t>regarding local engagement. </a:t>
            </a:r>
            <a:r>
              <a:rPr lang="en-US" dirty="0" smtClean="0"/>
              <a:t>Hopefully we will have a clearer picture of what that is when EPA draft planning targets and final expectations are released.</a:t>
            </a:r>
            <a:endParaRPr lang="en-US" dirty="0"/>
          </a:p>
          <a:p>
            <a:r>
              <a:rPr lang="en-US" dirty="0" smtClean="0"/>
              <a:t>Working </a:t>
            </a:r>
            <a:r>
              <a:rPr lang="en-US" dirty="0"/>
              <a:t>with the </a:t>
            </a:r>
            <a:r>
              <a:rPr lang="en-US" dirty="0" smtClean="0"/>
              <a:t>counties and municipalities individually, </a:t>
            </a:r>
            <a:r>
              <a:rPr lang="en-US" dirty="0"/>
              <a:t>we aim to identify what pollution reduction has been done and what efforts they need assistance with</a:t>
            </a:r>
            <a:r>
              <a:rPr lang="en-US" dirty="0" smtClean="0"/>
              <a:t>.</a:t>
            </a:r>
            <a:endParaRPr lang="en-US" dirty="0"/>
          </a:p>
          <a:p>
            <a:endParaRPr lang="en-US" dirty="0"/>
          </a:p>
        </p:txBody>
      </p:sp>
      <p:sp>
        <p:nvSpPr>
          <p:cNvPr id="3" name="Title 2"/>
          <p:cNvSpPr>
            <a:spLocks noGrp="1"/>
          </p:cNvSpPr>
          <p:nvPr>
            <p:ph type="title"/>
          </p:nvPr>
        </p:nvSpPr>
        <p:spPr>
          <a:xfrm>
            <a:off x="197931" y="274638"/>
            <a:ext cx="8748139" cy="1143000"/>
          </a:xfrm>
        </p:spPr>
        <p:txBody>
          <a:bodyPr>
            <a:normAutofit fontScale="90000"/>
          </a:bodyPr>
          <a:lstStyle/>
          <a:p>
            <a:pPr marL="0" marR="0">
              <a:spcBef>
                <a:spcPts val="400"/>
              </a:spcBef>
              <a:spcAft>
                <a:spcPts val="0"/>
              </a:spcAft>
            </a:pPr>
            <a:r>
              <a:rPr lang="en-US" b="1" dirty="0">
                <a:solidFill>
                  <a:srgbClr val="C55911"/>
                </a:solidFill>
              </a:rPr>
              <a:t>Engagement and Communication </a:t>
            </a:r>
            <a:r>
              <a:rPr lang="en-US" b="1" dirty="0" smtClean="0">
                <a:solidFill>
                  <a:srgbClr val="C55911"/>
                </a:solidFill>
              </a:rPr>
              <a:t>Goals</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1186239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Increase public conversation about the need for reduced </a:t>
            </a:r>
            <a:r>
              <a:rPr lang="en-US" dirty="0" smtClean="0"/>
              <a:t>pollution through continued outreach and communication efforts.</a:t>
            </a:r>
            <a:endParaRPr lang="en-US" dirty="0"/>
          </a:p>
          <a:p>
            <a:r>
              <a:rPr lang="en-US" dirty="0" smtClean="0"/>
              <a:t>Continue to raise </a:t>
            </a:r>
            <a:r>
              <a:rPr lang="en-US" dirty="0"/>
              <a:t>public awareness of WIP development and Bay restoration </a:t>
            </a:r>
            <a:r>
              <a:rPr lang="en-US" dirty="0" smtClean="0"/>
              <a:t>efforts through videos, social media, events, presentations and workshops.</a:t>
            </a:r>
            <a:endParaRPr lang="en-US" dirty="0"/>
          </a:p>
          <a:p>
            <a:endParaRPr lang="en-US" dirty="0"/>
          </a:p>
        </p:txBody>
      </p:sp>
      <p:sp>
        <p:nvSpPr>
          <p:cNvPr id="3" name="Title 2"/>
          <p:cNvSpPr>
            <a:spLocks noGrp="1"/>
          </p:cNvSpPr>
          <p:nvPr>
            <p:ph type="title"/>
          </p:nvPr>
        </p:nvSpPr>
        <p:spPr>
          <a:xfrm>
            <a:off x="197931" y="274638"/>
            <a:ext cx="8748139" cy="1143000"/>
          </a:xfrm>
        </p:spPr>
        <p:txBody>
          <a:bodyPr>
            <a:normAutofit fontScale="90000"/>
          </a:bodyPr>
          <a:lstStyle/>
          <a:p>
            <a:pPr marL="0" marR="0">
              <a:spcBef>
                <a:spcPts val="400"/>
              </a:spcBef>
              <a:spcAft>
                <a:spcPts val="0"/>
              </a:spcAft>
            </a:pPr>
            <a:r>
              <a:rPr lang="en-US" b="1" dirty="0">
                <a:solidFill>
                  <a:srgbClr val="C55911"/>
                </a:solidFill>
              </a:rPr>
              <a:t>Engagement and Communication </a:t>
            </a:r>
            <a:r>
              <a:rPr lang="en-US" b="1" dirty="0" smtClean="0">
                <a:solidFill>
                  <a:srgbClr val="C55911"/>
                </a:solidFill>
              </a:rPr>
              <a:t>Goals</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2919232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There has been a review of each county and municipal local land use ordinances to identify barriers to implementing Low Impact Development and conservation design techniques. Continue working  with counties and municipalities to assist in the removal of  barriers noted from the review.</a:t>
            </a:r>
          </a:p>
          <a:p>
            <a:r>
              <a:rPr lang="en-US" dirty="0" smtClean="0"/>
              <a:t>We will be working with our trusted partners and our LGAC representative on a series of meetings with the counties and municipalities. </a:t>
            </a:r>
            <a:endParaRPr lang="en-US" dirty="0"/>
          </a:p>
          <a:p>
            <a:endParaRPr lang="en-US" dirty="0"/>
          </a:p>
        </p:txBody>
      </p:sp>
      <p:sp>
        <p:nvSpPr>
          <p:cNvPr id="3" name="Title 2"/>
          <p:cNvSpPr>
            <a:spLocks noGrp="1"/>
          </p:cNvSpPr>
          <p:nvPr>
            <p:ph type="title"/>
          </p:nvPr>
        </p:nvSpPr>
        <p:spPr>
          <a:xfrm>
            <a:off x="197931" y="274638"/>
            <a:ext cx="8748139" cy="1143000"/>
          </a:xfrm>
        </p:spPr>
        <p:txBody>
          <a:bodyPr>
            <a:normAutofit fontScale="90000"/>
          </a:bodyPr>
          <a:lstStyle/>
          <a:p>
            <a:pPr marL="0" marR="0">
              <a:spcBef>
                <a:spcPts val="400"/>
              </a:spcBef>
              <a:spcAft>
                <a:spcPts val="0"/>
              </a:spcAft>
            </a:pPr>
            <a:r>
              <a:rPr lang="en-US" b="1" dirty="0">
                <a:solidFill>
                  <a:srgbClr val="C55911"/>
                </a:solidFill>
              </a:rPr>
              <a:t>Engagement and Communication </a:t>
            </a:r>
            <a:r>
              <a:rPr lang="en-US" b="1" dirty="0" smtClean="0">
                <a:solidFill>
                  <a:srgbClr val="C55911"/>
                </a:solidFill>
              </a:rPr>
              <a:t>Goals</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93635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Development of a needs assessment </a:t>
            </a:r>
            <a:r>
              <a:rPr lang="en-US" dirty="0" smtClean="0"/>
              <a:t>and a </a:t>
            </a:r>
            <a:r>
              <a:rPr lang="en-US" dirty="0"/>
              <a:t>municipal </a:t>
            </a:r>
            <a:r>
              <a:rPr lang="en-US" dirty="0" smtClean="0"/>
              <a:t>engagement / communications logic model for </a:t>
            </a:r>
            <a:r>
              <a:rPr lang="en-US" dirty="0"/>
              <a:t>each of the counties and municipalities to assess the resources </a:t>
            </a:r>
            <a:r>
              <a:rPr lang="en-US" dirty="0" smtClean="0"/>
              <a:t>local officials </a:t>
            </a:r>
            <a:r>
              <a:rPr lang="en-US" dirty="0"/>
              <a:t>will require </a:t>
            </a:r>
            <a:r>
              <a:rPr lang="en-US" dirty="0" smtClean="0"/>
              <a:t>to increase implementation of water quality best management practices in their jurisdiction. </a:t>
            </a:r>
            <a:endParaRPr lang="en-US" dirty="0"/>
          </a:p>
        </p:txBody>
      </p:sp>
      <p:sp>
        <p:nvSpPr>
          <p:cNvPr id="3" name="Title 2"/>
          <p:cNvSpPr>
            <a:spLocks noGrp="1"/>
          </p:cNvSpPr>
          <p:nvPr>
            <p:ph type="title"/>
          </p:nvPr>
        </p:nvSpPr>
        <p:spPr>
          <a:xfrm>
            <a:off x="197931" y="274638"/>
            <a:ext cx="8748139" cy="1143000"/>
          </a:xfrm>
        </p:spPr>
        <p:txBody>
          <a:bodyPr>
            <a:normAutofit fontScale="90000"/>
          </a:bodyPr>
          <a:lstStyle/>
          <a:p>
            <a:pPr marL="0" marR="0">
              <a:spcBef>
                <a:spcPts val="400"/>
              </a:spcBef>
              <a:spcAft>
                <a:spcPts val="0"/>
              </a:spcAft>
            </a:pPr>
            <a:r>
              <a:rPr lang="en-US" b="1" dirty="0">
                <a:solidFill>
                  <a:srgbClr val="C55911"/>
                </a:solidFill>
              </a:rPr>
              <a:t>Engagement and Communication </a:t>
            </a:r>
            <a:r>
              <a:rPr lang="en-US" b="1" dirty="0" smtClean="0">
                <a:solidFill>
                  <a:srgbClr val="C55911"/>
                </a:solidFill>
              </a:rPr>
              <a:t>Goals</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3250110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General Public – Inform and engage.</a:t>
            </a:r>
          </a:p>
          <a:p>
            <a:r>
              <a:rPr lang="en-US" dirty="0" smtClean="0"/>
              <a:t>Local Elected Officials – Work  with Commissioners, Council and committees during municipal comprehensive plan review for proactive planning. </a:t>
            </a:r>
            <a:r>
              <a:rPr lang="en-US" dirty="0"/>
              <a:t>Work with </a:t>
            </a:r>
            <a:r>
              <a:rPr lang="en-US" dirty="0" smtClean="0"/>
              <a:t>Local Elected Officials to </a:t>
            </a:r>
            <a:r>
              <a:rPr lang="en-US" dirty="0"/>
              <a:t>assist in the removal of  barriers noted from the </a:t>
            </a:r>
            <a:r>
              <a:rPr lang="en-US" dirty="0" smtClean="0"/>
              <a:t>review of local </a:t>
            </a:r>
            <a:r>
              <a:rPr lang="en-US" dirty="0"/>
              <a:t>land use ordinances. </a:t>
            </a:r>
            <a:endParaRPr lang="en-US" dirty="0" smtClean="0"/>
          </a:p>
          <a:p>
            <a:r>
              <a:rPr lang="en-US" dirty="0" smtClean="0"/>
              <a:t>Local Government Staff – Meeting with staff to take advantage of state loan / grant funding.</a:t>
            </a:r>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Target Audiences </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Government </a:t>
            </a: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2787265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Local governments can take credit for practices and programs they are already doing</a:t>
            </a:r>
          </a:p>
          <a:p>
            <a:r>
              <a:rPr lang="en-US" dirty="0"/>
              <a:t>Local governments need to identify what resources they need so </a:t>
            </a:r>
            <a:r>
              <a:rPr lang="en-US" dirty="0" smtClean="0"/>
              <a:t>assistance can be given.</a:t>
            </a:r>
          </a:p>
          <a:p>
            <a:r>
              <a:rPr lang="en-US" dirty="0"/>
              <a:t>Communities benefit economically and environmentally when local waterways </a:t>
            </a:r>
            <a:r>
              <a:rPr lang="en-US" dirty="0" smtClean="0"/>
              <a:t>and ground water are clean.</a:t>
            </a:r>
            <a:endParaRPr lang="en-US" dirty="0"/>
          </a:p>
          <a:p>
            <a:endParaRPr lang="en-US" dirty="0"/>
          </a:p>
          <a:p>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Key Messages </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888645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Kent Conservation District</a:t>
            </a:r>
          </a:p>
          <a:p>
            <a:r>
              <a:rPr lang="en-US" dirty="0" smtClean="0"/>
              <a:t>New Castle Conservation District</a:t>
            </a:r>
          </a:p>
          <a:p>
            <a:r>
              <a:rPr lang="en-US" dirty="0" smtClean="0"/>
              <a:t>Sussex Conservation District</a:t>
            </a:r>
          </a:p>
          <a:p>
            <a:r>
              <a:rPr lang="en-US" dirty="0" smtClean="0"/>
              <a:t>Delaware Nature Society – communication and engagement</a:t>
            </a:r>
          </a:p>
          <a:p>
            <a:r>
              <a:rPr lang="en-US" dirty="0" smtClean="0"/>
              <a:t>Nanticoke Watershed Alliance </a:t>
            </a:r>
            <a:r>
              <a:rPr lang="en-US" dirty="0"/>
              <a:t>– communication and engagement</a:t>
            </a:r>
          </a:p>
          <a:p>
            <a:r>
              <a:rPr lang="en-US" dirty="0" smtClean="0"/>
              <a:t>Delaware Forest Service</a:t>
            </a:r>
          </a:p>
          <a:p>
            <a:r>
              <a:rPr lang="en-US" dirty="0" smtClean="0"/>
              <a:t>University of Delaware Cooperative Extension</a:t>
            </a:r>
            <a:endParaRPr lang="en-US" dirty="0"/>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smtClean="0">
                <a:solidFill>
                  <a:srgbClr val="C55911"/>
                </a:solidFill>
              </a:rPr>
              <a:t>Key </a:t>
            </a:r>
            <a:r>
              <a:rPr lang="en-US" b="1" dirty="0">
                <a:solidFill>
                  <a:srgbClr val="C55911"/>
                </a:solidFill>
              </a:rPr>
              <a:t>Messengers/Trusted Sources </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ctr"/>
            <a:r>
              <a:rPr lang="en-US" i="1" dirty="0" smtClean="0">
                <a:solidFill>
                  <a:srgbClr val="000000"/>
                </a:solidFill>
              </a:rPr>
              <a:t>Delaware Local </a:t>
            </a:r>
            <a:r>
              <a:rPr lang="en-US" i="1" dirty="0">
                <a:solidFill>
                  <a:srgbClr val="000000"/>
                </a:solidFill>
              </a:rPr>
              <a:t>Government </a:t>
            </a:r>
            <a:endParaRPr lang="en-US" i="1" dirty="0" smtClean="0">
              <a:solidFill>
                <a:srgbClr val="000000"/>
              </a:solidFill>
            </a:endParaRPr>
          </a:p>
          <a:p>
            <a:pPr algn="ctr"/>
            <a:r>
              <a:rPr lang="en-US" i="1" dirty="0" smtClean="0">
                <a:solidFill>
                  <a:srgbClr val="000000"/>
                </a:solidFill>
              </a:rPr>
              <a:t>Engagement </a:t>
            </a:r>
            <a:r>
              <a:rPr lang="en-US" i="1" dirty="0">
                <a:solidFill>
                  <a:srgbClr val="000000"/>
                </a:solidFill>
              </a:rPr>
              <a:t>and Communication Strategy </a:t>
            </a:r>
          </a:p>
        </p:txBody>
      </p:sp>
    </p:spTree>
    <p:extLst>
      <p:ext uri="{BB962C8B-B14F-4D97-AF65-F5344CB8AC3E}">
        <p14:creationId xmlns:p14="http://schemas.microsoft.com/office/powerpoint/2010/main" val="3138762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wrap="square" anchor="ctr">
        <a:spAutoFit/>
      </a:bodyPr>
      <a:lstStyle>
        <a:defPPr algn="ctr">
          <a:defRPr sz="4000" b="1" dirty="0" smtClean="0">
            <a:solidFill>
              <a:srgbClr val="C55911"/>
            </a:solidFill>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2349</TotalTime>
  <Words>1683</Words>
  <Application>Microsoft Office PowerPoint</Application>
  <PresentationFormat>On-screen Show (4:3)</PresentationFormat>
  <Paragraphs>207</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Delaware-specific Considerations</vt:lpstr>
      <vt:lpstr>Engagement and Communication Goals</vt:lpstr>
      <vt:lpstr>Engagement and Communication Goals</vt:lpstr>
      <vt:lpstr>Engagement and Communication Goals</vt:lpstr>
      <vt:lpstr>Engagement and Communication Goals</vt:lpstr>
      <vt:lpstr>Target Audiences </vt:lpstr>
      <vt:lpstr>Key Messages </vt:lpstr>
      <vt:lpstr>Key Messengers/Trusted Sources </vt:lpstr>
      <vt:lpstr>Roles, Resources, and Capacity</vt:lpstr>
      <vt:lpstr>Roles, Resources, and Capacity</vt:lpstr>
      <vt:lpstr>Roles, Resources, and Capacity</vt:lpstr>
      <vt:lpstr>Roles, Resources, and Capacity</vt:lpstr>
      <vt:lpstr>Roles, Resources, and Capacity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Successful Green Infrastructure Implementation</dc:title>
  <dc:creator>Monica Billig</dc:creator>
  <cp:lastModifiedBy>Sullivan, James C. (DNREC)</cp:lastModifiedBy>
  <cp:revision>63</cp:revision>
  <cp:lastPrinted>2017-10-03T18:00:16Z</cp:lastPrinted>
  <dcterms:created xsi:type="dcterms:W3CDTF">2017-05-31T18:02:07Z</dcterms:created>
  <dcterms:modified xsi:type="dcterms:W3CDTF">2017-10-03T20:13:06Z</dcterms:modified>
</cp:coreProperties>
</file>