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71" r:id="rId3"/>
    <p:sldId id="270" r:id="rId4"/>
    <p:sldId id="257" r:id="rId5"/>
    <p:sldId id="266" r:id="rId6"/>
    <p:sldId id="260" r:id="rId7"/>
    <p:sldId id="265" r:id="rId8"/>
    <p:sldId id="262" r:id="rId9"/>
    <p:sldId id="259" r:id="rId10"/>
    <p:sldId id="263" r:id="rId11"/>
    <p:sldId id="264" r:id="rId12"/>
    <p:sldId id="258"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94660"/>
  </p:normalViewPr>
  <p:slideViewPr>
    <p:cSldViewPr>
      <p:cViewPr varScale="1">
        <p:scale>
          <a:sx n="70" d="100"/>
          <a:sy n="70" d="100"/>
        </p:scale>
        <p:origin x="5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E821862-5A5F-4190-986E-647FD0F023F3}" type="datetimeFigureOut">
              <a:rPr lang="en-US" smtClean="0"/>
              <a:t>8/22/2013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80355B3-0A60-4FEF-AD85-7074AAAEA300}"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821862-5A5F-4190-986E-647FD0F023F3}" type="datetimeFigureOut">
              <a:rPr lang="en-US" smtClean="0"/>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355B3-0A60-4FEF-AD85-7074AAAEA3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821862-5A5F-4190-986E-647FD0F023F3}" type="datetimeFigureOut">
              <a:rPr lang="en-US" smtClean="0"/>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80355B3-0A60-4FEF-AD85-7074AAAEA3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821862-5A5F-4190-986E-647FD0F023F3}" type="datetimeFigureOut">
              <a:rPr lang="en-US" smtClean="0"/>
              <a:t>8/22/2013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355B3-0A60-4FEF-AD85-7074AAAEA30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E821862-5A5F-4190-986E-647FD0F023F3}" type="datetimeFigureOut">
              <a:rPr lang="en-US" smtClean="0"/>
              <a:t>8/22/2013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80355B3-0A60-4FEF-AD85-7074AAAEA300}"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821862-5A5F-4190-986E-647FD0F023F3}" type="datetimeFigureOut">
              <a:rPr lang="en-US" smtClean="0"/>
              <a:t>8/22/2013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355B3-0A60-4FEF-AD85-7074AAAEA30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821862-5A5F-4190-986E-647FD0F023F3}" type="datetimeFigureOut">
              <a:rPr lang="en-US" smtClean="0"/>
              <a:t>8/22/2013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0355B3-0A60-4FEF-AD85-7074AAAEA30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821862-5A5F-4190-986E-647FD0F023F3}" type="datetimeFigureOut">
              <a:rPr lang="en-US" smtClean="0"/>
              <a:t>8/22/2013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0355B3-0A60-4FEF-AD85-7074AAAEA300}"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E821862-5A5F-4190-986E-647FD0F023F3}" type="datetimeFigureOut">
              <a:rPr lang="en-US" smtClean="0"/>
              <a:t>8/22/2013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0355B3-0A60-4FEF-AD85-7074AAAEA3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21862-5A5F-4190-986E-647FD0F023F3}" type="datetimeFigureOut">
              <a:rPr lang="en-US" smtClean="0"/>
              <a:t>8/22/2013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80355B3-0A60-4FEF-AD85-7074AAAEA300}"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21862-5A5F-4190-986E-647FD0F023F3}" type="datetimeFigureOut">
              <a:rPr lang="en-US" smtClean="0"/>
              <a:t>8/22/2013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355B3-0A60-4FEF-AD85-7074AAAEA300}"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E821862-5A5F-4190-986E-647FD0F023F3}" type="datetimeFigureOut">
              <a:rPr lang="en-US" smtClean="0"/>
              <a:t>8/22/2013</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80355B3-0A60-4FEF-AD85-7074AAAEA3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a:xfrm>
            <a:off x="304800" y="2209800"/>
            <a:ext cx="5715000" cy="1828800"/>
          </a:xfrm>
        </p:spPr>
        <p:txBody>
          <a:bodyPr/>
          <a:lstStyle/>
          <a:p>
            <a:r>
              <a:rPr lang="en-US" dirty="0" smtClean="0"/>
              <a:t>Farm Bill Update</a:t>
            </a:r>
            <a:endParaRPr lang="en-US" dirty="0"/>
          </a:p>
        </p:txBody>
      </p:sp>
      <p:pic>
        <p:nvPicPr>
          <p:cNvPr id="4098" name="Picture 2" descr="C:\Users\denise.coleman\AppData\Local\Microsoft\Windows\Temporary Internet Files\Content.Outlook\5U8VLCAU\Weaver Stream After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981200"/>
            <a:ext cx="21336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24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352801" cy="4407408"/>
          </a:xfrm>
        </p:spPr>
        <p:txBody>
          <a:bodyPr/>
          <a:lstStyle/>
          <a:p>
            <a:r>
              <a:rPr lang="en-US" dirty="0" smtClean="0"/>
              <a:t>Producers </a:t>
            </a:r>
            <a:r>
              <a:rPr lang="en-US" dirty="0"/>
              <a:t>may participate in the program by entering into contracts with NRCS through a covered program, if: </a:t>
            </a:r>
          </a:p>
          <a:p>
            <a:pPr lvl="1"/>
            <a:r>
              <a:rPr lang="en-US" dirty="0"/>
              <a:t>they are in an area covered by a partnership project, or </a:t>
            </a:r>
          </a:p>
          <a:p>
            <a:pPr lvl="1"/>
            <a:r>
              <a:rPr lang="en-US" dirty="0"/>
              <a:t>they are in a designated CCA.  </a:t>
            </a:r>
          </a:p>
          <a:p>
            <a:endParaRPr lang="en-US" dirty="0"/>
          </a:p>
        </p:txBody>
      </p:sp>
      <p:sp>
        <p:nvSpPr>
          <p:cNvPr id="3" name="Title 2"/>
          <p:cNvSpPr>
            <a:spLocks noGrp="1"/>
          </p:cNvSpPr>
          <p:nvPr>
            <p:ph type="title"/>
          </p:nvPr>
        </p:nvSpPr>
        <p:spPr/>
        <p:txBody>
          <a:bodyPr/>
          <a:lstStyle/>
          <a:p>
            <a:r>
              <a:rPr lang="en-US" dirty="0" smtClean="0"/>
              <a:t>PROGRAM PARTICIPATION</a:t>
            </a:r>
            <a:endParaRPr lang="en-US" dirty="0"/>
          </a:p>
        </p:txBody>
      </p:sp>
      <p:pic>
        <p:nvPicPr>
          <p:cNvPr id="3075" name="Picture 3" descr="C:\Users\denise.coleman\AppData\Local\Microsoft\Windows\Temporary Internet Files\Content.Outlook\5U8VLCAU\HeiseyCropfieldTractorTall-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990676" y="1768669"/>
            <a:ext cx="4019792" cy="422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11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p:cTn id="13" dur="1000" fill="hold"/>
                                        <p:tgtEl>
                                          <p:spTgt spid="3075"/>
                                        </p:tgtEl>
                                        <p:attrNameLst>
                                          <p:attrName>ppt_w</p:attrName>
                                        </p:attrNameLst>
                                      </p:cBhvr>
                                      <p:tavLst>
                                        <p:tav tm="0">
                                          <p:val>
                                            <p:fltVal val="0"/>
                                          </p:val>
                                        </p:tav>
                                        <p:tav tm="100000">
                                          <p:val>
                                            <p:strVal val="#ppt_w"/>
                                          </p:val>
                                        </p:tav>
                                      </p:tavLst>
                                    </p:anim>
                                    <p:anim calcmode="lin" valueType="num">
                                      <p:cBhvr>
                                        <p:cTn id="14" dur="1000" fill="hold"/>
                                        <p:tgtEl>
                                          <p:spTgt spid="3075"/>
                                        </p:tgtEl>
                                        <p:attrNameLst>
                                          <p:attrName>ppt_h</p:attrName>
                                        </p:attrNameLst>
                                      </p:cBhvr>
                                      <p:tavLst>
                                        <p:tav tm="0">
                                          <p:val>
                                            <p:fltVal val="0"/>
                                          </p:val>
                                        </p:tav>
                                        <p:tav tm="100000">
                                          <p:val>
                                            <p:strVal val="#ppt_h"/>
                                          </p:val>
                                        </p:tav>
                                      </p:tavLst>
                                    </p:anim>
                                    <p:anim calcmode="lin" valueType="num">
                                      <p:cBhvr>
                                        <p:cTn id="15" dur="1000" fill="hold"/>
                                        <p:tgtEl>
                                          <p:spTgt spid="3075"/>
                                        </p:tgtEl>
                                        <p:attrNameLst>
                                          <p:attrName>style.rotation</p:attrName>
                                        </p:attrNameLst>
                                      </p:cBhvr>
                                      <p:tavLst>
                                        <p:tav tm="0">
                                          <p:val>
                                            <p:fltVal val="90"/>
                                          </p:val>
                                        </p:tav>
                                        <p:tav tm="100000">
                                          <p:val>
                                            <p:fltVal val="0"/>
                                          </p:val>
                                        </p:tav>
                                      </p:tavLst>
                                    </p:anim>
                                    <p:animEffect transition="in" filter="fade">
                                      <p:cBhvr>
                                        <p:cTn id="16" dur="1000"/>
                                        <p:tgtEl>
                                          <p:spTgt spid="3075"/>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1000"/>
                                        <p:tgtEl>
                                          <p:spTgt spid="2">
                                            <p:txEl>
                                              <p:pRg st="2" end="2"/>
                                            </p:txEl>
                                          </p:spTgt>
                                        </p:tgtEl>
                                      </p:cBhvr>
                                    </p:animEffect>
                                    <p:anim calcmode="lin" valueType="num">
                                      <p:cBhvr>
                                        <p:cTn id="3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Agreements </a:t>
            </a:r>
            <a:r>
              <a:rPr lang="en-US" dirty="0"/>
              <a:t>are entered into at either the national or state </a:t>
            </a:r>
            <a:r>
              <a:rPr lang="en-US" dirty="0" smtClean="0"/>
              <a:t>level following a competition:</a:t>
            </a:r>
          </a:p>
          <a:p>
            <a:endParaRPr lang="en-US" dirty="0"/>
          </a:p>
          <a:p>
            <a:pPr lvl="1"/>
            <a:r>
              <a:rPr lang="en-US" dirty="0"/>
              <a:t>Assisting producers to meet or avoid a natural resource regulatory requirement;</a:t>
            </a:r>
          </a:p>
          <a:p>
            <a:pPr lvl="1"/>
            <a:r>
              <a:rPr lang="en-US" dirty="0"/>
              <a:t>Leveraging non-federal financial and technical resources and coordinating with other conservation efforts;</a:t>
            </a:r>
          </a:p>
          <a:p>
            <a:pPr lvl="1"/>
            <a:r>
              <a:rPr lang="en-US" dirty="0"/>
              <a:t>Delivering high percentages of applied conservation to address conservation priorities; </a:t>
            </a:r>
          </a:p>
          <a:p>
            <a:pPr lvl="1"/>
            <a:r>
              <a:rPr lang="en-US" dirty="0"/>
              <a:t>Providing innovation in conservation methods or delivery, including outcome-based measures</a:t>
            </a:r>
            <a:r>
              <a:rPr lang="en-US" dirty="0" smtClean="0"/>
              <a:t>; </a:t>
            </a:r>
            <a:endParaRPr lang="en-US" dirty="0"/>
          </a:p>
          <a:p>
            <a:pPr lvl="1"/>
            <a:r>
              <a:rPr lang="en-US" dirty="0"/>
              <a:t>Having a high percentage of producers in the areas covered by the agreement</a:t>
            </a:r>
            <a:r>
              <a:rPr lang="en-US" dirty="0" smtClean="0"/>
              <a:t>; and</a:t>
            </a:r>
          </a:p>
          <a:p>
            <a:pPr lvl="1"/>
            <a:r>
              <a:rPr lang="en-US" dirty="0" smtClean="0"/>
              <a:t>Other </a:t>
            </a:r>
            <a:r>
              <a:rPr lang="en-US" dirty="0"/>
              <a:t>priorities as determined important to achieving the purposes of the program</a:t>
            </a:r>
            <a:r>
              <a:rPr lang="en-US" dirty="0" smtClean="0"/>
              <a:t>.</a:t>
            </a:r>
          </a:p>
          <a:p>
            <a:pPr marL="365760" lvl="1" indent="0">
              <a:buNone/>
            </a:pPr>
            <a:endParaRPr lang="en-US" dirty="0"/>
          </a:p>
          <a:p>
            <a:r>
              <a:rPr lang="en-US" dirty="0" smtClean="0"/>
              <a:t>Achieve results within five years. Partner is to provide a close-out report on results.</a:t>
            </a:r>
          </a:p>
          <a:p>
            <a:pPr marL="45720" indent="0">
              <a:buNone/>
            </a:pPr>
            <a:endParaRPr lang="en-US" dirty="0" smtClean="0"/>
          </a:p>
          <a:p>
            <a:r>
              <a:rPr lang="en-US" dirty="0" smtClean="0"/>
              <a:t>The </a:t>
            </a:r>
            <a:r>
              <a:rPr lang="en-US" dirty="0"/>
              <a:t>partner is authorized, at the request of a producer, to represent the producer in applying for NRCS assistance.   A partner must provide a significant portion of the overall cost of the scope of the project.  </a:t>
            </a:r>
          </a:p>
        </p:txBody>
      </p:sp>
      <p:sp>
        <p:nvSpPr>
          <p:cNvPr id="3" name="Title 2"/>
          <p:cNvSpPr>
            <a:spLocks noGrp="1"/>
          </p:cNvSpPr>
          <p:nvPr>
            <p:ph type="title"/>
          </p:nvPr>
        </p:nvSpPr>
        <p:spPr/>
        <p:txBody>
          <a:bodyPr/>
          <a:lstStyle/>
          <a:p>
            <a:r>
              <a:rPr lang="en-US" dirty="0" smtClean="0"/>
              <a:t>ReGionAL CONSERVATION PARTNERSHIPS</a:t>
            </a:r>
            <a:endParaRPr lang="en-US" dirty="0"/>
          </a:p>
        </p:txBody>
      </p:sp>
    </p:spTree>
    <p:extLst>
      <p:ext uri="{BB962C8B-B14F-4D97-AF65-F5344CB8AC3E}">
        <p14:creationId xmlns:p14="http://schemas.microsoft.com/office/powerpoint/2010/main" val="275154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0" end="0"/>
                                            </p:txEl>
                                          </p:spTgt>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
                                            <p:txEl>
                                              <p:pRg st="2" end="2"/>
                                            </p:txEl>
                                          </p:spTgt>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
                                            <p:txEl>
                                              <p:pRg st="3" end="3"/>
                                            </p:txEl>
                                          </p:spTgt>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
                                            <p:txEl>
                                              <p:pRg st="4" end="4"/>
                                            </p:txEl>
                                          </p:spTgt>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34" dur="500"/>
                                        <p:tgtEl>
                                          <p:spTgt spid="2">
                                            <p:txEl>
                                              <p:pRg st="5" end="5"/>
                                            </p:txEl>
                                          </p:spTgt>
                                        </p:tgtEl>
                                      </p:cBhvr>
                                    </p:animEffect>
                                  </p:childTnLst>
                                </p:cTn>
                              </p:par>
                            </p:childTnLst>
                          </p:cTn>
                        </p:par>
                        <p:par>
                          <p:cTn id="35" fill="hold">
                            <p:stCondLst>
                              <p:cond delay="3000"/>
                            </p:stCondLst>
                            <p:childTnLst>
                              <p:par>
                                <p:cTn id="36" presetID="12" presetClass="entr" presetSubtype="4" fill="hold" grpId="0"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39" dur="500"/>
                                        <p:tgtEl>
                                          <p:spTgt spid="2">
                                            <p:txEl>
                                              <p:pRg st="6" end="6"/>
                                            </p:txEl>
                                          </p:spTgt>
                                        </p:tgtEl>
                                      </p:cBhvr>
                                    </p:animEffect>
                                  </p:childTnLst>
                                </p:cTn>
                              </p:par>
                            </p:childTnLst>
                          </p:cTn>
                        </p:par>
                        <p:par>
                          <p:cTn id="40" fill="hold">
                            <p:stCondLst>
                              <p:cond delay="3500"/>
                            </p:stCondLst>
                            <p:childTnLst>
                              <p:par>
                                <p:cTn id="41" presetID="12" presetClass="entr" presetSubtype="4" fill="hold" grpId="0"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
                                            <p:txEl>
                                              <p:pRg st="7" end="7"/>
                                            </p:txEl>
                                          </p:spTgt>
                                        </p:tgtEl>
                                      </p:cBhvr>
                                    </p:animEffect>
                                  </p:childTnLst>
                                </p:cTn>
                              </p:par>
                            </p:childTnLst>
                          </p:cTn>
                        </p:par>
                        <p:par>
                          <p:cTn id="45" fill="hold">
                            <p:stCondLst>
                              <p:cond delay="4000"/>
                            </p:stCondLst>
                            <p:childTnLst>
                              <p:par>
                                <p:cTn id="46" presetID="12" presetClass="entr" presetSubtype="4" fill="hold" grpId="0" nodeType="after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 calcmode="lin" valueType="num">
                                      <p:cBhvr additive="base">
                                        <p:cTn id="48" dur="500"/>
                                        <p:tgtEl>
                                          <p:spTgt spid="2">
                                            <p:txEl>
                                              <p:pRg st="9" end="9"/>
                                            </p:txEl>
                                          </p:spTgt>
                                        </p:tgtEl>
                                        <p:attrNameLst>
                                          <p:attrName>ppt_y</p:attrName>
                                        </p:attrNameLst>
                                      </p:cBhvr>
                                      <p:tavLst>
                                        <p:tav tm="0">
                                          <p:val>
                                            <p:strVal val="#ppt_y+#ppt_h*1.125000"/>
                                          </p:val>
                                        </p:tav>
                                        <p:tav tm="100000">
                                          <p:val>
                                            <p:strVal val="#ppt_y"/>
                                          </p:val>
                                        </p:tav>
                                      </p:tavLst>
                                    </p:anim>
                                    <p:animEffect transition="in" filter="wipe(up)">
                                      <p:cBhvr>
                                        <p:cTn id="49" dur="500"/>
                                        <p:tgtEl>
                                          <p:spTgt spid="2">
                                            <p:txEl>
                                              <p:pRg st="9" end="9"/>
                                            </p:txEl>
                                          </p:spTgt>
                                        </p:tgtEl>
                                      </p:cBhvr>
                                    </p:animEffect>
                                  </p:childTnLst>
                                </p:cTn>
                              </p:par>
                            </p:childTnLst>
                          </p:cTn>
                        </p:par>
                        <p:par>
                          <p:cTn id="50" fill="hold">
                            <p:stCondLst>
                              <p:cond delay="4500"/>
                            </p:stCondLst>
                            <p:childTnLst>
                              <p:par>
                                <p:cTn id="51" presetID="12" presetClass="entr" presetSubtype="4" fill="hold" grpId="0" nodeType="after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p:tgtEl>
                                          <p:spTgt spid="2">
                                            <p:txEl>
                                              <p:pRg st="11" end="11"/>
                                            </p:txEl>
                                          </p:spTgt>
                                        </p:tgtEl>
                                        <p:attrNameLst>
                                          <p:attrName>ppt_y</p:attrName>
                                        </p:attrNameLst>
                                      </p:cBhvr>
                                      <p:tavLst>
                                        <p:tav tm="0">
                                          <p:val>
                                            <p:strVal val="#ppt_y+#ppt_h*1.125000"/>
                                          </p:val>
                                        </p:tav>
                                        <p:tav tm="100000">
                                          <p:val>
                                            <p:strVal val="#ppt_y"/>
                                          </p:val>
                                        </p:tav>
                                      </p:tavLst>
                                    </p:anim>
                                    <p:animEffect transition="in" filter="wipe(up)">
                                      <p:cBhvr>
                                        <p:cTn id="5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800" dirty="0"/>
              <a:t>Operates using program authority and funds or acres from three </a:t>
            </a:r>
            <a:r>
              <a:rPr lang="en-US" sz="2800" b="1" dirty="0"/>
              <a:t>covered programs</a:t>
            </a:r>
            <a:r>
              <a:rPr lang="en-US" sz="2800" dirty="0"/>
              <a:t>:</a:t>
            </a:r>
          </a:p>
          <a:p>
            <a:pPr lvl="1"/>
            <a:r>
              <a:rPr lang="en-US" sz="2800" dirty="0"/>
              <a:t>Agricultural Conservation Easement Program (ACEP)</a:t>
            </a:r>
          </a:p>
          <a:p>
            <a:pPr lvl="1"/>
            <a:r>
              <a:rPr lang="en-US" sz="2800" dirty="0"/>
              <a:t>Environmental Quality Incentives Program (EQIP)</a:t>
            </a:r>
          </a:p>
          <a:p>
            <a:pPr lvl="1"/>
            <a:r>
              <a:rPr lang="en-US" sz="2800" dirty="0"/>
              <a:t>Conservation Stewardship Program (CSP)</a:t>
            </a:r>
          </a:p>
          <a:p>
            <a:endParaRPr lang="en-US" sz="2800" dirty="0"/>
          </a:p>
        </p:txBody>
      </p:sp>
      <p:sp>
        <p:nvSpPr>
          <p:cNvPr id="3" name="Title 2"/>
          <p:cNvSpPr>
            <a:spLocks noGrp="1"/>
          </p:cNvSpPr>
          <p:nvPr>
            <p:ph type="title"/>
          </p:nvPr>
        </p:nvSpPr>
        <p:spPr/>
        <p:txBody>
          <a:bodyPr/>
          <a:lstStyle/>
          <a:p>
            <a:r>
              <a:rPr lang="en-US" dirty="0"/>
              <a:t>ASSISTANCE TO PRODUCERS AND PAYMENTS</a:t>
            </a:r>
          </a:p>
        </p:txBody>
      </p:sp>
    </p:spTree>
    <p:extLst>
      <p:ext uri="{BB962C8B-B14F-4D97-AF65-F5344CB8AC3E}">
        <p14:creationId xmlns:p14="http://schemas.microsoft.com/office/powerpoint/2010/main" val="193085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0" end="0"/>
                                            </p:txEl>
                                          </p:spTgt>
                                        </p:tgtEl>
                                      </p:cBhvr>
                                    </p:animEffect>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1" end="1"/>
                                            </p:txEl>
                                          </p:spTgt>
                                        </p:tgtEl>
                                      </p:cBhvr>
                                    </p:animEffect>
                                  </p:childTnLst>
                                </p:cTn>
                              </p:par>
                            </p:childTnLst>
                          </p:cTn>
                        </p:par>
                        <p:par>
                          <p:cTn id="22" fill="hold">
                            <p:stCondLst>
                              <p:cond delay="2500"/>
                            </p:stCondLst>
                            <p:childTnLst>
                              <p:par>
                                <p:cTn id="23" presetID="55"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2" end="2"/>
                                            </p:txEl>
                                          </p:spTgt>
                                        </p:tgtEl>
                                      </p:cBhvr>
                                    </p:animEffect>
                                  </p:childTnLst>
                                </p:cTn>
                              </p:par>
                            </p:childTnLst>
                          </p:cTn>
                        </p:par>
                        <p:par>
                          <p:cTn id="28" fill="hold">
                            <p:stCondLst>
                              <p:cond delay="3500"/>
                            </p:stCondLst>
                            <p:childTnLst>
                              <p:par>
                                <p:cTn id="29" presetID="55"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Contracts </a:t>
            </a:r>
            <a:r>
              <a:rPr lang="en-US" dirty="0"/>
              <a:t>under the program can provide financial and technical assistance to: </a:t>
            </a:r>
          </a:p>
          <a:p>
            <a:pPr lvl="1"/>
            <a:r>
              <a:rPr lang="en-US" dirty="0"/>
              <a:t>producers participating in a project with a partner </a:t>
            </a:r>
          </a:p>
          <a:p>
            <a:pPr lvl="1"/>
            <a:r>
              <a:rPr lang="en-US" dirty="0"/>
              <a:t>producers that fit within the scope of a project with a partner, but who seek to implement an eligible activity independent of the partner, or </a:t>
            </a:r>
          </a:p>
          <a:p>
            <a:pPr lvl="1"/>
            <a:r>
              <a:rPr lang="en-US" dirty="0"/>
              <a:t>producers that are within a CCA designated by USDA.  </a:t>
            </a:r>
          </a:p>
          <a:p>
            <a:r>
              <a:rPr lang="en-US" dirty="0" smtClean="0"/>
              <a:t>A </a:t>
            </a:r>
            <a:r>
              <a:rPr lang="en-US" dirty="0"/>
              <a:t>producer within a critical conservation area may also be within a designated project area as well, since a partner agreement area can be included in a CCA. </a:t>
            </a:r>
            <a:endParaRPr lang="en-US" dirty="0" smtClean="0"/>
          </a:p>
          <a:p>
            <a:pPr lvl="1"/>
            <a:r>
              <a:rPr lang="en-US" dirty="0" smtClean="0"/>
              <a:t> </a:t>
            </a:r>
            <a:r>
              <a:rPr lang="en-US" dirty="0"/>
              <a:t>For example, if the Chesapeake Bay watershed were designated as a CCA for water quality, a partner group could apply to address nutrient runoff in an area within the watershed.  A producer in the area could apply through the partner; apply directly to NRCS under the scope of the project; or directly to NRCS under the critical conservation area designation.  Conceivably, some producers could be covered under multiple partnership projects addressing different conservation needs, as well as being located within a designated CCA.  </a:t>
            </a:r>
          </a:p>
          <a:p>
            <a:endParaRPr lang="en-US" dirty="0"/>
          </a:p>
        </p:txBody>
      </p:sp>
      <p:sp>
        <p:nvSpPr>
          <p:cNvPr id="3" name="Title 2"/>
          <p:cNvSpPr>
            <a:spLocks noGrp="1"/>
          </p:cNvSpPr>
          <p:nvPr>
            <p:ph type="title"/>
          </p:nvPr>
        </p:nvSpPr>
        <p:spPr/>
        <p:txBody>
          <a:bodyPr/>
          <a:lstStyle/>
          <a:p>
            <a:r>
              <a:rPr lang="en-US" dirty="0" smtClean="0"/>
              <a:t>ASSISTANCE TO PRODUCERS AND PAYMENTS</a:t>
            </a:r>
            <a:endParaRPr lang="en-US" dirty="0"/>
          </a:p>
        </p:txBody>
      </p:sp>
    </p:spTree>
    <p:extLst>
      <p:ext uri="{BB962C8B-B14F-4D97-AF65-F5344CB8AC3E}">
        <p14:creationId xmlns:p14="http://schemas.microsoft.com/office/powerpoint/2010/main" val="6309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0" end="0"/>
                                            </p:txEl>
                                          </p:spTgt>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
                                            <p:txEl>
                                              <p:pRg st="1" end="1"/>
                                            </p:txEl>
                                          </p:spTgt>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
                                            <p:txEl>
                                              <p:pRg st="2" end="2"/>
                                            </p:txEl>
                                          </p:spTgt>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
                                            <p:txEl>
                                              <p:pRg st="3" end="3"/>
                                            </p:txEl>
                                          </p:spTgt>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4" dur="500"/>
                                        <p:tgtEl>
                                          <p:spTgt spid="2">
                                            <p:txEl>
                                              <p:pRg st="4" end="4"/>
                                            </p:txEl>
                                          </p:spTgt>
                                        </p:tgtEl>
                                      </p:cBhvr>
                                    </p:animEffect>
                                  </p:childTnLst>
                                </p:cTn>
                              </p:par>
                            </p:childTnLst>
                          </p:cTn>
                        </p:par>
                        <p:par>
                          <p:cTn id="35" fill="hold">
                            <p:stCondLst>
                              <p:cond delay="3000"/>
                            </p:stCondLst>
                            <p:childTnLst>
                              <p:par>
                                <p:cTn id="36" presetID="12" presetClass="entr" presetSubtype="4" fill="hold" grpId="0" nodeType="after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3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Last farm bill:  a lot accomplished on working lands</a:t>
            </a:r>
            <a:endParaRPr lang="en-US" dirty="0"/>
          </a:p>
        </p:txBody>
      </p:sp>
      <p:pic>
        <p:nvPicPr>
          <p:cNvPr id="2050" name="Picture 2" descr="C:\Users\denise.coleman\AppData\Local\Microsoft\Windows\Temporary Internet Files\Content.Outlook\5U8VLCAU\Tabl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673776"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1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AFTER THE CHESAPEAKE BAY WATERSHED INITIATIVE?</a:t>
            </a:r>
            <a:endParaRPr lang="en-US" dirty="0"/>
          </a:p>
        </p:txBody>
      </p:sp>
      <p:pic>
        <p:nvPicPr>
          <p:cNvPr id="1026" name="Picture 2" descr="C:\Users\denise.coleman\AppData\Local\Microsoft\Windows\Temporary Internet Files\Content.Outlook\5U8VLCAU\m10736_portra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524000"/>
            <a:ext cx="4038600" cy="522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0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1)">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Consolidates four existing conservation programs:  the Agricultural Water Enhancement Program (AWEP); the Chesapeake Bay watershed program (CBWP); the Cooperative Conservation Partnership Initiative (CCPI); and the Great Lakes Basin Program for Soil Erosion and Sediment Control (GLBP).  </a:t>
            </a:r>
          </a:p>
          <a:p>
            <a:pPr lvl="0"/>
            <a:r>
              <a:rPr lang="en-US" dirty="0"/>
              <a:t>Is designed to deliver projects that improve soil quality, water quantity and quality, or wildlife habitat in a specific area or region.  The consolidated program identifies projects at the state, regional and national levels that cover specific geographic areas.  </a:t>
            </a:r>
          </a:p>
          <a:p>
            <a:pPr lvl="0"/>
            <a:r>
              <a:rPr lang="en-US" dirty="0"/>
              <a:t>Allows </a:t>
            </a:r>
            <a:r>
              <a:rPr lang="en-US" dirty="0" smtClean="0"/>
              <a:t>geographic and </a:t>
            </a:r>
            <a:r>
              <a:rPr lang="en-US" dirty="0"/>
              <a:t>resource-specific targeting at scales as small as a sub-watershed level or as broad as a multi-state region like the Chesapeake, Great Lakes, or Mississippi river basin.  </a:t>
            </a:r>
            <a:endParaRPr lang="en-US" dirty="0" smtClean="0"/>
          </a:p>
          <a:p>
            <a:pPr lvl="0"/>
            <a:endParaRPr lang="en-US" dirty="0"/>
          </a:p>
          <a:p>
            <a:endParaRPr lang="en-US" dirty="0"/>
          </a:p>
        </p:txBody>
      </p:sp>
      <p:sp>
        <p:nvSpPr>
          <p:cNvPr id="2" name="Title 1"/>
          <p:cNvSpPr>
            <a:spLocks noGrp="1"/>
          </p:cNvSpPr>
          <p:nvPr>
            <p:ph type="title"/>
          </p:nvPr>
        </p:nvSpPr>
        <p:spPr/>
        <p:txBody>
          <a:bodyPr>
            <a:normAutofit fontScale="90000"/>
          </a:bodyPr>
          <a:lstStyle/>
          <a:p>
            <a:r>
              <a:rPr lang="en-US" dirty="0" smtClean="0"/>
              <a:t>The </a:t>
            </a:r>
            <a:r>
              <a:rPr lang="en-US" dirty="0"/>
              <a:t>Regional Conservation Partnership Program (RCPP):</a:t>
            </a:r>
            <a:br>
              <a:rPr lang="en-US" dirty="0"/>
            </a:br>
            <a:endParaRPr lang="en-US" dirty="0"/>
          </a:p>
        </p:txBody>
      </p:sp>
    </p:spTree>
    <p:extLst>
      <p:ext uri="{BB962C8B-B14F-4D97-AF65-F5344CB8AC3E}">
        <p14:creationId xmlns:p14="http://schemas.microsoft.com/office/powerpoint/2010/main" val="29616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program has mandatory funding of $100 million in no-year funds from 2013 through 2017.  This funding would be obligated much as the CBWP funding is currently – applying the funding in RCPP project or CCA areas through covered programs.  </a:t>
            </a:r>
          </a:p>
          <a:p>
            <a:r>
              <a:rPr lang="en-US" dirty="0"/>
              <a:t>In addition, the program reserves up to eight percent (the House mark includes six percent) of program funds or acres in each of the covered programs (</a:t>
            </a:r>
            <a:r>
              <a:rPr lang="en-US" dirty="0" err="1"/>
              <a:t>i.e</a:t>
            </a:r>
            <a:r>
              <a:rPr lang="en-US" dirty="0"/>
              <a:t>, EQIP, CSP and ACEP).  The latter mechanism is similar to the process under the CCPI program, and like CCPI, any funds not obligated under the RCPP by April 1 are swept for use under the original covered program.  </a:t>
            </a:r>
          </a:p>
          <a:p>
            <a:endParaRPr lang="en-US" dirty="0"/>
          </a:p>
        </p:txBody>
      </p:sp>
      <p:sp>
        <p:nvSpPr>
          <p:cNvPr id="3" name="Title 2"/>
          <p:cNvSpPr>
            <a:spLocks noGrp="1"/>
          </p:cNvSpPr>
          <p:nvPr>
            <p:ph type="title"/>
          </p:nvPr>
        </p:nvSpPr>
        <p:spPr>
          <a:xfrm>
            <a:off x="381000" y="228600"/>
            <a:ext cx="8381260" cy="1181641"/>
          </a:xfrm>
        </p:spPr>
        <p:txBody>
          <a:bodyPr/>
          <a:lstStyle/>
          <a:p>
            <a:r>
              <a:rPr lang="en-US" dirty="0" smtClean="0"/>
              <a:t>PROGRAM FUNDING</a:t>
            </a:r>
            <a:endParaRPr lang="en-US" dirty="0"/>
          </a:p>
        </p:txBody>
      </p:sp>
    </p:spTree>
    <p:extLst>
      <p:ext uri="{BB962C8B-B14F-4D97-AF65-F5344CB8AC3E}">
        <p14:creationId xmlns:p14="http://schemas.microsoft.com/office/powerpoint/2010/main" val="355618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0" end="0"/>
                                            </p:txEl>
                                          </p:spTgt>
                                        </p:tgtEl>
                                      </p:cBhvr>
                                    </p:animEffect>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r>
              <a:rPr lang="en-US" sz="2400" dirty="0"/>
              <a:t>Allocates annual funding to three funding pools:</a:t>
            </a:r>
          </a:p>
          <a:p>
            <a:pPr lvl="1"/>
            <a:r>
              <a:rPr lang="en-US" sz="2400" dirty="0"/>
              <a:t>40 percent of the funding for national projects (House: 50 percent)</a:t>
            </a:r>
          </a:p>
          <a:p>
            <a:pPr lvl="1"/>
            <a:r>
              <a:rPr lang="en-US" sz="2400" dirty="0"/>
              <a:t>25 percent of the funding for State level projects (administered by the state conservationist) (House: same)</a:t>
            </a:r>
          </a:p>
          <a:p>
            <a:pPr lvl="1"/>
            <a:r>
              <a:rPr lang="en-US" sz="2400" dirty="0"/>
              <a:t>35 percent of the funding for Critical Conservation Areas (CCA) (House: 25 percent).  </a:t>
            </a:r>
          </a:p>
          <a:p>
            <a:pPr lvl="0"/>
            <a:r>
              <a:rPr lang="en-US" sz="2400" dirty="0"/>
              <a:t>Enables producers to enter into contracts either through a partner in partnership project areas, or directly with NRCS either in a partnership project area or in a CCA.  </a:t>
            </a:r>
          </a:p>
          <a:p>
            <a:pPr lvl="0"/>
            <a:endParaRPr lang="en-US" sz="2400" dirty="0"/>
          </a:p>
        </p:txBody>
      </p:sp>
      <p:sp>
        <p:nvSpPr>
          <p:cNvPr id="3" name="Title 2"/>
          <p:cNvSpPr>
            <a:spLocks noGrp="1"/>
          </p:cNvSpPr>
          <p:nvPr>
            <p:ph type="title"/>
          </p:nvPr>
        </p:nvSpPr>
        <p:spPr>
          <a:xfrm>
            <a:off x="381000" y="228600"/>
            <a:ext cx="8381260" cy="1181641"/>
          </a:xfrm>
        </p:spPr>
        <p:txBody>
          <a:bodyPr/>
          <a:lstStyle/>
          <a:p>
            <a:r>
              <a:rPr lang="en-US" dirty="0" smtClean="0"/>
              <a:t>NATIONAL FUND ALLOCATION: </a:t>
            </a:r>
            <a:r>
              <a:rPr lang="en-US" sz="2800" dirty="0" smtClean="0"/>
              <a:t>COMPARISON BETWEEN HOUSE AND SENATE</a:t>
            </a:r>
            <a:endParaRPr lang="en-US" sz="2800" dirty="0"/>
          </a:p>
        </p:txBody>
      </p:sp>
    </p:spTree>
    <p:extLst>
      <p:ext uri="{BB962C8B-B14F-4D97-AF65-F5344CB8AC3E}">
        <p14:creationId xmlns:p14="http://schemas.microsoft.com/office/powerpoint/2010/main" val="361728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u="sng" dirty="0"/>
              <a:t>Critical Conservation Areas</a:t>
            </a:r>
            <a:endParaRPr lang="en-US" dirty="0"/>
          </a:p>
          <a:p>
            <a:pPr lvl="1"/>
            <a:r>
              <a:rPr lang="en-US" dirty="0" smtClean="0"/>
              <a:t>includes </a:t>
            </a:r>
            <a:r>
              <a:rPr lang="en-US" dirty="0"/>
              <a:t>multiple States with significant agriculture production; </a:t>
            </a:r>
          </a:p>
          <a:p>
            <a:pPr lvl="1"/>
            <a:r>
              <a:rPr lang="en-US" dirty="0"/>
              <a:t>is covered by an existing regional, State, bi-national, or multistate agreement or plan with established objectives, goals and </a:t>
            </a:r>
            <a:r>
              <a:rPr lang="en-US" dirty="0" err="1"/>
              <a:t>workplans</a:t>
            </a:r>
            <a:r>
              <a:rPr lang="en-US" dirty="0"/>
              <a:t> and is adopted by a Federal, State, or regional authority; </a:t>
            </a:r>
          </a:p>
          <a:p>
            <a:pPr lvl="1"/>
            <a:r>
              <a:rPr lang="en-US" dirty="0"/>
              <a:t>has water quality concerns; </a:t>
            </a:r>
          </a:p>
          <a:p>
            <a:pPr lvl="1"/>
            <a:r>
              <a:rPr lang="en-US" dirty="0"/>
              <a:t>has water quantity concerns; or </a:t>
            </a:r>
          </a:p>
          <a:p>
            <a:pPr lvl="1"/>
            <a:r>
              <a:rPr lang="en-US" dirty="0"/>
              <a:t>is subject to regulatory requirements that could reduce the economic scope of agricultural operations within the area</a:t>
            </a:r>
            <a:r>
              <a:rPr lang="en-US" dirty="0" smtClean="0"/>
              <a:t>.</a:t>
            </a:r>
            <a:endParaRPr lang="en-US" dirty="0"/>
          </a:p>
        </p:txBody>
      </p:sp>
      <p:sp>
        <p:nvSpPr>
          <p:cNvPr id="3" name="Title 2"/>
          <p:cNvSpPr>
            <a:spLocks noGrp="1"/>
          </p:cNvSpPr>
          <p:nvPr>
            <p:ph type="title"/>
          </p:nvPr>
        </p:nvSpPr>
        <p:spPr/>
        <p:txBody>
          <a:bodyPr/>
          <a:lstStyle/>
          <a:p>
            <a:r>
              <a:rPr lang="en-US" dirty="0" smtClean="0"/>
              <a:t>WATER QUALITY FOCUS:  ALIGNMENT WITH BAY	</a:t>
            </a:r>
            <a:endParaRPr lang="en-US" dirty="0"/>
          </a:p>
        </p:txBody>
      </p:sp>
    </p:spTree>
    <p:extLst>
      <p:ext uri="{BB962C8B-B14F-4D97-AF65-F5344CB8AC3E}">
        <p14:creationId xmlns:p14="http://schemas.microsoft.com/office/powerpoint/2010/main" val="303322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0" end="0"/>
                                            </p:txEl>
                                          </p:spTgt>
                                        </p:tgtEl>
                                      </p:cBhvr>
                                    </p:animEffect>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1" end="1"/>
                                            </p:txEl>
                                          </p:spTgt>
                                        </p:tgtEl>
                                      </p:cBhvr>
                                    </p:animEffect>
                                  </p:childTnLst>
                                </p:cTn>
                              </p:par>
                            </p:childTnLst>
                          </p:cTn>
                        </p:par>
                        <p:par>
                          <p:cTn id="22" fill="hold">
                            <p:stCondLst>
                              <p:cond delay="2500"/>
                            </p:stCondLst>
                            <p:childTnLst>
                              <p:par>
                                <p:cTn id="23" presetID="55"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2" end="2"/>
                                            </p:txEl>
                                          </p:spTgt>
                                        </p:tgtEl>
                                      </p:cBhvr>
                                    </p:animEffect>
                                  </p:childTnLst>
                                </p:cTn>
                              </p:par>
                            </p:childTnLst>
                          </p:cTn>
                        </p:par>
                        <p:par>
                          <p:cTn id="28" fill="hold">
                            <p:stCondLst>
                              <p:cond delay="3500"/>
                            </p:stCondLst>
                            <p:childTnLst>
                              <p:par>
                                <p:cTn id="29" presetID="55"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3" end="3"/>
                                            </p:txEl>
                                          </p:spTgt>
                                        </p:tgtEl>
                                      </p:cBhvr>
                                    </p:animEffect>
                                  </p:childTnLst>
                                </p:cTn>
                              </p:par>
                            </p:childTnLst>
                          </p:cTn>
                        </p:par>
                        <p:par>
                          <p:cTn id="34" fill="hold">
                            <p:stCondLst>
                              <p:cond delay="4500"/>
                            </p:stCondLst>
                            <p:childTnLst>
                              <p:par>
                                <p:cTn id="35" presetID="55" presetClass="entr" presetSubtype="0" fill="hold" grpId="0"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p:cTn id="37"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4" end="4"/>
                                            </p:txEl>
                                          </p:spTgt>
                                        </p:tgtEl>
                                      </p:cBhvr>
                                    </p:animEffect>
                                  </p:childTnLst>
                                </p:cTn>
                              </p:par>
                            </p:childTnLst>
                          </p:cTn>
                        </p:par>
                        <p:par>
                          <p:cTn id="40" fill="hold">
                            <p:stCondLst>
                              <p:cond delay="5500"/>
                            </p:stCondLst>
                            <p:childTnLst>
                              <p:par>
                                <p:cTn id="41" presetID="55" presetClass="entr" presetSubtype="0" fill="hold" grpId="0"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p:cTn id="43"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4"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45720" indent="0">
              <a:buNone/>
            </a:pPr>
            <a:r>
              <a:rPr lang="en-US" dirty="0" smtClean="0"/>
              <a:t>Up to six designated areas </a:t>
            </a:r>
          </a:p>
          <a:p>
            <a:pPr marL="45720" indent="0">
              <a:buNone/>
            </a:pPr>
            <a:endParaRPr lang="en-US" dirty="0" smtClean="0"/>
          </a:p>
          <a:p>
            <a:r>
              <a:rPr lang="en-US" b="1" dirty="0" smtClean="0"/>
              <a:t>Partners </a:t>
            </a:r>
            <a:r>
              <a:rPr lang="en-US" dirty="0" smtClean="0"/>
              <a:t>include </a:t>
            </a:r>
            <a:r>
              <a:rPr lang="en-US" dirty="0"/>
              <a:t>governmental organizations like state or local governments, multistate water resource agencies or authorities, and Indian tribes; groups of producers like agricultural or </a:t>
            </a:r>
            <a:r>
              <a:rPr lang="en-US" dirty="0" err="1"/>
              <a:t>silvicultural</a:t>
            </a:r>
            <a:r>
              <a:rPr lang="en-US" dirty="0"/>
              <a:t> producer associations or farmer cooperatives; institutions of higher education like land-grant universities; and other organizations with a history of working cooperatively with producers to address local conservation priorities or critical watershed-scale natural resource concerns.  </a:t>
            </a:r>
            <a:endParaRPr lang="en-US" dirty="0" smtClean="0"/>
          </a:p>
          <a:p>
            <a:endParaRPr lang="en-US" dirty="0"/>
          </a:p>
          <a:p>
            <a:pPr lvl="1"/>
            <a:r>
              <a:rPr lang="en-US" dirty="0" smtClean="0"/>
              <a:t>Partners </a:t>
            </a:r>
            <a:r>
              <a:rPr lang="en-US" dirty="0"/>
              <a:t>are required to provide a significant contribution to the cost of the scope of the project.  No funds can be used to pay administrative expenses of partners.  </a:t>
            </a:r>
            <a:endParaRPr lang="en-US" dirty="0" smtClean="0"/>
          </a:p>
          <a:p>
            <a:pPr lvl="1"/>
            <a:endParaRPr lang="en-US" dirty="0"/>
          </a:p>
          <a:p>
            <a:r>
              <a:rPr lang="en-US" dirty="0"/>
              <a:t>The Senate bill refers to multistate water resource authorities as eligible to enter into alternative funding arrangements as described below, but they are not explicitly listed in the definition of “eligible partner.”  The House includes “an entity that is a water district, irrigation district, rural water district or association, or other organization with specific water delivery authority to producers on agricultural land” in the definition of “eligible partner.”  </a:t>
            </a:r>
          </a:p>
          <a:p>
            <a:endParaRPr lang="en-US" dirty="0"/>
          </a:p>
          <a:p>
            <a:endParaRPr lang="en-US" dirty="0"/>
          </a:p>
        </p:txBody>
      </p:sp>
      <p:sp>
        <p:nvSpPr>
          <p:cNvPr id="3" name="Title 2"/>
          <p:cNvSpPr>
            <a:spLocks noGrp="1"/>
          </p:cNvSpPr>
          <p:nvPr>
            <p:ph type="title"/>
          </p:nvPr>
        </p:nvSpPr>
        <p:spPr/>
        <p:txBody>
          <a:bodyPr/>
          <a:lstStyle/>
          <a:p>
            <a:r>
              <a:rPr lang="en-US" dirty="0" smtClean="0"/>
              <a:t>CRITICAL CONSERVATION AREAS</a:t>
            </a:r>
            <a:endParaRPr lang="en-US" dirty="0"/>
          </a:p>
        </p:txBody>
      </p:sp>
    </p:spTree>
    <p:extLst>
      <p:ext uri="{BB962C8B-B14F-4D97-AF65-F5344CB8AC3E}">
        <p14:creationId xmlns:p14="http://schemas.microsoft.com/office/powerpoint/2010/main" val="346282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2">
                                            <p:txEl>
                                              <p:pRg st="4" end="4"/>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p:cTn id="31"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sz="2400" dirty="0"/>
              <a:t>Gives higher priority to partnership applications that:</a:t>
            </a:r>
          </a:p>
          <a:p>
            <a:pPr lvl="1"/>
            <a:r>
              <a:rPr lang="en-US" sz="2400" dirty="0"/>
              <a:t>Assist producers with meeting or avoiding the need for a natural resource regulatory requirement;</a:t>
            </a:r>
          </a:p>
          <a:p>
            <a:pPr lvl="1"/>
            <a:r>
              <a:rPr lang="en-US" sz="2400" dirty="0"/>
              <a:t>Significantly leverage non-Federal resources and coordinate with other local, State, regional or national efforts;</a:t>
            </a:r>
          </a:p>
          <a:p>
            <a:pPr lvl="1"/>
            <a:r>
              <a:rPr lang="en-US" sz="2400" dirty="0"/>
              <a:t>Deliver high percentages of applied conservation to address conservation priorities or  local, State, regional or national conservation initiatives; or </a:t>
            </a:r>
          </a:p>
          <a:p>
            <a:pPr lvl="1"/>
            <a:r>
              <a:rPr lang="en-US" sz="2400" dirty="0"/>
              <a:t>Provide innovation in conservation methods and delivery, including outcome-based performance measures and methods. </a:t>
            </a:r>
          </a:p>
          <a:p>
            <a:endParaRPr lang="en-US" dirty="0"/>
          </a:p>
        </p:txBody>
      </p:sp>
      <p:sp>
        <p:nvSpPr>
          <p:cNvPr id="3" name="Title 2"/>
          <p:cNvSpPr>
            <a:spLocks noGrp="1"/>
          </p:cNvSpPr>
          <p:nvPr>
            <p:ph type="title"/>
          </p:nvPr>
        </p:nvSpPr>
        <p:spPr/>
        <p:txBody>
          <a:bodyPr/>
          <a:lstStyle/>
          <a:p>
            <a:r>
              <a:rPr lang="en-US" dirty="0" smtClean="0"/>
              <a:t>How DO WE BRING MONEY INTO </a:t>
            </a:r>
            <a:br>
              <a:rPr lang="en-US" dirty="0" smtClean="0"/>
            </a:br>
            <a:r>
              <a:rPr lang="en-US" dirty="0" smtClean="0"/>
              <a:t>THE BAY WATERSHED?</a:t>
            </a:r>
            <a:endParaRPr lang="en-US" dirty="0"/>
          </a:p>
        </p:txBody>
      </p:sp>
    </p:spTree>
    <p:extLst>
      <p:ext uri="{BB962C8B-B14F-4D97-AF65-F5344CB8AC3E}">
        <p14:creationId xmlns:p14="http://schemas.microsoft.com/office/powerpoint/2010/main" val="357252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0" end="0"/>
                                            </p:txEl>
                                          </p:spTgt>
                                        </p:tgtEl>
                                      </p:cBhvr>
                                    </p:animEffect>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1" end="1"/>
                                            </p:txEl>
                                          </p:spTgt>
                                        </p:tgtEl>
                                      </p:cBhvr>
                                    </p:animEffect>
                                  </p:childTnLst>
                                </p:cTn>
                              </p:par>
                            </p:childTnLst>
                          </p:cTn>
                        </p:par>
                        <p:par>
                          <p:cTn id="22" fill="hold">
                            <p:stCondLst>
                              <p:cond delay="2500"/>
                            </p:stCondLst>
                            <p:childTnLst>
                              <p:par>
                                <p:cTn id="23" presetID="55"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2" end="2"/>
                                            </p:txEl>
                                          </p:spTgt>
                                        </p:tgtEl>
                                      </p:cBhvr>
                                    </p:animEffect>
                                  </p:childTnLst>
                                </p:cTn>
                              </p:par>
                            </p:childTnLst>
                          </p:cTn>
                        </p:par>
                        <p:par>
                          <p:cTn id="28" fill="hold">
                            <p:stCondLst>
                              <p:cond delay="3500"/>
                            </p:stCondLst>
                            <p:childTnLst>
                              <p:par>
                                <p:cTn id="29" presetID="55"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3" end="3"/>
                                            </p:txEl>
                                          </p:spTgt>
                                        </p:tgtEl>
                                      </p:cBhvr>
                                    </p:animEffect>
                                  </p:childTnLst>
                                </p:cTn>
                              </p:par>
                            </p:childTnLst>
                          </p:cTn>
                        </p:par>
                        <p:par>
                          <p:cTn id="34" fill="hold">
                            <p:stCondLst>
                              <p:cond delay="4500"/>
                            </p:stCondLst>
                            <p:childTnLst>
                              <p:par>
                                <p:cTn id="35" presetID="55" presetClass="entr" presetSubtype="0" fill="hold" grpId="0"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p:cTn id="37"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302</TotalTime>
  <Words>1130</Words>
  <Application>Microsoft Office PowerPoint</Application>
  <PresentationFormat>On-screen Show (4:3)</PresentationFormat>
  <Paragraphs>66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Franklin Gothic Medium</vt:lpstr>
      <vt:lpstr>Wingdings</vt:lpstr>
      <vt:lpstr>Wingdings 2</vt:lpstr>
      <vt:lpstr>Grid</vt:lpstr>
      <vt:lpstr>Farm Bill Update</vt:lpstr>
      <vt:lpstr>Last farm bill:  a lot accomplished on working lands</vt:lpstr>
      <vt:lpstr>WHAT’S AFTER THE CHESAPEAKE BAY WATERSHED INITIATIVE?</vt:lpstr>
      <vt:lpstr>The Regional Conservation Partnership Program (RCPP): </vt:lpstr>
      <vt:lpstr>PROGRAM FUNDING</vt:lpstr>
      <vt:lpstr>NATIONAL FUND ALLOCATION: COMPARISON BETWEEN HOUSE AND SENATE</vt:lpstr>
      <vt:lpstr>WATER QUALITY FOCUS:  ALIGNMENT WITH BAY </vt:lpstr>
      <vt:lpstr>CRITICAL CONSERVATION AREAS</vt:lpstr>
      <vt:lpstr>How DO WE BRING MONEY INTO  THE BAY WATERSHED?</vt:lpstr>
      <vt:lpstr>PROGRAM PARTICIPATION</vt:lpstr>
      <vt:lpstr>ReGionAL CONSERVATION PARTNERSHIPS</vt:lpstr>
      <vt:lpstr>ASSISTANCE TO PRODUCERS AND PAYMENTS</vt:lpstr>
      <vt:lpstr>ASSISTANCE TO PRODUCERS AND PAYMENTS</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Bill Update</dc:title>
  <dc:creator>Coleman, Denise - NRCS, Harrisburg, PA</dc:creator>
  <cp:lastModifiedBy>arobins</cp:lastModifiedBy>
  <cp:revision>15</cp:revision>
  <dcterms:created xsi:type="dcterms:W3CDTF">2013-08-21T13:23:29Z</dcterms:created>
  <dcterms:modified xsi:type="dcterms:W3CDTF">2013-08-22T14:37:31Z</dcterms:modified>
</cp:coreProperties>
</file>