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6" r:id="rId1"/>
  </p:sldMasterIdLst>
  <p:notesMasterIdLst>
    <p:notesMasterId r:id="rId17"/>
  </p:notesMasterIdLst>
  <p:sldIdLst>
    <p:sldId id="260" r:id="rId2"/>
    <p:sldId id="256" r:id="rId3"/>
    <p:sldId id="261" r:id="rId4"/>
    <p:sldId id="257" r:id="rId5"/>
    <p:sldId id="258" r:id="rId6"/>
    <p:sldId id="259" r:id="rId7"/>
    <p:sldId id="262" r:id="rId8"/>
    <p:sldId id="263" r:id="rId9"/>
    <p:sldId id="264" r:id="rId10"/>
    <p:sldId id="265" r:id="rId11"/>
    <p:sldId id="266" r:id="rId12"/>
    <p:sldId id="267" r:id="rId13"/>
    <p:sldId id="268" r:id="rId14"/>
    <p:sldId id="269" r:id="rId15"/>
    <p:sldId id="270" r:id="rId16"/>
  </p:sldIdLst>
  <p:sldSz cx="68580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E6"/>
    <a:srgbClr val="0EA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40" d="100"/>
          <a:sy n="40" d="100"/>
        </p:scale>
        <p:origin x="1232" y="56"/>
      </p:cViewPr>
      <p:guideLst>
        <p:guide orient="horz" pos="3168"/>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cy, Briana" userId="3958ec0b-799f-437e-80fc-0203a0836607" providerId="ADAL" clId="{859353C0-539F-47B0-B1B4-215D23DB38B7}"/>
    <pc:docChg chg="undo custSel addSld modSld sldOrd">
      <pc:chgData name="Yancy, Briana" userId="3958ec0b-799f-437e-80fc-0203a0836607" providerId="ADAL" clId="{859353C0-539F-47B0-B1B4-215D23DB38B7}" dt="2022-07-05T12:56:30.827" v="447" actId="1076"/>
      <pc:docMkLst>
        <pc:docMk/>
      </pc:docMkLst>
      <pc:sldChg chg="addSp modSp new mod setBg">
        <pc:chgData name="Yancy, Briana" userId="3958ec0b-799f-437e-80fc-0203a0836607" providerId="ADAL" clId="{859353C0-539F-47B0-B1B4-215D23DB38B7}" dt="2022-07-01T17:19:15.494" v="439" actId="207"/>
        <pc:sldMkLst>
          <pc:docMk/>
          <pc:sldMk cId="177226096" sldId="256"/>
        </pc:sldMkLst>
        <pc:spChg chg="mod">
          <ac:chgData name="Yancy, Briana" userId="3958ec0b-799f-437e-80fc-0203a0836607" providerId="ADAL" clId="{859353C0-539F-47B0-B1B4-215D23DB38B7}" dt="2022-07-01T17:19:15.494" v="439" actId="207"/>
          <ac:spMkLst>
            <pc:docMk/>
            <pc:sldMk cId="177226096" sldId="256"/>
            <ac:spMk id="2" creationId="{F7ADA023-669C-416E-A6FB-19FFDB7ECE01}"/>
          </ac:spMkLst>
        </pc:spChg>
        <pc:spChg chg="mod">
          <ac:chgData name="Yancy, Briana" userId="3958ec0b-799f-437e-80fc-0203a0836607" providerId="ADAL" clId="{859353C0-539F-47B0-B1B4-215D23DB38B7}" dt="2022-07-01T17:16:09.913" v="408" actId="1076"/>
          <ac:spMkLst>
            <pc:docMk/>
            <pc:sldMk cId="177226096" sldId="256"/>
            <ac:spMk id="3" creationId="{6FF42DE5-9D02-46DC-B579-7F40ACE4679B}"/>
          </ac:spMkLst>
        </pc:spChg>
        <pc:spChg chg="add mod">
          <ac:chgData name="Yancy, Briana" userId="3958ec0b-799f-437e-80fc-0203a0836607" providerId="ADAL" clId="{859353C0-539F-47B0-B1B4-215D23DB38B7}" dt="2022-07-01T17:16:41.469" v="416" actId="1076"/>
          <ac:spMkLst>
            <pc:docMk/>
            <pc:sldMk cId="177226096" sldId="256"/>
            <ac:spMk id="5" creationId="{3E0B3A17-C0A8-4EC2-8F58-5771B6B1F184}"/>
          </ac:spMkLst>
        </pc:spChg>
        <pc:spChg chg="add mod ord">
          <ac:chgData name="Yancy, Briana" userId="3958ec0b-799f-437e-80fc-0203a0836607" providerId="ADAL" clId="{859353C0-539F-47B0-B1B4-215D23DB38B7}" dt="2022-07-01T17:18:39.469" v="435" actId="167"/>
          <ac:spMkLst>
            <pc:docMk/>
            <pc:sldMk cId="177226096" sldId="256"/>
            <ac:spMk id="7" creationId="{BAC6B1F3-E529-40E7-B0C0-D29006528E9D}"/>
          </ac:spMkLst>
        </pc:spChg>
        <pc:picChg chg="add mod">
          <ac:chgData name="Yancy, Briana" userId="3958ec0b-799f-437e-80fc-0203a0836607" providerId="ADAL" clId="{859353C0-539F-47B0-B1B4-215D23DB38B7}" dt="2022-07-01T17:18:42.070" v="436" actId="1076"/>
          <ac:picMkLst>
            <pc:docMk/>
            <pc:sldMk cId="177226096" sldId="256"/>
            <ac:picMk id="6" creationId="{4511DA39-E9C5-44B9-9FAA-37D7CB3BE753}"/>
          </ac:picMkLst>
        </pc:picChg>
        <pc:picChg chg="add mod">
          <ac:chgData name="Yancy, Briana" userId="3958ec0b-799f-437e-80fc-0203a0836607" providerId="ADAL" clId="{859353C0-539F-47B0-B1B4-215D23DB38B7}" dt="2022-07-01T17:17:54.642" v="426" actId="1076"/>
          <ac:picMkLst>
            <pc:docMk/>
            <pc:sldMk cId="177226096" sldId="256"/>
            <ac:picMk id="3074" creationId="{CC606EB8-1F6F-4E92-A304-E0F7AF9430DC}"/>
          </ac:picMkLst>
        </pc:picChg>
      </pc:sldChg>
      <pc:sldChg chg="addSp delSp modSp new mod setBg">
        <pc:chgData name="Yancy, Briana" userId="3958ec0b-799f-437e-80fc-0203a0836607" providerId="ADAL" clId="{859353C0-539F-47B0-B1B4-215D23DB38B7}" dt="2022-07-01T17:26:42.236" v="440" actId="313"/>
        <pc:sldMkLst>
          <pc:docMk/>
          <pc:sldMk cId="2528464548" sldId="257"/>
        </pc:sldMkLst>
        <pc:spChg chg="mod ord">
          <ac:chgData name="Yancy, Briana" userId="3958ec0b-799f-437e-80fc-0203a0836607" providerId="ADAL" clId="{859353C0-539F-47B0-B1B4-215D23DB38B7}" dt="2022-07-01T17:26:42.236" v="440" actId="313"/>
          <ac:spMkLst>
            <pc:docMk/>
            <pc:sldMk cId="2528464548" sldId="257"/>
            <ac:spMk id="2" creationId="{DEEA2066-7B5C-4D81-A8AB-5D1B65869DB1}"/>
          </ac:spMkLst>
        </pc:spChg>
        <pc:spChg chg="mod ord">
          <ac:chgData name="Yancy, Briana" userId="3958ec0b-799f-437e-80fc-0203a0836607" providerId="ADAL" clId="{859353C0-539F-47B0-B1B4-215D23DB38B7}" dt="2022-07-01T16:37:38.573" v="288" actId="1076"/>
          <ac:spMkLst>
            <pc:docMk/>
            <pc:sldMk cId="2528464548" sldId="257"/>
            <ac:spMk id="3" creationId="{522DC30E-B024-44DC-A428-2DE1CAF13870}"/>
          </ac:spMkLst>
        </pc:spChg>
        <pc:spChg chg="add mod ord">
          <ac:chgData name="Yancy, Briana" userId="3958ec0b-799f-437e-80fc-0203a0836607" providerId="ADAL" clId="{859353C0-539F-47B0-B1B4-215D23DB38B7}" dt="2022-07-01T17:18:25.574" v="431" actId="1076"/>
          <ac:spMkLst>
            <pc:docMk/>
            <pc:sldMk cId="2528464548" sldId="257"/>
            <ac:spMk id="5" creationId="{3F13D61D-1157-403F-861B-0CA6898296EF}"/>
          </ac:spMkLst>
        </pc:spChg>
        <pc:spChg chg="add del">
          <ac:chgData name="Yancy, Briana" userId="3958ec0b-799f-437e-80fc-0203a0836607" providerId="ADAL" clId="{859353C0-539F-47B0-B1B4-215D23DB38B7}" dt="2022-06-30T17:03:13.223" v="83" actId="26606"/>
          <ac:spMkLst>
            <pc:docMk/>
            <pc:sldMk cId="2528464548" sldId="257"/>
            <ac:spMk id="9" creationId="{74426AB7-D619-4515-962A-BC83909EC015}"/>
          </ac:spMkLst>
        </pc:spChg>
        <pc:spChg chg="add del">
          <ac:chgData name="Yancy, Briana" userId="3958ec0b-799f-437e-80fc-0203a0836607" providerId="ADAL" clId="{859353C0-539F-47B0-B1B4-215D23DB38B7}" dt="2022-06-30T17:03:13.223" v="83" actId="26606"/>
          <ac:spMkLst>
            <pc:docMk/>
            <pc:sldMk cId="2528464548" sldId="257"/>
            <ac:spMk id="11" creationId="{DE47DF98-723F-4AAC-ABCF-CACBC438F78F}"/>
          </ac:spMkLst>
        </pc:spChg>
        <pc:picChg chg="add mod">
          <ac:chgData name="Yancy, Briana" userId="3958ec0b-799f-437e-80fc-0203a0836607" providerId="ADAL" clId="{859353C0-539F-47B0-B1B4-215D23DB38B7}" dt="2022-07-01T16:37:27.092" v="286" actId="1076"/>
          <ac:picMkLst>
            <pc:docMk/>
            <pc:sldMk cId="2528464548" sldId="257"/>
            <ac:picMk id="4" creationId="{3EA076FD-816F-4AE7-BDFE-E80EB20C034E}"/>
          </ac:picMkLst>
        </pc:picChg>
        <pc:picChg chg="add">
          <ac:chgData name="Yancy, Briana" userId="3958ec0b-799f-437e-80fc-0203a0836607" providerId="ADAL" clId="{859353C0-539F-47B0-B1B4-215D23DB38B7}" dt="2022-06-30T17:03:13.223" v="83" actId="26606"/>
          <ac:picMkLst>
            <pc:docMk/>
            <pc:sldMk cId="2528464548" sldId="257"/>
            <ac:picMk id="18" creationId="{DEF28D5B-2926-4FE4-BF22-EA37C737E8FE}"/>
          </ac:picMkLst>
        </pc:picChg>
        <pc:cxnChg chg="add del">
          <ac:chgData name="Yancy, Briana" userId="3958ec0b-799f-437e-80fc-0203a0836607" providerId="ADAL" clId="{859353C0-539F-47B0-B1B4-215D23DB38B7}" dt="2022-06-30T17:03:13.223" v="83" actId="26606"/>
          <ac:cxnSpMkLst>
            <pc:docMk/>
            <pc:sldMk cId="2528464548" sldId="257"/>
            <ac:cxnSpMk id="13" creationId="{EA29FC7C-9308-4FDE-8DCA-405668055B0F}"/>
          </ac:cxnSpMkLst>
        </pc:cxnChg>
      </pc:sldChg>
      <pc:sldChg chg="addSp delSp modSp new mod setBg">
        <pc:chgData name="Yancy, Briana" userId="3958ec0b-799f-437e-80fc-0203a0836607" providerId="ADAL" clId="{859353C0-539F-47B0-B1B4-215D23DB38B7}" dt="2022-07-01T16:53:12.402" v="313" actId="1076"/>
        <pc:sldMkLst>
          <pc:docMk/>
          <pc:sldMk cId="3346927282" sldId="258"/>
        </pc:sldMkLst>
        <pc:spChg chg="mod">
          <ac:chgData name="Yancy, Briana" userId="3958ec0b-799f-437e-80fc-0203a0836607" providerId="ADAL" clId="{859353C0-539F-47B0-B1B4-215D23DB38B7}" dt="2022-07-01T13:58:28.540" v="130" actId="20577"/>
          <ac:spMkLst>
            <pc:docMk/>
            <pc:sldMk cId="3346927282" sldId="258"/>
            <ac:spMk id="2" creationId="{32BE4687-8717-4DA5-B4C2-6499CEB0A140}"/>
          </ac:spMkLst>
        </pc:spChg>
        <pc:spChg chg="del">
          <ac:chgData name="Yancy, Briana" userId="3958ec0b-799f-437e-80fc-0203a0836607" providerId="ADAL" clId="{859353C0-539F-47B0-B1B4-215D23DB38B7}" dt="2022-06-30T16:57:42.625" v="60" actId="478"/>
          <ac:spMkLst>
            <pc:docMk/>
            <pc:sldMk cId="3346927282" sldId="258"/>
            <ac:spMk id="3" creationId="{CDB18B7A-AA94-4161-A288-959A8A96A56E}"/>
          </ac:spMkLst>
        </pc:spChg>
        <pc:picChg chg="add mod">
          <ac:chgData name="Yancy, Briana" userId="3958ec0b-799f-437e-80fc-0203a0836607" providerId="ADAL" clId="{859353C0-539F-47B0-B1B4-215D23DB38B7}" dt="2022-07-01T16:53:01.377" v="309" actId="1076"/>
          <ac:picMkLst>
            <pc:docMk/>
            <pc:sldMk cId="3346927282" sldId="258"/>
            <ac:picMk id="3" creationId="{28AF6105-9174-48AF-B2E5-22D457D5CC0E}"/>
          </ac:picMkLst>
        </pc:picChg>
        <pc:picChg chg="add mod">
          <ac:chgData name="Yancy, Briana" userId="3958ec0b-799f-437e-80fc-0203a0836607" providerId="ADAL" clId="{859353C0-539F-47B0-B1B4-215D23DB38B7}" dt="2022-07-01T13:58:44" v="133" actId="1076"/>
          <ac:picMkLst>
            <pc:docMk/>
            <pc:sldMk cId="3346927282" sldId="258"/>
            <ac:picMk id="1026" creationId="{98242F59-E71C-4B46-A76D-525C6F162DF9}"/>
          </ac:picMkLst>
        </pc:picChg>
        <pc:picChg chg="add mod">
          <ac:chgData name="Yancy, Briana" userId="3958ec0b-799f-437e-80fc-0203a0836607" providerId="ADAL" clId="{859353C0-539F-47B0-B1B4-215D23DB38B7}" dt="2022-07-01T16:53:12.402" v="313" actId="1076"/>
          <ac:picMkLst>
            <pc:docMk/>
            <pc:sldMk cId="3346927282" sldId="258"/>
            <ac:picMk id="1028" creationId="{BF5C06A6-D153-4A30-B33B-4B2AC608587F}"/>
          </ac:picMkLst>
        </pc:picChg>
      </pc:sldChg>
      <pc:sldChg chg="addSp delSp modSp new mod setBg">
        <pc:chgData name="Yancy, Briana" userId="3958ec0b-799f-437e-80fc-0203a0836607" providerId="ADAL" clId="{859353C0-539F-47B0-B1B4-215D23DB38B7}" dt="2022-07-01T14:00:26.962" v="216" actId="1076"/>
        <pc:sldMkLst>
          <pc:docMk/>
          <pc:sldMk cId="1405541244" sldId="259"/>
        </pc:sldMkLst>
        <pc:spChg chg="del">
          <ac:chgData name="Yancy, Briana" userId="3958ec0b-799f-437e-80fc-0203a0836607" providerId="ADAL" clId="{859353C0-539F-47B0-B1B4-215D23DB38B7}" dt="2022-06-30T16:45:06.456" v="33" actId="478"/>
          <ac:spMkLst>
            <pc:docMk/>
            <pc:sldMk cId="1405541244" sldId="259"/>
            <ac:spMk id="2" creationId="{19000390-C77E-4743-BE10-7237FCB76526}"/>
          </ac:spMkLst>
        </pc:spChg>
        <pc:spChg chg="del">
          <ac:chgData name="Yancy, Briana" userId="3958ec0b-799f-437e-80fc-0203a0836607" providerId="ADAL" clId="{859353C0-539F-47B0-B1B4-215D23DB38B7}" dt="2022-06-30T16:45:08.078" v="34" actId="478"/>
          <ac:spMkLst>
            <pc:docMk/>
            <pc:sldMk cId="1405541244" sldId="259"/>
            <ac:spMk id="3" creationId="{9B8680C9-8819-4DA9-B043-16760E7CFE92}"/>
          </ac:spMkLst>
        </pc:spChg>
        <pc:picChg chg="add mod">
          <ac:chgData name="Yancy, Briana" userId="3958ec0b-799f-437e-80fc-0203a0836607" providerId="ADAL" clId="{859353C0-539F-47B0-B1B4-215D23DB38B7}" dt="2022-07-01T14:00:26.962" v="216" actId="1076"/>
          <ac:picMkLst>
            <pc:docMk/>
            <pc:sldMk cId="1405541244" sldId="259"/>
            <ac:picMk id="5" creationId="{CA6FBC44-DFB8-491B-AFCC-5B3F23C5D6FA}"/>
          </ac:picMkLst>
        </pc:picChg>
      </pc:sldChg>
      <pc:sldChg chg="addSp modSp new mod ord setBg">
        <pc:chgData name="Yancy, Briana" userId="3958ec0b-799f-437e-80fc-0203a0836607" providerId="ADAL" clId="{859353C0-539F-47B0-B1B4-215D23DB38B7}" dt="2022-07-01T16:56:06.087" v="353"/>
        <pc:sldMkLst>
          <pc:docMk/>
          <pc:sldMk cId="3089001183" sldId="260"/>
        </pc:sldMkLst>
        <pc:spChg chg="mod">
          <ac:chgData name="Yancy, Briana" userId="3958ec0b-799f-437e-80fc-0203a0836607" providerId="ADAL" clId="{859353C0-539F-47B0-B1B4-215D23DB38B7}" dt="2022-07-01T16:54:44.904" v="332" actId="403"/>
          <ac:spMkLst>
            <pc:docMk/>
            <pc:sldMk cId="3089001183" sldId="260"/>
            <ac:spMk id="2" creationId="{58E5F03A-3A4A-4D61-B4D8-3EE37B55BA79}"/>
          </ac:spMkLst>
        </pc:spChg>
        <pc:spChg chg="mod">
          <ac:chgData name="Yancy, Briana" userId="3958ec0b-799f-437e-80fc-0203a0836607" providerId="ADAL" clId="{859353C0-539F-47B0-B1B4-215D23DB38B7}" dt="2022-07-01T16:55:41.769" v="350" actId="1076"/>
          <ac:spMkLst>
            <pc:docMk/>
            <pc:sldMk cId="3089001183" sldId="260"/>
            <ac:spMk id="3" creationId="{1E01E8A1-B4FC-4E46-9EBC-DE24B100053A}"/>
          </ac:spMkLst>
        </pc:spChg>
        <pc:picChg chg="add mod">
          <ac:chgData name="Yancy, Briana" userId="3958ec0b-799f-437e-80fc-0203a0836607" providerId="ADAL" clId="{859353C0-539F-47B0-B1B4-215D23DB38B7}" dt="2022-07-01T16:56:06.087" v="353"/>
          <ac:picMkLst>
            <pc:docMk/>
            <pc:sldMk cId="3089001183" sldId="260"/>
            <ac:picMk id="2050" creationId="{FB9D347B-872B-42B7-B15B-CC4CD06A0ECA}"/>
          </ac:picMkLst>
        </pc:picChg>
      </pc:sldChg>
      <pc:sldChg chg="addSp delSp modSp new mod setBg">
        <pc:chgData name="Yancy, Briana" userId="3958ec0b-799f-437e-80fc-0203a0836607" providerId="ADAL" clId="{859353C0-539F-47B0-B1B4-215D23DB38B7}" dt="2022-07-05T12:56:30.827" v="447" actId="1076"/>
        <pc:sldMkLst>
          <pc:docMk/>
          <pc:sldMk cId="1938255008" sldId="261"/>
        </pc:sldMkLst>
        <pc:spChg chg="add mod">
          <ac:chgData name="Yancy, Briana" userId="3958ec0b-799f-437e-80fc-0203a0836607" providerId="ADAL" clId="{859353C0-539F-47B0-B1B4-215D23DB38B7}" dt="2022-07-05T12:56:30.827" v="447" actId="1076"/>
          <ac:spMkLst>
            <pc:docMk/>
            <pc:sldMk cId="1938255008" sldId="261"/>
            <ac:spMk id="2" creationId="{42E452B2-4653-44E3-8962-A8F0A66F8AC7}"/>
          </ac:spMkLst>
        </pc:spChg>
        <pc:spChg chg="del">
          <ac:chgData name="Yancy, Briana" userId="3958ec0b-799f-437e-80fc-0203a0836607" providerId="ADAL" clId="{859353C0-539F-47B0-B1B4-215D23DB38B7}" dt="2022-07-01T16:30:37.370" v="224" actId="478"/>
          <ac:spMkLst>
            <pc:docMk/>
            <pc:sldMk cId="1938255008" sldId="261"/>
            <ac:spMk id="2" creationId="{A3372B3E-9DBC-4E58-8190-C10DD4DDD14F}"/>
          </ac:spMkLst>
        </pc:spChg>
        <pc:spChg chg="del">
          <ac:chgData name="Yancy, Briana" userId="3958ec0b-799f-437e-80fc-0203a0836607" providerId="ADAL" clId="{859353C0-539F-47B0-B1B4-215D23DB38B7}" dt="2022-07-01T16:29:41.213" v="220"/>
          <ac:spMkLst>
            <pc:docMk/>
            <pc:sldMk cId="1938255008" sldId="261"/>
            <ac:spMk id="3" creationId="{C7C25CAF-197F-4CE0-B644-A84FA6F81000}"/>
          </ac:spMkLst>
        </pc:spChg>
        <pc:picChg chg="add mod">
          <ac:chgData name="Yancy, Briana" userId="3958ec0b-799f-437e-80fc-0203a0836607" providerId="ADAL" clId="{859353C0-539F-47B0-B1B4-215D23DB38B7}" dt="2022-07-05T12:55:44.900" v="442" actId="1076"/>
          <ac:picMkLst>
            <pc:docMk/>
            <pc:sldMk cId="1938255008" sldId="261"/>
            <ac:picMk id="1026" creationId="{A89FABE8-B194-405C-8FAB-0E9F2FF2F8F1}"/>
          </ac:picMkLst>
        </pc:picChg>
        <pc:picChg chg="add mod">
          <ac:chgData name="Yancy, Briana" userId="3958ec0b-799f-437e-80fc-0203a0836607" providerId="ADAL" clId="{859353C0-539F-47B0-B1B4-215D23DB38B7}" dt="2022-07-01T16:30:39.578" v="225" actId="1076"/>
          <ac:picMkLst>
            <pc:docMk/>
            <pc:sldMk cId="1938255008" sldId="261"/>
            <ac:picMk id="1028" creationId="{A2656F95-BCF1-4F9A-AA71-669446BFF69D}"/>
          </ac:picMkLst>
        </pc:picChg>
        <pc:picChg chg="add mod">
          <ac:chgData name="Yancy, Briana" userId="3958ec0b-799f-437e-80fc-0203a0836607" providerId="ADAL" clId="{859353C0-539F-47B0-B1B4-215D23DB38B7}" dt="2022-07-01T16:32:44.476" v="235" actId="14100"/>
          <ac:picMkLst>
            <pc:docMk/>
            <pc:sldMk cId="1938255008" sldId="261"/>
            <ac:picMk id="1030" creationId="{87DB358B-C60A-4487-89F0-8814F18E41C9}"/>
          </ac:picMkLst>
        </pc:picChg>
      </pc:sldChg>
      <pc:sldMasterChg chg="addSldLayout">
        <pc:chgData name="Yancy, Briana" userId="3958ec0b-799f-437e-80fc-0203a0836607" providerId="ADAL" clId="{859353C0-539F-47B0-B1B4-215D23DB38B7}" dt="2022-06-30T13:51:55.891" v="0" actId="680"/>
        <pc:sldMasterMkLst>
          <pc:docMk/>
          <pc:sldMasterMk cId="3932767767" sldId="2147483648"/>
        </pc:sldMasterMkLst>
        <pc:sldLayoutChg chg="add">
          <pc:chgData name="Yancy, Briana" userId="3958ec0b-799f-437e-80fc-0203a0836607" providerId="ADAL" clId="{859353C0-539F-47B0-B1B4-215D23DB38B7}" dt="2022-06-30T13:51:55.891" v="0" actId="680"/>
          <pc:sldLayoutMkLst>
            <pc:docMk/>
            <pc:sldMasterMk cId="3932767767" sldId="2147483648"/>
            <pc:sldLayoutMk cId="3199630211"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3091F-CE6F-4EDA-AE25-63EBD74C5F88}" type="datetimeFigureOut">
              <a:rPr lang="en-US" smtClean="0"/>
              <a:t>7/27/2022</a:t>
            </a:fld>
            <a:endParaRPr lang="en-US"/>
          </a:p>
        </p:txBody>
      </p:sp>
      <p:sp>
        <p:nvSpPr>
          <p:cNvPr id="4" name="Slide Image Placeholder 3"/>
          <p:cNvSpPr>
            <a:spLocks noGrp="1" noRot="1" noChangeAspect="1"/>
          </p:cNvSpPr>
          <p:nvPr>
            <p:ph type="sldImg" idx="2"/>
          </p:nvPr>
        </p:nvSpPr>
        <p:spPr>
          <a:xfrm>
            <a:off x="2376488" y="1143000"/>
            <a:ext cx="21050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DA5A9-D615-4583-8A43-C39D7850CC86}" type="slidenum">
              <a:rPr lang="en-US" smtClean="0"/>
              <a:t>‹#›</a:t>
            </a:fld>
            <a:endParaRPr lang="en-US"/>
          </a:p>
        </p:txBody>
      </p:sp>
    </p:spTree>
    <p:extLst>
      <p:ext uri="{BB962C8B-B14F-4D97-AF65-F5344CB8AC3E}">
        <p14:creationId xmlns:p14="http://schemas.microsoft.com/office/powerpoint/2010/main" val="346490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EDA5A9-D615-4583-8A43-C39D7850CC86}" type="slidenum">
              <a:rPr lang="en-US" smtClean="0"/>
              <a:t>9</a:t>
            </a:fld>
            <a:endParaRPr lang="en-US"/>
          </a:p>
        </p:txBody>
      </p:sp>
    </p:spTree>
    <p:extLst>
      <p:ext uri="{BB962C8B-B14F-4D97-AF65-F5344CB8AC3E}">
        <p14:creationId xmlns:p14="http://schemas.microsoft.com/office/powerpoint/2010/main" val="190161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46133"/>
            <a:ext cx="5829300" cy="3501813"/>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82989"/>
            <a:ext cx="5143500" cy="242845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2686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9772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35517"/>
            <a:ext cx="1478756"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35517"/>
            <a:ext cx="4350544"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374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2061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507618"/>
            <a:ext cx="5915025" cy="4184014"/>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731215"/>
            <a:ext cx="5915025" cy="220027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0664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77584"/>
            <a:ext cx="291465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77584"/>
            <a:ext cx="291465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1093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35519"/>
            <a:ext cx="591502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65706"/>
            <a:ext cx="2901255" cy="120840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74110"/>
            <a:ext cx="290125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65706"/>
            <a:ext cx="2915543" cy="120840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74110"/>
            <a:ext cx="291554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5688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486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4097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70560"/>
            <a:ext cx="2211884" cy="234696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48226"/>
            <a:ext cx="3471863" cy="714798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017520"/>
            <a:ext cx="2211884" cy="55903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966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70560"/>
            <a:ext cx="2211884" cy="234696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48226"/>
            <a:ext cx="3471863" cy="714798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017520"/>
            <a:ext cx="2211884" cy="55903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206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35519"/>
            <a:ext cx="591502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77584"/>
            <a:ext cx="591502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322649"/>
            <a:ext cx="1543050" cy="535517"/>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7/27/2022</a:t>
            </a:fld>
            <a:endParaRPr lang="en-US" dirty="0"/>
          </a:p>
        </p:txBody>
      </p:sp>
      <p:sp>
        <p:nvSpPr>
          <p:cNvPr id="5" name="Footer Placeholder 4"/>
          <p:cNvSpPr>
            <a:spLocks noGrp="1"/>
          </p:cNvSpPr>
          <p:nvPr>
            <p:ph type="ftr" sz="quarter" idx="3"/>
          </p:nvPr>
        </p:nvSpPr>
        <p:spPr>
          <a:xfrm>
            <a:off x="2271713" y="9322649"/>
            <a:ext cx="2314575" cy="53551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322649"/>
            <a:ext cx="1543050" cy="535517"/>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1020709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forms/d/e/1FAIpQLSdqb05G5NSmiwSL-bHyDlUaLTj6NNR4WMUZU9Ryc8mZSXc61Q/viewform?usp=sf_link" TargetMode="External"/><Relationship Id="rId2" Type="http://schemas.openxmlformats.org/officeDocument/2006/relationships/hyperlink" Target="https://www.herchesapeake.com/calendar/2022/7/28/briana-yancy-and-gabrielle-roffe-deij-in-chesapeake-bay-restoration-and-stewardship-work"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maps.google.com/?q=Google%20Mee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df.zoom.us/webinar/register/WN_l6FrOdJ_R32UrzzTI5RGjg"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gcc02.safelinks.protection.outlook.com/?url=https%3A%2F%2Fwww.frontlineresourceinstitute.org%2F&amp;data=05%7C01%7CYancy.Briana%40epa.gov%7Cb83f805353004285bf0808da68eff72a%7C88b378b367484867acf976aacbeca6a7%7C0%7C0%7C637937677109494118%7CUnknown%7CTWFpbGZsb3d8eyJWIjoiMC4wLjAwMDAiLCJQIjoiV2luMzIiLCJBTiI6Ik1haWwiLCJXVCI6Mn0%3D%7C3000%7C%7C%7C&amp;sdata=h1WIY7flprhZCKLnr4tKyjm4zUOItQspNQtrzPLNGKU%3D&amp;reserved=0"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gcc02.safelinks.protection.outlook.com/?url=https%3A%2F%2Fr20.rs6.net%2Ftn.jsp%3Ff%3D001aYD5278w8-tCHVT2Q1c2E5KeegAkBqdL5CaBgA2HmRJB61hIv3feJCaQlWMyEH6pJGqzKAy9HOZxuQyaKVdwjdT9GzC2saqptac44sbgzfuIZSx8REfKY4YvKGOTWglRzQdIprQtV-y5oqZYgVbFHMXBugm2kx_GS6qU05Zyia8%3D%26c%3D47OPHq-oIX2KeWaCIxSDeH6eE-rbabZOtBU8c5PHmcNL1kqnDzXeew%3D%3D%26ch%3Dw7mtkgttS4xt33XFsLjU5csIZZ1m3BzTXGg54I8bXC9JJdVIKncTrA%3D%3D&amp;data=05%7C01%7CYancy.Briana%40epa.gov%7C9e4da94c6e2b44c8d9b808da6a9ce99b%7C88b378b367484867acf976aacbeca6a7%7C0%7C0%7C637939519420462684%7CUnknown%7CTWFpbGZsb3d8eyJWIjoiMC4wLjAwMDAiLCJQIjoiV2luMzIiLCJBTiI6Ik1haWwiLCJXVCI6Mn0%3D%7C3000%7C%7C%7C&amp;sdata=2cGn%2BsWLBT0g24Qr0c1znBbpp13BoD3LS5KT1O2wCoo%3D&amp;reserved=0" TargetMode="External"/><Relationship Id="rId7" Type="http://schemas.openxmlformats.org/officeDocument/2006/relationships/hyperlink" Target="https://gcc02.safelinks.protection.outlook.com/?url=https%3A%2F%2Fr20.rs6.net%2Ftn.jsp%3Ff%3D001aYD5278w8-tCHVT2Q1c2E5KeegAkBqdL5CaBgA2HmRJB61hIv3feJGwf0N7Mo2Y7E13lf3jR7yyvJzeoIbteNsTsWKAgW7IUCavTyv8RNwpobj441cfITq8RViR6gPTUNS9_JRRGQ3PERufA2EqYYYckcM-Wy7dSSUv_FDBtNcP953vNZqX2SyPgax1uLiYB9FU-KbMwasZYNaOH8438YHueKwDKtYnKz5zj7lS5RsbdYQwdGacKL6av24YU8Vd94oQkr3UUA8Ci0gEibDg2j_uWK8tGPvKcn15fiEHoQpXHoPnr5WpTl5e3vvCMuP5xxcr58bxhsraDCmU8epHnZL21-v9gsT5N%26c%3D47OPHq-oIX2KeWaCIxSDeH6eE-rbabZOtBU8c5PHmcNL1kqnDzXeew%3D%3D%26ch%3Dw7mtkgttS4xt33XFsLjU5csIZZ1m3BzTXGg54I8bXC9JJdVIKncTrA%3D%3D&amp;data=05%7C01%7CYancy.Briana%40epa.gov%7C9e4da94c6e2b44c8d9b808da6a9ce99b%7C88b378b367484867acf976aacbeca6a7%7C0%7C0%7C637939519420462684%7CUnknown%7CTWFpbGZsb3d8eyJWIjoiMC4wLjAwMDAiLCJQIjoiV2luMzIiLCJBTiI6Ik1haWwiLCJXVCI6Mn0%3D%7C3000%7C%7C%7C&amp;sdata=B6j94oFdE4lERbbgmpXFkjtIs4OIPosQsauKDMmkM00%3D&amp;reserved=0" TargetMode="External"/><Relationship Id="rId2" Type="http://schemas.openxmlformats.org/officeDocument/2006/relationships/hyperlink" Target="https://gcc02.safelinks.protection.outlook.com/?url=https%3A%2F%2Fr20.rs6.net%2Ftn.jsp%3Ff%3D001aYD5278w8-tCHVT2Q1c2E5KeegAkBqdL5CaBgA2HmRJB61hIv3feJGmwj-CkDXDlk1rJcjXdawl2xxy09PkOWTUsK5vHxk7RRH1IhvkPK8AGKuMTy-w9QJAQ_nplqqDKH6ihvBPPrAmoyVdL8t_25w%3D%3D%26c%3D47OPHq-oIX2KeWaCIxSDeH6eE-rbabZOtBU8c5PHmcNL1kqnDzXeew%3D%3D%26ch%3Dw7mtkgttS4xt33XFsLjU5csIZZ1m3BzTXGg54I8bXC9JJdVIKncTrA%3D%3D&amp;data=05%7C01%7CYancy.Briana%40epa.gov%7C9e4da94c6e2b44c8d9b808da6a9ce99b%7C88b378b367484867acf976aacbeca6a7%7C0%7C0%7C637939519420462684%7CUnknown%7CTWFpbGZsb3d8eyJWIjoiMC4wLjAwMDAiLCJQIjoiV2luMzIiLCJBTiI6Ik1haWwiLCJXVCI6Mn0%3D%7C3000%7C%7C%7C&amp;sdata=DxUF5WDabGDp8AttEwzPCVZ%2FuCbYQpRtc4Ln6KVZ0Fw%3D&amp;reserved=0" TargetMode="External"/><Relationship Id="rId1" Type="http://schemas.openxmlformats.org/officeDocument/2006/relationships/slideLayout" Target="../slideLayouts/slideLayout2.xml"/><Relationship Id="rId6" Type="http://schemas.openxmlformats.org/officeDocument/2006/relationships/hyperlink" Target="https://gcc02.safelinks.protection.outlook.com/?url=https%3A%2F%2Fr20.rs6.net%2Ftn.jsp%3Ff%3D001aYD5278w8-tCHVT2Q1c2E5KeegAkBqdL5CaBgA2HmRJB61hIv3feJGwf0N7Mo2Y7ESlmIc2EvySZAQEDZggeL-58SSqlGCX6ktuqI7uJmkWn9VR8pJU-Pfs1RzNo_RZUDaGS-Y63SW4Y3cA5g9BUXUorS3qFFwShihoqfl1gy2A%3D%26c%3D47OPHq-oIX2KeWaCIxSDeH6eE-rbabZOtBU8c5PHmcNL1kqnDzXeew%3D%3D%26ch%3Dw7mtkgttS4xt33XFsLjU5csIZZ1m3BzTXGg54I8bXC9JJdVIKncTrA%3D%3D&amp;data=05%7C01%7CYancy.Briana%40epa.gov%7C9e4da94c6e2b44c8d9b808da6a9ce99b%7C88b378b367484867acf976aacbeca6a7%7C0%7C0%7C637939519420462684%7CUnknown%7CTWFpbGZsb3d8eyJWIjoiMC4wLjAwMDAiLCJQIjoiV2luMzIiLCJBTiI6Ik1haWwiLCJXVCI6Mn0%3D%7C3000%7C%7C%7C&amp;sdata=%2F9c5CtZE3hE8mVZmSNp7hwDf3GyUqtHZb%2Bd%2FnVcSLtM%3D&amp;reserved=0" TargetMode="External"/><Relationship Id="rId5" Type="http://schemas.openxmlformats.org/officeDocument/2006/relationships/hyperlink" Target="https://gcc02.safelinks.protection.outlook.com/?url=https%3A%2F%2Fr20.rs6.net%2Ftn.jsp%3Ff%3D001aYD5278w8-tCHVT2Q1c2E5KeegAkBqdL5CaBgA2HmRJB61hIv3feJGwf0N7Mo2Y7CqqAM1yAmh-hjymqIdfjdHZoWeHS69T55JaunYprY1XG9L-FX3jWsmE3mHYh8p4IgNFhP2IeOL4%3D%26c%3D47OPHq-oIX2KeWaCIxSDeH6eE-rbabZOtBU8c5PHmcNL1kqnDzXeew%3D%3D%26ch%3Dw7mtkgttS4xt33XFsLjU5csIZZ1m3BzTXGg54I8bXC9JJdVIKncTrA%3D%3D&amp;data=05%7C01%7CYancy.Briana%40epa.gov%7C9e4da94c6e2b44c8d9b808da6a9ce99b%7C88b378b367484867acf976aacbeca6a7%7C0%7C0%7C637939519420462684%7CUnknown%7CTWFpbGZsb3d8eyJWIjoiMC4wLjAwMDAiLCJQIjoiV2luMzIiLCJBTiI6Ik1haWwiLCJXVCI6Mn0%3D%7C3000%7C%7C%7C&amp;sdata=MalsYnpW0KERZUfg%2B6iB2%2FD5MEgs6usEq9BCdq4eOvI%3D&amp;reserved=0" TargetMode="External"/><Relationship Id="rId4" Type="http://schemas.openxmlformats.org/officeDocument/2006/relationships/hyperlink" Target="https://gcc02.safelinks.protection.outlook.com/?url=https%3A%2F%2Fr20.rs6.net%2Ftn.jsp%3Ff%3D001aYD5278w8-tCHVT2Q1c2E5KeegAkBqdL5CaBgA2HmRJB61hIv3feJGwf0N7Mo2Y7Eb0TKC_IEalku_Ns6LbOlWl8qq5a9hO0hUdGcF7P-B_h7FbhV4RjWRZ3L7OVhJwGs5VBGlB-GQxnnfSp2qBhYQP4SFrN2ZKWTXHq_qYsvafdChOJ-Ka1EvwLgmxJvLbPHdT3ZTwNN9c3BZec5cCFA1K02HedZSjTtavUwAH3JkHqlWT03d6H8iIaTPRvPCH1_sUYIODYd8PbXQ7Nyugo32nbTp7HxTcD%26c%3D47OPHq-oIX2KeWaCIxSDeH6eE-rbabZOtBU8c5PHmcNL1kqnDzXeew%3D%3D%26ch%3Dw7mtkgttS4xt33XFsLjU5csIZZ1m3BzTXGg54I8bXC9JJdVIKncTrA%3D%3D&amp;data=05%7C01%7CYancy.Briana%40epa.gov%7C9e4da94c6e2b44c8d9b808da6a9ce99b%7C88b378b367484867acf976aacbeca6a7%7C0%7C0%7C637939519420462684%7CUnknown%7CTWFpbGZsb3d8eyJWIjoiMC4wLjAwMDAiLCJQIjoiV2luMzIiLCJBTiI6Ik1haWwiLCJXVCI6Mn0%3D%7C3000%7C%7C%7C&amp;sdata=8gR4x0Y5m%2B2oPYnnUaQxKyXfAi7MDU2RBXQoemxcJrA%3D&amp;reserved=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gcc02.safelinks.protection.outlook.com/?url=https%3A%2F%2Fdoee.dc.gov%2Frelease%2Fnotice-request-applicants-cbp-diversity-equity-inclusion-and-justice-coordination-grant&amp;data=05%7C01%7CYancy.Briana%40epa.gov%7C60c20488343f44c5f40408da592b0fc4%7C88b378b367484867acf976aacbeca6a7%7C0%7C0%7C637920338871807974%7CUnknown%7CTWFpbGZsb3d8eyJWIjoiMC4wLjAwMDAiLCJQIjoiV2luMzIiLCJBTiI6Ik1haWwiLCJXVCI6Mn0%3D%7C3000%7C%7C%7C&amp;sdata=%2BN6Gi%2BQRp0U1jnWY4svXl7Hlp%2Fi9cBcjKlX9swucnuc%3D&amp;reserved=0" TargetMode="External"/><Relationship Id="rId7"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mailto:2022DEIJ.grants@dc.gov" TargetMode="External"/><Relationship Id="rId5" Type="http://schemas.openxmlformats.org/officeDocument/2006/relationships/hyperlink" Target="https://dcnet.webex.com/dcnet/j.php?MTID=m7ac31bf503143f23dceb0a0e4589e377" TargetMode="External"/><Relationship Id="rId4" Type="http://schemas.openxmlformats.org/officeDocument/2006/relationships/hyperlink" Target="https://gcc02.safelinks.protection.outlook.com/?url=https%3A%2F%2Fwww.chesapeakebay.net%2Fdocuments%2Fecbrief%2F43969%2Fdeij-implementationplan-dec2021.pdf&amp;data=05%7C01%7CYancy.Briana%40epa.gov%7C60c20488343f44c5f40408da592b0fc4%7C88b378b367484867acf976aacbeca6a7%7C0%7C0%7C637920338871807974%7CUnknown%7CTWFpbGZsb3d8eyJWIjoiMC4wLjAwMDAiLCJQIjoiV2luMzIiLCJBTiI6Ik1haWwiLCJXVCI6Mn0%3D%7C3000%7C%7C%7C&amp;sdata=QWQT2HjGPLXVeOVqCBQ4cSk4lelmNVv2IE3fXpq1Rls%3D&amp;reserved=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gcc02.safelinks.protection.outlook.com/?url=https%3A%2F%2Fwww.ceejh.center%2Fumd-ej-symposium&amp;data=05%7C01%7CYancy.Briana%40epa.gov%7C195c7927936d4b7be22908da5b9cdd89%7C88b378b367484867acf976aacbeca6a7%7C0%7C0%7C637923026560688024%7CUnknown%7CTWFpbGZsb3d8eyJWIjoiMC4wLjAwMDAiLCJQIjoiV2luMzIiLCJBTiI6Ik1haWwiLCJXVCI6Mn0%3D%7C3000%7C%7C%7C&amp;sdata=QreGD13Lk4Emz%2Bj9VGWb%2FIiie8w3GKx%2FEwjpgTbsA5U%3D&amp;reserved=0"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gcc02.safelinks.protection.outlook.com/?url=https%3A%2F%2Fwww.climatestoriesproject.org%2Fmaryland-climate-stories.html&amp;data=05%7C01%7CYancy.Briana%40epa.gov%7Cd20081c2a8444502dc4d08da48c3d7ba%7C88b378b367484867acf976aacbeca6a7%7C0%7C0%7C637902305618927095%7CUnknown%7CTWFpbGZsb3d8eyJWIjoiMC4wLjAwMDAiLCJQIjoiV2luMzIiLCJBTiI6Ik1haWwiLCJXVCI6Mn0%3D%7C2000%7C%7C%7C&amp;sdata=dTGgILprOvYAhp7PuTmY2%2Bsq3epn89b0LRH2ekXsWWk%3D&amp;reserved=0" TargetMode="External"/><Relationship Id="rId5" Type="http://schemas.openxmlformats.org/officeDocument/2006/relationships/hyperlink" Target="https://gcc02.safelinks.protection.outlook.com/?url=https%3A%2F%2Fmontgomeryparks.org%2Fparks-and-trails%2Fwheaton-regional-park%2F&amp;data=05%7C01%7CYancy.Briana%40epa.gov%7Cd20081c2a8444502dc4d08da48c3d7ba%7C88b378b367484867acf976aacbeca6a7%7C0%7C0%7C637902305618927095%7CUnknown%7CTWFpbGZsb3d8eyJWIjoiMC4wLjAwMDAiLCJQIjoiV2luMzIiLCJBTiI6Ik1haWwiLCJXVCI6Mn0%3D%7C2000%7C%7C%7C&amp;sdata=EnUm9wK1e4tYqzfvt5l9V3Xs%2FT9InvUGg2RRstkpt6w%3D&amp;reserved=0" TargetMode="External"/><Relationship Id="rId4" Type="http://schemas.openxmlformats.org/officeDocument/2006/relationships/hyperlink" Target="https://gcc02.safelinks.protection.outlook.com/?url=https%3A%2F%2Fmontgomeryparks.org%2Fcelebrate-latino-conservation-week-2022%2F&amp;data=05%7C01%7CYancy.Briana%40epa.gov%7Cd20081c2a8444502dc4d08da48c3d7ba%7C88b378b367484867acf976aacbeca6a7%7C0%7C0%7C637902305618927095%7CUnknown%7CTWFpbGZsb3d8eyJWIjoiMC4wLjAwMDAiLCJQIjoiV2luMzIiLCJBTiI6Ik1haWwiLCJXVCI6Mn0%3D%7C2000%7C%7C%7C&amp;sdata=YNhStY92q9AkMg2MOsnitePCJESSsfqFjRPPouRB3sM%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cc02.safelinks.protection.outlook.com/?url=https%3A%2F%2Fgo.nasa.gov%2F3NATpsu&amp;data=05%7C01%7CYancy.Briana%40epa.gov%7C6f1a396f04264d83981c08da50826ed4%7C88b378b367484867acf976aacbeca6a7%7C0%7C0%7C637910818394478156%7CUnknown%7CTWFpbGZsb3d8eyJWIjoiMC4wLjAwMDAiLCJQIjoiV2luMzIiLCJBTiI6Ik1haWwiLCJXVCI6Mn0%3D%7C3000%7C%7C%7C&amp;sdata=BE3pEp%2FAiJfwoBQPzKQgXxV15LgiwXHaDA9hnbw2lfc%3D&amp;reserved=0" TargetMode="Externa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nnswcd.org/employment/pdfs/Employment%20Application%20-%20Marketing%20&amp;%20Outreach%20Specialist%202022.pdf" TargetMode="External"/><Relationship Id="rId2" Type="http://schemas.openxmlformats.org/officeDocument/2006/relationships/hyperlink" Target="https://www.nnswcd.org/employment/pdfs/Marketing%20&amp;%20Outreach%20Specialist%20Job%20Description%20-%20Rev.%20062922.pdf"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mailto:kathy.clarke@nnswcd.org" TargetMode="External"/><Relationship Id="rId4" Type="http://schemas.openxmlformats.org/officeDocument/2006/relationships/hyperlink" Target="http://www.nnswcd.org/employm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gcc02.safelinks.protection.outlook.com/?url=https%3A%2F%2Fwww.indeed.com%2Fviewjob%3Ft%3Denvironmental%2Bjustice%2Bcommunity%2Borganizer%26jk%3D39306b0cd9bf48c4%26_ga%3D2.267003531.424983375.1657550547-1024787686.1654890812&amp;data=05%7C01%7CEla_Carpenter%40fws.gov%7C4ddf4148cf284a1a356d08da63657e94%7C0693b5ba4b184d7b9341f32f400a5494%7C0%7C0%7C637931585185509367%7CUnknown%7CTWFpbGZsb3d8eyJWIjoiMC4wLjAwMDAiLCJQIjoiV2luMzIiLCJBTiI6Ik1haWwiLCJXVCI6Mn0%3D%7C2000%7C%7C%7C&amp;sdata=%2BPVLiskn4Aras4vLQQDjfl1N4A%2BBy5lIRJ44DihyrHc%3D&amp;reserved=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support.worldwildlife.org/site/SPageServer/;jsessionid=00000000.app20046a?NONCE_TOKEN=842C7F07C81E6B7F3FC35EE33D38E341&amp;pagename=2022_Conservation_Leadership_Award_Application:"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F03A-3A4A-4D61-B4D8-3EE37B55BA79}"/>
              </a:ext>
            </a:extLst>
          </p:cNvPr>
          <p:cNvSpPr>
            <a:spLocks noGrp="1"/>
          </p:cNvSpPr>
          <p:nvPr>
            <p:ph type="title"/>
          </p:nvPr>
        </p:nvSpPr>
        <p:spPr>
          <a:xfrm>
            <a:off x="576417" y="0"/>
            <a:ext cx="5915025" cy="1944159"/>
          </a:xfrm>
        </p:spPr>
        <p:txBody>
          <a:bodyPr>
            <a:normAutofit/>
          </a:bodyPr>
          <a:lstStyle/>
          <a:p>
            <a:pPr algn="ctr"/>
            <a:r>
              <a:rPr lang="en-US" sz="5400" b="1" dirty="0"/>
              <a:t>Diversity Workgroup Announcements</a:t>
            </a:r>
          </a:p>
        </p:txBody>
      </p:sp>
      <p:sp>
        <p:nvSpPr>
          <p:cNvPr id="3" name="Content Placeholder 2">
            <a:extLst>
              <a:ext uri="{FF2B5EF4-FFF2-40B4-BE49-F238E27FC236}">
                <a16:creationId xmlns:a16="http://schemas.microsoft.com/office/drawing/2014/main" id="{1E01E8A1-B4FC-4E46-9EBC-DE24B100053A}"/>
              </a:ext>
            </a:extLst>
          </p:cNvPr>
          <p:cNvSpPr>
            <a:spLocks noGrp="1"/>
          </p:cNvSpPr>
          <p:nvPr>
            <p:ph idx="1"/>
          </p:nvPr>
        </p:nvSpPr>
        <p:spPr>
          <a:xfrm>
            <a:off x="2405743" y="8536735"/>
            <a:ext cx="2256371" cy="846945"/>
          </a:xfrm>
        </p:spPr>
        <p:txBody>
          <a:bodyPr>
            <a:normAutofit/>
          </a:bodyPr>
          <a:lstStyle/>
          <a:p>
            <a:pPr marL="0" indent="0">
              <a:buNone/>
            </a:pPr>
            <a:r>
              <a:rPr lang="en-US" sz="3600" dirty="0"/>
              <a:t>July 2022</a:t>
            </a:r>
          </a:p>
        </p:txBody>
      </p:sp>
      <p:pic>
        <p:nvPicPr>
          <p:cNvPr id="2050" name="Picture 2" descr="Chesapeake Bay Program logo">
            <a:extLst>
              <a:ext uri="{FF2B5EF4-FFF2-40B4-BE49-F238E27FC236}">
                <a16:creationId xmlns:a16="http://schemas.microsoft.com/office/drawing/2014/main" id="{FB9D347B-872B-42B7-B15B-CC4CD06A0EC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63708" y="2335858"/>
            <a:ext cx="6730584" cy="508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01183"/>
      </p:ext>
    </p:extLst>
  </p:cSld>
  <p:clrMapOvr>
    <a:masterClrMapping/>
  </p:clrMapOvr>
  <p:transition spd="slow" advClick="0" advTm="11000">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7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9B4BD7-0D43-4826-900C-B65418679581}"/>
              </a:ext>
            </a:extLst>
          </p:cNvPr>
          <p:cNvSpPr>
            <a:spLocks noGrp="1"/>
          </p:cNvSpPr>
          <p:nvPr>
            <p:ph idx="1"/>
          </p:nvPr>
        </p:nvSpPr>
        <p:spPr>
          <a:xfrm>
            <a:off x="1" y="5306518"/>
            <a:ext cx="6858000" cy="4751882"/>
          </a:xfrm>
        </p:spPr>
        <p:txBody>
          <a:bodyPr>
            <a:normAutofit/>
          </a:bodyPr>
          <a:lstStyle/>
          <a:p>
            <a:pPr algn="l"/>
            <a:r>
              <a:rPr lang="en-US" sz="2800" b="0" i="0" u="none" strike="noStrike" dirty="0">
                <a:solidFill>
                  <a:srgbClr val="999999"/>
                </a:solidFill>
                <a:effectLst/>
                <a:latin typeface="proxima-nova"/>
                <a:hlinkClick r:id="rId2"/>
              </a:rPr>
              <a:t>Briana Yancy and Gabrielle Roffe, DEIJ in Chesapeake Bay Restoration and Stewardship Work</a:t>
            </a:r>
            <a:endParaRPr lang="en-US" sz="2800" b="0" i="0" dirty="0">
              <a:solidFill>
                <a:srgbClr val="444444"/>
              </a:solidFill>
              <a:effectLst/>
              <a:latin typeface="proxima-nova"/>
            </a:endParaRPr>
          </a:p>
          <a:p>
            <a:pPr algn="l"/>
            <a:r>
              <a:rPr lang="en-US" sz="2800" b="0" i="0" dirty="0">
                <a:solidFill>
                  <a:srgbClr val="444444"/>
                </a:solidFill>
                <a:effectLst/>
                <a:latin typeface="proxima-nova"/>
              </a:rPr>
              <a:t>Join the virtual conversation on Thursday, July 28 at 7:00pm.</a:t>
            </a:r>
          </a:p>
          <a:p>
            <a:pPr algn="l"/>
            <a:r>
              <a:rPr lang="en-US" sz="2800" b="1" i="0" u="sng" strike="noStrike" dirty="0">
                <a:solidFill>
                  <a:srgbClr val="999999"/>
                </a:solidFill>
                <a:effectLst/>
                <a:latin typeface="proxima-nova"/>
                <a:hlinkClick r:id="rId3"/>
              </a:rPr>
              <a:t>Register through the Google form to get the virtual event link to attend on Google Meet</a:t>
            </a:r>
            <a:r>
              <a:rPr lang="en-US" sz="2800" b="0" i="0" u="none" strike="noStrike" dirty="0">
                <a:solidFill>
                  <a:srgbClr val="999999"/>
                </a:solidFill>
                <a:effectLst/>
                <a:latin typeface="proxima-nova"/>
                <a:hlinkClick r:id="rId3"/>
              </a:rPr>
              <a:t>.</a:t>
            </a:r>
            <a:r>
              <a:rPr lang="en-US" sz="2800" b="0" i="0" dirty="0">
                <a:solidFill>
                  <a:srgbClr val="444444"/>
                </a:solidFill>
                <a:effectLst/>
                <a:latin typeface="proxima-nova"/>
              </a:rPr>
              <a:t> All attendees must register to join. Registration will stay open through the duration of the event - join when you can!</a:t>
            </a:r>
          </a:p>
          <a:p>
            <a:pPr algn="l"/>
            <a:r>
              <a:rPr lang="en-US" sz="2800" b="0" i="0" u="none" strike="noStrike" dirty="0">
                <a:solidFill>
                  <a:srgbClr val="999999"/>
                </a:solidFill>
                <a:effectLst/>
                <a:latin typeface="proxima-nova"/>
                <a:hlinkClick r:id="rId4"/>
              </a:rPr>
              <a:t>Virtual Meeting</a:t>
            </a:r>
            <a:endParaRPr lang="en-US" sz="2800" b="0" i="0" dirty="0">
              <a:solidFill>
                <a:srgbClr val="444444"/>
              </a:solidFill>
              <a:effectLst/>
              <a:latin typeface="proxima-nova"/>
            </a:endParaRPr>
          </a:p>
          <a:p>
            <a:endParaRPr lang="en-US" dirty="0"/>
          </a:p>
        </p:txBody>
      </p:sp>
      <p:pic>
        <p:nvPicPr>
          <p:cNvPr id="1026" name="Picture 2" descr="Briana Yancy and Gabrielle Roffe, DEIJ in Chesapeake Bay Restoration and Stewardship Work">
            <a:extLst>
              <a:ext uri="{FF2B5EF4-FFF2-40B4-BE49-F238E27FC236}">
                <a16:creationId xmlns:a16="http://schemas.microsoft.com/office/drawing/2014/main" id="{53F7295D-8C55-4AAC-B7C3-84929E4228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1"/>
          <a:stretch/>
        </p:blipFill>
        <p:spPr bwMode="auto">
          <a:xfrm>
            <a:off x="93688" y="1425869"/>
            <a:ext cx="6670623" cy="3219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rChesapeake">
            <a:extLst>
              <a:ext uri="{FF2B5EF4-FFF2-40B4-BE49-F238E27FC236}">
                <a16:creationId xmlns:a16="http://schemas.microsoft.com/office/drawing/2014/main" id="{9D4F0DC6-B7E0-4EF9-85D9-40A9A6F3BD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377" y="98739"/>
            <a:ext cx="3241623" cy="115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400017"/>
      </p:ext>
    </p:extLst>
  </p:cSld>
  <p:clrMapOvr>
    <a:masterClrMapping/>
  </p:clrMapOvr>
  <p:transition spd="slow" advClick="0" advTm="11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8170-7A67-4F34-A512-E33F902EE63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D50B164-D88A-4C28-9A16-6D6A3D1CD5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65495" cy="10058400"/>
          </a:xfrm>
        </p:spPr>
      </p:pic>
    </p:spTree>
    <p:extLst>
      <p:ext uri="{BB962C8B-B14F-4D97-AF65-F5344CB8AC3E}">
        <p14:creationId xmlns:p14="http://schemas.microsoft.com/office/powerpoint/2010/main" val="2835015889"/>
      </p:ext>
    </p:extLst>
  </p:cSld>
  <p:clrMapOvr>
    <a:masterClrMapping/>
  </p:clrMapOvr>
  <p:transition spd="slow" advClick="0" advTm="11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6AAF-3DCC-40D0-BB77-C147B0202B39}"/>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F0883F2B-2101-4AC8-AB7A-1D0A3C22A5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97" r="2075"/>
          <a:stretch/>
        </p:blipFill>
        <p:spPr>
          <a:xfrm>
            <a:off x="-224589" y="0"/>
            <a:ext cx="7725883" cy="10094733"/>
          </a:xfrm>
        </p:spPr>
      </p:pic>
    </p:spTree>
    <p:extLst>
      <p:ext uri="{BB962C8B-B14F-4D97-AF65-F5344CB8AC3E}">
        <p14:creationId xmlns:p14="http://schemas.microsoft.com/office/powerpoint/2010/main" val="76893472"/>
      </p:ext>
    </p:extLst>
  </p:cSld>
  <p:clrMapOvr>
    <a:masterClrMapping/>
  </p:clrMapOvr>
  <p:transition spd="slow" advClick="0" advTm="11000">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975" y="9195212"/>
            <a:ext cx="3015025" cy="863188"/>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033" name="Freeform: Shape 103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195211"/>
            <a:ext cx="4132465" cy="863189"/>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lumMod val="95000"/>
                </a:schemeClr>
              </a:solidFill>
            </a:endParaRPr>
          </a:p>
        </p:txBody>
      </p:sp>
      <p:pic>
        <p:nvPicPr>
          <p:cNvPr id="1026" name="Picture 2" descr="Frontline Research &amp; Learning Institute Launches New Publication: The Line">
            <a:extLst>
              <a:ext uri="{FF2B5EF4-FFF2-40B4-BE49-F238E27FC236}">
                <a16:creationId xmlns:a16="http://schemas.microsoft.com/office/drawing/2014/main" id="{B9EB001A-5477-45B0-8A95-5734D840C3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227" y="943766"/>
            <a:ext cx="5789212" cy="32721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1F42890-93F9-4875-B368-5A7B668D87FE}"/>
              </a:ext>
            </a:extLst>
          </p:cNvPr>
          <p:cNvSpPr>
            <a:spLocks noGrp="1"/>
          </p:cNvSpPr>
          <p:nvPr>
            <p:ph idx="1"/>
          </p:nvPr>
        </p:nvSpPr>
        <p:spPr>
          <a:xfrm>
            <a:off x="152400" y="4530436"/>
            <a:ext cx="6705600" cy="4584198"/>
          </a:xfrm>
        </p:spPr>
        <p:txBody>
          <a:bodyPr anchor="ctr">
            <a:normAutofit/>
          </a:bodyPr>
          <a:lstStyle/>
          <a:p>
            <a:pPr marL="0" marR="0">
              <a:spcBef>
                <a:spcPts val="0"/>
              </a:spcBef>
              <a:spcAft>
                <a:spcPts val="1000"/>
              </a:spcAft>
            </a:pPr>
            <a:r>
              <a:rPr lang="en-US" sz="1400" dirty="0">
                <a:effectLst/>
                <a:latin typeface="Calibri" panose="020F0502020204030204" pitchFamily="34" charset="0"/>
                <a:ea typeface="Calibri" panose="020F0502020204030204" pitchFamily="34" charset="0"/>
              </a:rPr>
              <a:t>FRI provides integrated resources to frontline communities while bolstering shared knowledge and community rights to healthy, safe, and sustainable environments. FRI is releasing two grant opportunities through a Collective Action Fund at the Tides Foundation. These grants are intended for environmental justice and climate justice organizations serving frontline communities and will assist in building organizational capacity and promoting shared learning. </a:t>
            </a:r>
          </a:p>
          <a:p>
            <a:pPr marL="0" marR="0">
              <a:spcBef>
                <a:spcPts val="0"/>
              </a:spcBef>
              <a:spcAft>
                <a:spcPts val="1000"/>
              </a:spcAft>
            </a:pPr>
            <a:r>
              <a:rPr lang="en-US" sz="1400" dirty="0">
                <a:effectLst/>
                <a:latin typeface="Calibri" panose="020F0502020204030204" pitchFamily="34" charset="0"/>
                <a:ea typeface="Calibri" panose="020F0502020204030204" pitchFamily="34" charset="0"/>
              </a:rPr>
              <a:t>Recognizing organizations have different needs depending on their longevity, financial capacity, and development journeys, FRI plans to disburse funds via two tracks:</a:t>
            </a:r>
          </a:p>
          <a:p>
            <a:pPr marL="342900" marR="0" lvl="0" indent="-342900" fontAlgn="base">
              <a:spcBef>
                <a:spcPts val="0"/>
              </a:spcBef>
              <a:spcAft>
                <a:spcPts val="1000"/>
              </a:spcAft>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rPr>
              <a:t>Track 1 - Organizational Strategy Development (four grants up to $150,000 each)</a:t>
            </a:r>
            <a:endParaRPr lang="en-US" sz="14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1000"/>
              </a:spcAft>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rPr>
              <a:t>Track 2 - Organizational Capacity Building and Organizational Sustainability (eight grants up to $50,000)</a:t>
            </a:r>
            <a:endParaRPr lang="en-US" sz="1400" dirty="0">
              <a:effectLst/>
              <a:latin typeface="Calibri" panose="020F0502020204030204" pitchFamily="34" charset="0"/>
              <a:ea typeface="Calibri" panose="020F0502020204030204" pitchFamily="34" charset="0"/>
            </a:endParaRPr>
          </a:p>
          <a:p>
            <a:pPr marL="0" marR="0" fontAlgn="base">
              <a:spcBef>
                <a:spcPts val="0"/>
              </a:spcBef>
              <a:spcAft>
                <a:spcPts val="1000"/>
              </a:spcAft>
            </a:pPr>
            <a:r>
              <a:rPr lang="en-US" sz="1400" dirty="0">
                <a:effectLst/>
                <a:latin typeface="Calibri" panose="020F0502020204030204" pitchFamily="34" charset="0"/>
                <a:ea typeface="Calibri" panose="020F0502020204030204" pitchFamily="34" charset="0"/>
              </a:rPr>
              <a:t>To learn more about the grants please join us on Thursday July 21, at 2 PM ET for a live webinar and Q&amp;A. To register, </a:t>
            </a:r>
            <a:r>
              <a:rPr lang="en-US" sz="1400" u="sng" dirty="0">
                <a:effectLst/>
                <a:latin typeface="Calibri" panose="020F0502020204030204" pitchFamily="34" charset="0"/>
                <a:ea typeface="Calibri" panose="020F0502020204030204" pitchFamily="34" charset="0"/>
                <a:hlinkClick r:id="rId3"/>
              </a:rPr>
              <a:t>click here.</a:t>
            </a:r>
            <a:r>
              <a:rPr lang="en-US" sz="1400" dirty="0">
                <a:effectLst/>
                <a:latin typeface="Calibri" panose="020F0502020204030204" pitchFamily="34" charset="0"/>
                <a:ea typeface="Calibri" panose="020F0502020204030204" pitchFamily="34" charset="0"/>
              </a:rPr>
              <a:t> If you cannot join the webinar, it will be recorded and posted on </a:t>
            </a:r>
            <a:r>
              <a:rPr lang="en-US" sz="1400" u="sng" dirty="0">
                <a:effectLst/>
                <a:latin typeface="Calibri" panose="020F0502020204030204" pitchFamily="34" charset="0"/>
                <a:ea typeface="Calibri" panose="020F0502020204030204" pitchFamily="34" charset="0"/>
                <a:hlinkClick r:id="rId4"/>
              </a:rPr>
              <a:t>FRI’s webpage.</a:t>
            </a:r>
            <a:r>
              <a:rPr lang="en-US" sz="1400" dirty="0">
                <a:effectLst/>
                <a:latin typeface="Calibri" panose="020F0502020204030204" pitchFamily="34" charset="0"/>
                <a:ea typeface="Calibri" panose="020F0502020204030204" pitchFamily="34" charset="0"/>
              </a:rPr>
              <a:t> </a:t>
            </a:r>
          </a:p>
          <a:p>
            <a:pPr marL="0" marR="0" fontAlgn="base">
              <a:spcBef>
                <a:spcPts val="0"/>
              </a:spcBef>
              <a:spcAft>
                <a:spcPts val="1000"/>
              </a:spcAft>
            </a:pPr>
            <a:r>
              <a:rPr lang="en-US" sz="1400" dirty="0">
                <a:effectLst/>
                <a:latin typeface="Calibri" panose="020F0502020204030204" pitchFamily="34" charset="0"/>
                <a:ea typeface="Calibri" panose="020F0502020204030204" pitchFamily="34" charset="0"/>
              </a:rPr>
              <a:t>Also please feel free to share this grant opportunity with your networks, attached you will find a social media tool kit.</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a:p>
            <a:endParaRPr lang="en-US" sz="1100" dirty="0"/>
          </a:p>
        </p:txBody>
      </p:sp>
    </p:spTree>
    <p:extLst>
      <p:ext uri="{BB962C8B-B14F-4D97-AF65-F5344CB8AC3E}">
        <p14:creationId xmlns:p14="http://schemas.microsoft.com/office/powerpoint/2010/main" val="19531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1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1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1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1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1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2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1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1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3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1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1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4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1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1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5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1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1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6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1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1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7A07C-1D00-4497-903C-9D0EB1FD8E14}"/>
              </a:ext>
            </a:extLst>
          </p:cNvPr>
          <p:cNvSpPr>
            <a:spLocks noGrp="1"/>
          </p:cNvSpPr>
          <p:nvPr>
            <p:ph idx="1"/>
          </p:nvPr>
        </p:nvSpPr>
        <p:spPr>
          <a:xfrm>
            <a:off x="120937" y="2437740"/>
            <a:ext cx="6579666" cy="7215925"/>
          </a:xfrm>
        </p:spPr>
        <p:txBody>
          <a:bodyPr>
            <a:normAutofit fontScale="92500" lnSpcReduction="20000"/>
          </a:bodyPr>
          <a:lstStyle/>
          <a:p>
            <a:pPr marL="0" marR="0">
              <a:spcBef>
                <a:spcPts val="0"/>
              </a:spcBef>
              <a:spcAft>
                <a:spcPts val="0"/>
              </a:spcAft>
            </a:pPr>
            <a:r>
              <a:rPr lang="en-US" sz="2200" dirty="0">
                <a:solidFill>
                  <a:srgbClr val="000000"/>
                </a:solidFill>
                <a:effectLst/>
                <a:latin typeface="Garamond" panose="02020404030301010803" pitchFamily="18" charset="0"/>
                <a:ea typeface="Calibri" panose="020F0502020204030204" pitchFamily="34" charset="0"/>
              </a:rPr>
              <a:t>The </a:t>
            </a:r>
            <a:r>
              <a:rPr lang="en-US" sz="2200" u="sng" dirty="0">
                <a:solidFill>
                  <a:srgbClr val="767676"/>
                </a:solidFill>
                <a:effectLst/>
                <a:latin typeface="Garamond" panose="02020404030301010803" pitchFamily="18" charset="0"/>
                <a:ea typeface="Calibri" panose="020F0502020204030204" pitchFamily="34" charset="0"/>
                <a:hlinkClick r:id="rId2"/>
              </a:rPr>
              <a:t>Foundation for Food &amp; Agriculture Research</a:t>
            </a:r>
            <a:r>
              <a:rPr lang="en-US" sz="2200" dirty="0">
                <a:solidFill>
                  <a:srgbClr val="000000"/>
                </a:solidFill>
                <a:effectLst/>
                <a:latin typeface="Garamond" panose="02020404030301010803" pitchFamily="18" charset="0"/>
                <a:ea typeface="Calibri" panose="020F0502020204030204" pitchFamily="34" charset="0"/>
              </a:rPr>
              <a:t> (FFAR) and the </a:t>
            </a:r>
            <a:r>
              <a:rPr lang="en-US" sz="2200" u="sng" dirty="0">
                <a:solidFill>
                  <a:srgbClr val="767676"/>
                </a:solidFill>
                <a:effectLst/>
                <a:latin typeface="Garamond" panose="02020404030301010803" pitchFamily="18" charset="0"/>
                <a:ea typeface="Calibri" panose="020F0502020204030204" pitchFamily="34" charset="0"/>
                <a:hlinkClick r:id="rId3"/>
              </a:rPr>
              <a:t>Walton Family Foundation</a:t>
            </a:r>
            <a:r>
              <a:rPr lang="en-US" sz="2200" dirty="0">
                <a:solidFill>
                  <a:srgbClr val="0000FF"/>
                </a:solidFill>
                <a:effectLst/>
                <a:latin typeface="Garamond" panose="02020404030301010803" pitchFamily="18" charset="0"/>
                <a:ea typeface="Calibri" panose="020F0502020204030204" pitchFamily="34" charset="0"/>
              </a:rPr>
              <a:t> </a:t>
            </a:r>
            <a:r>
              <a:rPr lang="en-US" sz="2200" dirty="0">
                <a:solidFill>
                  <a:srgbClr val="000000"/>
                </a:solidFill>
                <a:effectLst/>
                <a:latin typeface="Garamond" panose="02020404030301010803" pitchFamily="18" charset="0"/>
                <a:ea typeface="Calibri" panose="020F0502020204030204" pitchFamily="34" charset="0"/>
              </a:rPr>
              <a:t>announced a new program, </a:t>
            </a:r>
            <a:r>
              <a:rPr lang="en-US" sz="2200" u="sng" dirty="0">
                <a:solidFill>
                  <a:srgbClr val="767676"/>
                </a:solidFill>
                <a:effectLst/>
                <a:latin typeface="Garamond" panose="02020404030301010803" pitchFamily="18" charset="0"/>
                <a:ea typeface="Calibri" panose="020F0502020204030204" pitchFamily="34" charset="0"/>
                <a:hlinkClick r:id="rId4"/>
              </a:rPr>
              <a:t>Achieving Conservation through Targeting Information, Outreach and Networking</a:t>
            </a:r>
            <a:r>
              <a:rPr lang="en-US" sz="2200" dirty="0">
                <a:solidFill>
                  <a:srgbClr val="000000"/>
                </a:solidFill>
                <a:effectLst/>
                <a:latin typeface="Garamond" panose="02020404030301010803" pitchFamily="18" charset="0"/>
                <a:ea typeface="Calibri" panose="020F0502020204030204" pitchFamily="34" charset="0"/>
              </a:rPr>
              <a:t> (ACTION) to support innovative research that increases adoption of conservation practices. The program was developed in cooperation with the </a:t>
            </a:r>
            <a:r>
              <a:rPr lang="en-US" sz="2200" u="sng" dirty="0">
                <a:solidFill>
                  <a:srgbClr val="767676"/>
                </a:solidFill>
                <a:effectLst/>
                <a:latin typeface="Garamond" panose="02020404030301010803" pitchFamily="18" charset="0"/>
                <a:ea typeface="Calibri" panose="020F0502020204030204" pitchFamily="34" charset="0"/>
                <a:hlinkClick r:id="rId5"/>
              </a:rPr>
              <a:t>National Fish and Wildlife Foundation</a:t>
            </a:r>
            <a:r>
              <a:rPr lang="en-US" sz="2200" dirty="0">
                <a:solidFill>
                  <a:srgbClr val="767676"/>
                </a:solidFill>
                <a:effectLst/>
                <a:latin typeface="Garamond" panose="02020404030301010803" pitchFamily="18" charset="0"/>
                <a:ea typeface="Calibri" panose="020F0502020204030204" pitchFamily="34" charset="0"/>
              </a:rPr>
              <a:t>,</a:t>
            </a:r>
            <a:r>
              <a:rPr lang="en-US" sz="2200" dirty="0">
                <a:solidFill>
                  <a:srgbClr val="000000"/>
                </a:solidFill>
                <a:effectLst/>
                <a:latin typeface="Garamond" panose="02020404030301010803" pitchFamily="18" charset="0"/>
                <a:ea typeface="Calibri" panose="020F0502020204030204" pitchFamily="34" charset="0"/>
              </a:rPr>
              <a:t> which can provide additional support for practice implementation costs associated with opportunities developed through awarded projects. </a:t>
            </a:r>
            <a:endParaRPr lang="en-US" sz="2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200" dirty="0">
                <a:solidFill>
                  <a:srgbClr val="000000"/>
                </a:solidFill>
                <a:effectLst/>
                <a:latin typeface="Garamond" panose="02020404030301010803" pitchFamily="18" charset="0"/>
                <a:ea typeface="Calibri" panose="020F0502020204030204" pitchFamily="34" charset="0"/>
              </a:rPr>
              <a:t>Conservation practices include infield, edge-of-field, and edge-of-stream practices that retain and filter runoff and shallow groundwater. Despite their benefits to soil health, watershed restoration, and climate resiliency, adoption rates remain low, on less than 10% of all US croplands. The ACTION program seeks to increase adoption by strengthening technical service and outreach. </a:t>
            </a:r>
            <a:endParaRPr lang="en-US" sz="2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200" dirty="0">
                <a:solidFill>
                  <a:srgbClr val="000000"/>
                </a:solidFill>
                <a:effectLst/>
                <a:latin typeface="Garamond" panose="02020404030301010803" pitchFamily="18" charset="0"/>
                <a:ea typeface="Calibri" panose="020F0502020204030204" pitchFamily="34" charset="0"/>
              </a:rPr>
              <a:t>FFAR and the Walton Family Foundation anticipate awarding grants ranging from $200,000 to $500,000 for a total of approximately $1 million to compare and optimize outreach strategies. Projects that support the </a:t>
            </a:r>
            <a:r>
              <a:rPr lang="en-US" sz="2200" u="sng" dirty="0">
                <a:solidFill>
                  <a:srgbClr val="767676"/>
                </a:solidFill>
                <a:effectLst/>
                <a:latin typeface="Garamond" panose="02020404030301010803" pitchFamily="18" charset="0"/>
                <a:ea typeface="Calibri" panose="020F0502020204030204" pitchFamily="34" charset="0"/>
                <a:hlinkClick r:id="rId6"/>
              </a:rPr>
              <a:t>Edge of Field Roadmap</a:t>
            </a:r>
            <a:r>
              <a:rPr lang="en-US" sz="2200" dirty="0">
                <a:solidFill>
                  <a:srgbClr val="000000"/>
                </a:solidFill>
                <a:effectLst/>
                <a:latin typeface="Garamond" panose="02020404030301010803" pitchFamily="18" charset="0"/>
                <a:ea typeface="Calibri" panose="020F0502020204030204" pitchFamily="34" charset="0"/>
              </a:rPr>
              <a:t> and commit to implementing conservation practices through a partnership with the National Fish and Wildlife Foundation will be prioritized.</a:t>
            </a:r>
            <a:r>
              <a:rPr lang="en-US" sz="2200" dirty="0">
                <a:solidFill>
                  <a:srgbClr val="767676"/>
                </a:solidFill>
                <a:effectLst/>
                <a:latin typeface="Garamond" panose="02020404030301010803" pitchFamily="18" charset="0"/>
                <a:ea typeface="Calibri" panose="020F0502020204030204" pitchFamily="34" charset="0"/>
              </a:rPr>
              <a:t> </a:t>
            </a:r>
            <a:r>
              <a:rPr lang="en-US" sz="2200" dirty="0">
                <a:solidFill>
                  <a:srgbClr val="000000"/>
                </a:solidFill>
                <a:effectLst/>
                <a:latin typeface="Garamond" panose="02020404030301010803" pitchFamily="18" charset="0"/>
                <a:ea typeface="Calibri" panose="020F0502020204030204" pitchFamily="34" charset="0"/>
              </a:rPr>
              <a:t>As the Walton Family Foundation provided matching funds for this program, applicants are not required to secure a match; however, securing additional funds that FFAR can match is encouraged. </a:t>
            </a:r>
            <a:endParaRPr lang="en-US" sz="2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200" dirty="0">
                <a:solidFill>
                  <a:srgbClr val="000000"/>
                </a:solidFill>
                <a:effectLst/>
                <a:latin typeface="Garamond" panose="02020404030301010803" pitchFamily="18" charset="0"/>
                <a:ea typeface="Calibri" panose="020F0502020204030204" pitchFamily="34" charset="0"/>
              </a:rPr>
              <a:t>Pre-applications for this opportunity are due on August 31, 2022. More information, including details on how to apply, is available on the </a:t>
            </a:r>
            <a:r>
              <a:rPr lang="en-US" sz="2200" u="sng" dirty="0">
                <a:solidFill>
                  <a:srgbClr val="767676"/>
                </a:solidFill>
                <a:effectLst/>
                <a:latin typeface="Garamond" panose="02020404030301010803" pitchFamily="18" charset="0"/>
                <a:ea typeface="Calibri" panose="020F0502020204030204" pitchFamily="34" charset="0"/>
                <a:hlinkClick r:id="rId7"/>
              </a:rPr>
              <a:t>ACTION program RFA webpage</a:t>
            </a:r>
            <a:r>
              <a:rPr lang="en-US" sz="2200" dirty="0">
                <a:solidFill>
                  <a:srgbClr val="0000FF"/>
                </a:solidFill>
                <a:effectLst/>
                <a:latin typeface="Garamond" panose="02020404030301010803" pitchFamily="18" charset="0"/>
                <a:ea typeface="Calibri" panose="020F0502020204030204" pitchFamily="34" charset="0"/>
              </a:rPr>
              <a:t>.</a:t>
            </a:r>
            <a:r>
              <a:rPr lang="en-US" sz="2200" dirty="0">
                <a:solidFill>
                  <a:srgbClr val="000000"/>
                </a:solidFill>
                <a:effectLst/>
                <a:latin typeface="Garamond" panose="02020404030301010803" pitchFamily="18" charset="0"/>
                <a:ea typeface="Calibri" panose="020F0502020204030204" pitchFamily="34" charset="0"/>
              </a:rPr>
              <a:t> </a:t>
            </a:r>
            <a:r>
              <a:rPr lang="en-US" sz="2200" dirty="0">
                <a:solidFill>
                  <a:srgbClr val="767676"/>
                </a:solidFill>
                <a:effectLst/>
                <a:latin typeface="Garamond" panose="02020404030301010803" pitchFamily="18" charset="0"/>
                <a:ea typeface="Calibri" panose="020F0502020204030204" pitchFamily="34" charset="0"/>
              </a:rPr>
              <a:t> </a:t>
            </a:r>
            <a:endParaRPr lang="en-US" sz="2200" dirty="0">
              <a:effectLst/>
              <a:latin typeface="Calibri" panose="020F0502020204030204" pitchFamily="34" charset="0"/>
              <a:ea typeface="Calibri" panose="020F0502020204030204" pitchFamily="34" charset="0"/>
            </a:endParaRPr>
          </a:p>
          <a:p>
            <a:endParaRPr lang="en-US" dirty="0"/>
          </a:p>
        </p:txBody>
      </p:sp>
      <p:pic>
        <p:nvPicPr>
          <p:cNvPr id="1030" name="Picture 6" descr="Foundation for Food and Agricultural Research (FFAR) - AeroFarms">
            <a:extLst>
              <a:ext uri="{FF2B5EF4-FFF2-40B4-BE49-F238E27FC236}">
                <a16:creationId xmlns:a16="http://schemas.microsoft.com/office/drawing/2014/main" id="{E559A899-38D0-4B0A-9F89-D56C1A75CE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937" y="158333"/>
            <a:ext cx="5542793" cy="191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8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5878-78EB-4E08-ACDF-C71EBDC327E9}"/>
              </a:ext>
            </a:extLst>
          </p:cNvPr>
          <p:cNvSpPr>
            <a:spLocks noGrp="1"/>
          </p:cNvSpPr>
          <p:nvPr>
            <p:ph type="title"/>
          </p:nvPr>
        </p:nvSpPr>
        <p:spPr/>
        <p:txBody>
          <a:bodyPr/>
          <a:lstStyle/>
          <a:p>
            <a:endParaRPr lang="en-US"/>
          </a:p>
        </p:txBody>
      </p:sp>
      <p:pic>
        <p:nvPicPr>
          <p:cNvPr id="5" name="Content Placeholder 4" descr="A picture containing timeline&#10;&#10;Description automatically generated">
            <a:extLst>
              <a:ext uri="{FF2B5EF4-FFF2-40B4-BE49-F238E27FC236}">
                <a16:creationId xmlns:a16="http://schemas.microsoft.com/office/drawing/2014/main" id="{C6B2C34B-99CC-46BA-9DE6-C7CF3C95DE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10" y="310930"/>
            <a:ext cx="6294779" cy="8186591"/>
          </a:xfrm>
        </p:spPr>
      </p:pic>
      <p:sp>
        <p:nvSpPr>
          <p:cNvPr id="7" name="TextBox 6">
            <a:extLst>
              <a:ext uri="{FF2B5EF4-FFF2-40B4-BE49-F238E27FC236}">
                <a16:creationId xmlns:a16="http://schemas.microsoft.com/office/drawing/2014/main" id="{6AD99600-15A1-4F22-A8A5-494FC502CE52}"/>
              </a:ext>
            </a:extLst>
          </p:cNvPr>
          <p:cNvSpPr txBox="1"/>
          <p:nvPr/>
        </p:nvSpPr>
        <p:spPr>
          <a:xfrm>
            <a:off x="235744" y="8497521"/>
            <a:ext cx="6386512" cy="1477328"/>
          </a:xfrm>
          <a:prstGeom prst="rect">
            <a:avLst/>
          </a:prstGeom>
          <a:noFill/>
        </p:spPr>
        <p:txBody>
          <a:bodyPr wrap="square">
            <a:spAutoFit/>
          </a:bodyPr>
          <a:lstStyle/>
          <a:p>
            <a:pPr marL="0" marR="0">
              <a:spcBef>
                <a:spcPts val="0"/>
              </a:spcBef>
              <a:spcAft>
                <a:spcPts val="0"/>
              </a:spcAft>
            </a:pPr>
            <a:r>
              <a:rPr lang="en-US" sz="1800" dirty="0">
                <a:solidFill>
                  <a:srgbClr val="222222"/>
                </a:solidFill>
                <a:effectLst/>
                <a:latin typeface="Arial" panose="020B0604020202020204" pitchFamily="34" charset="0"/>
                <a:ea typeface="Calibri" panose="020F0502020204030204" pitchFamily="34" charset="0"/>
              </a:rPr>
              <a:t>Deadline for Outcome 5 is </a:t>
            </a:r>
            <a:r>
              <a:rPr lang="en-US" sz="1800" b="1" dirty="0">
                <a:solidFill>
                  <a:srgbClr val="222222"/>
                </a:solidFill>
                <a:effectLst/>
                <a:latin typeface="Arial" panose="020B0604020202020204" pitchFamily="34" charset="0"/>
                <a:ea typeface="Calibri" panose="020F0502020204030204" pitchFamily="34" charset="0"/>
              </a:rPr>
              <a:t>September 16, 2022</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2222"/>
                </a:solidFill>
                <a:effectLst/>
                <a:latin typeface="Arial" panose="020B0604020202020204" pitchFamily="34" charset="0"/>
                <a:ea typeface="Calibri" panose="020F0502020204030204" pitchFamily="34" charset="0"/>
              </a:rPr>
              <a:t>Deadline for all other Outcomes is </a:t>
            </a:r>
            <a:r>
              <a:rPr lang="en-US" sz="1800" b="1" dirty="0">
                <a:solidFill>
                  <a:srgbClr val="222222"/>
                </a:solidFill>
                <a:effectLst/>
                <a:latin typeface="Arial" panose="020B0604020202020204" pitchFamily="34" charset="0"/>
                <a:ea typeface="Calibri" panose="020F0502020204030204" pitchFamily="34" charset="0"/>
              </a:rPr>
              <a:t>December 15, 2022</a:t>
            </a:r>
          </a:p>
          <a:p>
            <a:pPr marL="0" marR="0">
              <a:spcBef>
                <a:spcPts val="0"/>
              </a:spcBef>
              <a:spcAft>
                <a:spcPts val="0"/>
              </a:spcAft>
            </a:pPr>
            <a:r>
              <a:rPr lang="en-US" b="1" dirty="0">
                <a:solidFill>
                  <a:srgbClr val="222222"/>
                </a:solidFill>
                <a:latin typeface="Arial" panose="020B0604020202020204" pitchFamily="34" charset="0"/>
                <a:ea typeface="Calibri" panose="020F0502020204030204" pitchFamily="34" charset="0"/>
              </a:rPr>
              <a:t>Apply Now: https://dnr.maryland.gov/ccs/Pages/funding/grantsgateway.aspx</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9477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C6B1F3-E529-40E7-B0C0-D29006528E9D}"/>
              </a:ext>
            </a:extLst>
          </p:cNvPr>
          <p:cNvSpPr/>
          <p:nvPr/>
        </p:nvSpPr>
        <p:spPr>
          <a:xfrm>
            <a:off x="-2" y="1755258"/>
            <a:ext cx="6858002" cy="8303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DA023-669C-416E-A6FB-19FFDB7ECE01}"/>
              </a:ext>
            </a:extLst>
          </p:cNvPr>
          <p:cNvSpPr>
            <a:spLocks noGrp="1"/>
          </p:cNvSpPr>
          <p:nvPr>
            <p:ph type="ctrTitle"/>
          </p:nvPr>
        </p:nvSpPr>
        <p:spPr>
          <a:xfrm>
            <a:off x="0" y="449705"/>
            <a:ext cx="5876144" cy="1107996"/>
          </a:xfrm>
        </p:spPr>
        <p:txBody>
          <a:bodyPr>
            <a:noAutofit/>
          </a:bodyPr>
          <a:lstStyle/>
          <a:p>
            <a:pPr algn="l"/>
            <a:r>
              <a:rPr lang="en-US" sz="3600" b="1" u="sng" dirty="0">
                <a:solidFill>
                  <a:schemeClr val="bg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Chesapeake Bay Diversity, Equity, Inclusion, and Justice Coordination Grant</a:t>
            </a:r>
            <a:endParaRPr lang="en-US" sz="3600" dirty="0">
              <a:solidFill>
                <a:schemeClr val="bg1"/>
              </a:solidFill>
            </a:endParaRPr>
          </a:p>
        </p:txBody>
      </p:sp>
      <p:sp>
        <p:nvSpPr>
          <p:cNvPr id="3" name="Subtitle 2">
            <a:extLst>
              <a:ext uri="{FF2B5EF4-FFF2-40B4-BE49-F238E27FC236}">
                <a16:creationId xmlns:a16="http://schemas.microsoft.com/office/drawing/2014/main" id="{6FF42DE5-9D02-46DC-B579-7F40ACE4679B}"/>
              </a:ext>
            </a:extLst>
          </p:cNvPr>
          <p:cNvSpPr>
            <a:spLocks noGrp="1"/>
          </p:cNvSpPr>
          <p:nvPr>
            <p:ph type="subTitle" idx="1"/>
          </p:nvPr>
        </p:nvSpPr>
        <p:spPr>
          <a:xfrm>
            <a:off x="163516" y="1922748"/>
            <a:ext cx="3265484" cy="5938184"/>
          </a:xfrm>
        </p:spPr>
        <p:txBody>
          <a:bodyPr>
            <a:normAutofit fontScale="77500" lnSpcReduction="20000"/>
          </a:bodyPr>
          <a:lstStyle/>
          <a:p>
            <a:pPr>
              <a:spcBef>
                <a:spcPts val="0"/>
              </a:spcBef>
            </a:pPr>
            <a:br>
              <a:rPr lang="en-US" sz="2300" dirty="0">
                <a:latin typeface="Calibri" panose="020F0502020204030204" pitchFamily="34" charset="0"/>
                <a:ea typeface="Calibri" panose="020F0502020204030204" pitchFamily="34" charset="0"/>
              </a:rPr>
            </a:br>
            <a:r>
              <a:rPr lang="en-US" sz="2300" dirty="0">
                <a:latin typeface="Calibri" panose="020F0502020204030204" pitchFamily="34" charset="0"/>
                <a:ea typeface="Calibri" panose="020F0502020204030204" pitchFamily="34" charset="0"/>
              </a:rPr>
              <a:t>DOEE seeks eligible entities to field a person(s) who will facilitate and coordinate the implementation of key elements of the Chesapeake Bay Program </a:t>
            </a:r>
            <a:r>
              <a:rPr lang="en-US" sz="2300" u="sng" dirty="0">
                <a:solidFill>
                  <a:srgbClr val="0563C1"/>
                </a:solidFill>
                <a:latin typeface="Calibri" panose="020F0502020204030204" pitchFamily="34" charset="0"/>
                <a:ea typeface="Calibri" panose="020F0502020204030204" pitchFamily="34" charset="0"/>
                <a:hlinkClick r:id="rId4"/>
              </a:rPr>
              <a:t>Diversity, Equity, Inclusion and Justice Implementation Plan</a:t>
            </a:r>
            <a:r>
              <a:rPr lang="en-US" sz="2300" dirty="0">
                <a:latin typeface="Calibri" panose="020F0502020204030204" pitchFamily="34" charset="0"/>
                <a:ea typeface="Calibri" panose="020F0502020204030204" pitchFamily="34" charset="0"/>
              </a:rPr>
              <a:t>.  </a:t>
            </a:r>
            <a:br>
              <a:rPr lang="en-US" sz="2300" dirty="0">
                <a:latin typeface="Calibri" panose="020F0502020204030204" pitchFamily="34" charset="0"/>
                <a:ea typeface="Calibri" panose="020F0502020204030204" pitchFamily="34" charset="0"/>
              </a:rPr>
            </a:br>
            <a:br>
              <a:rPr lang="en-US" sz="2300" dirty="0">
                <a:latin typeface="Calibri" panose="020F0502020204030204" pitchFamily="34" charset="0"/>
                <a:ea typeface="Calibri" panose="020F0502020204030204" pitchFamily="34" charset="0"/>
              </a:rPr>
            </a:br>
            <a:r>
              <a:rPr lang="en-US" sz="2300" dirty="0">
                <a:latin typeface="Calibri" panose="020F0502020204030204" pitchFamily="34" charset="0"/>
                <a:ea typeface="Calibri" panose="020F0502020204030204" pitchFamily="34" charset="0"/>
              </a:rPr>
              <a:t>Approximately </a:t>
            </a:r>
            <a:r>
              <a:rPr lang="en-US" sz="2300" b="1" u="sng" dirty="0">
                <a:latin typeface="Calibri" panose="020F0502020204030204" pitchFamily="34" charset="0"/>
                <a:ea typeface="Calibri" panose="020F0502020204030204" pitchFamily="34" charset="0"/>
              </a:rPr>
              <a:t>$150,000</a:t>
            </a:r>
            <a:r>
              <a:rPr lang="en-US" sz="2300" u="sng" dirty="0">
                <a:latin typeface="Calibri" panose="020F0502020204030204" pitchFamily="34" charset="0"/>
                <a:ea typeface="Calibri" panose="020F0502020204030204" pitchFamily="34" charset="0"/>
              </a:rPr>
              <a:t> </a:t>
            </a:r>
            <a:r>
              <a:rPr lang="en-US" sz="2300" dirty="0">
                <a:latin typeface="Calibri" panose="020F0502020204030204" pitchFamily="34" charset="0"/>
                <a:ea typeface="Calibri" panose="020F0502020204030204" pitchFamily="34" charset="0"/>
              </a:rPr>
              <a:t>is available. An applicant should be knowledgeable about DEIJ and Environmental Justice program management; DEIJ -related issues, concepts, practice, and principles; and multi-jurisdictional, regional, collaborative partnerships. Applications are due </a:t>
            </a:r>
            <a:r>
              <a:rPr lang="en-US" sz="2300" u="sng" dirty="0">
                <a:latin typeface="Calibri" panose="020F0502020204030204" pitchFamily="34" charset="0"/>
                <a:ea typeface="Calibri" panose="020F0502020204030204" pitchFamily="34" charset="0"/>
              </a:rPr>
              <a:t>Friday, July 22, 2022.</a:t>
            </a:r>
            <a:br>
              <a:rPr lang="en-US" sz="2300" u="sng" dirty="0">
                <a:latin typeface="Calibri" panose="020F0502020204030204" pitchFamily="34" charset="0"/>
                <a:ea typeface="Calibri" panose="020F0502020204030204" pitchFamily="34" charset="0"/>
              </a:rPr>
            </a:br>
            <a:br>
              <a:rPr lang="en-US" sz="2300" u="sng" dirty="0">
                <a:latin typeface="Calibri" panose="020F0502020204030204" pitchFamily="34" charset="0"/>
                <a:ea typeface="Calibri" panose="020F0502020204030204" pitchFamily="34" charset="0"/>
              </a:rPr>
            </a:br>
            <a:r>
              <a:rPr lang="en-US" sz="2300" dirty="0">
                <a:latin typeface="Calibri" panose="020F0502020204030204" pitchFamily="34" charset="0"/>
                <a:ea typeface="Calibri" panose="020F0502020204030204" pitchFamily="34" charset="0"/>
              </a:rPr>
              <a:t>To learn more about this grant opportunity, FAQs, and how to apply, visit: </a:t>
            </a:r>
            <a:r>
              <a:rPr lang="en-US" sz="2300" u="sng" dirty="0">
                <a:solidFill>
                  <a:srgbClr val="0563C1"/>
                </a:solidFill>
                <a:latin typeface="Calibri" panose="020F0502020204030204" pitchFamily="34" charset="0"/>
                <a:ea typeface="Calibri" panose="020F0502020204030204" pitchFamily="34" charset="0"/>
                <a:hlinkClick r:id="rId3"/>
              </a:rPr>
              <a:t>https://doee.dc.gov/release/notice-request-applicants-cbp-diversity-equity-inclusion-and-justice-coordination-grant</a:t>
            </a:r>
            <a:br>
              <a:rPr lang="en-US" sz="1400" dirty="0">
                <a:latin typeface="Calibri" panose="020F0502020204030204" pitchFamily="34" charset="0"/>
                <a:ea typeface="Calibri" panose="020F0502020204030204" pitchFamily="34" charset="0"/>
              </a:rPr>
            </a:br>
            <a:br>
              <a:rPr lang="en-US" sz="1400" dirty="0">
                <a:latin typeface="Calibri" panose="020F0502020204030204" pitchFamily="34" charset="0"/>
                <a:ea typeface="Calibri" panose="020F0502020204030204" pitchFamily="34" charset="0"/>
              </a:rPr>
            </a:br>
            <a:endParaRPr lang="en-US" sz="4000" dirty="0"/>
          </a:p>
        </p:txBody>
      </p:sp>
      <p:sp>
        <p:nvSpPr>
          <p:cNvPr id="5" name="TextBox 4">
            <a:extLst>
              <a:ext uri="{FF2B5EF4-FFF2-40B4-BE49-F238E27FC236}">
                <a16:creationId xmlns:a16="http://schemas.microsoft.com/office/drawing/2014/main" id="{3E0B3A17-C0A8-4EC2-8F58-5771B6B1F184}"/>
              </a:ext>
            </a:extLst>
          </p:cNvPr>
          <p:cNvSpPr txBox="1"/>
          <p:nvPr/>
        </p:nvSpPr>
        <p:spPr>
          <a:xfrm>
            <a:off x="3605137" y="2058877"/>
            <a:ext cx="3089347" cy="6263253"/>
          </a:xfrm>
          <a:prstGeom prst="rect">
            <a:avLst/>
          </a:prstGeom>
          <a:noFill/>
        </p:spPr>
        <p:txBody>
          <a:bodyPr wrap="square">
            <a:spAutoFit/>
          </a:bodyPr>
          <a:lstStyle/>
          <a:p>
            <a:r>
              <a:rPr lang="en-US" b="1" dirty="0">
                <a:solidFill>
                  <a:srgbClr val="7030A0"/>
                </a:solidFill>
                <a:latin typeface="Calibri" panose="020F0502020204030204" pitchFamily="34" charset="0"/>
                <a:ea typeface="Calibri" panose="020F0502020204030204" pitchFamily="34" charset="0"/>
              </a:rPr>
              <a:t>Informational Webinar:</a:t>
            </a:r>
            <a:br>
              <a:rPr lang="en-US" u="sng"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The second informational webinar/conference call and opportunity for question and answers will be held on Thursday, July 7, 2022, 12:00 pm. Please see meeting information below. Attendance is not required.</a:t>
            </a:r>
          </a:p>
          <a:p>
            <a:r>
              <a:rPr lang="en-US" dirty="0">
                <a:latin typeface="Calibri" panose="020F0502020204030204" pitchFamily="34" charset="0"/>
                <a:ea typeface="Calibri" panose="020F0502020204030204" pitchFamily="34" charset="0"/>
              </a:rPr>
              <a:t> </a:t>
            </a:r>
          </a:p>
          <a:p>
            <a:pPr marL="212171"/>
            <a:r>
              <a:rPr lang="en-US" u="sng" dirty="0" err="1">
                <a:solidFill>
                  <a:srgbClr val="0563C1"/>
                </a:solidFill>
                <a:latin typeface="Calibri" panose="020F0502020204030204" pitchFamily="34" charset="0"/>
                <a:ea typeface="Calibri" panose="020F0502020204030204" pitchFamily="34" charset="0"/>
                <a:hlinkClick r:id="rId5"/>
              </a:rPr>
              <a:t>Webex</a:t>
            </a:r>
            <a:r>
              <a:rPr lang="en-US" u="sng" dirty="0">
                <a:solidFill>
                  <a:srgbClr val="0563C1"/>
                </a:solidFill>
                <a:latin typeface="Calibri" panose="020F0502020204030204" pitchFamily="34" charset="0"/>
                <a:ea typeface="Calibri" panose="020F0502020204030204" pitchFamily="34" charset="0"/>
                <a:hlinkClick r:id="rId5"/>
              </a:rPr>
              <a:t> access&gt;&gt;</a:t>
            </a:r>
            <a:endParaRPr lang="en-US" dirty="0">
              <a:latin typeface="Calibri" panose="020F0502020204030204" pitchFamily="34" charset="0"/>
              <a:ea typeface="Calibri" panose="020F0502020204030204" pitchFamily="34" charset="0"/>
            </a:endParaRPr>
          </a:p>
          <a:p>
            <a:pPr marL="212171"/>
            <a:r>
              <a:rPr lang="en-US" dirty="0">
                <a:latin typeface="Calibri" panose="020F0502020204030204" pitchFamily="34" charset="0"/>
                <a:ea typeface="Calibri" panose="020F0502020204030204" pitchFamily="34" charset="0"/>
              </a:rPr>
              <a:t>Meeting number: 2313 069 4460</a:t>
            </a:r>
          </a:p>
          <a:p>
            <a:pPr marL="212171"/>
            <a:r>
              <a:rPr lang="en-US" dirty="0">
                <a:latin typeface="Calibri" panose="020F0502020204030204" pitchFamily="34" charset="0"/>
                <a:ea typeface="Calibri" panose="020F0502020204030204" pitchFamily="34" charset="0"/>
              </a:rPr>
              <a:t>Password: dSuPViaB643</a:t>
            </a:r>
          </a:p>
          <a:p>
            <a:pPr marL="212171"/>
            <a:r>
              <a:rPr lang="en-US" dirty="0">
                <a:latin typeface="Calibri" panose="020F0502020204030204" pitchFamily="34" charset="0"/>
                <a:ea typeface="Calibri" panose="020F0502020204030204" pitchFamily="34" charset="0"/>
              </a:rPr>
              <a:t> </a:t>
            </a:r>
          </a:p>
          <a:p>
            <a:pPr marL="212171"/>
            <a:r>
              <a:rPr lang="en-US" dirty="0">
                <a:latin typeface="Calibri" panose="020F0502020204030204" pitchFamily="34" charset="0"/>
                <a:ea typeface="Calibri" panose="020F0502020204030204" pitchFamily="34" charset="0"/>
              </a:rPr>
              <a:t>Join by phone</a:t>
            </a:r>
          </a:p>
          <a:p>
            <a:pPr marL="212171">
              <a:spcAft>
                <a:spcPts val="557"/>
              </a:spcAft>
            </a:pPr>
            <a:r>
              <a:rPr lang="en-US" dirty="0">
                <a:latin typeface="Calibri" panose="020F0502020204030204" pitchFamily="34" charset="0"/>
                <a:ea typeface="Calibri" panose="020F0502020204030204" pitchFamily="34" charset="0"/>
              </a:rPr>
              <a:t>+1-202-860-2110, Access code: 2313 069 4460” </a:t>
            </a:r>
          </a:p>
          <a:p>
            <a:r>
              <a:rPr lang="en-US" dirty="0">
                <a:latin typeface="Calibri" panose="020F0502020204030204" pitchFamily="34" charset="0"/>
                <a:ea typeface="Calibri" panose="020F0502020204030204" pitchFamily="34" charset="0"/>
              </a:rPr>
              <a:t> </a:t>
            </a:r>
          </a:p>
          <a:p>
            <a:r>
              <a:rPr lang="en-US" b="1" dirty="0">
                <a:solidFill>
                  <a:srgbClr val="7030A0"/>
                </a:solidFill>
                <a:latin typeface="Calibri" panose="020F0502020204030204" pitchFamily="34" charset="0"/>
                <a:ea typeface="Calibri" panose="020F0502020204030204" pitchFamily="34" charset="0"/>
              </a:rPr>
              <a:t>Questions:</a:t>
            </a:r>
            <a:br>
              <a:rPr lang="en-US" b="1" dirty="0">
                <a:solidFill>
                  <a:srgbClr val="7030A0"/>
                </a:solidFill>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For questions, please email</a:t>
            </a:r>
            <a:r>
              <a:rPr lang="en-US" b="1" dirty="0">
                <a:latin typeface="Calibri" panose="020F0502020204030204" pitchFamily="34" charset="0"/>
                <a:ea typeface="Calibri" panose="020F0502020204030204" pitchFamily="34" charset="0"/>
              </a:rPr>
              <a:t> </a:t>
            </a:r>
            <a:r>
              <a:rPr lang="en-US" b="1" u="sng" dirty="0">
                <a:solidFill>
                  <a:srgbClr val="7030A0"/>
                </a:solidFill>
                <a:latin typeface="Calibri" panose="020F0502020204030204" pitchFamily="34" charset="0"/>
                <a:ea typeface="Calibri" panose="020F0502020204030204" pitchFamily="34" charset="0"/>
                <a:hlinkClick r:id="rId6"/>
              </a:rPr>
              <a:t>2022DEIJ.grants@dc.gov</a:t>
            </a:r>
            <a:endParaRPr lang="en-US" dirty="0"/>
          </a:p>
        </p:txBody>
      </p:sp>
      <p:pic>
        <p:nvPicPr>
          <p:cNvPr id="3074" name="Picture 2" descr="DOEE-LOGO-FINAL-HORIZONTAL-W-GOV | Government Alliance on Race and Equity">
            <a:extLst>
              <a:ext uri="{FF2B5EF4-FFF2-40B4-BE49-F238E27FC236}">
                <a16:creationId xmlns:a16="http://schemas.microsoft.com/office/drawing/2014/main" id="{CC606EB8-1F6F-4E92-A304-E0F7AF9430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500699"/>
            <a:ext cx="4583970" cy="1557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sapeake Bay Program logo">
            <a:extLst>
              <a:ext uri="{FF2B5EF4-FFF2-40B4-BE49-F238E27FC236}">
                <a16:creationId xmlns:a16="http://schemas.microsoft.com/office/drawing/2014/main" id="{4511DA39-E9C5-44B9-9FAA-37D7CB3BE753}"/>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4742189" y="8411414"/>
            <a:ext cx="1957592" cy="155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26096"/>
      </p:ext>
    </p:extLst>
  </p:cSld>
  <p:clrMapOvr>
    <a:masterClrMapping/>
  </p:clrMapOvr>
  <p:transition spd="slow" advClick="0" advTm="11000">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89FABE8-B194-405C-8FAB-0E9F2FF2F8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550" y="3147176"/>
            <a:ext cx="6584899" cy="6112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unity Engagement, Environmental Justice &amp; Health ">
            <a:extLst>
              <a:ext uri="{FF2B5EF4-FFF2-40B4-BE49-F238E27FC236}">
                <a16:creationId xmlns:a16="http://schemas.microsoft.com/office/drawing/2014/main" id="{A2656F95-BCF1-4F9A-AA71-669446BFF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5" y="0"/>
            <a:ext cx="30289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MD School of Public Policy - Home | Facebook">
            <a:extLst>
              <a:ext uri="{FF2B5EF4-FFF2-40B4-BE49-F238E27FC236}">
                <a16:creationId xmlns:a16="http://schemas.microsoft.com/office/drawing/2014/main" id="{87DB358B-C60A-4487-89F0-8814F18E4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052" y="64369"/>
            <a:ext cx="2964581" cy="2964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E452B2-4653-44E3-8962-A8F0A66F8AC7}"/>
              </a:ext>
            </a:extLst>
          </p:cNvPr>
          <p:cNvSpPr txBox="1"/>
          <p:nvPr/>
        </p:nvSpPr>
        <p:spPr>
          <a:xfrm>
            <a:off x="166254" y="9378218"/>
            <a:ext cx="6691746" cy="923330"/>
          </a:xfrm>
          <a:prstGeom prst="rect">
            <a:avLst/>
          </a:prstGeom>
          <a:noFill/>
        </p:spPr>
        <p:txBody>
          <a:bodyPr wrap="square" rtlCol="0">
            <a:spAutoFit/>
          </a:bodyPr>
          <a:lstStyle/>
          <a:p>
            <a:r>
              <a:rPr lang="en-US" sz="1800" u="sng" dirty="0">
                <a:solidFill>
                  <a:srgbClr val="0000FF"/>
                </a:solidFill>
                <a:effectLst/>
                <a:latin typeface="Calibri" panose="020F0502020204030204" pitchFamily="34" charset="0"/>
                <a:ea typeface="Calibri" panose="020F0502020204030204" pitchFamily="34" charset="0"/>
                <a:hlinkClick r:id="rId5"/>
              </a:rPr>
              <a:t>UMD EJ Symposium — Community Engagement, Environmental Justice &amp; Health (</a:t>
            </a:r>
            <a:r>
              <a:rPr lang="en-US" sz="1800" u="sng" dirty="0" err="1">
                <a:solidFill>
                  <a:srgbClr val="0000FF"/>
                </a:solidFill>
                <a:effectLst/>
                <a:latin typeface="Calibri" panose="020F0502020204030204" pitchFamily="34" charset="0"/>
                <a:ea typeface="Calibri" panose="020F0502020204030204" pitchFamily="34" charset="0"/>
                <a:hlinkClick r:id="rId5"/>
              </a:rPr>
              <a:t>ceejh.center</a:t>
            </a:r>
            <a:r>
              <a:rPr lang="en-US" sz="1800" u="sng" dirty="0">
                <a:solidFill>
                  <a:srgbClr val="0000FF"/>
                </a:solidFill>
                <a:effectLst/>
                <a:latin typeface="Calibri" panose="020F0502020204030204" pitchFamily="34" charset="0"/>
                <a:ea typeface="Calibri" panose="020F0502020204030204" pitchFamily="34" charset="0"/>
                <a:hlinkClick r:id="rId5"/>
              </a:rPr>
              <a:t>)</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938255008"/>
      </p:ext>
    </p:extLst>
  </p:cSld>
  <p:clrMapOvr>
    <a:masterClrMapping/>
  </p:clrMapOvr>
  <p:transition spd="slow" advClick="0" advTm="11000">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A076FD-816F-4AE7-BDFE-E80EB20C034E}"/>
              </a:ext>
            </a:extLst>
          </p:cNvPr>
          <p:cNvPicPr>
            <a:picLocks noChangeAspect="1"/>
          </p:cNvPicPr>
          <p:nvPr/>
        </p:nvPicPr>
        <p:blipFill rotWithShape="1">
          <a:blip r:embed="rId2">
            <a:alphaModFix amt="50000"/>
          </a:blip>
          <a:srcRect l="10805" r="29022" b="-1"/>
          <a:stretch/>
        </p:blipFill>
        <p:spPr>
          <a:xfrm>
            <a:off x="-2" y="3942414"/>
            <a:ext cx="6858001" cy="7000406"/>
          </a:xfrm>
          <a:prstGeom prst="rect">
            <a:avLst/>
          </a:prstGeom>
        </p:spPr>
      </p:pic>
      <p:pic>
        <p:nvPicPr>
          <p:cNvPr id="18" name="Picture 17">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3603192"/>
            <a:ext cx="6858000" cy="6455208"/>
          </a:xfrm>
          <a:prstGeom prst="rect">
            <a:avLst/>
          </a:prstGeom>
        </p:spPr>
      </p:pic>
      <p:sp>
        <p:nvSpPr>
          <p:cNvPr id="3" name="Subtitle 2">
            <a:extLst>
              <a:ext uri="{FF2B5EF4-FFF2-40B4-BE49-F238E27FC236}">
                <a16:creationId xmlns:a16="http://schemas.microsoft.com/office/drawing/2014/main" id="{522DC30E-B024-44DC-A428-2DE1CAF13870}"/>
              </a:ext>
            </a:extLst>
          </p:cNvPr>
          <p:cNvSpPr>
            <a:spLocks noGrp="1"/>
          </p:cNvSpPr>
          <p:nvPr>
            <p:ph type="subTitle" idx="1"/>
          </p:nvPr>
        </p:nvSpPr>
        <p:spPr>
          <a:xfrm>
            <a:off x="772867" y="74951"/>
            <a:ext cx="5312266" cy="1499017"/>
          </a:xfrm>
        </p:spPr>
        <p:txBody>
          <a:bodyPr anchor="b">
            <a:noAutofit/>
          </a:bodyPr>
          <a:lstStyle/>
          <a:p>
            <a:r>
              <a:rPr lang="en-US"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Montgomery Parks will be having a </a:t>
            </a:r>
            <a:r>
              <a:rPr lang="en-US" sz="2800" b="1" u="sng"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hlinkClick r:id="rId4" tooltip="https://montgomeryparks.org/celebrate-latino-conservation-week-2022/">
                  <a:extLst>
                    <a:ext uri="{A12FA001-AC4F-418D-AE19-62706E023703}">
                      <ahyp:hlinkClr xmlns:ahyp="http://schemas.microsoft.com/office/drawing/2018/hyperlinkcolor" val="tx"/>
                    </a:ext>
                  </a:extLst>
                </a:hlinkClick>
              </a:rPr>
              <a:t>Latino Conservation Week</a:t>
            </a:r>
            <a:r>
              <a:rPr lang="en-US" sz="28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 </a:t>
            </a:r>
            <a:r>
              <a:rPr lang="en-US"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Kick-Off Fiesta</a:t>
            </a:r>
            <a:endParaRPr lang="en-US" sz="2800" b="1" dirty="0">
              <a:solidFill>
                <a:srgbClr val="000000"/>
              </a:solidFill>
            </a:endParaRPr>
          </a:p>
        </p:txBody>
      </p:sp>
      <p:sp>
        <p:nvSpPr>
          <p:cNvPr id="5" name="Rectangle 4">
            <a:extLst>
              <a:ext uri="{FF2B5EF4-FFF2-40B4-BE49-F238E27FC236}">
                <a16:creationId xmlns:a16="http://schemas.microsoft.com/office/drawing/2014/main" id="{3F13D61D-1157-403F-861B-0CA6898296EF}"/>
              </a:ext>
            </a:extLst>
          </p:cNvPr>
          <p:cNvSpPr/>
          <p:nvPr/>
        </p:nvSpPr>
        <p:spPr>
          <a:xfrm>
            <a:off x="0" y="10058400"/>
            <a:ext cx="6858002" cy="884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A2066-7B5C-4D81-A8AB-5D1B65869DB1}"/>
              </a:ext>
            </a:extLst>
          </p:cNvPr>
          <p:cNvSpPr>
            <a:spLocks noGrp="1"/>
          </p:cNvSpPr>
          <p:nvPr>
            <p:ph type="ctrTitle"/>
          </p:nvPr>
        </p:nvSpPr>
        <p:spPr>
          <a:xfrm>
            <a:off x="1" y="1687988"/>
            <a:ext cx="6857999" cy="2254425"/>
          </a:xfrm>
        </p:spPr>
        <p:txBody>
          <a:bodyPr anchor="t">
            <a:normAutofit fontScale="90000"/>
          </a:bodyPr>
          <a:lstStyle/>
          <a:p>
            <a:pPr algn="l">
              <a:spcBef>
                <a:spcPts val="0"/>
              </a:spcBef>
            </a:pPr>
            <a: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Montgomery Parks will be having a </a:t>
            </a:r>
            <a:r>
              <a:rPr lang="en-US" sz="22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4" tooltip="https://montgomeryparks.org/celebrate-latino-conservation-week-2022/">
                  <a:extLst>
                    <a:ext uri="{A12FA001-AC4F-418D-AE19-62706E023703}">
                      <ahyp:hlinkClr xmlns:ahyp="http://schemas.microsoft.com/office/drawing/2018/hyperlinkcolor" val="tx"/>
                    </a:ext>
                  </a:extLst>
                </a:hlinkClick>
              </a:rPr>
              <a:t>Latino Conservation Week</a:t>
            </a:r>
            <a: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Kick-Off Fiesta on July 16th, and we are looking for environmental organizations to table and help spread their message to the Latino community in Montgomery County, as well as asking them to spread the word about the event. We want it to be as accessible as possible and have partnered with Montgomery County DOT to provide free shuttles to the park from 2 metro stations. </a:t>
            </a: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Event Logistics: </a:t>
            </a:r>
            <a:b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Saturday, July 16th, 2022</a:t>
            </a:r>
            <a:b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5" tooltip="https://montgomeryparks.org/parks-and-trails/wheaton-regional-park/">
                  <a:extLst>
                    <a:ext uri="{A12FA001-AC4F-418D-AE19-62706E023703}">
                      <ahyp:hlinkClr xmlns:ahyp="http://schemas.microsoft.com/office/drawing/2018/hyperlinkcolor" val="tx"/>
                    </a:ext>
                  </a:extLst>
                </a:hlinkClick>
              </a:rPr>
              <a:t>Wheaton Regional Park</a:t>
            </a: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- 2000 Shore field Road, Wheaton, Maryland 20902</a:t>
            </a:r>
            <a:b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5:00 pm -8:00 pm - Zumba 6-7pm, food trucks, lawn games, environmental activities, organization tables</a:t>
            </a:r>
            <a:b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8:00 pm - 10:00pm - </a:t>
            </a:r>
            <a:r>
              <a:rPr lang="en-US" sz="20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6" tooltip="https://www.climatestoriesproject.org/maryland-climate-stories.html">
                  <a:extLst>
                    <a:ext uri="{A12FA001-AC4F-418D-AE19-62706E023703}">
                      <ahyp:hlinkClr xmlns:ahyp="http://schemas.microsoft.com/office/drawing/2018/hyperlinkcolor" val="tx"/>
                    </a:ext>
                  </a:extLst>
                </a:hlinkClick>
              </a:rPr>
              <a:t>Montgomery County Department of Environment Climate Stories</a:t>
            </a: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screening, Disney's Encanto</a:t>
            </a:r>
            <a:b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b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Transportation Logistics: FREE</a:t>
            </a:r>
            <a:b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buses will run every 20-25 minutes to shuttle from Wheaton Metro to Wheaton Regional Park from 4:30pm - 11:30pm</a:t>
            </a:r>
            <a:b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buses running every 20-25 minutes to shuttle from Glenmont Metro to Wheaton Regional Park from 4:30pm - 11:30pm</a:t>
            </a:r>
            <a:b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br>
              <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en-US" sz="8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sz="800" dirty="0">
              <a:solidFill>
                <a:srgbClr val="000000"/>
              </a:solidFill>
            </a:endParaRPr>
          </a:p>
        </p:txBody>
      </p:sp>
    </p:spTree>
    <p:extLst>
      <p:ext uri="{BB962C8B-B14F-4D97-AF65-F5344CB8AC3E}">
        <p14:creationId xmlns:p14="http://schemas.microsoft.com/office/powerpoint/2010/main" val="2528464548"/>
      </p:ext>
    </p:extLst>
  </p:cSld>
  <p:clrMapOvr>
    <a:masterClrMapping/>
  </p:clrMapOvr>
  <p:transition spd="slow" advClick="0" advTm="11000">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4687-8717-4DA5-B4C2-6499CEB0A140}"/>
              </a:ext>
            </a:extLst>
          </p:cNvPr>
          <p:cNvSpPr>
            <a:spLocks noGrp="1"/>
          </p:cNvSpPr>
          <p:nvPr>
            <p:ph type="ctrTitle"/>
          </p:nvPr>
        </p:nvSpPr>
        <p:spPr>
          <a:xfrm>
            <a:off x="514350" y="3419088"/>
            <a:ext cx="5829300" cy="6748067"/>
          </a:xfrm>
        </p:spPr>
        <p:txBody>
          <a:bodyPr>
            <a:normAutofit fontScale="90000"/>
          </a:bodyPr>
          <a:lstStyle/>
          <a:p>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NASA GLOBE Observer team is planning a party and you are invited!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GLOBE Observer Connection, Conversation, Celebration (GO C3) will be the first virtual gathering of volunteers who participate in The GLOBE Program through the GLOBE Observer app.  Anyone may register to attend this free online event (please feel free to share this invitation). </a:t>
            </a:r>
            <a:b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event will take place on 26 July 2022 from 7-9 p.m. ET (6-8 CT, 5-7 MT, 4-6 PT). GO C3 will feature presentations from volunteers from all around the world, updates from the GLOBE Observer team, and interactive conversations with scientists and other volunteers. Learn more and register: </a:t>
            </a:r>
            <a:r>
              <a:rPr lang="en-US" sz="2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https://go.nasa.gov/3NATpsu</a:t>
            </a:r>
            <a:br>
              <a:rPr lang="en-US" sz="836"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26" name="Picture 2" descr="Globe Logo">
            <a:extLst>
              <a:ext uri="{FF2B5EF4-FFF2-40B4-BE49-F238E27FC236}">
                <a16:creationId xmlns:a16="http://schemas.microsoft.com/office/drawing/2014/main" id="{98242F59-E71C-4B46-A76D-525C6F162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5729" y="-3084"/>
            <a:ext cx="3752850" cy="657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lobe Observer Logo">
            <a:extLst>
              <a:ext uri="{FF2B5EF4-FFF2-40B4-BE49-F238E27FC236}">
                <a16:creationId xmlns:a16="http://schemas.microsoft.com/office/drawing/2014/main" id="{BF5C06A6-D153-4A30-B33B-4B2AC6085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3873" y="1378952"/>
            <a:ext cx="3093902" cy="12677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ymbols of NASA | NASA">
            <a:extLst>
              <a:ext uri="{FF2B5EF4-FFF2-40B4-BE49-F238E27FC236}">
                <a16:creationId xmlns:a16="http://schemas.microsoft.com/office/drawing/2014/main" id="{28AF6105-9174-48AF-B2E5-22D457D5CC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489" y="774005"/>
            <a:ext cx="5050436" cy="252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27282"/>
      </p:ext>
    </p:extLst>
  </p:cSld>
  <p:clrMapOvr>
    <a:masterClrMapping/>
  </p:clrMapOvr>
  <p:transition spd="slow" advClick="0" advTm="11000">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AEE2"/>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A6FBC44-DFB8-491B-AFCC-5B3F23C5D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6" y="664285"/>
            <a:ext cx="6959272" cy="9008767"/>
          </a:xfrm>
          <a:prstGeom prst="rect">
            <a:avLst/>
          </a:prstGeom>
        </p:spPr>
      </p:pic>
    </p:spTree>
    <p:extLst>
      <p:ext uri="{BB962C8B-B14F-4D97-AF65-F5344CB8AC3E}">
        <p14:creationId xmlns:p14="http://schemas.microsoft.com/office/powerpoint/2010/main" val="1405541244"/>
      </p:ext>
    </p:extLst>
  </p:cSld>
  <p:clrMapOvr>
    <a:masterClrMapping/>
  </p:clrMapOvr>
  <p:transition spd="slow" advClick="0" advTm="11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7F25FDA-CAC6-43D8-86C4-64A043A43334}"/>
              </a:ext>
            </a:extLst>
          </p:cNvPr>
          <p:cNvGraphicFramePr>
            <a:graphicFrameLocks noGrp="1"/>
          </p:cNvGraphicFramePr>
          <p:nvPr>
            <p:extLst>
              <p:ext uri="{D42A27DB-BD31-4B8C-83A1-F6EECF244321}">
                <p14:modId xmlns:p14="http://schemas.microsoft.com/office/powerpoint/2010/main" val="2364248920"/>
              </p:ext>
            </p:extLst>
          </p:nvPr>
        </p:nvGraphicFramePr>
        <p:xfrm>
          <a:off x="194798" y="5452113"/>
          <a:ext cx="25400" cy="411480"/>
        </p:xfrm>
        <a:graphic>
          <a:graphicData uri="http://schemas.openxmlformats.org/drawingml/2006/table">
            <a:tbl>
              <a:tblPr/>
              <a:tblGrid>
                <a:gridCol w="25400">
                  <a:extLst>
                    <a:ext uri="{9D8B030D-6E8A-4147-A177-3AD203B41FA5}">
                      <a16:colId xmlns:a16="http://schemas.microsoft.com/office/drawing/2014/main" val="3709657147"/>
                    </a:ext>
                  </a:extLst>
                </a:gridCol>
              </a:tblGrid>
              <a:tr h="0">
                <a:tc>
                  <a:txBody>
                    <a:bodyPr/>
                    <a:lstStyle/>
                    <a:p>
                      <a:pPr algn="ctr"/>
                      <a:endParaRPr lang="en-US">
                        <a:effectLst/>
                      </a:endParaRPr>
                    </a:p>
                  </a:txBody>
                  <a:tcPr marL="0" marR="0" marT="0" marB="0" anchor="ctr">
                    <a:lnL>
                      <a:noFill/>
                    </a:lnL>
                    <a:lnR>
                      <a:noFill/>
                    </a:lnR>
                    <a:lnT>
                      <a:noFill/>
                    </a:lnT>
                    <a:lnB>
                      <a:noFill/>
                    </a:lnB>
                  </a:tcPr>
                </a:tc>
                <a:extLst>
                  <a:ext uri="{0D108BD9-81ED-4DB2-BD59-A6C34878D82A}">
                    <a16:rowId xmlns:a16="http://schemas.microsoft.com/office/drawing/2014/main" val="2099845988"/>
                  </a:ext>
                </a:extLst>
              </a:tr>
              <a:tr h="0">
                <a:tc>
                  <a:txBody>
                    <a:bodyPr/>
                    <a:lstStyle/>
                    <a:p>
                      <a:pPr algn="ctr"/>
                      <a:endParaRPr lang="en-US" b="1" u="none" strike="noStrike" dirty="0">
                        <a:solidFill>
                          <a:srgbClr val="222222"/>
                        </a:solidFill>
                        <a:effectLst/>
                        <a:latin typeface="PT Sans" panose="020B0503020203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799503057"/>
                  </a:ext>
                </a:extLst>
              </a:tr>
            </a:tbl>
          </a:graphicData>
        </a:graphic>
      </p:graphicFrame>
      <p:sp>
        <p:nvSpPr>
          <p:cNvPr id="6" name="Rectangle 1">
            <a:extLst>
              <a:ext uri="{FF2B5EF4-FFF2-40B4-BE49-F238E27FC236}">
                <a16:creationId xmlns:a16="http://schemas.microsoft.com/office/drawing/2014/main" id="{F1E830A2-5998-4B09-B0AC-414DA2E14074}"/>
              </a:ext>
            </a:extLst>
          </p:cNvPr>
          <p:cNvSpPr>
            <a:spLocks noChangeArrowheads="1"/>
          </p:cNvSpPr>
          <p:nvPr/>
        </p:nvSpPr>
        <p:spPr bwMode="auto">
          <a:xfrm>
            <a:off x="97399" y="1564424"/>
            <a:ext cx="6663202" cy="81868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mn-lt"/>
                <a:cs typeface="Arial" panose="020B0604020202020204" pitchFamily="34" charset="0"/>
              </a:rPr>
              <a:t>NORTHERN NECK SOIL &amp; WATER CONSERVATION DISTRICT ANNOUNCES PERMANENT, FULL-TIME EMPLOYMENT OPPORTUNITY:</a:t>
            </a:r>
            <a:br>
              <a:rPr kumimoji="0" lang="en-US" altLang="en-US" sz="1400" b="0" i="0" u="none" strike="noStrike" cap="none" normalizeH="0" baseline="0" dirty="0">
                <a:ln>
                  <a:noFill/>
                </a:ln>
                <a:solidFill>
                  <a:srgbClr val="333333"/>
                </a:solidFill>
                <a:effectLst/>
                <a:latin typeface="+mn-lt"/>
                <a:cs typeface="Arial" panose="020B0604020202020204" pitchFamily="34" charset="0"/>
              </a:rPr>
            </a:br>
            <a:br>
              <a:rPr kumimoji="0" lang="en-US" altLang="en-US" sz="1400" b="0" i="0" u="none" strike="noStrike" cap="none" normalizeH="0" baseline="0" dirty="0">
                <a:ln>
                  <a:noFill/>
                </a:ln>
                <a:solidFill>
                  <a:srgbClr val="333333"/>
                </a:solidFill>
                <a:effectLst/>
                <a:latin typeface="+mn-lt"/>
                <a:cs typeface="Arial" panose="020B0604020202020204" pitchFamily="34" charset="0"/>
              </a:rPr>
            </a:br>
            <a:r>
              <a:rPr kumimoji="0" lang="en-US" altLang="en-US" sz="1400" b="1" i="1" u="none" strike="noStrike" cap="none" normalizeH="0" baseline="0" dirty="0">
                <a:ln>
                  <a:noFill/>
                </a:ln>
                <a:solidFill>
                  <a:srgbClr val="02644E"/>
                </a:solidFill>
                <a:effectLst/>
                <a:latin typeface="+mn-lt"/>
                <a:cs typeface="Arial" panose="020B0604020202020204" pitchFamily="34" charset="0"/>
              </a:rPr>
              <a:t>MARKETING &amp; OUTREACH SPECIALIST</a:t>
            </a:r>
            <a:br>
              <a:rPr kumimoji="0" lang="en-US" altLang="en-US" sz="1400" b="1" i="1" u="none" strike="noStrike" cap="none" normalizeH="0" baseline="0" dirty="0">
                <a:ln>
                  <a:noFill/>
                </a:ln>
                <a:solidFill>
                  <a:srgbClr val="02644E"/>
                </a:solidFill>
                <a:effectLst/>
                <a:latin typeface="+mn-lt"/>
                <a:cs typeface="Arial" panose="020B0604020202020204" pitchFamily="34" charset="0"/>
              </a:rPr>
            </a:br>
            <a:br>
              <a:rPr kumimoji="0" lang="en-US" altLang="en-US" sz="1400" b="0" i="0" u="none" strike="noStrike" cap="none" normalizeH="0" baseline="0" dirty="0">
                <a:ln>
                  <a:noFill/>
                </a:ln>
                <a:solidFill>
                  <a:srgbClr val="333333"/>
                </a:solidFill>
                <a:effectLst/>
                <a:latin typeface="+mn-lt"/>
                <a:cs typeface="Arial" panose="020B0604020202020204" pitchFamily="34" charset="0"/>
              </a:rPr>
            </a:br>
            <a:r>
              <a:rPr kumimoji="0" lang="en-US" altLang="en-US" sz="1400" b="0" i="0" u="none" strike="noStrike" cap="none" normalizeH="0" baseline="0" dirty="0">
                <a:ln>
                  <a:noFill/>
                </a:ln>
                <a:solidFill>
                  <a:srgbClr val="333333"/>
                </a:solidFill>
                <a:effectLst/>
                <a:latin typeface="+mn-lt"/>
                <a:cs typeface="Arial" panose="020B0604020202020204" pitchFamily="34" charset="0"/>
              </a:rPr>
              <a:t>WARSAW, VA - The Northern Neck Soil &amp; Water Conservation District (NNSWCD), a political subdivision of the Commonwealth of Virginia, is seeking a permanent, full-time Marketing &amp; Outreach Specialist. This individual will assist in fulfilling the NNSWCD’s mission of promoting the stewardship of natural resources through leadership, education, and technical assistance within Lancaster, Northumberland, Richmond, and Westmoreland Counties.</a:t>
            </a:r>
            <a:br>
              <a:rPr kumimoji="0" lang="en-US" altLang="en-US" sz="1400" b="0" i="0" u="none" strike="noStrike" cap="none" normalizeH="0" baseline="0" dirty="0">
                <a:ln>
                  <a:noFill/>
                </a:ln>
                <a:solidFill>
                  <a:srgbClr val="333333"/>
                </a:solidFill>
                <a:effectLst/>
                <a:latin typeface="+mn-lt"/>
                <a:cs typeface="Arial" panose="020B0604020202020204" pitchFamily="34" charset="0"/>
              </a:rPr>
            </a:br>
            <a:br>
              <a:rPr kumimoji="0" lang="en-US" altLang="en-US" sz="1400" b="0" i="0" u="none" strike="noStrike" cap="none" normalizeH="0" baseline="0" dirty="0">
                <a:ln>
                  <a:noFill/>
                </a:ln>
                <a:solidFill>
                  <a:srgbClr val="333333"/>
                </a:solidFill>
                <a:effectLst/>
                <a:latin typeface="+mn-lt"/>
                <a:cs typeface="Arial" panose="020B0604020202020204" pitchFamily="34" charset="0"/>
              </a:rPr>
            </a:br>
            <a:r>
              <a:rPr kumimoji="0" lang="en-US" altLang="en-US" sz="1400" b="0" i="0" u="none" strike="noStrike" cap="none" normalizeH="0" baseline="0" dirty="0">
                <a:ln>
                  <a:noFill/>
                </a:ln>
                <a:solidFill>
                  <a:srgbClr val="333333"/>
                </a:solidFill>
                <a:effectLst/>
                <a:latin typeface="+mn-lt"/>
                <a:cs typeface="Arial" panose="020B0604020202020204" pitchFamily="34" charset="0"/>
              </a:rPr>
              <a:t>The Marketing &amp; Outreach Specialist shall have a degree or extensive experience in advertising, education, marketing, or public relations with a demonstrated history of professionalism and proficiency in graphics design software.</a:t>
            </a:r>
          </a:p>
          <a:p>
            <a:pPr marL="0" marR="0" lvl="0" indent="0"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rgbClr val="333333"/>
                </a:solidFill>
                <a:effectLst/>
                <a:latin typeface="+mn-lt"/>
                <a:cs typeface="Arial" panose="020B0604020202020204" pitchFamily="34" charset="0"/>
              </a:rPr>
            </a:br>
            <a:endParaRPr kumimoji="0" lang="en-US" altLang="en-US" sz="1400" b="0" i="0" u="none" strike="noStrike" cap="none" normalizeH="0" baseline="0" dirty="0">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mn-lt"/>
                <a:cs typeface="Arial" panose="020B0604020202020204" pitchFamily="34" charset="0"/>
              </a:rPr>
              <a:t>T</a:t>
            </a:r>
            <a:r>
              <a:rPr kumimoji="0" lang="en-US" altLang="en-US" sz="1400" b="0" i="0" u="none" strike="noStrike" cap="none" normalizeH="0" baseline="0" dirty="0" bmk="">
                <a:ln>
                  <a:noFill/>
                </a:ln>
                <a:solidFill>
                  <a:srgbClr val="222222"/>
                </a:solidFill>
                <a:effectLst/>
                <a:latin typeface="+mn-lt"/>
                <a:cs typeface="Arial" panose="020B0604020202020204" pitchFamily="34" charset="0"/>
              </a:rPr>
              <a:t>he job responsibilities include, but are not limited to:</a:t>
            </a:r>
            <a:endParaRPr kumimoji="0" lang="en-US" altLang="en-US" sz="1400" b="0" i="0" u="none" strike="noStrike" cap="none" normalizeH="0" baseline="0" dirty="0" bmk="">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bmk="">
                <a:ln>
                  <a:noFill/>
                </a:ln>
                <a:solidFill>
                  <a:srgbClr val="222222"/>
                </a:solidFill>
                <a:effectLst/>
                <a:latin typeface="+mn-lt"/>
                <a:cs typeface="Calibri" panose="020F0502020204030204" pitchFamily="34" charset="0"/>
              </a:rPr>
              <a:t>Expanding community outreach programs inclusive of diverse populations;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bmk="">
                <a:ln>
                  <a:noFill/>
                </a:ln>
                <a:solidFill>
                  <a:srgbClr val="222222"/>
                </a:solidFill>
                <a:effectLst/>
                <a:latin typeface="+mn-lt"/>
                <a:cs typeface="Calibri" panose="020F0502020204030204" pitchFamily="34" charset="0"/>
              </a:rPr>
              <a:t>Marketing the availability of NNSWCD programs and accomplishments;</a:t>
            </a:r>
            <a:endParaRPr kumimoji="0" lang="en-US" altLang="en-US" sz="1400" b="0" i="0" u="none" strike="noStrike" cap="none" normalizeH="0" baseline="0" dirty="0" bmk="">
              <a:ln>
                <a:noFill/>
              </a:ln>
              <a:solidFill>
                <a:srgbClr val="222222"/>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rgbClr val="222222"/>
                </a:solidFill>
                <a:effectLst/>
                <a:latin typeface="+mn-lt"/>
                <a:cs typeface="Calibri" panose="020F0502020204030204" pitchFamily="34" charset="0"/>
              </a:rPr>
              <a:t> </a:t>
            </a:r>
            <a:endParaRPr kumimoji="0" lang="en-US" altLang="en-US" sz="1400" b="0" i="0" u="none" strike="noStrike" cap="none" normalizeH="0" baseline="0" dirty="0" bmk="">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rgbClr val="222222"/>
                </a:solidFill>
                <a:effectLst/>
                <a:latin typeface="+mn-lt"/>
                <a:cs typeface="Calibri" panose="020F0502020204030204" pitchFamily="34" charset="0"/>
              </a:rPr>
              <a:t>A complete </a:t>
            </a:r>
            <a:r>
              <a:rPr kumimoji="0" lang="en-US" altLang="en-US" sz="1400" b="0" i="0" u="none" strike="noStrike" cap="none" normalizeH="0" baseline="0" dirty="0" bmk="">
                <a:ln>
                  <a:noFill/>
                </a:ln>
                <a:solidFill>
                  <a:srgbClr val="1155CC"/>
                </a:solidFill>
                <a:effectLst/>
                <a:latin typeface="+mn-lt"/>
                <a:cs typeface="Calibri" panose="020F0502020204030204" pitchFamily="34" charset="0"/>
                <a:hlinkClick r:id="rId2"/>
              </a:rPr>
              <a:t>Job Description</a:t>
            </a:r>
            <a:r>
              <a:rPr kumimoji="0" lang="en-US" altLang="en-US" sz="1400" b="0" i="0" u="none" strike="noStrike" cap="none" normalizeH="0" baseline="0" dirty="0" bmk="">
                <a:ln>
                  <a:noFill/>
                </a:ln>
                <a:solidFill>
                  <a:srgbClr val="222222"/>
                </a:solidFill>
                <a:effectLst/>
                <a:latin typeface="+mn-lt"/>
                <a:cs typeface="Calibri" panose="020F0502020204030204" pitchFamily="34" charset="0"/>
              </a:rPr>
              <a:t> and fillable </a:t>
            </a:r>
            <a:r>
              <a:rPr kumimoji="0" lang="en-US" altLang="en-US" sz="1400" b="0" i="0" u="none" strike="noStrike" cap="none" normalizeH="0" baseline="0" dirty="0" bmk="">
                <a:ln>
                  <a:noFill/>
                </a:ln>
                <a:solidFill>
                  <a:srgbClr val="1155CC"/>
                </a:solidFill>
                <a:effectLst/>
                <a:latin typeface="+mn-lt"/>
                <a:cs typeface="Calibri" panose="020F0502020204030204" pitchFamily="34" charset="0"/>
                <a:hlinkClick r:id="rId3"/>
              </a:rPr>
              <a:t>NNSWCD Employment Application</a:t>
            </a:r>
            <a:r>
              <a:rPr kumimoji="0" lang="en-US" altLang="en-US" sz="1400" b="0" i="0" u="none" strike="noStrike" cap="none" normalizeH="0" baseline="0" dirty="0" bmk="">
                <a:ln>
                  <a:noFill/>
                </a:ln>
                <a:solidFill>
                  <a:srgbClr val="222222"/>
                </a:solidFill>
                <a:effectLst/>
                <a:latin typeface="+mn-lt"/>
                <a:cs typeface="Calibri" panose="020F0502020204030204" pitchFamily="34" charset="0"/>
              </a:rPr>
              <a:t> are available at: </a:t>
            </a:r>
            <a:r>
              <a:rPr kumimoji="0" lang="en-US" altLang="en-US" sz="1400" b="0" i="0" u="none" strike="noStrike" cap="none" normalizeH="0" baseline="0" dirty="0" bmk="">
                <a:ln>
                  <a:noFill/>
                </a:ln>
                <a:solidFill>
                  <a:srgbClr val="1155CC"/>
                </a:solidFill>
                <a:effectLst/>
                <a:latin typeface="+mn-lt"/>
                <a:cs typeface="Calibri" panose="020F0502020204030204" pitchFamily="34" charset="0"/>
                <a:hlinkClick r:id="rId4"/>
              </a:rPr>
              <a:t>www.nnswcd.org/employment</a:t>
            </a:r>
            <a:r>
              <a:rPr kumimoji="0" lang="en-US" altLang="en-US" sz="1400" b="0" i="0" u="none" strike="noStrike" cap="none" normalizeH="0" baseline="0" dirty="0" bmk="">
                <a:ln>
                  <a:noFill/>
                </a:ln>
                <a:solidFill>
                  <a:schemeClr val="tx1"/>
                </a:solidFill>
                <a:effectLst/>
                <a:latin typeface="+mn-lt"/>
                <a:cs typeface="Calibri" panose="020F0502020204030204" pitchFamily="34" charset="0"/>
              </a:rPr>
              <a:t>.</a:t>
            </a:r>
            <a:endParaRPr kumimoji="0" lang="en-US" altLang="en-US" sz="1400" b="0" i="0" u="none" strike="noStrike" cap="none" normalizeH="0" baseline="0" dirty="0" bmk="">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rgbClr val="222222"/>
                </a:solidFill>
                <a:effectLst/>
                <a:latin typeface="+mn-lt"/>
                <a:cs typeface="Arial" panose="020B0604020202020204" pitchFamily="34" charset="0"/>
              </a:rPr>
              <a:t> </a:t>
            </a:r>
            <a:endParaRPr kumimoji="0" lang="en-US" altLang="en-US" sz="1400" b="0" i="0" u="none" strike="noStrike" cap="none" normalizeH="0" baseline="0" dirty="0" bmk="">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rgbClr val="222222"/>
                </a:solidFill>
                <a:effectLst/>
                <a:latin typeface="+mn-lt"/>
                <a:cs typeface="Arial" panose="020B0604020202020204" pitchFamily="34" charset="0"/>
              </a:rPr>
              <a:t>Permanent, full-time with maximum 40 hours/week.</a:t>
            </a:r>
            <a:endParaRPr kumimoji="0" lang="en-US" altLang="en-US" sz="1400" b="0" i="0" u="none" strike="noStrike" cap="none" normalizeH="0" baseline="0" dirty="0" bmk="">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rgbClr val="222222"/>
                </a:solidFill>
                <a:effectLst/>
                <a:latin typeface="+mn-lt"/>
                <a:cs typeface="Arial" panose="020B0604020202020204" pitchFamily="34" charset="0"/>
              </a:rPr>
              <a:t>Salary Range: $35,000 - $55,000 based on qualifications, plus excellent benefits including health insurance, VRS, as well as paid leave.</a:t>
            </a:r>
            <a:endParaRPr kumimoji="0" lang="en-US" altLang="en-US" sz="1400" b="0" i="0" u="none" strike="noStrike" cap="none" normalizeH="0" baseline="0" dirty="0" bmk="">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rgbClr val="222222"/>
                </a:solidFill>
                <a:effectLst/>
                <a:latin typeface="+mn-lt"/>
                <a:cs typeface="Arial" panose="020B0604020202020204" pitchFamily="34" charset="0"/>
              </a:rPr>
              <a:t> </a:t>
            </a:r>
            <a:endParaRPr kumimoji="0" lang="en-US" altLang="en-US" sz="1400" b="0" i="0" u="none" strike="noStrike" cap="none" normalizeH="0" baseline="0" dirty="0" bmk="">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rgbClr val="222222"/>
                </a:solidFill>
                <a:effectLst/>
                <a:latin typeface="+mn-lt"/>
                <a:cs typeface="Arial" panose="020B0604020202020204" pitchFamily="34" charset="0"/>
              </a:rPr>
              <a:t>Submit cover letter, resume, and </a:t>
            </a:r>
            <a:r>
              <a:rPr kumimoji="0" lang="en-US" altLang="en-US" sz="1400" b="0" i="0" u="none" strike="noStrike" cap="none" normalizeH="0" baseline="0" dirty="0">
                <a:ln>
                  <a:noFill/>
                </a:ln>
                <a:solidFill>
                  <a:srgbClr val="1155CC"/>
                </a:solidFill>
                <a:effectLst/>
                <a:latin typeface="+mn-lt"/>
                <a:cs typeface="Arial" panose="020B0604020202020204" pitchFamily="34" charset="0"/>
                <a:hlinkClick r:id="rId3"/>
              </a:rPr>
              <a:t>NNSWCD Employment Application</a:t>
            </a:r>
            <a:r>
              <a:rPr kumimoji="0" lang="en-US" altLang="en-US" sz="1400" b="0" i="0" u="none" strike="noStrike" cap="none" normalizeH="0" baseline="0" dirty="0">
                <a:ln>
                  <a:noFill/>
                </a:ln>
                <a:solidFill>
                  <a:srgbClr val="222222"/>
                </a:solidFill>
                <a:effectLst/>
                <a:latin typeface="+mn-lt"/>
                <a:cs typeface="Arial" panose="020B0604020202020204" pitchFamily="34" charset="0"/>
              </a:rPr>
              <a:t> by 4:30 PM on August 12, 2022.</a:t>
            </a:r>
            <a:endParaRPr kumimoji="0" lang="en-US" altLang="en-US" sz="1400" b="0" i="0" u="none" strike="noStrike" cap="none" normalizeH="0" baseline="0" dirty="0">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mn-lt"/>
                <a:cs typeface="Arial" panose="020B0604020202020204" pitchFamily="34" charset="0"/>
              </a:rPr>
              <a:t> </a:t>
            </a:r>
            <a:endParaRPr kumimoji="0" lang="en-US" altLang="en-US" sz="1400" b="0" i="0" u="none" strike="noStrike" cap="none" normalizeH="0" baseline="0" dirty="0">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mn-lt"/>
                <a:cs typeface="Arial" panose="020B0604020202020204" pitchFamily="34" charset="0"/>
              </a:rPr>
              <a:t>Email to: </a:t>
            </a:r>
            <a:r>
              <a:rPr kumimoji="0" lang="en-US" altLang="en-US" sz="1400" b="0" i="0" u="none" strike="noStrike" cap="none" normalizeH="0" baseline="0" dirty="0">
                <a:ln>
                  <a:noFill/>
                </a:ln>
                <a:solidFill>
                  <a:srgbClr val="1155CC"/>
                </a:solidFill>
                <a:effectLst/>
                <a:latin typeface="+mn-lt"/>
                <a:cs typeface="Arial" panose="020B0604020202020204" pitchFamily="34" charset="0"/>
                <a:hlinkClick r:id="rId5"/>
              </a:rPr>
              <a:t>kathy.clarke@nnswcd.org</a:t>
            </a:r>
            <a:r>
              <a:rPr kumimoji="0" lang="en-US" altLang="en-US" sz="1400" b="0" i="0" u="none" strike="noStrike" cap="none" normalizeH="0" baseline="0" dirty="0">
                <a:ln>
                  <a:noFill/>
                </a:ln>
                <a:solidFill>
                  <a:srgbClr val="222222"/>
                </a:solidFill>
                <a:effectLst/>
                <a:latin typeface="+mn-lt"/>
                <a:cs typeface="Arial" panose="020B0604020202020204" pitchFamily="34" charset="0"/>
              </a:rPr>
              <a:t> or submit via postal service to:</a:t>
            </a:r>
            <a:endParaRPr kumimoji="0" lang="en-US" altLang="en-US" sz="1400" b="0" i="0" u="none" strike="noStrike" cap="none" normalizeH="0" baseline="0" dirty="0">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mn-lt"/>
                <a:cs typeface="Arial" panose="020B0604020202020204" pitchFamily="34" charset="0"/>
              </a:rPr>
              <a:t> </a:t>
            </a:r>
            <a:endParaRPr kumimoji="0" lang="en-US" altLang="en-US" sz="1400" b="0" i="0" u="none" strike="noStrike" cap="none" normalizeH="0" baseline="0" dirty="0">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mn-lt"/>
                <a:cs typeface="Arial" panose="020B0604020202020204" pitchFamily="34" charset="0"/>
              </a:rPr>
              <a:t>Northern Neck SWCD</a:t>
            </a:r>
            <a:endParaRPr kumimoji="0" lang="en-US" altLang="en-US" sz="1400" b="0" i="0" u="none" strike="noStrike" cap="none" normalizeH="0" baseline="0" dirty="0">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mn-lt"/>
                <a:cs typeface="Arial" panose="020B0604020202020204" pitchFamily="34" charset="0"/>
              </a:rPr>
              <a:t>Attn: District Operations Manager</a:t>
            </a:r>
            <a:endParaRPr kumimoji="0" lang="en-US" altLang="en-US" sz="1400" b="0" i="0" u="none" strike="noStrike" cap="none" normalizeH="0" baseline="0" dirty="0">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mn-lt"/>
                <a:cs typeface="Arial" panose="020B0604020202020204" pitchFamily="34" charset="0"/>
              </a:rPr>
              <a:t>P.O. Box 220</a:t>
            </a:r>
            <a:endParaRPr kumimoji="0" lang="en-US" altLang="en-US" sz="1400" b="0" i="0" u="none" strike="noStrike" cap="none" normalizeH="0" baseline="0" dirty="0">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mn-lt"/>
                <a:cs typeface="Arial" panose="020B0604020202020204" pitchFamily="34" charset="0"/>
              </a:rPr>
              <a:t>Warsaw, VA 22572</a:t>
            </a:r>
            <a:endParaRPr kumimoji="0" lang="en-US" altLang="en-US" sz="1400" b="0" i="0" u="none" strike="noStrike" cap="none" normalizeH="0" baseline="0" dirty="0">
              <a:ln>
                <a:noFill/>
              </a:ln>
              <a:solidFill>
                <a:srgbClr val="333333"/>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mn-lt"/>
                <a:cs typeface="Arial" panose="020B0604020202020204" pitchFamily="34" charset="0"/>
              </a:rPr>
              <a:t> </a:t>
            </a:r>
            <a:endParaRPr kumimoji="0" lang="en-US" altLang="en-US" sz="1400" b="0" i="0" u="none" strike="noStrike" cap="none" normalizeH="0" baseline="0" dirty="0">
              <a:ln>
                <a:noFill/>
              </a:ln>
              <a:solidFill>
                <a:srgbClr val="333333"/>
              </a:solidFill>
              <a:effectLst/>
              <a:latin typeface="+mn-lt"/>
              <a:cs typeface="Arial" panose="020B0604020202020204" pitchFamily="34" charset="0"/>
            </a:endParaRPr>
          </a:p>
        </p:txBody>
      </p:sp>
      <p:pic>
        <p:nvPicPr>
          <p:cNvPr id="1026" name="Picture 2">
            <a:extLst>
              <a:ext uri="{FF2B5EF4-FFF2-40B4-BE49-F238E27FC236}">
                <a16:creationId xmlns:a16="http://schemas.microsoft.com/office/drawing/2014/main" id="{0EC6C90C-930A-41B8-9CB1-FC12A26E18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35292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78523"/>
      </p:ext>
    </p:extLst>
  </p:cSld>
  <p:clrMapOvr>
    <a:masterClrMapping/>
  </p:clrMapOvr>
  <p:transition spd="slow" advClick="0" advTm="11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ouds #cloudy sky #sun in the clouds #sunny sky | Clouds, Cloudy, Sky">
            <a:extLst>
              <a:ext uri="{FF2B5EF4-FFF2-40B4-BE49-F238E27FC236}">
                <a16:creationId xmlns:a16="http://schemas.microsoft.com/office/drawing/2014/main" id="{04EFEE10-9EA5-45F6-9EEC-E09A119DAD0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 b="39728"/>
          <a:stretch/>
        </p:blipFill>
        <p:spPr bwMode="auto">
          <a:xfrm rot="5400000">
            <a:off x="-1491523" y="1068047"/>
            <a:ext cx="10313236" cy="76674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762E28A-6774-4F38-AFD2-C1DED9BF0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06" y="278723"/>
            <a:ext cx="4679507" cy="35499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6F8CE0-8598-4DB2-AEF9-3C93CFE546B6}"/>
              </a:ext>
            </a:extLst>
          </p:cNvPr>
          <p:cNvSpPr txBox="1"/>
          <p:nvPr/>
        </p:nvSpPr>
        <p:spPr>
          <a:xfrm>
            <a:off x="177306" y="4173558"/>
            <a:ext cx="7199027" cy="5539978"/>
          </a:xfrm>
          <a:prstGeom prst="rect">
            <a:avLst/>
          </a:prstGeom>
          <a:noFill/>
        </p:spPr>
        <p:txBody>
          <a:bodyPr wrap="square" rtlCol="0">
            <a:spAutoFit/>
          </a:bodyPr>
          <a:lstStyle/>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GBA was recently awarded an EPA Environmental Justice grant to build capacity for community stewardship of </a:t>
            </a:r>
            <a:r>
              <a:rPr lang="en-US" sz="2800" dirty="0" err="1">
                <a:effectLst/>
                <a:latin typeface="Calibri" panose="020F0502020204030204" pitchFamily="34" charset="0"/>
                <a:ea typeface="Times New Roman" panose="02020603050405020304" pitchFamily="18" charset="0"/>
              </a:rPr>
              <a:t>Farring</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Baybrook</a:t>
            </a:r>
            <a:r>
              <a:rPr lang="en-US" sz="2800" dirty="0">
                <a:effectLst/>
                <a:latin typeface="Calibri" panose="020F0502020204030204" pitchFamily="34" charset="0"/>
                <a:ea typeface="Times New Roman" panose="02020603050405020304" pitchFamily="18" charset="0"/>
              </a:rPr>
              <a:t> Park and Masonville Cove. The project goal is to support the growth of Friends of FB Park and Friends of Masonville Cove groups. </a:t>
            </a: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 </a:t>
            </a: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We are hiring an</a:t>
            </a:r>
            <a:r>
              <a:rPr lang="en-US" sz="2800" u="sng" dirty="0">
                <a:solidFill>
                  <a:srgbClr val="0000FF"/>
                </a:solidFill>
                <a:effectLst/>
                <a:latin typeface="Calibri" panose="020F0502020204030204" pitchFamily="34" charset="0"/>
                <a:ea typeface="Times New Roman" panose="02020603050405020304" pitchFamily="18" charset="0"/>
                <a:hlinkClick r:id="rId4"/>
              </a:rPr>
              <a:t> Environmental Justice Organizer</a:t>
            </a:r>
            <a:r>
              <a:rPr lang="en-US" sz="2800" dirty="0">
                <a:effectLst/>
                <a:latin typeface="Calibri" panose="020F0502020204030204" pitchFamily="34" charset="0"/>
                <a:ea typeface="Times New Roman" panose="02020603050405020304" pitchFamily="18" charset="0"/>
              </a:rPr>
              <a:t> to support this project - please share with people with a passion to strengthen community voices! Feel free to have your referred candidates email me directly. </a:t>
            </a: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659348956"/>
      </p:ext>
    </p:extLst>
  </p:cSld>
  <p:clrMapOvr>
    <a:masterClrMapping/>
  </p:clrMapOvr>
  <p:transition spd="slow" advClick="0" advTm="11000">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E6"/>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83D5CE-782E-4397-AA7F-62863F7CEFD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8731"/>
          <a:stretch/>
        </p:blipFill>
        <p:spPr>
          <a:xfrm>
            <a:off x="-56622" y="0"/>
            <a:ext cx="6858000" cy="3501872"/>
          </a:xfrm>
        </p:spPr>
      </p:pic>
      <p:pic>
        <p:nvPicPr>
          <p:cNvPr id="7" name="Picture 6">
            <a:extLst>
              <a:ext uri="{FF2B5EF4-FFF2-40B4-BE49-F238E27FC236}">
                <a16:creationId xmlns:a16="http://schemas.microsoft.com/office/drawing/2014/main" id="{3CBB7134-A6A5-4AFC-86DD-5C06BEA33FB6}"/>
              </a:ext>
            </a:extLst>
          </p:cNvPr>
          <p:cNvPicPr>
            <a:picLocks noChangeAspect="1"/>
          </p:cNvPicPr>
          <p:nvPr/>
        </p:nvPicPr>
        <p:blipFill rotWithShape="1">
          <a:blip r:embed="rId4">
            <a:extLst>
              <a:ext uri="{28A0092B-C50C-407E-A947-70E740481C1C}">
                <a14:useLocalDpi xmlns:a14="http://schemas.microsoft.com/office/drawing/2010/main" val="0"/>
              </a:ext>
            </a:extLst>
          </a:blip>
          <a:srcRect l="17415" t="26611" r="45530" b="4269"/>
          <a:stretch/>
        </p:blipFill>
        <p:spPr>
          <a:xfrm>
            <a:off x="113244" y="4075656"/>
            <a:ext cx="4407108" cy="3501872"/>
          </a:xfrm>
          <a:prstGeom prst="rect">
            <a:avLst/>
          </a:prstGeom>
        </p:spPr>
      </p:pic>
      <p:sp>
        <p:nvSpPr>
          <p:cNvPr id="8" name="TextBox 7">
            <a:extLst>
              <a:ext uri="{FF2B5EF4-FFF2-40B4-BE49-F238E27FC236}">
                <a16:creationId xmlns:a16="http://schemas.microsoft.com/office/drawing/2014/main" id="{CED10A0E-202B-452A-8751-5EA2960BE45F}"/>
              </a:ext>
            </a:extLst>
          </p:cNvPr>
          <p:cNvSpPr txBox="1"/>
          <p:nvPr/>
        </p:nvSpPr>
        <p:spPr>
          <a:xfrm>
            <a:off x="782800" y="8335671"/>
            <a:ext cx="6744756" cy="646331"/>
          </a:xfrm>
          <a:prstGeom prst="rect">
            <a:avLst/>
          </a:prstGeom>
          <a:noFill/>
        </p:spPr>
        <p:txBody>
          <a:bodyPr wrap="square" rtlCol="0">
            <a:spAutoFit/>
          </a:bodyPr>
          <a:lstStyle/>
          <a:p>
            <a:r>
              <a:rPr lang="en-US" sz="3600" dirty="0"/>
              <a:t>Deadline Sept 1</a:t>
            </a:r>
            <a:r>
              <a:rPr lang="en-US" sz="3600" baseline="30000" dirty="0"/>
              <a:t>st</a:t>
            </a:r>
            <a:r>
              <a:rPr lang="en-US" sz="3600" dirty="0"/>
              <a:t> </a:t>
            </a:r>
            <a:r>
              <a:rPr lang="en-US" sz="3600" dirty="0">
                <a:hlinkClick r:id="rId5"/>
              </a:rPr>
              <a:t>Apply Here</a:t>
            </a:r>
            <a:endParaRPr lang="en-US" sz="3600" dirty="0"/>
          </a:p>
        </p:txBody>
      </p:sp>
      <p:pic>
        <p:nvPicPr>
          <p:cNvPr id="9" name="Picture 8">
            <a:extLst>
              <a:ext uri="{FF2B5EF4-FFF2-40B4-BE49-F238E27FC236}">
                <a16:creationId xmlns:a16="http://schemas.microsoft.com/office/drawing/2014/main" id="{FE387689-D956-4A33-8B86-138F371FA817}"/>
              </a:ext>
            </a:extLst>
          </p:cNvPr>
          <p:cNvPicPr>
            <a:picLocks noChangeAspect="1"/>
          </p:cNvPicPr>
          <p:nvPr/>
        </p:nvPicPr>
        <p:blipFill>
          <a:blip r:embed="rId6"/>
          <a:stretch>
            <a:fillRect/>
          </a:stretch>
        </p:blipFill>
        <p:spPr>
          <a:xfrm>
            <a:off x="3485622" y="4833799"/>
            <a:ext cx="4041934" cy="2273588"/>
          </a:xfrm>
          <a:prstGeom prst="rect">
            <a:avLst/>
          </a:prstGeom>
        </p:spPr>
      </p:pic>
    </p:spTree>
    <p:extLst>
      <p:ext uri="{BB962C8B-B14F-4D97-AF65-F5344CB8AC3E}">
        <p14:creationId xmlns:p14="http://schemas.microsoft.com/office/powerpoint/2010/main" val="1739185846"/>
      </p:ext>
    </p:extLst>
  </p:cSld>
  <p:clrMapOvr>
    <a:masterClrMapping/>
  </p:clrMapOvr>
  <p:transition spd="slow" advClick="0" advTm="11000">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3136</TotalTime>
  <Words>1515</Words>
  <Application>Microsoft Office PowerPoint</Application>
  <PresentationFormat>Custom</PresentationFormat>
  <Paragraphs>64</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Garamond</vt:lpstr>
      <vt:lpstr>proxima-nova</vt:lpstr>
      <vt:lpstr>PT Sans</vt:lpstr>
      <vt:lpstr>Symbol</vt:lpstr>
      <vt:lpstr>Office Theme</vt:lpstr>
      <vt:lpstr>Diversity Workgroup Announcements</vt:lpstr>
      <vt:lpstr>Chesapeake Bay Diversity, Equity, Inclusion, and Justice Coordination Grant</vt:lpstr>
      <vt:lpstr>PowerPoint Presentation</vt:lpstr>
      <vt:lpstr>Montgomery Parks will be having a Latino Conservation Week Kick-Off Fiesta on July 16th, and we are looking for environmental organizations to table and help spread their message to the Latino community in Montgomery County, as well as asking them to spread the word about the event. We want it to be as accessible as possible and have partnered with Montgomery County DOT to provide free shuttles to the park from 2 metro stations.                Event Logistics:  Saturday, July 16th, 2022 Wheaton Regional Park- 2000 Shore field Road, Wheaton, Maryland 20902 5:00 pm -8:00 pm - Zumba 6-7pm, food trucks, lawn games, environmental activities, organization tables 8:00 pm - 10:00pm - Montgomery County Department of Environment Climate Stories screening, Disney's Encanto   Transportation Logistics: FREE 3 buses will run every 20-25 minutes to shuttle from Wheaton Metro to Wheaton Regional Park from 4:30pm - 11:30pm 3 buses running every 20-25 minutes to shuttle from Glenmont Metro to Wheaton Regional Park from 4:30pm - 11:30pm    </vt:lpstr>
      <vt:lpstr>The NASA GLOBE Observer team is planning a party and you are invited! GLOBE Observer Connection, Conversation, Celebration (GO C3) will be the first virtual gathering of volunteers who participate in The GLOBE Program through the GLOBE Observer app.  Anyone may register to attend this free online event (please feel free to share this invitation).   The event will take place on 26 July 2022 from 7-9 p.m. ET (6-8 CT, 5-7 MT, 4-6 PT). GO C3 will feature presentations from volunteers from all around the world, updates from the GLOBE Observer team, and interactive conversations with scientists and other volunteers. Learn more and register: https://go.nasa.gov/3NATpsu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Yancy, Briana</dc:creator>
  <cp:lastModifiedBy>Yancy, Briana</cp:lastModifiedBy>
  <cp:revision>22</cp:revision>
  <dcterms:created xsi:type="dcterms:W3CDTF">2022-06-30T13:51:52Z</dcterms:created>
  <dcterms:modified xsi:type="dcterms:W3CDTF">2022-07-27T13:36:27Z</dcterms:modified>
</cp:coreProperties>
</file>