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
  </p:notesMasterIdLst>
  <p:sldIdLst>
    <p:sldId id="256" r:id="rId6"/>
    <p:sldId id="261" r:id="rId7"/>
    <p:sldId id="259" r:id="rId8"/>
    <p:sldId id="260" r:id="rId9"/>
    <p:sldId id="257" r:id="rId10"/>
    <p:sldId id="258" r:id="rId11"/>
    <p:sldId id="262"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64367" autoAdjust="0"/>
  </p:normalViewPr>
  <p:slideViewPr>
    <p:cSldViewPr snapToGrid="0">
      <p:cViewPr varScale="1">
        <p:scale>
          <a:sx n="51" d="100"/>
          <a:sy n="51" d="100"/>
        </p:scale>
        <p:origin x="10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cy, Briana" userId="3958ec0b-799f-437e-80fc-0203a0836607" providerId="ADAL" clId="{2E8A5201-3151-4E18-A795-84F785CA4A95}"/>
    <pc:docChg chg="modSld">
      <pc:chgData name="Yancy, Briana" userId="3958ec0b-799f-437e-80fc-0203a0836607" providerId="ADAL" clId="{2E8A5201-3151-4E18-A795-84F785CA4A95}" dt="2022-03-01T16:50:23.307" v="3" actId="14100"/>
      <pc:docMkLst>
        <pc:docMk/>
      </pc:docMkLst>
      <pc:sldChg chg="modSp">
        <pc:chgData name="Yancy, Briana" userId="3958ec0b-799f-437e-80fc-0203a0836607" providerId="ADAL" clId="{2E8A5201-3151-4E18-A795-84F785CA4A95}" dt="2022-03-01T16:50:23.307" v="3" actId="14100"/>
        <pc:sldMkLst>
          <pc:docMk/>
          <pc:sldMk cId="3063298049" sldId="263"/>
        </pc:sldMkLst>
        <pc:picChg chg="mod">
          <ac:chgData name="Yancy, Briana" userId="3958ec0b-799f-437e-80fc-0203a0836607" providerId="ADAL" clId="{2E8A5201-3151-4E18-A795-84F785CA4A95}" dt="2022-03-01T16:50:23.307" v="3" actId="14100"/>
          <ac:picMkLst>
            <pc:docMk/>
            <pc:sldMk cId="3063298049" sldId="263"/>
            <ac:picMk id="3074" creationId="{A36C988E-EF35-4587-9A34-EAFC4165507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74D48-9142-40C1-A525-FA1F00D92612}" type="doc">
      <dgm:prSet loTypeId="urn:microsoft.com/office/officeart/2005/8/layout/hierarchy1" loCatId="hierarchy" qsTypeId="urn:microsoft.com/office/officeart/2005/8/quickstyle/simple5" qsCatId="simple" csTypeId="urn:microsoft.com/office/officeart/2005/8/colors/colorful1" csCatId="colorful" phldr="1"/>
      <dgm:spPr/>
      <dgm:t>
        <a:bodyPr/>
        <a:lstStyle/>
        <a:p>
          <a:endParaRPr lang="en-US"/>
        </a:p>
      </dgm:t>
    </dgm:pt>
    <dgm:pt modelId="{4CC671BC-A9C9-4E45-880D-84F8FF9CD8E5}">
      <dgm:prSet/>
      <dgm:spPr/>
      <dgm:t>
        <a:bodyPr/>
        <a:lstStyle/>
        <a:p>
          <a:r>
            <a:rPr lang="en-US" dirty="0"/>
            <a:t>Menti.com</a:t>
          </a:r>
        </a:p>
      </dgm:t>
    </dgm:pt>
    <dgm:pt modelId="{62487CC0-4C37-4429-9467-0911F760FDC5}" type="parTrans" cxnId="{A003F583-9117-429B-A830-605BE62149F2}">
      <dgm:prSet/>
      <dgm:spPr/>
      <dgm:t>
        <a:bodyPr/>
        <a:lstStyle/>
        <a:p>
          <a:endParaRPr lang="en-US"/>
        </a:p>
      </dgm:t>
    </dgm:pt>
    <dgm:pt modelId="{CB0AF22C-1185-4278-8B5F-78277A0859A9}" type="sibTrans" cxnId="{A003F583-9117-429B-A830-605BE62149F2}">
      <dgm:prSet/>
      <dgm:spPr/>
      <dgm:t>
        <a:bodyPr/>
        <a:lstStyle/>
        <a:p>
          <a:endParaRPr lang="en-US"/>
        </a:p>
      </dgm:t>
    </dgm:pt>
    <dgm:pt modelId="{BE93C091-1F55-4F0D-8518-0A085B40E64C}">
      <dgm:prSet/>
      <dgm:spPr/>
      <dgm:t>
        <a:bodyPr/>
        <a:lstStyle/>
        <a:p>
          <a:r>
            <a:rPr lang="en-US" b="0" i="0" dirty="0"/>
            <a:t>Voting code: </a:t>
          </a:r>
          <a:r>
            <a:rPr lang="en-US" b="1" i="0" dirty="0"/>
            <a:t>7507 4326</a:t>
          </a:r>
          <a:endParaRPr lang="en-US" dirty="0"/>
        </a:p>
      </dgm:t>
    </dgm:pt>
    <dgm:pt modelId="{D2C0E1F4-8943-4B92-B206-3C0B5FBF3AE5}" type="parTrans" cxnId="{5E704A4D-94C8-49D2-AFB6-39836BF7E449}">
      <dgm:prSet/>
      <dgm:spPr/>
      <dgm:t>
        <a:bodyPr/>
        <a:lstStyle/>
        <a:p>
          <a:endParaRPr lang="en-US"/>
        </a:p>
      </dgm:t>
    </dgm:pt>
    <dgm:pt modelId="{DA306497-AC4C-4191-B243-10821043F55D}" type="sibTrans" cxnId="{5E704A4D-94C8-49D2-AFB6-39836BF7E449}">
      <dgm:prSet/>
      <dgm:spPr/>
      <dgm:t>
        <a:bodyPr/>
        <a:lstStyle/>
        <a:p>
          <a:endParaRPr lang="en-US"/>
        </a:p>
      </dgm:t>
    </dgm:pt>
    <dgm:pt modelId="{B2844812-FD3F-42C2-95FE-F86AB26F236E}" type="pres">
      <dgm:prSet presAssocID="{9BB74D48-9142-40C1-A525-FA1F00D92612}" presName="hierChild1" presStyleCnt="0">
        <dgm:presLayoutVars>
          <dgm:chPref val="1"/>
          <dgm:dir/>
          <dgm:animOne val="branch"/>
          <dgm:animLvl val="lvl"/>
          <dgm:resizeHandles/>
        </dgm:presLayoutVars>
      </dgm:prSet>
      <dgm:spPr/>
    </dgm:pt>
    <dgm:pt modelId="{E78C2AC4-14D4-4915-A575-DF057B4BADDC}" type="pres">
      <dgm:prSet presAssocID="{4CC671BC-A9C9-4E45-880D-84F8FF9CD8E5}" presName="hierRoot1" presStyleCnt="0"/>
      <dgm:spPr/>
    </dgm:pt>
    <dgm:pt modelId="{0229A7AF-6C38-42B2-9448-447538A4E866}" type="pres">
      <dgm:prSet presAssocID="{4CC671BC-A9C9-4E45-880D-84F8FF9CD8E5}" presName="composite" presStyleCnt="0"/>
      <dgm:spPr/>
    </dgm:pt>
    <dgm:pt modelId="{8138439D-6EE5-485E-A68C-E7EE0C9002FA}" type="pres">
      <dgm:prSet presAssocID="{4CC671BC-A9C9-4E45-880D-84F8FF9CD8E5}" presName="background" presStyleLbl="node0" presStyleIdx="0" presStyleCnt="2"/>
      <dgm:spPr/>
    </dgm:pt>
    <dgm:pt modelId="{5F178586-1CEB-464E-8FB6-3063FC1913A4}" type="pres">
      <dgm:prSet presAssocID="{4CC671BC-A9C9-4E45-880D-84F8FF9CD8E5}" presName="text" presStyleLbl="fgAcc0" presStyleIdx="0" presStyleCnt="2">
        <dgm:presLayoutVars>
          <dgm:chPref val="3"/>
        </dgm:presLayoutVars>
      </dgm:prSet>
      <dgm:spPr/>
    </dgm:pt>
    <dgm:pt modelId="{E8F9A6EE-CDAB-4040-BC02-0EA07185DBD6}" type="pres">
      <dgm:prSet presAssocID="{4CC671BC-A9C9-4E45-880D-84F8FF9CD8E5}" presName="hierChild2" presStyleCnt="0"/>
      <dgm:spPr/>
    </dgm:pt>
    <dgm:pt modelId="{4FEFDE74-5438-41B4-A17C-F5D3860E0313}" type="pres">
      <dgm:prSet presAssocID="{BE93C091-1F55-4F0D-8518-0A085B40E64C}" presName="hierRoot1" presStyleCnt="0"/>
      <dgm:spPr/>
    </dgm:pt>
    <dgm:pt modelId="{8F43C7E1-F1DA-43B1-A351-21E7962B6962}" type="pres">
      <dgm:prSet presAssocID="{BE93C091-1F55-4F0D-8518-0A085B40E64C}" presName="composite" presStyleCnt="0"/>
      <dgm:spPr/>
    </dgm:pt>
    <dgm:pt modelId="{000CD849-AE58-41BA-A28C-6CF4D7926062}" type="pres">
      <dgm:prSet presAssocID="{BE93C091-1F55-4F0D-8518-0A085B40E64C}" presName="background" presStyleLbl="node0" presStyleIdx="1" presStyleCnt="2"/>
      <dgm:spPr/>
    </dgm:pt>
    <dgm:pt modelId="{130374BB-BE70-4303-994D-00FE60079D9D}" type="pres">
      <dgm:prSet presAssocID="{BE93C091-1F55-4F0D-8518-0A085B40E64C}" presName="text" presStyleLbl="fgAcc0" presStyleIdx="1" presStyleCnt="2">
        <dgm:presLayoutVars>
          <dgm:chPref val="3"/>
        </dgm:presLayoutVars>
      </dgm:prSet>
      <dgm:spPr/>
    </dgm:pt>
    <dgm:pt modelId="{A1710E71-24E9-460B-BE7A-548B58F04763}" type="pres">
      <dgm:prSet presAssocID="{BE93C091-1F55-4F0D-8518-0A085B40E64C}" presName="hierChild2" presStyleCnt="0"/>
      <dgm:spPr/>
    </dgm:pt>
  </dgm:ptLst>
  <dgm:cxnLst>
    <dgm:cxn modelId="{5E704A4D-94C8-49D2-AFB6-39836BF7E449}" srcId="{9BB74D48-9142-40C1-A525-FA1F00D92612}" destId="{BE93C091-1F55-4F0D-8518-0A085B40E64C}" srcOrd="1" destOrd="0" parTransId="{D2C0E1F4-8943-4B92-B206-3C0B5FBF3AE5}" sibTransId="{DA306497-AC4C-4191-B243-10821043F55D}"/>
    <dgm:cxn modelId="{D66B076E-964E-45A5-822E-6F382E75ADD1}" type="presOf" srcId="{BE93C091-1F55-4F0D-8518-0A085B40E64C}" destId="{130374BB-BE70-4303-994D-00FE60079D9D}" srcOrd="0" destOrd="0" presId="urn:microsoft.com/office/officeart/2005/8/layout/hierarchy1"/>
    <dgm:cxn modelId="{6F76C654-5E1C-4D3B-9EAD-B5FE908C60FD}" type="presOf" srcId="{4CC671BC-A9C9-4E45-880D-84F8FF9CD8E5}" destId="{5F178586-1CEB-464E-8FB6-3063FC1913A4}" srcOrd="0" destOrd="0" presId="urn:microsoft.com/office/officeart/2005/8/layout/hierarchy1"/>
    <dgm:cxn modelId="{A003F583-9117-429B-A830-605BE62149F2}" srcId="{9BB74D48-9142-40C1-A525-FA1F00D92612}" destId="{4CC671BC-A9C9-4E45-880D-84F8FF9CD8E5}" srcOrd="0" destOrd="0" parTransId="{62487CC0-4C37-4429-9467-0911F760FDC5}" sibTransId="{CB0AF22C-1185-4278-8B5F-78277A0859A9}"/>
    <dgm:cxn modelId="{EBBE49F6-A719-4000-9376-9EA2FC642E39}" type="presOf" srcId="{9BB74D48-9142-40C1-A525-FA1F00D92612}" destId="{B2844812-FD3F-42C2-95FE-F86AB26F236E}" srcOrd="0" destOrd="0" presId="urn:microsoft.com/office/officeart/2005/8/layout/hierarchy1"/>
    <dgm:cxn modelId="{4519D4EF-6597-4859-AAF0-5E21D97DBFED}" type="presParOf" srcId="{B2844812-FD3F-42C2-95FE-F86AB26F236E}" destId="{E78C2AC4-14D4-4915-A575-DF057B4BADDC}" srcOrd="0" destOrd="0" presId="urn:microsoft.com/office/officeart/2005/8/layout/hierarchy1"/>
    <dgm:cxn modelId="{15CE27FE-4A31-4608-8B0D-0AE77D555766}" type="presParOf" srcId="{E78C2AC4-14D4-4915-A575-DF057B4BADDC}" destId="{0229A7AF-6C38-42B2-9448-447538A4E866}" srcOrd="0" destOrd="0" presId="urn:microsoft.com/office/officeart/2005/8/layout/hierarchy1"/>
    <dgm:cxn modelId="{F0190855-DF69-490D-B9BD-A92503222A08}" type="presParOf" srcId="{0229A7AF-6C38-42B2-9448-447538A4E866}" destId="{8138439D-6EE5-485E-A68C-E7EE0C9002FA}" srcOrd="0" destOrd="0" presId="urn:microsoft.com/office/officeart/2005/8/layout/hierarchy1"/>
    <dgm:cxn modelId="{C1AF4F16-A0B7-4BDB-AA86-B53C62726FD8}" type="presParOf" srcId="{0229A7AF-6C38-42B2-9448-447538A4E866}" destId="{5F178586-1CEB-464E-8FB6-3063FC1913A4}" srcOrd="1" destOrd="0" presId="urn:microsoft.com/office/officeart/2005/8/layout/hierarchy1"/>
    <dgm:cxn modelId="{9F5B964C-E1E9-47F7-ABB7-FD2EC1086B36}" type="presParOf" srcId="{E78C2AC4-14D4-4915-A575-DF057B4BADDC}" destId="{E8F9A6EE-CDAB-4040-BC02-0EA07185DBD6}" srcOrd="1" destOrd="0" presId="urn:microsoft.com/office/officeart/2005/8/layout/hierarchy1"/>
    <dgm:cxn modelId="{E020986B-3AA0-411A-A397-335CF7E8E2B8}" type="presParOf" srcId="{B2844812-FD3F-42C2-95FE-F86AB26F236E}" destId="{4FEFDE74-5438-41B4-A17C-F5D3860E0313}" srcOrd="1" destOrd="0" presId="urn:microsoft.com/office/officeart/2005/8/layout/hierarchy1"/>
    <dgm:cxn modelId="{9A89E652-D667-4221-B8D2-A841A8A663E4}" type="presParOf" srcId="{4FEFDE74-5438-41B4-A17C-F5D3860E0313}" destId="{8F43C7E1-F1DA-43B1-A351-21E7962B6962}" srcOrd="0" destOrd="0" presId="urn:microsoft.com/office/officeart/2005/8/layout/hierarchy1"/>
    <dgm:cxn modelId="{2A8BA88A-B74A-4487-952B-E4CCDF02BF0E}" type="presParOf" srcId="{8F43C7E1-F1DA-43B1-A351-21E7962B6962}" destId="{000CD849-AE58-41BA-A28C-6CF4D7926062}" srcOrd="0" destOrd="0" presId="urn:microsoft.com/office/officeart/2005/8/layout/hierarchy1"/>
    <dgm:cxn modelId="{834D2BDA-00ED-4AE0-A945-1A92807E0EF3}" type="presParOf" srcId="{8F43C7E1-F1DA-43B1-A351-21E7962B6962}" destId="{130374BB-BE70-4303-994D-00FE60079D9D}" srcOrd="1" destOrd="0" presId="urn:microsoft.com/office/officeart/2005/8/layout/hierarchy1"/>
    <dgm:cxn modelId="{3D9B3E5E-146B-420F-B6E7-8F0D89F10EEA}" type="presParOf" srcId="{4FEFDE74-5438-41B4-A17C-F5D3860E0313}" destId="{A1710E71-24E9-460B-BE7A-548B58F0476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8439D-6EE5-485E-A68C-E7EE0C9002FA}">
      <dsp:nvSpPr>
        <dsp:cNvPr id="0" name=""/>
        <dsp:cNvSpPr/>
      </dsp:nvSpPr>
      <dsp:spPr>
        <a:xfrm>
          <a:off x="701" y="1451733"/>
          <a:ext cx="2461406" cy="156299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F178586-1CEB-464E-8FB6-3063FC1913A4}">
      <dsp:nvSpPr>
        <dsp:cNvPr id="0" name=""/>
        <dsp:cNvSpPr/>
      </dsp:nvSpPr>
      <dsp:spPr>
        <a:xfrm>
          <a:off x="274190" y="1711548"/>
          <a:ext cx="2461406" cy="156299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Menti.com</a:t>
          </a:r>
        </a:p>
      </dsp:txBody>
      <dsp:txXfrm>
        <a:off x="319969" y="1757327"/>
        <a:ext cx="2369848" cy="1471435"/>
      </dsp:txXfrm>
    </dsp:sp>
    <dsp:sp modelId="{000CD849-AE58-41BA-A28C-6CF4D7926062}">
      <dsp:nvSpPr>
        <dsp:cNvPr id="0" name=""/>
        <dsp:cNvSpPr/>
      </dsp:nvSpPr>
      <dsp:spPr>
        <a:xfrm>
          <a:off x="3009087" y="1451733"/>
          <a:ext cx="2461406" cy="156299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30374BB-BE70-4303-994D-00FE60079D9D}">
      <dsp:nvSpPr>
        <dsp:cNvPr id="0" name=""/>
        <dsp:cNvSpPr/>
      </dsp:nvSpPr>
      <dsp:spPr>
        <a:xfrm>
          <a:off x="3282576" y="1711548"/>
          <a:ext cx="2461406" cy="156299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dirty="0"/>
            <a:t>Voting code: </a:t>
          </a:r>
          <a:r>
            <a:rPr lang="en-US" sz="2900" b="1" i="0" kern="1200" dirty="0"/>
            <a:t>7507 4326</a:t>
          </a:r>
          <a:endParaRPr lang="en-US" sz="2900" kern="1200" dirty="0"/>
        </a:p>
      </dsp:txBody>
      <dsp:txXfrm>
        <a:off x="3328355" y="1757327"/>
        <a:ext cx="2369848" cy="14714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EDAB1-D4D1-4812-BE1B-81D5555E63FD}"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B55B9-744E-4A64-9527-0AC2C4CBB165}" type="slidenum">
              <a:rPr lang="en-US" smtClean="0"/>
              <a:t>‹#›</a:t>
            </a:fld>
            <a:endParaRPr lang="en-US"/>
          </a:p>
        </p:txBody>
      </p:sp>
    </p:spTree>
    <p:extLst>
      <p:ext uri="{BB962C8B-B14F-4D97-AF65-F5344CB8AC3E}">
        <p14:creationId xmlns:p14="http://schemas.microsoft.com/office/powerpoint/2010/main" val="255835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B55B9-744E-4A64-9527-0AC2C4CBB165}" type="slidenum">
              <a:rPr lang="en-US" smtClean="0"/>
              <a:t>8</a:t>
            </a:fld>
            <a:endParaRPr lang="en-US"/>
          </a:p>
        </p:txBody>
      </p:sp>
    </p:spTree>
    <p:extLst>
      <p:ext uri="{BB962C8B-B14F-4D97-AF65-F5344CB8AC3E}">
        <p14:creationId xmlns:p14="http://schemas.microsoft.com/office/powerpoint/2010/main" val="387947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https://www.mentimeter.com/s/d1c84fc0288271ce05990721558909c4/71999a86dd6c</a:t>
            </a:r>
          </a:p>
        </p:txBody>
      </p:sp>
      <p:sp>
        <p:nvSpPr>
          <p:cNvPr id="4" name="Slide Number Placeholder 3"/>
          <p:cNvSpPr>
            <a:spLocks noGrp="1"/>
          </p:cNvSpPr>
          <p:nvPr>
            <p:ph type="sldNum" sz="quarter" idx="5"/>
          </p:nvPr>
        </p:nvSpPr>
        <p:spPr/>
        <p:txBody>
          <a:bodyPr/>
          <a:lstStyle/>
          <a:p>
            <a:fld id="{37AB55B9-744E-4A64-9527-0AC2C4CBB165}" type="slidenum">
              <a:rPr lang="en-US" smtClean="0"/>
              <a:t>9</a:t>
            </a:fld>
            <a:endParaRPr lang="en-US"/>
          </a:p>
        </p:txBody>
      </p:sp>
    </p:spTree>
    <p:extLst>
      <p:ext uri="{BB962C8B-B14F-4D97-AF65-F5344CB8AC3E}">
        <p14:creationId xmlns:p14="http://schemas.microsoft.com/office/powerpoint/2010/main" val="103298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baldine@chesapeakebay.net" TargetMode="External"/><Relationship Id="rId2" Type="http://schemas.openxmlformats.org/officeDocument/2006/relationships/hyperlink" Target="https://gcc02.safelinks.protection.outlook.com/?url=https%3A%2F%2Fwww.chesapeakebay.net%2Faction%2Fnewsletters&amp;data=04%7C01%7Cng.allison%40epa.gov%7C2bb4d3c8a8034ced49e008d9eccf7894%7C88b378b367484867acf976aacbeca6a7%7C0%7C0%7C637801198110644843%7CUnknown%7CTWFpbGZsb3d8eyJWIjoiMC4wLjAwMDAiLCJQIjoiV2luMzIiLCJBTiI6Ik1haWwiLCJXVCI6Mn0%3D%7C3000&amp;sdata=SpP%2FO3Un5GL9aiokKNTBLcLrXsUHHyHautrwaqUJLxI%3D&amp;reserved=0"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nortoncolleen88@gmai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kevin.newman@dc.gov"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042BC7E5-76DB-4826-8C07-4A49B6353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861854" cy="717514"/>
            <a:chOff x="0" y="1479558"/>
            <a:chExt cx="1861854" cy="717514"/>
          </a:xfrm>
          <a:solidFill>
            <a:schemeClr val="bg1"/>
          </a:solidFill>
        </p:grpSpPr>
        <p:sp>
          <p:nvSpPr>
            <p:cNvPr id="11" name="Freeform: Shape 10">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14" name="Freeform: Shape 13">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8992" y="-34538"/>
            <a:ext cx="6655405" cy="633547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B06059C-C357-4011-82B9-9C010630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5194" y="-23905"/>
            <a:ext cx="6705251" cy="63185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6886" y="-23905"/>
            <a:ext cx="6705251" cy="62150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42409" y="895483"/>
            <a:ext cx="5786232" cy="3011190"/>
          </a:xfrm>
        </p:spPr>
        <p:txBody>
          <a:bodyPr>
            <a:normAutofit/>
          </a:bodyPr>
          <a:lstStyle/>
          <a:p>
            <a:r>
              <a:rPr lang="en-US" sz="5000" b="1" dirty="0">
                <a:solidFill>
                  <a:schemeClr val="bg1"/>
                </a:solidFill>
                <a:ea typeface="+mj-lt"/>
                <a:cs typeface="+mj-lt"/>
              </a:rPr>
              <a:t>Chesapeake Bay Program</a:t>
            </a:r>
            <a:br>
              <a:rPr lang="en-US" sz="5000" b="1" dirty="0">
                <a:solidFill>
                  <a:schemeClr val="bg1"/>
                </a:solidFill>
                <a:ea typeface="+mj-lt"/>
                <a:cs typeface="+mj-lt"/>
              </a:rPr>
            </a:br>
            <a:r>
              <a:rPr lang="en-US" sz="5000" b="1" dirty="0">
                <a:solidFill>
                  <a:schemeClr val="bg1"/>
                </a:solidFill>
                <a:ea typeface="+mj-lt"/>
                <a:cs typeface="+mj-lt"/>
              </a:rPr>
              <a:t> Diversity Workgroup Announcements </a:t>
            </a:r>
            <a:endParaRPr lang="en-US" sz="5000" dirty="0">
              <a:solidFill>
                <a:schemeClr val="bg1"/>
              </a:solidFill>
              <a:ea typeface="+mj-lt"/>
              <a:cs typeface="+mj-lt"/>
            </a:endParaRPr>
          </a:p>
        </p:txBody>
      </p:sp>
      <p:sp>
        <p:nvSpPr>
          <p:cNvPr id="3" name="Subtitle 2"/>
          <p:cNvSpPr>
            <a:spLocks noGrp="1"/>
          </p:cNvSpPr>
          <p:nvPr>
            <p:ph type="subTitle" idx="1"/>
          </p:nvPr>
        </p:nvSpPr>
        <p:spPr>
          <a:xfrm>
            <a:off x="2466270" y="4142096"/>
            <a:ext cx="5338511" cy="1055142"/>
          </a:xfrm>
        </p:spPr>
        <p:txBody>
          <a:bodyPr vert="horz" lIns="91440" tIns="45720" rIns="91440" bIns="45720" rtlCol="0">
            <a:normAutofit/>
          </a:bodyPr>
          <a:lstStyle/>
          <a:p>
            <a:r>
              <a:rPr lang="en-US" sz="2000">
                <a:solidFill>
                  <a:schemeClr val="bg1"/>
                </a:solidFill>
                <a:cs typeface="Calibri"/>
              </a:rPr>
              <a:t>March 1, 2022</a:t>
            </a:r>
            <a:endParaRPr lang="en-US" sz="2000">
              <a:solidFill>
                <a:schemeClr val="bg1"/>
              </a:solidFill>
            </a:endParaRPr>
          </a:p>
        </p:txBody>
      </p:sp>
      <p:sp>
        <p:nvSpPr>
          <p:cNvPr id="20"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218E095B-4870-4AD5-9C41-C16D5952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83101" y="3578317"/>
            <a:ext cx="1054466" cy="469689"/>
            <a:chOff x="9841624" y="4115729"/>
            <a:chExt cx="602169" cy="268223"/>
          </a:xfrm>
          <a:solidFill>
            <a:schemeClr val="bg1"/>
          </a:solidFill>
        </p:grpSpPr>
        <p:sp>
          <p:nvSpPr>
            <p:cNvPr id="25" name="Freeform: Shape 24">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1" name="Oval 30">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BE8CB2F0-2F5A-4EBD-B214-E0309C31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Shape 34">
            <a:extLst>
              <a:ext uri="{FF2B5EF4-FFF2-40B4-BE49-F238E27FC236}">
                <a16:creationId xmlns:a16="http://schemas.microsoft.com/office/drawing/2014/main" id="{FFD3887D-244B-4EC4-9208-E304984C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Freeform: Shape 36">
            <a:extLst>
              <a:ext uri="{FF2B5EF4-FFF2-40B4-BE49-F238E27FC236}">
                <a16:creationId xmlns:a16="http://schemas.microsoft.com/office/drawing/2014/main" id="{97224C31-855E-4593-8A58-5B2B0CC4F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3A2F5F9E-3660-4A2E-9B62-E4D033756B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625" r="1" b="9617"/>
          <a:stretch/>
        </p:blipFill>
        <p:spPr>
          <a:xfrm>
            <a:off x="43542" y="1245040"/>
            <a:ext cx="12104915" cy="5144678"/>
          </a:xfrm>
          <a:prstGeom prst="rect">
            <a:avLst/>
          </a:prstGeom>
          <a:ln w="19050">
            <a:solidFill>
              <a:schemeClr val="tx1"/>
            </a:solidFill>
            <a:miter lim="800000"/>
          </a:ln>
        </p:spPr>
      </p:pic>
      <p:sp>
        <p:nvSpPr>
          <p:cNvPr id="6" name="Rectangle 5">
            <a:extLst>
              <a:ext uri="{FF2B5EF4-FFF2-40B4-BE49-F238E27FC236}">
                <a16:creationId xmlns:a16="http://schemas.microsoft.com/office/drawing/2014/main" id="{0E3979F3-340D-4546-AFBD-E67CBAF05ABF}"/>
              </a:ext>
            </a:extLst>
          </p:cNvPr>
          <p:cNvSpPr/>
          <p:nvPr/>
        </p:nvSpPr>
        <p:spPr>
          <a:xfrm>
            <a:off x="0" y="66502"/>
            <a:ext cx="5212080" cy="1047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Today’s Meeting Focus:</a:t>
            </a:r>
          </a:p>
        </p:txBody>
      </p:sp>
      <p:sp>
        <p:nvSpPr>
          <p:cNvPr id="11" name="Rectangle 10">
            <a:extLst>
              <a:ext uri="{FF2B5EF4-FFF2-40B4-BE49-F238E27FC236}">
                <a16:creationId xmlns:a16="http://schemas.microsoft.com/office/drawing/2014/main" id="{DEB7BA28-E238-4ADD-8909-ED2AF4AFBA8D}"/>
              </a:ext>
            </a:extLst>
          </p:cNvPr>
          <p:cNvSpPr/>
          <p:nvPr/>
        </p:nvSpPr>
        <p:spPr>
          <a:xfrm>
            <a:off x="5320145" y="5297979"/>
            <a:ext cx="6533804" cy="1047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Special thank you to the speakers BeKura Shabazz, Alex Smith and Wellington Ashe.  Also, to Marisa Baldine, Rachel Felver and Jake Solyst from the Communications Team for their collaboration and support</a:t>
            </a:r>
          </a:p>
        </p:txBody>
      </p:sp>
    </p:spTree>
    <p:extLst>
      <p:ext uri="{BB962C8B-B14F-4D97-AF65-F5344CB8AC3E}">
        <p14:creationId xmlns:p14="http://schemas.microsoft.com/office/powerpoint/2010/main" val="37966113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9">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21"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2"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7B843D96-2C58-4EE2-8288-02A17814CF6B}"/>
              </a:ext>
            </a:extLst>
          </p:cNvPr>
          <p:cNvSpPr>
            <a:spLocks noGrp="1"/>
          </p:cNvSpPr>
          <p:nvPr>
            <p:ph idx="1"/>
          </p:nvPr>
        </p:nvSpPr>
        <p:spPr>
          <a:xfrm>
            <a:off x="373358" y="2208454"/>
            <a:ext cx="3832882" cy="3485765"/>
          </a:xfrm>
        </p:spPr>
        <p:txBody>
          <a:bodyPr vert="horz" lIns="91440" tIns="45720" rIns="91440" bIns="45720" rtlCol="0" anchor="t">
            <a:normAutofit/>
          </a:bodyPr>
          <a:lstStyle/>
          <a:p>
            <a:pPr marL="0" indent="0">
              <a:buNone/>
            </a:pPr>
            <a:r>
              <a:rPr lang="en-US" sz="2400" dirty="0">
                <a:solidFill>
                  <a:schemeClr val="bg1"/>
                </a:solidFill>
                <a:ea typeface="+mn-lt"/>
                <a:cs typeface="+mn-lt"/>
              </a:rPr>
              <a:t>Please remember jobs, internships and other opportunities will continue to be shared via the </a:t>
            </a:r>
            <a:r>
              <a:rPr lang="en-US" sz="2400" dirty="0">
                <a:solidFill>
                  <a:schemeClr val="bg1"/>
                </a:solidFill>
                <a:ea typeface="+mn-lt"/>
                <a:cs typeface="+mn-lt"/>
                <a:hlinkClick r:id="rId2"/>
              </a:rPr>
              <a:t>Bay Brief</a:t>
            </a:r>
            <a:r>
              <a:rPr lang="en-US" sz="2400" dirty="0">
                <a:solidFill>
                  <a:schemeClr val="bg1"/>
                </a:solidFill>
                <a:ea typeface="+mn-lt"/>
                <a:cs typeface="+mn-lt"/>
              </a:rPr>
              <a:t>. You can still send that information to Briana or send it directly to Marisa Baldine (</a:t>
            </a:r>
            <a:r>
              <a:rPr lang="en-US" sz="2400" dirty="0">
                <a:solidFill>
                  <a:schemeClr val="bg1"/>
                </a:solidFill>
                <a:ea typeface="+mn-lt"/>
                <a:cs typeface="+mn-lt"/>
                <a:hlinkClick r:id="rId3"/>
              </a:rPr>
              <a:t>mbaldine@chesapeakebay.net</a:t>
            </a:r>
            <a:r>
              <a:rPr lang="en-US" sz="2400" dirty="0">
                <a:solidFill>
                  <a:schemeClr val="bg1"/>
                </a:solidFill>
                <a:ea typeface="+mn-lt"/>
                <a:cs typeface="+mn-lt"/>
              </a:rPr>
              <a:t>) 😊 </a:t>
            </a:r>
            <a:endParaRPr lang="en-US" sz="2400" dirty="0">
              <a:solidFill>
                <a:schemeClr val="bg1"/>
              </a:solidFill>
            </a:endParaRPr>
          </a:p>
        </p:txBody>
      </p:sp>
      <p:pic>
        <p:nvPicPr>
          <p:cNvPr id="4" name="Picture 4">
            <a:extLst>
              <a:ext uri="{FF2B5EF4-FFF2-40B4-BE49-F238E27FC236}">
                <a16:creationId xmlns:a16="http://schemas.microsoft.com/office/drawing/2014/main" id="{981C6D0A-8FE8-47EF-AADC-AFFAD8CB32F7}"/>
              </a:ext>
            </a:extLst>
          </p:cNvPr>
          <p:cNvPicPr>
            <a:picLocks noChangeAspect="1"/>
          </p:cNvPicPr>
          <p:nvPr/>
        </p:nvPicPr>
        <p:blipFill rotWithShape="1">
          <a:blip r:embed="rId4"/>
          <a:srcRect l="6068" t="8000" r="45989" b="7006"/>
          <a:stretch/>
        </p:blipFill>
        <p:spPr>
          <a:xfrm>
            <a:off x="5551420" y="429332"/>
            <a:ext cx="6016132" cy="5999335"/>
          </a:xfrm>
          <a:prstGeom prst="rect">
            <a:avLst/>
          </a:prstGeom>
        </p:spPr>
      </p:pic>
    </p:spTree>
    <p:extLst>
      <p:ext uri="{BB962C8B-B14F-4D97-AF65-F5344CB8AC3E}">
        <p14:creationId xmlns:p14="http://schemas.microsoft.com/office/powerpoint/2010/main" val="254454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7B1B20-AA0F-47A2-AAB8-68CA80AD5BE6}"/>
              </a:ext>
            </a:extLst>
          </p:cNvPr>
          <p:cNvSpPr>
            <a:spLocks noGrp="1"/>
          </p:cNvSpPr>
          <p:nvPr>
            <p:ph type="title"/>
          </p:nvPr>
        </p:nvSpPr>
        <p:spPr>
          <a:xfrm>
            <a:off x="767290" y="1289146"/>
            <a:ext cx="4153626" cy="4279709"/>
          </a:xfrm>
        </p:spPr>
        <p:txBody>
          <a:bodyPr anchor="ctr">
            <a:normAutofit/>
          </a:bodyPr>
          <a:lstStyle/>
          <a:p>
            <a:pPr algn="r"/>
            <a:r>
              <a:rPr lang="en-US" sz="5400">
                <a:solidFill>
                  <a:schemeClr val="bg1"/>
                </a:solidFill>
              </a:rPr>
              <a:t>Diversity Workgroup Feedback and Actions </a:t>
            </a:r>
            <a:br>
              <a:rPr lang="en-US" sz="5400">
                <a:solidFill>
                  <a:schemeClr val="bg1"/>
                </a:solidFill>
                <a:cs typeface="Calibri" panose="020F0502020204030204"/>
              </a:rPr>
            </a:br>
            <a:endParaRPr lang="en-US" sz="5400">
              <a:solidFill>
                <a:schemeClr val="bg1"/>
              </a:solidFill>
            </a:endParaRPr>
          </a:p>
        </p:txBody>
      </p:sp>
      <p:grpSp>
        <p:nvGrpSpPr>
          <p:cNvPr id="12" name="Group 11">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13"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CBB8618C-956C-45FB-86DC-74F98FE2CC9A}"/>
              </a:ext>
            </a:extLst>
          </p:cNvPr>
          <p:cNvSpPr>
            <a:spLocks noGrp="1"/>
          </p:cNvSpPr>
          <p:nvPr>
            <p:ph idx="1"/>
          </p:nvPr>
        </p:nvSpPr>
        <p:spPr>
          <a:xfrm>
            <a:off x="6422699" y="2383829"/>
            <a:ext cx="5264995" cy="3627512"/>
          </a:xfrm>
        </p:spPr>
        <p:txBody>
          <a:bodyPr vert="horz" lIns="91440" tIns="45720" rIns="91440" bIns="45720" rtlCol="0" anchor="ctr">
            <a:noAutofit/>
          </a:bodyPr>
          <a:lstStyle/>
          <a:p>
            <a:r>
              <a:rPr lang="en-US" sz="1600" dirty="0"/>
              <a:t>63% of respondents preferred bimonthly meetings that were 2 hours or 90 minutes. </a:t>
            </a:r>
            <a:r>
              <a:rPr lang="en-US" sz="1600" b="1" dirty="0"/>
              <a:t>ACTION: </a:t>
            </a:r>
            <a:r>
              <a:rPr lang="en-US" sz="1600" dirty="0"/>
              <a:t>for the next 6 months, we will schedule bimonthly 90 minute meetings. </a:t>
            </a:r>
            <a:endParaRPr lang="en-US" sz="1600" dirty="0">
              <a:cs typeface="Calibri"/>
            </a:endParaRPr>
          </a:p>
          <a:p>
            <a:r>
              <a:rPr lang="en-US" sz="1600" dirty="0"/>
              <a:t>0% of respondents preferred in person meetings. </a:t>
            </a:r>
            <a:r>
              <a:rPr lang="en-US" sz="1600" b="1" dirty="0"/>
              <a:t>ACTION:</a:t>
            </a:r>
            <a:r>
              <a:rPr lang="en-US" sz="1600" dirty="0"/>
              <a:t> for the next 6 months, we will schedule virtual meetings. </a:t>
            </a:r>
            <a:endParaRPr lang="en-US" sz="1600" dirty="0">
              <a:cs typeface="Calibri"/>
            </a:endParaRPr>
          </a:p>
          <a:p>
            <a:r>
              <a:rPr lang="en-US" sz="1600" dirty="0"/>
              <a:t>Respondents were almost evenly split between where they find value in our quarterly meetings: networking, updates about CBP, and training/learning opportunities. </a:t>
            </a:r>
            <a:r>
              <a:rPr lang="en-US" sz="1600" b="1" dirty="0"/>
              <a:t>ACTION:</a:t>
            </a:r>
            <a:r>
              <a:rPr lang="en-US" sz="1600" dirty="0"/>
              <a:t> Provide all 3 opportunities during bimonthly meetings over the next 6 months. </a:t>
            </a:r>
            <a:endParaRPr lang="en-US" sz="1600" dirty="0">
              <a:cs typeface="Calibri"/>
            </a:endParaRPr>
          </a:p>
          <a:p>
            <a:r>
              <a:rPr lang="en-US" sz="1600" dirty="0"/>
              <a:t>In the open-ended responses, we learned that you would like increased structure with time for learning, working, and networking. For our first bimonthly meeting, </a:t>
            </a:r>
            <a:endParaRPr lang="en-US" sz="1600" dirty="0">
              <a:cs typeface="Calibri"/>
            </a:endParaRPr>
          </a:p>
        </p:txBody>
      </p:sp>
    </p:spTree>
    <p:extLst>
      <p:ext uri="{BB962C8B-B14F-4D97-AF65-F5344CB8AC3E}">
        <p14:creationId xmlns:p14="http://schemas.microsoft.com/office/powerpoint/2010/main" val="156071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0454F6-C538-4F0A-AB24-B5D3F39A9545}"/>
              </a:ext>
            </a:extLst>
          </p:cNvPr>
          <p:cNvSpPr txBox="1"/>
          <p:nvPr/>
        </p:nvSpPr>
        <p:spPr>
          <a:xfrm>
            <a:off x="836679" y="723898"/>
            <a:ext cx="6002110"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i="0">
                <a:effectLst/>
                <a:latin typeface="+mj-lt"/>
                <a:ea typeface="+mj-ea"/>
                <a:cs typeface="+mj-cs"/>
              </a:rPr>
              <a:t>Funding </a:t>
            </a:r>
            <a:r>
              <a:rPr lang="en-US" sz="4000" b="1">
                <a:latin typeface="+mj-lt"/>
                <a:ea typeface="+mj-ea"/>
                <a:cs typeface="+mj-cs"/>
              </a:rPr>
              <a:t>Opportunity - </a:t>
            </a:r>
            <a:r>
              <a:rPr lang="en-US" sz="4000" b="1" i="0">
                <a:effectLst/>
                <a:latin typeface="+mj-lt"/>
                <a:ea typeface="+mj-ea"/>
                <a:cs typeface="+mj-cs"/>
              </a:rPr>
              <a:t>Small Watershed Grants</a:t>
            </a:r>
          </a:p>
        </p:txBody>
      </p:sp>
      <p:sp>
        <p:nvSpPr>
          <p:cNvPr id="3" name="Subtitle 2"/>
          <p:cNvSpPr>
            <a:spLocks noGrp="1"/>
          </p:cNvSpPr>
          <p:nvPr>
            <p:ph type="subTitle" idx="1"/>
          </p:nvPr>
        </p:nvSpPr>
        <p:spPr>
          <a:xfrm>
            <a:off x="836680" y="2405067"/>
            <a:ext cx="6002110" cy="3729034"/>
          </a:xfrm>
        </p:spPr>
        <p:txBody>
          <a:bodyPr vert="horz" lIns="91440" tIns="45720" rIns="91440" bIns="45720" rtlCol="0">
            <a:normAutofit/>
          </a:bodyPr>
          <a:lstStyle/>
          <a:p>
            <a:pPr indent="-228600" algn="l">
              <a:buFont typeface="Arial" panose="020B0604020202020204" pitchFamily="34" charset="0"/>
              <a:buChar char="•"/>
            </a:pPr>
            <a:r>
              <a:rPr lang="en-US" sz="1300" dirty="0"/>
              <a:t>2022 Small Watershed Grants (SWG) program for projects within the Chesapeake Bay watershed that promote voluntary, community-based efforts to protect and restore the diverse and vital habitats of the Chesapeake Bay and its tributary rivers and streams</a:t>
            </a:r>
            <a:r>
              <a:rPr lang="en-US" sz="1300" b="1" dirty="0"/>
              <a:t>. Applications are due April 21, 2022.</a:t>
            </a:r>
            <a:r>
              <a:rPr lang="en-US" sz="1300" dirty="0"/>
              <a:t> </a:t>
            </a:r>
          </a:p>
          <a:p>
            <a:pPr indent="-228600" algn="l">
              <a:buFont typeface="Arial" panose="020B0604020202020204" pitchFamily="34" charset="0"/>
              <a:buChar char="•"/>
            </a:pPr>
            <a:endParaRPr lang="en-US" sz="1300" dirty="0"/>
          </a:p>
          <a:p>
            <a:pPr indent="-228600" algn="l">
              <a:buFont typeface="Arial" panose="020B0604020202020204" pitchFamily="34" charset="0"/>
              <a:buChar char="•"/>
            </a:pPr>
            <a:r>
              <a:rPr lang="en-US" sz="1300" dirty="0"/>
              <a:t>SWG Implementation (SWG-I) grants of $75,000-$500,000 will be awarded for projects that result in direct, on-the-ground  actions to protect and restore water quality, species, and habitats in the Bay watershed</a:t>
            </a:r>
          </a:p>
          <a:p>
            <a:pPr indent="-228600" algn="l">
              <a:buFont typeface="Arial" panose="020B0604020202020204" pitchFamily="34" charset="0"/>
              <a:buChar char="•"/>
            </a:pPr>
            <a:endParaRPr lang="en-US" sz="1300" dirty="0"/>
          </a:p>
          <a:p>
            <a:pPr indent="-228600" algn="l">
              <a:buFont typeface="Arial" panose="020B0604020202020204" pitchFamily="34" charset="0"/>
              <a:buChar char="•"/>
            </a:pPr>
            <a:r>
              <a:rPr lang="en-US" sz="1300" dirty="0"/>
              <a:t>SWG Planning and Technical Assistance (SWG-PTA) grants up to $75,000 will be awarded for projects that enhance local capacity to implement future on-the-ground actions through community-based assessment, planning, design, and other technical assistance-oriented activities. </a:t>
            </a:r>
          </a:p>
          <a:p>
            <a:pPr indent="-228600" algn="l">
              <a:buFont typeface="Arial" panose="020B0604020202020204" pitchFamily="34" charset="0"/>
              <a:buChar char="•"/>
            </a:pPr>
            <a:endParaRPr lang="en-US" sz="1300" dirty="0"/>
          </a:p>
          <a:p>
            <a:pPr indent="-228600" algn="l">
              <a:buFont typeface="Arial" panose="020B0604020202020204" pitchFamily="34" charset="0"/>
              <a:buChar char="•"/>
            </a:pPr>
            <a:r>
              <a:rPr lang="en-US" sz="1300" b="1" dirty="0"/>
              <a:t>Non-federal matching funds are encouraged</a:t>
            </a:r>
            <a:r>
              <a:rPr lang="en-US" sz="1300" dirty="0"/>
              <a:t> </a:t>
            </a:r>
            <a:r>
              <a:rPr lang="en-US" sz="1300" b="1" dirty="0"/>
              <a:t>but not required</a:t>
            </a:r>
            <a:r>
              <a:rPr lang="en-US" sz="1300" dirty="0"/>
              <a:t> and NFWF anticipates record program funding available. </a:t>
            </a:r>
          </a:p>
        </p:txBody>
      </p:sp>
      <p:pic>
        <p:nvPicPr>
          <p:cNvPr id="1026" name="Picture 2" descr="national-fish-and-wildlife-foundation-nfwf-vector-logo - North Shore Land  Alliance">
            <a:extLst>
              <a:ext uri="{FF2B5EF4-FFF2-40B4-BE49-F238E27FC236}">
                <a16:creationId xmlns:a16="http://schemas.microsoft.com/office/drawing/2014/main" id="{35953E3E-7BFC-4BD6-84C5-DCA96547F4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64879"/>
          <a:stretch/>
        </p:blipFill>
        <p:spPr bwMode="auto">
          <a:xfrm>
            <a:off x="7232997" y="10"/>
            <a:ext cx="4335422"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11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C0D657-81FA-4699-9AAF-06198D88A84E}"/>
              </a:ext>
            </a:extLst>
          </p:cNvPr>
          <p:cNvSpPr>
            <a:spLocks noGrp="1"/>
          </p:cNvSpPr>
          <p:nvPr>
            <p:ph idx="1"/>
          </p:nvPr>
        </p:nvSpPr>
        <p:spPr>
          <a:xfrm>
            <a:off x="200637" y="1253330"/>
            <a:ext cx="4916647" cy="5332027"/>
          </a:xfrm>
        </p:spPr>
        <p:txBody>
          <a:bodyPr vert="horz" lIns="91440" tIns="45720" rIns="91440" bIns="45720" rtlCol="0" anchor="t">
            <a:normAutofit fontScale="77500" lnSpcReduction="20000"/>
          </a:bodyPr>
          <a:lstStyle/>
          <a:p>
            <a:pPr marL="0" indent="0">
              <a:buNone/>
            </a:pPr>
            <a:r>
              <a:rPr lang="en-US" sz="2300" dirty="0"/>
              <a:t>In 2021, the NPS Chesapeake Bay Office hosted the inaugural year of the Chesapeake Youth Initiative in partnership with the NOAA Chesapeake Bay Office and the CBP Education Workgroup. </a:t>
            </a:r>
          </a:p>
          <a:p>
            <a:pPr marL="0" indent="0">
              <a:buNone/>
            </a:pPr>
            <a:endParaRPr lang="en-US" sz="2300" dirty="0"/>
          </a:p>
          <a:p>
            <a:pPr marL="0" indent="0">
              <a:buNone/>
            </a:pPr>
            <a:r>
              <a:rPr lang="en-US" sz="2300" dirty="0"/>
              <a:t>The Chesapeake Youth Initiative aims to celebrate youth-voice at the Chesapeake Bay Program while supporting youth leaders who are working to influence environmental change in their communities</a:t>
            </a:r>
          </a:p>
          <a:p>
            <a:pPr marL="0" indent="0">
              <a:buNone/>
            </a:pPr>
            <a:endParaRPr lang="en-US" sz="2300" dirty="0"/>
          </a:p>
          <a:p>
            <a:pPr marL="0" indent="0">
              <a:buNone/>
            </a:pPr>
            <a:r>
              <a:rPr lang="en-US" sz="2300" b="1" dirty="0">
                <a:solidFill>
                  <a:srgbClr val="000000"/>
                </a:solidFill>
                <a:effectLst/>
                <a:ea typeface="Calibri" panose="020F0502020204030204" pitchFamily="34" charset="0"/>
              </a:rPr>
              <a:t>Help us amplify youth voice in the Chesapeake Bay Program by becoming a Chesapeake Youth Initiative Mentor! </a:t>
            </a:r>
            <a:r>
              <a:rPr lang="en-US" sz="2300" dirty="0">
                <a:solidFill>
                  <a:srgbClr val="000000"/>
                </a:solidFill>
                <a:effectLst/>
                <a:ea typeface="Calibri" panose="020F0502020204030204" pitchFamily="34" charset="0"/>
              </a:rPr>
              <a:t> As a mentor, you will share your knowledge and expertise with the Youth Ambassadors as they work to implement an action project that benefits their community. Mentors should be knowledgeable about the Chesapeake Bay Watershed Agreement, excited and willing to engage with high school students, and have a career related to the environment. To find out more about participation details and the timeline for mentors, email </a:t>
            </a:r>
            <a:r>
              <a:rPr lang="en-US" sz="2300" dirty="0">
                <a:solidFill>
                  <a:srgbClr val="000000"/>
                </a:solidFill>
                <a:effectLst/>
                <a:ea typeface="Calibri" panose="020F0502020204030204" pitchFamily="34" charset="0"/>
                <a:hlinkClick r:id="rId2"/>
              </a:rPr>
              <a:t>nortoncolleen88@gmail.com</a:t>
            </a:r>
            <a:endParaRPr lang="en-US" sz="2300" dirty="0">
              <a:solidFill>
                <a:srgbClr val="000000"/>
              </a:solidFill>
              <a:effectLst/>
              <a:ea typeface="Calibri" panose="020F0502020204030204" pitchFamily="34" charset="0"/>
            </a:endParaRPr>
          </a:p>
          <a:p>
            <a:pPr marL="0" indent="0">
              <a:buNone/>
            </a:pPr>
            <a:endParaRPr lang="en-US" dirty="0"/>
          </a:p>
        </p:txBody>
      </p:sp>
      <p:pic>
        <p:nvPicPr>
          <p:cNvPr id="5" name="Picture 4" descr="A group of people standing on a path by a lake&#10;&#10;Description automatically generated with low confidence">
            <a:extLst>
              <a:ext uri="{FF2B5EF4-FFF2-40B4-BE49-F238E27FC236}">
                <a16:creationId xmlns:a16="http://schemas.microsoft.com/office/drawing/2014/main" id="{8DF7EC58-7CE0-4876-A33C-BED73397A250}"/>
              </a:ext>
            </a:extLst>
          </p:cNvPr>
          <p:cNvPicPr>
            <a:picLocks noChangeAspect="1"/>
          </p:cNvPicPr>
          <p:nvPr/>
        </p:nvPicPr>
        <p:blipFill rotWithShape="1">
          <a:blip r:embed="rId3">
            <a:extLst>
              <a:ext uri="{28A0092B-C50C-407E-A947-70E740481C1C}">
                <a14:useLocalDpi xmlns:a14="http://schemas.microsoft.com/office/drawing/2010/main" val="0"/>
              </a:ext>
            </a:extLst>
          </a:blip>
          <a:srcRect l="7140" t="-1152" r="-15258" b="1152"/>
          <a:stretch/>
        </p:blipFill>
        <p:spPr>
          <a:xfrm>
            <a:off x="5956183" y="830297"/>
            <a:ext cx="7494864" cy="5675158"/>
          </a:xfrm>
          <a:prstGeom prst="rect">
            <a:avLst/>
          </a:prstGeom>
        </p:spPr>
      </p:pic>
      <p:sp>
        <p:nvSpPr>
          <p:cNvPr id="2" name="Title 1">
            <a:extLst>
              <a:ext uri="{FF2B5EF4-FFF2-40B4-BE49-F238E27FC236}">
                <a16:creationId xmlns:a16="http://schemas.microsoft.com/office/drawing/2014/main" id="{783A645C-7FF3-4FB2-87BB-F2918736FE5F}"/>
              </a:ext>
            </a:extLst>
          </p:cNvPr>
          <p:cNvSpPr>
            <a:spLocks noGrp="1"/>
          </p:cNvSpPr>
          <p:nvPr>
            <p:ph type="title"/>
          </p:nvPr>
        </p:nvSpPr>
        <p:spPr>
          <a:xfrm>
            <a:off x="200637" y="288508"/>
            <a:ext cx="10515600" cy="831908"/>
          </a:xfrm>
        </p:spPr>
        <p:txBody>
          <a:bodyPr>
            <a:normAutofit fontScale="90000"/>
          </a:bodyPr>
          <a:lstStyle/>
          <a:p>
            <a:r>
              <a:rPr lang="en-US" dirty="0"/>
              <a:t>Collaboration Opportunity </a:t>
            </a:r>
            <a:br>
              <a:rPr lang="en-US" dirty="0">
                <a:cs typeface="Calibri" panose="020F0502020204030204"/>
              </a:rPr>
            </a:br>
            <a:endParaRPr lang="en-US" dirty="0"/>
          </a:p>
        </p:txBody>
      </p:sp>
    </p:spTree>
    <p:extLst>
      <p:ext uri="{BB962C8B-B14F-4D97-AF65-F5344CB8AC3E}">
        <p14:creationId xmlns:p14="http://schemas.microsoft.com/office/powerpoint/2010/main" val="2794030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B7D85B-F502-465D-9589-4D9A428A2C68}"/>
              </a:ext>
            </a:extLst>
          </p:cNvPr>
          <p:cNvSpPr/>
          <p:nvPr/>
        </p:nvSpPr>
        <p:spPr>
          <a:xfrm>
            <a:off x="7155809" y="0"/>
            <a:ext cx="5036191" cy="6979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E4838C-00E5-4030-8C1F-288E8CC1E306}"/>
              </a:ext>
            </a:extLst>
          </p:cNvPr>
          <p:cNvSpPr>
            <a:spLocks noGrp="1"/>
          </p:cNvSpPr>
          <p:nvPr>
            <p:ph type="title"/>
          </p:nvPr>
        </p:nvSpPr>
        <p:spPr>
          <a:xfrm>
            <a:off x="340933" y="947333"/>
            <a:ext cx="6451355" cy="4963333"/>
          </a:xfrm>
        </p:spPr>
        <p:txBody>
          <a:bodyPr>
            <a:normAutofit fontScale="90000"/>
          </a:bodyPr>
          <a:lstStyle/>
          <a:p>
            <a:pPr fontAlgn="base"/>
            <a:r>
              <a:rPr lang="en-US" sz="4000" b="1" i="0" dirty="0">
                <a:solidFill>
                  <a:srgbClr val="0A0A0A"/>
                </a:solidFill>
                <a:effectLst/>
                <a:latin typeface="PT Sans" panose="020B0604020202020204" pitchFamily="34" charset="0"/>
              </a:rPr>
              <a:t>Chesapeake Conservation Corps Member Applications Closing Soon</a:t>
            </a:r>
            <a:br>
              <a:rPr lang="en-US" sz="1300" b="1" i="0" dirty="0">
                <a:solidFill>
                  <a:srgbClr val="0A0A0A"/>
                </a:solidFill>
                <a:effectLst/>
                <a:latin typeface="PT Sans" panose="020B0604020202020204" pitchFamily="34" charset="0"/>
              </a:rPr>
            </a:br>
            <a:br>
              <a:rPr lang="en-US" sz="1300" b="1" i="0" dirty="0">
                <a:solidFill>
                  <a:srgbClr val="0A0A0A"/>
                </a:solidFill>
                <a:effectLst/>
                <a:latin typeface="PT Sans" panose="020B0604020202020204" pitchFamily="34" charset="0"/>
              </a:rPr>
            </a:br>
            <a:r>
              <a:rPr lang="en-US" sz="1800" b="0" i="0" dirty="0">
                <a:solidFill>
                  <a:srgbClr val="0A0A0A"/>
                </a:solidFill>
                <a:effectLst/>
                <a:latin typeface="Open Sans" panose="020B0606030504020204" pitchFamily="34" charset="0"/>
              </a:rPr>
              <a:t>The Chesapeake Conservation Corps places young adults (ages 18-25) with nonprofit organizations or government agencies to work fulltime in the environmental field for a one-year term of paid service.  The Corps provides young professionals with experience, leadership and professional development training, mentorship, and a support network with other young environmentalists. Positions offered by host organizations are in the fields of environmental restoration, community engagement, environmental education, climate change, sustainable agriculture, energy conservation, and forestry.</a:t>
            </a:r>
            <a:br>
              <a:rPr lang="en-US" sz="1800" b="0" i="0" dirty="0">
                <a:solidFill>
                  <a:srgbClr val="0A0A0A"/>
                </a:solidFill>
                <a:effectLst/>
                <a:latin typeface="Open Sans" panose="020B0606030504020204" pitchFamily="34" charset="0"/>
              </a:rPr>
            </a:br>
            <a:r>
              <a:rPr lang="en-US" sz="1800" b="0" i="0" dirty="0">
                <a:solidFill>
                  <a:srgbClr val="0A0A0A"/>
                </a:solidFill>
                <a:effectLst/>
                <a:latin typeface="Open Sans" panose="020B0606030504020204" pitchFamily="34" charset="0"/>
              </a:rPr>
              <a:t>Application Closes</a:t>
            </a:r>
            <a:br>
              <a:rPr lang="en-US" sz="1800" b="0" i="0" dirty="0">
                <a:solidFill>
                  <a:srgbClr val="0A0A0A"/>
                </a:solidFill>
                <a:effectLst/>
                <a:latin typeface="Open Sans" panose="020B0606030504020204" pitchFamily="34" charset="0"/>
              </a:rPr>
            </a:br>
            <a:br>
              <a:rPr lang="en-US" sz="1800" b="0" i="0" dirty="0">
                <a:solidFill>
                  <a:srgbClr val="0A0A0A"/>
                </a:solidFill>
                <a:effectLst/>
                <a:latin typeface="Open Sans" panose="020B0606030504020204" pitchFamily="34" charset="0"/>
              </a:rPr>
            </a:br>
            <a:br>
              <a:rPr lang="en-US" sz="1800" b="0" i="0" dirty="0">
                <a:solidFill>
                  <a:srgbClr val="0A0A0A"/>
                </a:solidFill>
                <a:effectLst/>
                <a:latin typeface="Open Sans" panose="020B0606030504020204" pitchFamily="34" charset="0"/>
              </a:rPr>
            </a:br>
            <a:r>
              <a:rPr lang="en-US" sz="1800" b="0" i="0" dirty="0">
                <a:solidFill>
                  <a:srgbClr val="0A0A0A"/>
                </a:solidFill>
                <a:effectLst/>
                <a:latin typeface="Open Sans" panose="020B0606030504020204" pitchFamily="34" charset="0"/>
              </a:rPr>
              <a:t>Application Closes March 3</a:t>
            </a:r>
            <a:r>
              <a:rPr lang="en-US" sz="1800" b="0" i="0" baseline="30000" dirty="0">
                <a:solidFill>
                  <a:srgbClr val="0A0A0A"/>
                </a:solidFill>
                <a:effectLst/>
                <a:latin typeface="Open Sans" panose="020B0606030504020204" pitchFamily="34" charset="0"/>
              </a:rPr>
              <a:t>rd</a:t>
            </a:r>
            <a:br>
              <a:rPr lang="en-US" sz="1800" b="0" i="0" dirty="0">
                <a:solidFill>
                  <a:srgbClr val="0A0A0A"/>
                </a:solidFill>
                <a:effectLst/>
                <a:latin typeface="Open Sans" panose="020B0606030504020204" pitchFamily="34" charset="0"/>
              </a:rPr>
            </a:br>
            <a:r>
              <a:rPr lang="en-US" sz="1800" b="0" i="0" dirty="0">
                <a:solidFill>
                  <a:srgbClr val="0A0A0A"/>
                </a:solidFill>
                <a:effectLst/>
                <a:latin typeface="Open Sans" panose="020B0606030504020204" pitchFamily="34" charset="0"/>
              </a:rPr>
              <a:t>https://cbtrust.org/chesapeake-conservation-corps/apply/</a:t>
            </a:r>
            <a:br>
              <a:rPr lang="en-US" sz="1800" b="0" i="0" dirty="0">
                <a:solidFill>
                  <a:srgbClr val="0A0A0A"/>
                </a:solidFill>
                <a:effectLst/>
                <a:latin typeface="Open Sans" panose="020B0606030504020204" pitchFamily="34" charset="0"/>
              </a:rPr>
            </a:br>
            <a:endParaRPr lang="en-US" sz="1800" b="0" i="0" dirty="0">
              <a:solidFill>
                <a:srgbClr val="0A0A0A"/>
              </a:solidFill>
              <a:effectLst/>
              <a:latin typeface="Open Sans" panose="020B0606030504020204" pitchFamily="34" charset="0"/>
            </a:endParaRPr>
          </a:p>
        </p:txBody>
      </p:sp>
      <p:pic>
        <p:nvPicPr>
          <p:cNvPr id="2050" name="Picture 2" descr="Chesapeake Bay Trust">
            <a:extLst>
              <a:ext uri="{FF2B5EF4-FFF2-40B4-BE49-F238E27FC236}">
                <a16:creationId xmlns:a16="http://schemas.microsoft.com/office/drawing/2014/main" id="{527F2B00-0C19-44ED-990F-9B57B67E8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404" y="509590"/>
            <a:ext cx="4143663" cy="21293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8C0F3BAD-F00A-43E1-8499-29F651791E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 t="-520" r="43695" b="520"/>
          <a:stretch/>
        </p:blipFill>
        <p:spPr bwMode="auto">
          <a:xfrm>
            <a:off x="7578772" y="3079503"/>
            <a:ext cx="4272295" cy="299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03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78" name="Oval 77">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88" name="Straight Connector 87">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3074" name="Picture 2" descr="DOEE-LOGO-FINAL-HORIZONTAL-W-GOV | Government Alliance on Race and Equity">
            <a:extLst>
              <a:ext uri="{FF2B5EF4-FFF2-40B4-BE49-F238E27FC236}">
                <a16:creationId xmlns:a16="http://schemas.microsoft.com/office/drawing/2014/main" id="{A36C988E-EF35-4587-9A34-EAFC41655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 r="1" b="4699"/>
          <a:stretch/>
        </p:blipFill>
        <p:spPr bwMode="auto">
          <a:xfrm>
            <a:off x="383821" y="209369"/>
            <a:ext cx="11424357" cy="3764625"/>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94" name="Straight Connector 93">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99" name="Rectangle 9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2" name="Straight Connector 10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460C685-5B9A-4488-A716-3EE41424FAEE}"/>
              </a:ext>
            </a:extLst>
          </p:cNvPr>
          <p:cNvSpPr>
            <a:spLocks noGrp="1"/>
          </p:cNvSpPr>
          <p:nvPr>
            <p:ph type="title"/>
          </p:nvPr>
        </p:nvSpPr>
        <p:spPr>
          <a:xfrm>
            <a:off x="630935" y="4018136"/>
            <a:ext cx="6566819" cy="2630495"/>
          </a:xfrm>
          <a:noFill/>
        </p:spPr>
        <p:txBody>
          <a:bodyPr anchor="t">
            <a:normAutofit fontScale="90000"/>
          </a:bodyPr>
          <a:lstStyle/>
          <a:p>
            <a:r>
              <a:rPr lang="en-US" sz="4800" dirty="0">
                <a:solidFill>
                  <a:schemeClr val="bg1"/>
                </a:solidFill>
              </a:rPr>
              <a:t>Now Hiring: Environmental Protection Specialist </a:t>
            </a:r>
            <a:br>
              <a:rPr lang="en-US" sz="4800" dirty="0">
                <a:solidFill>
                  <a:schemeClr val="bg1"/>
                </a:solidFill>
              </a:rPr>
            </a:br>
            <a:br>
              <a:rPr lang="en-US" sz="4800" dirty="0">
                <a:solidFill>
                  <a:schemeClr val="bg1"/>
                </a:solidFill>
              </a:rPr>
            </a:br>
            <a:r>
              <a:rPr lang="en-US" sz="2000" dirty="0">
                <a:solidFill>
                  <a:schemeClr val="bg1"/>
                </a:solidFill>
              </a:rPr>
              <a:t>To </a:t>
            </a:r>
            <a:r>
              <a:rPr lang="en-US" sz="2000" dirty="0">
                <a:solidFill>
                  <a:schemeClr val="bg1"/>
                </a:solidFill>
                <a:effectLst/>
                <a:ea typeface="Times New Roman" panose="02020603050405020304" pitchFamily="18" charset="0"/>
              </a:rPr>
              <a:t>support the Enforcement Team, manage the Anacostia River Explorers grant program, and support coordination of DOEE’s efforts under the Chesapeake Bay Program.</a:t>
            </a:r>
            <a:br>
              <a:rPr lang="en-US" sz="2000" dirty="0">
                <a:solidFill>
                  <a:schemeClr val="bg1"/>
                </a:solidFill>
              </a:rPr>
            </a:br>
            <a:endParaRPr lang="en-US" sz="2000" dirty="0">
              <a:solidFill>
                <a:schemeClr val="bg1"/>
              </a:solidFill>
            </a:endParaRPr>
          </a:p>
        </p:txBody>
      </p:sp>
      <p:sp>
        <p:nvSpPr>
          <p:cNvPr id="3078" name="Content Placeholder 3077">
            <a:extLst>
              <a:ext uri="{FF2B5EF4-FFF2-40B4-BE49-F238E27FC236}">
                <a16:creationId xmlns:a16="http://schemas.microsoft.com/office/drawing/2014/main" id="{E97D338C-0D27-4A70-B963-CA3BE5913A1C}"/>
              </a:ext>
            </a:extLst>
          </p:cNvPr>
          <p:cNvSpPr>
            <a:spLocks noGrp="1"/>
          </p:cNvSpPr>
          <p:nvPr>
            <p:ph idx="1"/>
          </p:nvPr>
        </p:nvSpPr>
        <p:spPr>
          <a:xfrm>
            <a:off x="7553097" y="4285406"/>
            <a:ext cx="4292034" cy="2129599"/>
          </a:xfrm>
          <a:noFill/>
        </p:spPr>
        <p:txBody>
          <a:bodyPr anchor="t">
            <a:normAutofit/>
          </a:bodyPr>
          <a:lstStyle/>
          <a:p>
            <a:pPr marL="0" indent="0">
              <a:buNone/>
            </a:pPr>
            <a:r>
              <a:rPr lang="en-US" sz="1800" dirty="0">
                <a:solidFill>
                  <a:schemeClr val="bg1"/>
                </a:solidFill>
              </a:rPr>
              <a:t>Visit careers.dc.gov to apply and search for job </a:t>
            </a:r>
            <a:r>
              <a:rPr lang="en-US" sz="1800" dirty="0">
                <a:solidFill>
                  <a:schemeClr val="bg1"/>
                </a:solidFill>
                <a:effectLst/>
                <a:ea typeface="Times New Roman" panose="02020603050405020304" pitchFamily="18" charset="0"/>
              </a:rPr>
              <a:t>#16041 </a:t>
            </a:r>
            <a:endParaRPr lang="en-US" sz="1800" dirty="0">
              <a:solidFill>
                <a:schemeClr val="bg1"/>
              </a:solidFill>
            </a:endParaRPr>
          </a:p>
          <a:p>
            <a:pPr marL="0" indent="0">
              <a:buNone/>
            </a:pPr>
            <a:r>
              <a:rPr lang="en-US" sz="1800" dirty="0">
                <a:solidFill>
                  <a:schemeClr val="bg1"/>
                </a:solidFill>
              </a:rPr>
              <a:t>Email Kevin Newman (</a:t>
            </a:r>
            <a:r>
              <a:rPr lang="en-US" sz="1800" b="1" dirty="0">
                <a:solidFill>
                  <a:srgbClr val="262626"/>
                </a:solidFill>
                <a:effectLst/>
                <a:hlinkClick r:id="rId4"/>
              </a:rPr>
              <a:t>kevin.newman@dc.gov</a:t>
            </a:r>
            <a:r>
              <a:rPr lang="en-US" sz="1800" b="1" dirty="0">
                <a:solidFill>
                  <a:schemeClr val="bg1"/>
                </a:solidFill>
                <a:effectLst/>
              </a:rPr>
              <a:t>) for more information</a:t>
            </a:r>
            <a:endParaRPr lang="en-US" sz="1800" b="1" dirty="0">
              <a:solidFill>
                <a:schemeClr val="bg1"/>
              </a:solidFill>
            </a:endParaRPr>
          </a:p>
          <a:p>
            <a:pPr marL="0" indent="0">
              <a:buNone/>
            </a:pPr>
            <a:r>
              <a:rPr lang="en-US" sz="1800" dirty="0">
                <a:solidFill>
                  <a:schemeClr val="bg1"/>
                </a:solidFill>
              </a:rPr>
              <a:t> </a:t>
            </a:r>
          </a:p>
        </p:txBody>
      </p:sp>
    </p:spTree>
    <p:extLst>
      <p:ext uri="{BB962C8B-B14F-4D97-AF65-F5344CB8AC3E}">
        <p14:creationId xmlns:p14="http://schemas.microsoft.com/office/powerpoint/2010/main" val="306329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7C044F35-35E8-4E4F-A520-955DDF446FD9}"/>
              </a:ext>
            </a:extLst>
          </p:cNvPr>
          <p:cNvPicPr>
            <a:picLocks noChangeAspect="1"/>
          </p:cNvPicPr>
          <p:nvPr/>
        </p:nvPicPr>
        <p:blipFill rotWithShape="1">
          <a:blip r:embed="rId3">
            <a:alphaModFix amt="35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2F46B7F0-F220-4ABD-8F2C-A15EB4089AE8}"/>
              </a:ext>
            </a:extLst>
          </p:cNvPr>
          <p:cNvSpPr>
            <a:spLocks noGrp="1"/>
          </p:cNvSpPr>
          <p:nvPr>
            <p:ph type="title"/>
          </p:nvPr>
        </p:nvSpPr>
        <p:spPr>
          <a:xfrm>
            <a:off x="1089205" y="1065862"/>
            <a:ext cx="3313164" cy="4726276"/>
          </a:xfrm>
        </p:spPr>
        <p:txBody>
          <a:bodyPr>
            <a:normAutofit/>
          </a:bodyPr>
          <a:lstStyle/>
          <a:p>
            <a:pPr algn="r"/>
            <a:r>
              <a:rPr lang="en-US" sz="4000" dirty="0">
                <a:solidFill>
                  <a:srgbClr val="FFFFFF"/>
                </a:solidFill>
              </a:rPr>
              <a:t>How satisfied are you with today’s meeting?</a:t>
            </a: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C469FCC-E7BC-4F23-85FA-17169E1365A5}"/>
              </a:ext>
            </a:extLst>
          </p:cNvPr>
          <p:cNvGraphicFramePr>
            <a:graphicFrameLocks noGrp="1"/>
          </p:cNvGraphicFramePr>
          <p:nvPr>
            <p:ph idx="1"/>
            <p:extLst>
              <p:ext uri="{D42A27DB-BD31-4B8C-83A1-F6EECF244321}">
                <p14:modId xmlns:p14="http://schemas.microsoft.com/office/powerpoint/2010/main" val="3217501866"/>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37892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9C445F6E5C1A40898C104F375C72CA" ma:contentTypeVersion="10" ma:contentTypeDescription="Create a new document." ma:contentTypeScope="" ma:versionID="4d014dedd2f148ccc6d7a8bc59ce9ca6">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080741a9-4db9-4c34-b77b-8547535d10e8" xmlns:ns6="845333bf-8c69-42e0-94c7-80dbf8b936d3" targetNamespace="http://schemas.microsoft.com/office/2006/metadata/properties" ma:root="true" ma:fieldsID="6c4b1c110cc02575ed1a4e875a49bff8" ns1:_="" ns2:_="" ns3:_="" ns4:_="" ns5:_="" ns6:_="">
    <xsd:import namespace="http://schemas.microsoft.com/sharepoint/v3"/>
    <xsd:import namespace="4ffa91fb-a0ff-4ac5-b2db-65c790d184a4"/>
    <xsd:import namespace="http://schemas.microsoft.com/sharepoint.v3"/>
    <xsd:import namespace="http://schemas.microsoft.com/sharepoint/v3/fields"/>
    <xsd:import namespace="080741a9-4db9-4c34-b77b-8547535d10e8"/>
    <xsd:import namespace="845333bf-8c69-42e0-94c7-80dbf8b936d3"/>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MediaServiceAutoTags" minOccurs="0"/>
                <xsd:element ref="ns5:MediaServiceOCR"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a1f28bf9-5423-4914-a9e0-06a4f5972efd}" ma:internalName="TaxCatchAllLabel" ma:readOnly="true" ma:showField="CatchAllDataLabel" ma:web="845333bf-8c69-42e0-94c7-80dbf8b936d3">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a1f28bf9-5423-4914-a9e0-06a4f5972efd}" ma:internalName="TaxCatchAll" ma:showField="CatchAllData" ma:web="845333bf-8c69-42e0-94c7-80dbf8b936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0741a9-4db9-4c34-b77b-8547535d10e8"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5333bf-8c69-42e0-94c7-80dbf8b936d3"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2022-02-28T05:11:39+00:00</Document_x0020_Creation_x0020_Dat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documentManagement>
</p:properties>
</file>

<file path=customXml/itemProps1.xml><?xml version="1.0" encoding="utf-8"?>
<ds:datastoreItem xmlns:ds="http://schemas.openxmlformats.org/officeDocument/2006/customXml" ds:itemID="{CF2F636F-28B4-4E40-9271-1BD6688186D6}">
  <ds:schemaRefs>
    <ds:schemaRef ds:uri="Microsoft.SharePoint.Taxonomy.ContentTypeSync"/>
  </ds:schemaRefs>
</ds:datastoreItem>
</file>

<file path=customXml/itemProps2.xml><?xml version="1.0" encoding="utf-8"?>
<ds:datastoreItem xmlns:ds="http://schemas.openxmlformats.org/officeDocument/2006/customXml" ds:itemID="{0B5750AC-E18B-4213-9E25-6274209C8D69}">
  <ds:schemaRefs>
    <ds:schemaRef ds:uri="http://schemas.microsoft.com/sharepoint/v3/contenttype/forms"/>
  </ds:schemaRefs>
</ds:datastoreItem>
</file>

<file path=customXml/itemProps3.xml><?xml version="1.0" encoding="utf-8"?>
<ds:datastoreItem xmlns:ds="http://schemas.openxmlformats.org/officeDocument/2006/customXml" ds:itemID="{29C994C0-5D20-4D67-8573-88E33ECE71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080741a9-4db9-4c34-b77b-8547535d10e8"/>
    <ds:schemaRef ds:uri="845333bf-8c69-42e0-94c7-80dbf8b936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2582E29-1167-4FC5-A55A-A5C173A3D1CB}">
  <ds:schemaRefs>
    <ds:schemaRef ds:uri="4ffa91fb-a0ff-4ac5-b2db-65c790d184a4"/>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845333bf-8c69-42e0-94c7-80dbf8b936d3"/>
    <ds:schemaRef ds:uri="http://schemas.microsoft.com/sharepoint/v3"/>
    <ds:schemaRef ds:uri="080741a9-4db9-4c34-b77b-8547535d10e8"/>
    <ds:schemaRef ds:uri="http://schemas.microsoft.com/sharepoint/v3/field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1431</TotalTime>
  <Words>742</Words>
  <Application>Microsoft Office PowerPoint</Application>
  <PresentationFormat>Widescreen</PresentationFormat>
  <Paragraphs>35</Paragraphs>
  <Slides>9</Slides>
  <Notes>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Open Sans</vt:lpstr>
      <vt:lpstr>PT Sans</vt:lpstr>
      <vt:lpstr>office theme</vt:lpstr>
      <vt:lpstr>Chesapeake Bay Program  Diversity Workgroup Announcements </vt:lpstr>
      <vt:lpstr>PowerPoint Presentation</vt:lpstr>
      <vt:lpstr>PowerPoint Presentation</vt:lpstr>
      <vt:lpstr>Diversity Workgroup Feedback and Actions  </vt:lpstr>
      <vt:lpstr>PowerPoint Presentation</vt:lpstr>
      <vt:lpstr>Collaboration Opportunity  </vt:lpstr>
      <vt:lpstr>Chesapeake Conservation Corps Member Applications Closing Soon  The Chesapeake Conservation Corps places young adults (ages 18-25) with nonprofit organizations or government agencies to work fulltime in the environmental field for a one-year term of paid service.  The Corps provides young professionals with experience, leadership and professional development training, mentorship, and a support network with other young environmentalists. Positions offered by host organizations are in the fields of environmental restoration, community engagement, environmental education, climate change, sustainable agriculture, energy conservation, and forestry. Application Closes   Application Closes March 3rd https://cbtrust.org/chesapeake-conservation-corps/apply/ </vt:lpstr>
      <vt:lpstr>Now Hiring: Environmental Protection Specialist   To support the Enforcement Team, manage the Anacostia River Explorers grant program, and support coordination of DOEE’s efforts under the Chesapeake Bay Program. </vt:lpstr>
      <vt:lpstr>How satisfied are you with today’s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Yancy, Briana</dc:creator>
  <cp:lastModifiedBy>Yancy, Briana</cp:lastModifiedBy>
  <cp:revision>30</cp:revision>
  <dcterms:created xsi:type="dcterms:W3CDTF">2022-02-28T13:11:41Z</dcterms:created>
  <dcterms:modified xsi:type="dcterms:W3CDTF">2022-03-01T16:51:43Z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0x010100BC9C445F6E5C1A40898C104F375C72CA</vt:lpwstr>
  </property>
  <property fmtid="{D5CDD505-2E9C-101B-9397-08002B2CF9AE}" pid="4" name="e3f09c3df709400db2417a7161762d62">
    <vt:lpwstr/>
  </property>
  <property fmtid="{D5CDD505-2E9C-101B-9397-08002B2CF9AE}" pid="5" name="Document Type">
    <vt:lpwstr/>
  </property>
  <property fmtid="{D5CDD505-2E9C-101B-9397-08002B2CF9AE}" pid="6" name="EPA_x0020_Subject">
    <vt:lpwstr/>
  </property>
  <property fmtid="{D5CDD505-2E9C-101B-9397-08002B2CF9AE}" pid="7" name="EPA Subject">
    <vt:lpwstr/>
  </property>
</Properties>
</file>