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5" r:id="rId2"/>
    <p:sldId id="370" r:id="rId3"/>
    <p:sldId id="371" r:id="rId4"/>
    <p:sldId id="349" r:id="rId5"/>
    <p:sldId id="360" r:id="rId6"/>
    <p:sldId id="361" r:id="rId7"/>
    <p:sldId id="379" r:id="rId8"/>
    <p:sldId id="363" r:id="rId9"/>
    <p:sldId id="364" r:id="rId10"/>
    <p:sldId id="374" r:id="rId11"/>
    <p:sldId id="375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00"/>
    <a:srgbClr val="0000FF"/>
    <a:srgbClr val="FFFF00"/>
    <a:srgbClr val="CCFFCC"/>
    <a:srgbClr val="FF6600"/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1697" autoAdjust="0"/>
  </p:normalViewPr>
  <p:slideViewPr>
    <p:cSldViewPr>
      <p:cViewPr>
        <p:scale>
          <a:sx n="80" d="100"/>
          <a:sy n="80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568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00E267-669F-4C01-854F-D08A40EC8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D2711C-133B-44E5-94C4-42A53FB05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Suggestion to be made to shift times forward/later so that a “stage setting” CBP video can be shown at beginning of meeting.  Morning session to end at 12:00.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6166C-AF58-4E8D-8B5C-8A797B3B428C}" type="datetime4">
              <a:rPr lang="en-US" smtClean="0"/>
              <a:pPr>
                <a:defRPr/>
              </a:pPr>
              <a:t>December 5, 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2012 Executive Council Meeting Planning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73D2-8CEB-43E5-8ADA-1565019EC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2012 Executive Council Meeting Planning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336AD-E9C4-487B-9A67-9C8B2A734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E21D-C39E-400C-AECF-1F21753D0A2B}" type="datetime4">
              <a:rPr lang="en-US" smtClean="0"/>
              <a:pPr>
                <a:defRPr/>
              </a:pPr>
              <a:t>December 5,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7C89-8C14-43F6-87B4-3B8D920E556A}" type="datetime4">
              <a:rPr lang="en-US" smtClean="0"/>
              <a:pPr>
                <a:defRPr/>
              </a:pPr>
              <a:t>December 5, 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2012 Executive Council Meeting Planning Powerpoint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53DE-BAD5-49E2-918A-DA1801DD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56598-94EE-47F0-B217-98520BB6CF95}" type="datetime4">
              <a:rPr lang="en-US" smtClean="0"/>
              <a:pPr>
                <a:defRPr/>
              </a:pPr>
              <a:t>December 5,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Executive Council Meeting Planning Powerpoint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C8FD9-C519-4EC7-B6CC-0E5BC2C26F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CF99-67E8-44EF-BED1-A41ED2885FBC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25C0-D9EB-4A19-A062-A793E148B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C7AEF8E-CB3C-4C79-AE59-BA07DF3D2251}" type="datetime4">
              <a:rPr lang="en-US" smtClean="0"/>
              <a:pPr>
                <a:defRPr/>
              </a:pPr>
              <a:t>December 5, 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2012 Executive Council Meeting Planning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8CC8FD9-C519-4EC7-B6CC-0E5BC2C26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80" r:id="rId3"/>
    <p:sldLayoutId id="2147483783" r:id="rId4"/>
    <p:sldLayoutId id="214748378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Logistics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868362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Location &amp; Date </a:t>
            </a:r>
            <a:endParaRPr lang="en-US" sz="32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B6D63-003E-4677-B72E-9B2CF6BB437E}" type="datetime4">
              <a:rPr lang="en-US" smtClean="0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 Executive Council Meeting Planning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81000" y="1447800"/>
            <a:ext cx="8382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47800" y="15240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Status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U.S. National Arboretum – Washington DC  Dec 12, 2013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648200" y="304800"/>
            <a:ext cx="4267200" cy="584775"/>
          </a:xfrm>
          <a:prstGeom prst="rect">
            <a:avLst/>
          </a:prstGeom>
          <a:solidFill>
            <a:schemeClr val="bg2">
              <a:alpha val="50195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accent4"/>
                </a:solidFill>
              </a:rPr>
              <a:t>Contact: </a:t>
            </a:r>
            <a:r>
              <a:rPr lang="en-US" sz="1600" b="1" i="1" dirty="0" smtClean="0">
                <a:solidFill>
                  <a:schemeClr val="accent4"/>
                </a:solidFill>
              </a:rPr>
              <a:t>Margaret Enloe    410-267-5740  menloe@chesapeakebay.net</a:t>
            </a:r>
            <a:endParaRPr lang="en-US" sz="1600" b="1" i="1" dirty="0">
              <a:solidFill>
                <a:schemeClr val="accent4"/>
              </a:solidFill>
            </a:endParaRPr>
          </a:p>
        </p:txBody>
      </p:sp>
      <p:pic>
        <p:nvPicPr>
          <p:cNvPr id="1027" name="Picture 3" descr="S:\Executive Council\EC 2013\Site\Visits.Images\Arboretum\2 Driveway to front ent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17" y="3200400"/>
            <a:ext cx="4439783" cy="2971800"/>
          </a:xfrm>
          <a:prstGeom prst="rect">
            <a:avLst/>
          </a:prstGeom>
          <a:noFill/>
        </p:spPr>
      </p:pic>
      <p:pic>
        <p:nvPicPr>
          <p:cNvPr id="16" name="Picture 2" descr="S:\Executive Council\EC 2013\Site\Visits.Images\Arboretum\3 conference hall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19400"/>
            <a:ext cx="3048000" cy="2040200"/>
          </a:xfrm>
          <a:prstGeom prst="rect">
            <a:avLst/>
          </a:prstGeom>
          <a:noFill/>
        </p:spPr>
      </p:pic>
      <p:pic>
        <p:nvPicPr>
          <p:cNvPr id="21" name="Picture 6" descr="S:\Executive Council\EC 2013\Site\Visits.Images\Arboretum\10 public lobby area and front desk.JPG"/>
          <p:cNvPicPr>
            <a:picLocks noChangeAspect="1" noChangeArrowheads="1"/>
          </p:cNvPicPr>
          <p:nvPr/>
        </p:nvPicPr>
        <p:blipFill>
          <a:blip r:embed="rId5" cstate="print"/>
          <a:srcRect b="15012"/>
          <a:stretch>
            <a:fillRect/>
          </a:stretch>
        </p:blipFill>
        <p:spPr bwMode="auto">
          <a:xfrm>
            <a:off x="5943600" y="4953000"/>
            <a:ext cx="3033297" cy="1725560"/>
          </a:xfrm>
          <a:prstGeom prst="rect">
            <a:avLst/>
          </a:prstGeom>
          <a:noFill/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334000" y="1143000"/>
          <a:ext cx="2872740" cy="555396"/>
        </p:xfrm>
        <a:graphic>
          <a:graphicData uri="http://schemas.openxmlformats.org/drawingml/2006/table">
            <a:tbl>
              <a:tblPr/>
              <a:tblGrid>
                <a:gridCol w="1364267"/>
                <a:gridCol w="1508473"/>
              </a:tblGrid>
              <a:tr h="555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Arboretum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Security Contact</a:t>
                      </a: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Lt</a:t>
                      </a:r>
                      <a:r>
                        <a:rPr lang="en-US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Dawn Osborne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703-906-1910</a:t>
                      </a: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>
              <a:defRPr/>
            </a:pPr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Communications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297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Status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Due Date: </a:t>
            </a:r>
            <a:r>
              <a:rPr lang="en-US" sz="2400" b="1" dirty="0" smtClean="0">
                <a:solidFill>
                  <a:srgbClr val="0000FF"/>
                </a:solidFill>
              </a:rPr>
              <a:t>Dec 5/9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1600200" y="1524000"/>
            <a:ext cx="685800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457200" y="868363"/>
            <a:ext cx="853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</a:rPr>
              <a:t>Media Plan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685800" y="2427288"/>
            <a:ext cx="7543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Components: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1" dirty="0"/>
              <a:t>Media Advisory – </a:t>
            </a:r>
            <a:r>
              <a:rPr lang="en-US" b="1" i="1" dirty="0" smtClean="0"/>
              <a:t>Dec 5(informal) AND Dec 9(formal)</a:t>
            </a:r>
            <a:endParaRPr lang="en-US" b="1" i="1" dirty="0"/>
          </a:p>
          <a:p>
            <a:r>
              <a:rPr lang="en-US" sz="1400" dirty="0" smtClean="0"/>
              <a:t>There will be two advance notices to media announcing the EC Meeting.  The 1st will be an unofficial notice</a:t>
            </a:r>
            <a:r>
              <a:rPr lang="en-US" sz="1400" b="1" dirty="0" smtClean="0"/>
              <a:t>; </a:t>
            </a:r>
            <a:r>
              <a:rPr lang="en-US" sz="1400" dirty="0" smtClean="0"/>
              <a:t>the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formal advisory will go out first thing </a:t>
            </a:r>
            <a:r>
              <a:rPr lang="en-US" sz="1400" b="1" dirty="0" smtClean="0"/>
              <a:t>Dec 9.  </a:t>
            </a:r>
            <a:r>
              <a:rPr lang="en-US" sz="1400" i="1" dirty="0" smtClean="0"/>
              <a:t>The </a:t>
            </a:r>
            <a:r>
              <a:rPr lang="en-US" sz="1400" i="1" dirty="0"/>
              <a:t>media advisory will focus on </a:t>
            </a:r>
            <a:r>
              <a:rPr lang="en-US" sz="1400" i="1" dirty="0" smtClean="0"/>
              <a:t>the theme of </a:t>
            </a:r>
            <a:r>
              <a:rPr lang="en-US" sz="1400" b="1" i="1" dirty="0" smtClean="0"/>
              <a:t>CBP 30 year history, planning for future, and expected EC Chair announcement. </a:t>
            </a:r>
            <a:r>
              <a:rPr lang="en-US" sz="1400" dirty="0" smtClean="0"/>
              <a:t>The </a:t>
            </a:r>
            <a:r>
              <a:rPr lang="en-US" sz="1400" dirty="0"/>
              <a:t>advisory will include listing of key public figures participating and details on event location and time.  Media will be asked to confirm attendance.</a:t>
            </a:r>
            <a:r>
              <a:rPr lang="en-US" sz="1600" dirty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1" dirty="0"/>
              <a:t>Media Outlets</a:t>
            </a:r>
          </a:p>
          <a:p>
            <a:r>
              <a:rPr lang="en-US" sz="1400" dirty="0" smtClean="0"/>
              <a:t>Advisory &amp; E-versions of Media Kit to:</a:t>
            </a:r>
          </a:p>
          <a:p>
            <a:pPr>
              <a:buFontTx/>
              <a:buChar char="-"/>
            </a:pPr>
            <a:r>
              <a:rPr lang="en-US" sz="1400" dirty="0" smtClean="0"/>
              <a:t> 400 media outlets on Communication </a:t>
            </a:r>
            <a:r>
              <a:rPr lang="en-US" sz="1400" dirty="0"/>
              <a:t>Office’s comprehensive list of </a:t>
            </a:r>
            <a:r>
              <a:rPr lang="en-US" sz="1400" dirty="0" smtClean="0"/>
              <a:t>media in </a:t>
            </a:r>
            <a:r>
              <a:rPr lang="en-US" sz="1400" dirty="0"/>
              <a:t>the watershed. </a:t>
            </a:r>
            <a:r>
              <a:rPr lang="en-US" sz="1400" dirty="0" smtClean="0"/>
              <a:t>  - 8-10 select pitches/phone calls: </a:t>
            </a:r>
          </a:p>
          <a:p>
            <a:pPr lvl="1"/>
            <a:r>
              <a:rPr lang="en-US" sz="1400" dirty="0" smtClean="0"/>
              <a:t>- The </a:t>
            </a:r>
            <a:r>
              <a:rPr lang="en-US" sz="1400" dirty="0"/>
              <a:t>Associated Press, The Richmond Times-Dispatch, Virginian Pilot, The Daily Press in Norfolk, The Washington Post, The Baltimore Sun, The Capital in Annapolis, </a:t>
            </a:r>
            <a:r>
              <a:rPr lang="en-US" sz="1400" dirty="0" smtClean="0"/>
              <a:t>DC radio stations.</a:t>
            </a:r>
            <a:r>
              <a:rPr lang="en-US" sz="1400" i="1" dirty="0" smtClean="0"/>
              <a:t> </a:t>
            </a:r>
            <a:endParaRPr lang="en-US" sz="1400" i="1" dirty="0"/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3886200" y="1219200"/>
            <a:ext cx="4419600" cy="754063"/>
          </a:xfrm>
          <a:prstGeom prst="rect">
            <a:avLst/>
          </a:prstGeom>
          <a:solidFill>
            <a:schemeClr val="bg2">
              <a:alpha val="50195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FF0000"/>
                </a:solidFill>
              </a:rPr>
              <a:t>Contact: Margaret Enloe</a:t>
            </a:r>
          </a:p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FF0000"/>
                </a:solidFill>
              </a:rPr>
              <a:t>410-267-5740, menloe@chesapeakebay.net</a:t>
            </a: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381000" y="2971800"/>
            <a:ext cx="3048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319E2-B0EC-4F74-8C6A-055BEF08C933}" type="datetime4">
              <a:rPr lang="en-US" smtClean="0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 Executive Council Meeting Planning </a:t>
            </a:r>
            <a:r>
              <a:rPr lang="en-US" dirty="0" err="1" smtClean="0"/>
              <a:t>Powerpoint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>
              <a:defRPr/>
            </a:pPr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Communications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457200" y="868363"/>
            <a:ext cx="853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</a:rPr>
              <a:t>Media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>
                <a:solidFill>
                  <a:srgbClr val="0070C0"/>
                </a:solidFill>
              </a:rPr>
              <a:t>Plan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685800" y="2427288"/>
            <a:ext cx="8229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Components: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1" dirty="0" smtClean="0"/>
              <a:t>News Release &amp; Media “kit” – Dec 12 – 1:00pm </a:t>
            </a:r>
            <a:endParaRPr lang="en-US" b="1" i="1" dirty="0"/>
          </a:p>
          <a:p>
            <a:r>
              <a:rPr lang="en-US" sz="1600" dirty="0" smtClean="0"/>
              <a:t>Embargoed copy: Wednesday, December 11</a:t>
            </a:r>
          </a:p>
          <a:p>
            <a:r>
              <a:rPr lang="en-US" sz="1600" dirty="0" smtClean="0"/>
              <a:t>Final copy: Dec. 12 at 1:30pm – at end of EC press event, after new Chair announced. </a:t>
            </a:r>
          </a:p>
          <a:p>
            <a:endParaRPr lang="en-US" sz="1600" dirty="0" smtClean="0"/>
          </a:p>
          <a:p>
            <a:r>
              <a:rPr lang="en-US" sz="1600" dirty="0" smtClean="0"/>
              <a:t>Messages:  </a:t>
            </a:r>
          </a:p>
          <a:p>
            <a:pPr>
              <a:buFontTx/>
              <a:buChar char="-"/>
            </a:pPr>
            <a:r>
              <a:rPr lang="en-US" sz="1600" dirty="0" smtClean="0"/>
              <a:t>Recognizing CBP Progress and partnership over last 30 years</a:t>
            </a:r>
          </a:p>
          <a:p>
            <a:pPr>
              <a:buFontTx/>
              <a:buChar char="-"/>
            </a:pPr>
            <a:r>
              <a:rPr lang="en-US" sz="1600" dirty="0" smtClean="0"/>
              <a:t>Planning for the Future of Bay restoration science/efforts</a:t>
            </a:r>
          </a:p>
          <a:p>
            <a:pPr>
              <a:buFontTx/>
              <a:buChar char="-"/>
            </a:pPr>
            <a:r>
              <a:rPr lang="en-US" sz="1600" dirty="0" smtClean="0"/>
              <a:t>Announcement of new EC Chair </a:t>
            </a:r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i="1" dirty="0" smtClean="0"/>
              <a:t>Media Outlets </a:t>
            </a:r>
            <a:r>
              <a:rPr lang="en-US" i="1" dirty="0" smtClean="0"/>
              <a:t>– same as those who rec’d advisory</a:t>
            </a:r>
            <a:endParaRPr lang="en-US" i="1" dirty="0"/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3886200" y="1219200"/>
            <a:ext cx="4419600" cy="754063"/>
          </a:xfrm>
          <a:prstGeom prst="rect">
            <a:avLst/>
          </a:prstGeom>
          <a:solidFill>
            <a:schemeClr val="bg2">
              <a:alpha val="50195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FF0000"/>
                </a:solidFill>
              </a:rPr>
              <a:t>Contact: Margaret Enloe</a:t>
            </a:r>
          </a:p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FF0000"/>
                </a:solidFill>
              </a:rPr>
              <a:t>410-267-5740, menloe@chesapeakebay.net</a:t>
            </a: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381000" y="2971800"/>
            <a:ext cx="3048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319E2-B0EC-4F74-8C6A-055BEF08C933}" type="datetime4">
              <a:rPr lang="en-US" smtClean="0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Executive Council Meeting Planning Powerpoint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Executive Council Meeting Planning Powerpoint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E21D-C39E-400C-AECF-1F21753D0A2B}" type="datetime4">
              <a:rPr lang="en-US" smtClean="0"/>
              <a:pPr>
                <a:defRPr/>
              </a:pPr>
              <a:t>December 5, 2013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213" t="18750" r="4360" b="2390"/>
          <a:stretch>
            <a:fillRect/>
          </a:stretch>
        </p:blipFill>
        <p:spPr bwMode="auto">
          <a:xfrm>
            <a:off x="228600" y="152400"/>
            <a:ext cx="857992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257800" y="152400"/>
            <a:ext cx="2438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New York Ave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562600"/>
            <a:ext cx="2438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R Street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8057825">
            <a:off x="966143" y="2735622"/>
            <a:ext cx="2438400" cy="2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Bladensburg 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60960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Entrance gate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4343400" y="5867400"/>
            <a:ext cx="533400" cy="41910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67200" y="5029200"/>
            <a:ext cx="762000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Parking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5029200" y="5143500"/>
            <a:ext cx="381000" cy="26670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81800" y="6248400"/>
            <a:ext cx="1066800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Visitor Center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0" idx="1"/>
          </p:cNvCxnSpPr>
          <p:nvPr/>
        </p:nvCxnSpPr>
        <p:spPr>
          <a:xfrm flipH="1" flipV="1">
            <a:off x="6400800" y="6096000"/>
            <a:ext cx="381000" cy="2667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6200000">
            <a:off x="2933700" y="3238500"/>
            <a:ext cx="2438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24th Street NE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617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Big Sign – “Arboretum”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flipH="1" flipV="1">
            <a:off x="533400" y="5715000"/>
            <a:ext cx="419100" cy="45720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5505450" y="5457825"/>
            <a:ext cx="722312" cy="381000"/>
          </a:xfrm>
          <a:custGeom>
            <a:avLst/>
            <a:gdLst>
              <a:gd name="connsiteX0" fmla="*/ 0 w 722312"/>
              <a:gd name="connsiteY0" fmla="*/ 0 h 381000"/>
              <a:gd name="connsiteX1" fmla="*/ 438150 w 722312"/>
              <a:gd name="connsiteY1" fmla="*/ 247650 h 381000"/>
              <a:gd name="connsiteX2" fmla="*/ 485775 w 722312"/>
              <a:gd name="connsiteY2" fmla="*/ 342900 h 381000"/>
              <a:gd name="connsiteX3" fmla="*/ 685800 w 722312"/>
              <a:gd name="connsiteY3" fmla="*/ 323850 h 381000"/>
              <a:gd name="connsiteX4" fmla="*/ 704850 w 722312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312" h="381000">
                <a:moveTo>
                  <a:pt x="0" y="0"/>
                </a:moveTo>
                <a:cubicBezTo>
                  <a:pt x="178594" y="95250"/>
                  <a:pt x="357188" y="190500"/>
                  <a:pt x="438150" y="247650"/>
                </a:cubicBezTo>
                <a:cubicBezTo>
                  <a:pt x="519112" y="304800"/>
                  <a:pt x="444500" y="330200"/>
                  <a:pt x="485775" y="342900"/>
                </a:cubicBezTo>
                <a:cubicBezTo>
                  <a:pt x="527050" y="355600"/>
                  <a:pt x="649288" y="317500"/>
                  <a:pt x="685800" y="323850"/>
                </a:cubicBezTo>
                <a:cubicBezTo>
                  <a:pt x="722312" y="330200"/>
                  <a:pt x="713581" y="355600"/>
                  <a:pt x="704850" y="381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endCxn id="32" idx="2"/>
          </p:cNvCxnSpPr>
          <p:nvPr/>
        </p:nvCxnSpPr>
        <p:spPr>
          <a:xfrm flipV="1">
            <a:off x="5943600" y="5800725"/>
            <a:ext cx="47625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2362200" cy="1325562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Visitors Center layout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Executive Council Meeting Planning Powerpoint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E21D-C39E-400C-AECF-1F21753D0A2B}" type="datetime4">
              <a:rPr lang="en-US" smtClean="0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52800" y="1447800"/>
            <a:ext cx="5257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67200" y="1447800"/>
            <a:ext cx="0" cy="1371600"/>
          </a:xfrm>
          <a:prstGeom prst="line">
            <a:avLst/>
          </a:prstGeom>
          <a:ln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200" y="2819400"/>
            <a:ext cx="16764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9200" y="2743200"/>
            <a:ext cx="16764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267200" y="1981200"/>
            <a:ext cx="76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>
            <a:off x="5029200" y="1981200"/>
            <a:ext cx="0" cy="838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29200" y="4267200"/>
            <a:ext cx="1066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6000" y="4267200"/>
            <a:ext cx="0" cy="53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029200" y="4800600"/>
            <a:ext cx="1676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81600" y="525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conf.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05400" y="4343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kitchen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172200" y="4495798"/>
            <a:ext cx="547437" cy="685799"/>
            <a:chOff x="6172200" y="3826544"/>
            <a:chExt cx="547437" cy="587828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6172200" y="4114800"/>
              <a:ext cx="457200" cy="299572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41"/>
            <p:cNvSpPr/>
            <p:nvPr/>
          </p:nvSpPr>
          <p:spPr>
            <a:xfrm rot="11019398">
              <a:off x="6186237" y="3826544"/>
              <a:ext cx="533400" cy="457200"/>
            </a:xfrm>
            <a:prstGeom prst="arc">
              <a:avLst>
                <a:gd name="adj1" fmla="val 15191818"/>
                <a:gd name="adj2" fmla="val 0"/>
              </a:avLst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 rot="16200000">
            <a:off x="3143682" y="1830431"/>
            <a:ext cx="124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EC Breakfast </a:t>
            </a:r>
            <a:endParaRPr lang="en-US" sz="16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5562600" y="1524000"/>
            <a:ext cx="685800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562600" y="1371600"/>
            <a:ext cx="762000" cy="152400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Entrance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705600" y="281940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705600" y="2743200"/>
            <a:ext cx="1905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9342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Arboretum Offices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4000" y="2514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Visitors Center Lobby</a:t>
            </a:r>
            <a:endParaRPr lang="en-US" dirty="0"/>
          </a:p>
        </p:txBody>
      </p:sp>
      <p:cxnSp>
        <p:nvCxnSpPr>
          <p:cNvPr id="62" name="Elbow Connector 61"/>
          <p:cNvCxnSpPr/>
          <p:nvPr/>
        </p:nvCxnSpPr>
        <p:spPr>
          <a:xfrm>
            <a:off x="3200400" y="533400"/>
            <a:ext cx="2438400" cy="685800"/>
          </a:xfrm>
          <a:prstGeom prst="bentConnector3">
            <a:avLst>
              <a:gd name="adj1" fmla="val -391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8990294">
            <a:off x="4194745" y="2204380"/>
            <a:ext cx="8561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Restrooms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3810000" y="1512378"/>
            <a:ext cx="473628" cy="16402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>
          <a:xfrm rot="10811753">
            <a:off x="3885029" y="1144174"/>
            <a:ext cx="688140" cy="683451"/>
          </a:xfrm>
          <a:prstGeom prst="arc">
            <a:avLst>
              <a:gd name="adj1" fmla="val 15191818"/>
              <a:gd name="adj2" fmla="val 0"/>
            </a:avLst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895600" y="3657600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8" idx="0"/>
          </p:cNvCxnSpPr>
          <p:nvPr/>
        </p:nvCxnSpPr>
        <p:spPr>
          <a:xfrm flipV="1">
            <a:off x="3162300" y="1219200"/>
            <a:ext cx="38100" cy="198120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362200" y="3200400"/>
            <a:ext cx="1600200" cy="1524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Circle drive for drop off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10000" y="91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Sidewalk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rot="5400000">
            <a:off x="4069749" y="3613795"/>
            <a:ext cx="1537902" cy="25391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Construction Area</a:t>
            </a:r>
            <a:endParaRPr lang="en-US" sz="1050" dirty="0"/>
          </a:p>
        </p:txBody>
      </p:sp>
      <p:sp>
        <p:nvSpPr>
          <p:cNvPr id="87" name="TextBox 86"/>
          <p:cNvSpPr txBox="1"/>
          <p:nvPr/>
        </p:nvSpPr>
        <p:spPr>
          <a:xfrm>
            <a:off x="1371600" y="53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5400000">
            <a:off x="1632466" y="424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Parking</a:t>
            </a:r>
            <a:endParaRPr lang="en-US" dirty="0"/>
          </a:p>
        </p:txBody>
      </p:sp>
      <p:sp>
        <p:nvSpPr>
          <p:cNvPr id="91" name="Freeform 90"/>
          <p:cNvSpPr/>
          <p:nvPr/>
        </p:nvSpPr>
        <p:spPr>
          <a:xfrm>
            <a:off x="2652712" y="95250"/>
            <a:ext cx="528638" cy="428625"/>
          </a:xfrm>
          <a:custGeom>
            <a:avLst/>
            <a:gdLst>
              <a:gd name="connsiteX0" fmla="*/ 528638 w 528638"/>
              <a:gd name="connsiteY0" fmla="*/ 428625 h 428625"/>
              <a:gd name="connsiteX1" fmla="*/ 404813 w 528638"/>
              <a:gd name="connsiteY1" fmla="*/ 142875 h 428625"/>
              <a:gd name="connsiteX2" fmla="*/ 61913 w 528638"/>
              <a:gd name="connsiteY2" fmla="*/ 19050 h 428625"/>
              <a:gd name="connsiteX3" fmla="*/ 33338 w 528638"/>
              <a:gd name="connsiteY3" fmla="*/ 2857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38" h="428625">
                <a:moveTo>
                  <a:pt x="528638" y="428625"/>
                </a:moveTo>
                <a:cubicBezTo>
                  <a:pt x="505619" y="319881"/>
                  <a:pt x="482600" y="211137"/>
                  <a:pt x="404813" y="142875"/>
                </a:cubicBezTo>
                <a:cubicBezTo>
                  <a:pt x="327026" y="74613"/>
                  <a:pt x="123826" y="38100"/>
                  <a:pt x="61913" y="19050"/>
                </a:cubicBezTo>
                <a:cubicBezTo>
                  <a:pt x="0" y="0"/>
                  <a:pt x="16669" y="14287"/>
                  <a:pt x="33338" y="28575"/>
                </a:cubicBez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6705600" y="1447800"/>
            <a:ext cx="0" cy="2286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enloe\AppData\Local\Microsoft\Windows\Temporary Internet Files\Content.IE5\JWSNU6I2\MC9003830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0221" y="1430579"/>
            <a:ext cx="1811426" cy="1236269"/>
          </a:xfrm>
          <a:prstGeom prst="rect">
            <a:avLst/>
          </a:prstGeom>
          <a:noFill/>
        </p:spPr>
      </p:pic>
      <p:pic>
        <p:nvPicPr>
          <p:cNvPr id="1028" name="Picture 4" descr="C:\Users\menloe\AppData\Local\Microsoft\Windows\Temporary Internet Files\Content.IE5\VI2LJSIR\MC900361990[1].wmf"/>
          <p:cNvPicPr>
            <a:picLocks noChangeAspect="1" noChangeArrowheads="1"/>
          </p:cNvPicPr>
          <p:nvPr/>
        </p:nvPicPr>
        <p:blipFill>
          <a:blip r:embed="rId3" cstate="print"/>
          <a:srcRect l="10324" r="10526"/>
          <a:stretch>
            <a:fillRect/>
          </a:stretch>
        </p:blipFill>
        <p:spPr bwMode="auto">
          <a:xfrm>
            <a:off x="4114800" y="0"/>
            <a:ext cx="1752600" cy="770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1981200"/>
            <a:ext cx="5334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Logistics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52400" y="13716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</a:rPr>
              <a:t>Executive Council Member Confirmation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838200" y="1905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Confirmed Members</a:t>
            </a: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304800" y="2743200"/>
            <a:ext cx="533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838200" y="2667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Unconfirmed Members</a:t>
            </a:r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838200" y="2286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Availability Confirmed</a:t>
            </a:r>
          </a:p>
        </p:txBody>
      </p:sp>
      <p:sp>
        <p:nvSpPr>
          <p:cNvPr id="8207" name="Rectangle 6"/>
          <p:cNvSpPr>
            <a:spLocks noChangeArrowheads="1"/>
          </p:cNvSpPr>
          <p:nvPr/>
        </p:nvSpPr>
        <p:spPr bwMode="auto">
          <a:xfrm>
            <a:off x="304800" y="2362200"/>
            <a:ext cx="533400" cy="3048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72000" y="2057400"/>
            <a:ext cx="4267200" cy="584775"/>
          </a:xfrm>
          <a:prstGeom prst="rect">
            <a:avLst/>
          </a:prstGeom>
          <a:solidFill>
            <a:schemeClr val="bg2">
              <a:alpha val="50195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accent4"/>
                </a:solidFill>
              </a:rPr>
              <a:t>Contact: </a:t>
            </a:r>
            <a:r>
              <a:rPr lang="en-US" sz="1600" b="1" i="1" dirty="0" smtClean="0">
                <a:solidFill>
                  <a:schemeClr val="accent4"/>
                </a:solidFill>
              </a:rPr>
              <a:t>Margaret Enloe    410-267-5740  menloe@chesapeakebay.net</a:t>
            </a:r>
            <a:endParaRPr lang="en-US" sz="1600" b="1" i="1" dirty="0">
              <a:solidFill>
                <a:schemeClr val="accent4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C522F-C9A2-4F26-BF07-14E4EC85C4AF}" type="datetime4">
              <a:rPr lang="en-US" smtClean="0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 Executive Council Meeting Planning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52400" y="3200401"/>
            <a:ext cx="883920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ln w="3175">
                  <a:noFill/>
                </a:ln>
                <a:solidFill>
                  <a:srgbClr val="009900"/>
                </a:solidFill>
                <a:latin typeface="+mj-lt"/>
              </a:rPr>
              <a:t>DC   		Vincent  Gray, Mayor (EC Chair)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ln w="3175">
                  <a:noFill/>
                </a:ln>
                <a:solidFill>
                  <a:srgbClr val="009900"/>
                </a:solidFill>
                <a:latin typeface="+mj-lt"/>
              </a:rPr>
              <a:t>MD 		Martin O’Malley, Governor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n w="3175">
                  <a:noFill/>
                </a:ln>
                <a:solidFill>
                  <a:srgbClr val="009900"/>
                </a:solidFill>
                <a:latin typeface="+mj-lt"/>
              </a:rPr>
              <a:t>CBC 		Delegate </a:t>
            </a:r>
            <a:r>
              <a:rPr lang="en-US" smtClean="0">
                <a:ln w="3175">
                  <a:noFill/>
                </a:ln>
                <a:solidFill>
                  <a:srgbClr val="009900"/>
                </a:solidFill>
                <a:latin typeface="+mj-lt"/>
              </a:rPr>
              <a:t>Maggie McIntosh</a:t>
            </a:r>
            <a:r>
              <a:rPr lang="en-US" dirty="0" smtClean="0">
                <a:ln w="3175">
                  <a:noFill/>
                </a:ln>
                <a:solidFill>
                  <a:srgbClr val="009900"/>
                </a:solidFill>
                <a:latin typeface="+mj-lt"/>
              </a:rPr>
              <a:t>, Chair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n w="3175">
                  <a:noFill/>
                </a:ln>
                <a:solidFill>
                  <a:srgbClr val="009900"/>
                </a:solidFill>
                <a:latin typeface="+mj-lt"/>
              </a:rPr>
              <a:t>VA 	 	Bob McDonnell, Governor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+mj-lt"/>
              </a:rPr>
              <a:t>PA  		</a:t>
            </a:r>
            <a:r>
              <a:rPr lang="en-US" strike="sngStrike" dirty="0" smtClean="0">
                <a:solidFill>
                  <a:schemeClr val="bg2"/>
                </a:solidFill>
                <a:latin typeface="+mj-lt"/>
              </a:rPr>
              <a:t>Tom Corbett, Governor 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smtClean="0">
                <a:solidFill>
                  <a:srgbClr val="009900"/>
                </a:solidFill>
              </a:rPr>
              <a:t>(</a:t>
            </a:r>
            <a:r>
              <a:rPr lang="en-US" sz="1400" dirty="0" smtClean="0">
                <a:solidFill>
                  <a:srgbClr val="009900"/>
                </a:solidFill>
              </a:rPr>
              <a:t>Acting Sec. Christopher </a:t>
            </a:r>
            <a:r>
              <a:rPr lang="en-US" sz="1400" dirty="0" err="1" smtClean="0">
                <a:solidFill>
                  <a:srgbClr val="009900"/>
                </a:solidFill>
              </a:rPr>
              <a:t>Abruzzo</a:t>
            </a:r>
            <a:r>
              <a:rPr lang="en-US" sz="1400" dirty="0" smtClean="0">
                <a:solidFill>
                  <a:srgbClr val="009900"/>
                </a:solidFill>
              </a:rPr>
              <a:t> , DEP)</a:t>
            </a:r>
            <a:endParaRPr lang="en-US" strike="sngStrike" dirty="0" smtClean="0">
              <a:solidFill>
                <a:srgbClr val="0099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9900"/>
                </a:solidFill>
                <a:latin typeface="+mj-lt"/>
              </a:rPr>
              <a:t>EPA 		</a:t>
            </a:r>
            <a:r>
              <a:rPr lang="en-US" strike="sngStrike" dirty="0" smtClean="0">
                <a:solidFill>
                  <a:schemeClr val="bg2"/>
                </a:solidFill>
                <a:latin typeface="+mj-lt"/>
              </a:rPr>
              <a:t>Gina McCarthy, Administrator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dirty="0" smtClean="0">
                <a:solidFill>
                  <a:srgbClr val="009900"/>
                </a:solidFill>
                <a:latin typeface="+mj-lt"/>
              </a:rPr>
              <a:t>(</a:t>
            </a:r>
            <a:r>
              <a:rPr lang="en-US" sz="1400" dirty="0" smtClean="0">
                <a:solidFill>
                  <a:srgbClr val="009900"/>
                </a:solidFill>
                <a:latin typeface="+mj-lt"/>
              </a:rPr>
              <a:t>Dep. Admin. Bob </a:t>
            </a:r>
            <a:r>
              <a:rPr lang="en-US" sz="1400" dirty="0" err="1" smtClean="0">
                <a:solidFill>
                  <a:srgbClr val="009900"/>
                </a:solidFill>
                <a:latin typeface="+mj-lt"/>
              </a:rPr>
              <a:t>Perciasepe</a:t>
            </a:r>
            <a:r>
              <a:rPr lang="en-US" sz="1400" dirty="0" smtClean="0">
                <a:solidFill>
                  <a:srgbClr val="009900"/>
                </a:solidFill>
                <a:latin typeface="+mj-lt"/>
              </a:rPr>
              <a:t>, EPA)</a:t>
            </a:r>
            <a:endParaRPr lang="en-US" dirty="0" smtClean="0">
              <a:solidFill>
                <a:srgbClr val="0099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9900"/>
                </a:solidFill>
                <a:latin typeface="+mj-lt"/>
              </a:rPr>
              <a:t>DE 		</a:t>
            </a:r>
            <a:r>
              <a:rPr lang="en-US" strike="sngStrike" dirty="0" smtClean="0">
                <a:solidFill>
                  <a:schemeClr val="bg2"/>
                </a:solidFill>
                <a:latin typeface="+mj-lt"/>
              </a:rPr>
              <a:t>Jack </a:t>
            </a:r>
            <a:r>
              <a:rPr lang="en-US" strike="sngStrike" dirty="0" err="1" smtClean="0">
                <a:solidFill>
                  <a:schemeClr val="bg2"/>
                </a:solidFill>
                <a:latin typeface="+mj-lt"/>
              </a:rPr>
              <a:t>Markell</a:t>
            </a:r>
            <a:r>
              <a:rPr lang="en-US" strike="sngStrike" dirty="0" smtClean="0">
                <a:solidFill>
                  <a:schemeClr val="bg2"/>
                </a:solidFill>
                <a:latin typeface="+mj-lt"/>
              </a:rPr>
              <a:t>, Governor  </a:t>
            </a:r>
            <a:r>
              <a:rPr lang="en-US" sz="1400" dirty="0" smtClean="0">
                <a:solidFill>
                  <a:srgbClr val="009900"/>
                </a:solidFill>
                <a:latin typeface="+mj-lt"/>
              </a:rPr>
              <a:t>(</a:t>
            </a:r>
            <a:r>
              <a:rPr lang="en-US" sz="1400" dirty="0" err="1" smtClean="0">
                <a:solidFill>
                  <a:srgbClr val="009900"/>
                </a:solidFill>
                <a:latin typeface="+mj-lt"/>
              </a:rPr>
              <a:t>Secs</a:t>
            </a:r>
            <a:r>
              <a:rPr lang="en-US" sz="140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1400" dirty="0" err="1" smtClean="0">
                <a:solidFill>
                  <a:srgbClr val="009900"/>
                </a:solidFill>
                <a:latin typeface="+mj-lt"/>
              </a:rPr>
              <a:t>Kee</a:t>
            </a:r>
            <a:r>
              <a:rPr lang="en-US" sz="1400" dirty="0" smtClean="0">
                <a:solidFill>
                  <a:srgbClr val="009900"/>
                </a:solidFill>
                <a:latin typeface="+mj-lt"/>
              </a:rPr>
              <a:t> &amp; </a:t>
            </a:r>
            <a:r>
              <a:rPr lang="en-US" sz="1400" dirty="0">
                <a:solidFill>
                  <a:srgbClr val="009900"/>
                </a:solidFill>
                <a:latin typeface="+mj-lt"/>
              </a:rPr>
              <a:t>O’Mara, </a:t>
            </a:r>
            <a:r>
              <a:rPr lang="en-US" sz="1400" dirty="0" smtClean="0">
                <a:solidFill>
                  <a:srgbClr val="009900"/>
                </a:solidFill>
                <a:latin typeface="+mj-lt"/>
              </a:rPr>
              <a:t>DNREC)</a:t>
            </a:r>
            <a:endParaRPr lang="en-US" dirty="0">
              <a:solidFill>
                <a:srgbClr val="0099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9900"/>
                </a:solidFill>
                <a:latin typeface="+mj-lt"/>
              </a:rPr>
              <a:t>WV		</a:t>
            </a:r>
            <a:r>
              <a:rPr lang="en-US" strike="sngStrike" dirty="0" smtClean="0">
                <a:ln w="3175">
                  <a:noFill/>
                </a:ln>
                <a:solidFill>
                  <a:schemeClr val="bg2"/>
                </a:solidFill>
                <a:latin typeface="+mj-lt"/>
              </a:rPr>
              <a:t>Earl Ray </a:t>
            </a:r>
            <a:r>
              <a:rPr lang="en-US" strike="sngStrike" dirty="0" err="1" smtClean="0">
                <a:ln w="3175">
                  <a:noFill/>
                </a:ln>
                <a:solidFill>
                  <a:schemeClr val="bg2"/>
                </a:solidFill>
                <a:latin typeface="+mj-lt"/>
              </a:rPr>
              <a:t>Tomblin</a:t>
            </a:r>
            <a:r>
              <a:rPr lang="en-US" strike="sngStrike" dirty="0" smtClean="0">
                <a:ln w="3175">
                  <a:noFill/>
                </a:ln>
                <a:solidFill>
                  <a:schemeClr val="bg2"/>
                </a:solidFill>
                <a:latin typeface="+mj-lt"/>
              </a:rPr>
              <a:t>, Governor  </a:t>
            </a:r>
            <a:r>
              <a:rPr lang="en-US" sz="1400" dirty="0" smtClean="0">
                <a:solidFill>
                  <a:srgbClr val="009900"/>
                </a:solidFill>
                <a:latin typeface="+mj-lt"/>
              </a:rPr>
              <a:t>(Asst. </a:t>
            </a:r>
            <a:r>
              <a:rPr lang="en-US" sz="1400" dirty="0" err="1" smtClean="0">
                <a:solidFill>
                  <a:srgbClr val="009900"/>
                </a:solidFill>
                <a:latin typeface="+mj-lt"/>
              </a:rPr>
              <a:t>Dir.Teresa</a:t>
            </a:r>
            <a:r>
              <a:rPr lang="en-US" sz="1400" dirty="0" smtClean="0">
                <a:solidFill>
                  <a:srgbClr val="009900"/>
                </a:solidFill>
                <a:latin typeface="+mj-lt"/>
              </a:rPr>
              <a:t> Koon, DEP)</a:t>
            </a:r>
            <a:endParaRPr lang="en-US" dirty="0">
              <a:solidFill>
                <a:srgbClr val="0099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C3300"/>
                </a:solidFill>
                <a:latin typeface="+mj-lt"/>
              </a:rPr>
              <a:t>NY	</a:t>
            </a:r>
            <a:r>
              <a:rPr lang="en-US" dirty="0" smtClean="0">
                <a:solidFill>
                  <a:srgbClr val="009900"/>
                </a:solidFill>
                <a:latin typeface="+mj-lt"/>
              </a:rPr>
              <a:t> 	</a:t>
            </a:r>
            <a:r>
              <a:rPr lang="en-US" strike="sngStrike" dirty="0" smtClean="0">
                <a:solidFill>
                  <a:schemeClr val="bg2"/>
                </a:solidFill>
                <a:latin typeface="+mj-lt"/>
              </a:rPr>
              <a:t>Andrew Cuomo, Governor</a:t>
            </a:r>
            <a:r>
              <a:rPr lang="en-US" dirty="0" smtClean="0">
                <a:solidFill>
                  <a:srgbClr val="009900"/>
                </a:solidFill>
                <a:latin typeface="+mj-lt"/>
              </a:rPr>
              <a:t>	</a:t>
            </a:r>
            <a:r>
              <a:rPr lang="en-US" sz="1400" strike="sngStrike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(Sec. Jim Tierney, DEC)</a:t>
            </a:r>
            <a:endParaRPr lang="en-US" strike="sngStrike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9900"/>
                </a:solidFill>
                <a:latin typeface="+mj-lt"/>
              </a:rPr>
              <a:t>USDA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	</a:t>
            </a:r>
            <a:r>
              <a:rPr lang="en-US" strike="sngStrike" dirty="0" smtClean="0">
                <a:solidFill>
                  <a:schemeClr val="bg2"/>
                </a:solidFill>
                <a:latin typeface="+mj-lt"/>
              </a:rPr>
              <a:t>Tom </a:t>
            </a:r>
            <a:r>
              <a:rPr lang="en-US" strike="sngStrike" dirty="0" err="1" smtClean="0">
                <a:solidFill>
                  <a:schemeClr val="bg2"/>
                </a:solidFill>
                <a:latin typeface="+mj-lt"/>
              </a:rPr>
              <a:t>Vilsack</a:t>
            </a:r>
            <a:r>
              <a:rPr lang="en-US" strike="sngStrike" dirty="0" smtClean="0">
                <a:solidFill>
                  <a:schemeClr val="bg2"/>
                </a:solidFill>
                <a:latin typeface="+mj-lt"/>
              </a:rPr>
              <a:t>, Secretary </a:t>
            </a:r>
            <a:r>
              <a:rPr lang="en-US" sz="1400" dirty="0" smtClean="0">
                <a:solidFill>
                  <a:srgbClr val="009900"/>
                </a:solidFill>
                <a:latin typeface="+mj-lt"/>
              </a:rPr>
              <a:t>(Dep. Under Sec., Ann Mills, USDA)</a:t>
            </a:r>
            <a:endParaRPr lang="en-US" dirty="0" smtClean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2819400"/>
            <a:ext cx="2514600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CAC Chair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LGAC </a:t>
            </a:r>
            <a:r>
              <a:rPr lang="en-US" sz="1600" strike="sngStrike" dirty="0" smtClean="0">
                <a:solidFill>
                  <a:srgbClr val="0070C0"/>
                </a:solidFill>
              </a:rPr>
              <a:t>Chair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(Dave </a:t>
            </a:r>
            <a:r>
              <a:rPr lang="en-US" sz="1200" dirty="0" err="1" smtClean="0">
                <a:solidFill>
                  <a:srgbClr val="0070C0"/>
                </a:solidFill>
              </a:rPr>
              <a:t>Dunmyer</a:t>
            </a:r>
            <a:r>
              <a:rPr lang="en-US" sz="1200" dirty="0" smtClean="0">
                <a:solidFill>
                  <a:srgbClr val="0070C0"/>
                </a:solidFill>
              </a:rPr>
              <a:t>)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STAC Chair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idx="1"/>
          </p:nvPr>
        </p:nvSpPr>
        <p:spPr>
          <a:xfrm>
            <a:off x="533400" y="2971800"/>
            <a:ext cx="8305800" cy="3124200"/>
          </a:xfrm>
          <a:noFill/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9:45-10	:00	EC members arrive</a:t>
            </a:r>
          </a:p>
          <a:p>
            <a:pPr>
              <a:buFontTx/>
              <a:buNone/>
              <a:defRPr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10:00-12:10	PRIVATE Breakfast (Agreement focused)</a:t>
            </a:r>
          </a:p>
          <a:p>
            <a:pPr>
              <a:buNone/>
              <a:defRPr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12:15-1:00    	News conference 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			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 Executive Council Meeting Planning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E924F-D659-4F51-8DAF-755F9928C30E}" type="datetime4">
              <a:rPr lang="en-US" smtClean="0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914400" y="1600200"/>
            <a:ext cx="3429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Status</a:t>
            </a:r>
          </a:p>
          <a:p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04800" y="1676400"/>
            <a:ext cx="609600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04800" y="11430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70C0"/>
                </a:solidFill>
              </a:rPr>
              <a:t>EC Agenda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72000" y="1295400"/>
            <a:ext cx="4267200" cy="584775"/>
          </a:xfrm>
          <a:prstGeom prst="rect">
            <a:avLst/>
          </a:prstGeom>
          <a:solidFill>
            <a:schemeClr val="bg2">
              <a:alpha val="50195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/>
              <a:t>Contact: </a:t>
            </a:r>
            <a:r>
              <a:rPr lang="en-US" sz="1600" b="1" i="1" dirty="0" smtClean="0"/>
              <a:t>Margaret Enloe    410-267-5740  menloe@chesapeakebay.net</a:t>
            </a:r>
            <a:endParaRPr lang="en-US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20980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At a Glance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07975"/>
          </a:xfrm>
        </p:spPr>
        <p:txBody>
          <a:bodyPr/>
          <a:lstStyle/>
          <a:p>
            <a:pPr>
              <a:defRPr/>
            </a:pPr>
            <a:fld id="{8DF6D906-FDA3-4EE9-9BB0-6AB01C9C8BE4}" type="datetime4">
              <a:rPr lang="en-US" smtClean="0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2013 Executive Council Meeting</a:t>
            </a:r>
            <a:endParaRPr lang="en-US" dirty="0"/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228600" y="838200"/>
            <a:ext cx="8763000" cy="5410200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/>
              <a:t>9:45-10	EC members arriving, get breakfast and take seats</a:t>
            </a:r>
          </a:p>
          <a:p>
            <a:endParaRPr lang="en-US" sz="1600" b="1" i="1" dirty="0" smtClean="0"/>
          </a:p>
          <a:p>
            <a:r>
              <a:rPr lang="en-US" sz="1600" b="1" i="1" dirty="0" smtClean="0"/>
              <a:t>10-12:10	Private Breakfast</a:t>
            </a:r>
            <a:endParaRPr lang="en-US" sz="1600" dirty="0" smtClean="0"/>
          </a:p>
          <a:p>
            <a:r>
              <a:rPr lang="en-US" sz="1600" b="1" dirty="0" smtClean="0"/>
              <a:t>	</a:t>
            </a:r>
            <a:r>
              <a:rPr lang="en-US" sz="1600" dirty="0" smtClean="0"/>
              <a:t>10 – 10:10     Welcome, Agenda, 30yr Reflections – Chair (Mayor Gray, DC)</a:t>
            </a:r>
          </a:p>
          <a:p>
            <a:endParaRPr lang="en-US" sz="1600" dirty="0" smtClean="0"/>
          </a:p>
          <a:p>
            <a:r>
              <a:rPr lang="en-US" sz="1600" dirty="0" smtClean="0"/>
              <a:t>	10:10-10:15   Showing of Video PSA – Margaret Enloe</a:t>
            </a:r>
          </a:p>
          <a:p>
            <a:endParaRPr lang="en-US" sz="1600" dirty="0" smtClean="0"/>
          </a:p>
          <a:p>
            <a:r>
              <a:rPr lang="en-US" sz="1600" dirty="0" smtClean="0"/>
              <a:t>	10:15-11:10   Briefings on draft Chesapeake Watershed Agreement</a:t>
            </a:r>
          </a:p>
          <a:p>
            <a:r>
              <a:rPr lang="en-US" sz="1600" dirty="0" smtClean="0"/>
              <a:t>	</a:t>
            </a:r>
            <a:r>
              <a:rPr lang="en-US" sz="1200" dirty="0" smtClean="0"/>
              <a:t>      10:15-10:25    Agreement Overview – Nick DiPasquale</a:t>
            </a:r>
          </a:p>
          <a:p>
            <a:r>
              <a:rPr lang="en-US" sz="1200" dirty="0" smtClean="0"/>
              <a:t>	      10:25-11:10    Advisory Committee comments on Agreement  (10 min + 5 min </a:t>
            </a:r>
            <a:r>
              <a:rPr lang="en-US" sz="1200" dirty="0" err="1" smtClean="0"/>
              <a:t>q&amp;a</a:t>
            </a:r>
            <a:r>
              <a:rPr lang="en-US" sz="1200" dirty="0" smtClean="0"/>
              <a:t> ea.)</a:t>
            </a:r>
          </a:p>
          <a:p>
            <a:r>
              <a:rPr lang="en-US" sz="1200" dirty="0" smtClean="0"/>
              <a:t>			Citizens Advisory Committee (CAC) – John Dawes</a:t>
            </a:r>
            <a:br>
              <a:rPr lang="en-US" sz="1200" dirty="0" smtClean="0"/>
            </a:br>
            <a:r>
              <a:rPr lang="en-US" sz="1200" dirty="0" smtClean="0"/>
              <a:t>		   	Scientific, Technical Advisory Committee (STAC) – Kirk Havens					Local Government Advisory Committee (LGAC) - David </a:t>
            </a:r>
            <a:r>
              <a:rPr lang="en-US" sz="1200" dirty="0" err="1" smtClean="0"/>
              <a:t>Dunmyer</a:t>
            </a:r>
            <a:r>
              <a:rPr lang="en-US" sz="1200" dirty="0" smtClean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600" dirty="0" smtClean="0"/>
              <a:t>	11:10-12:00  EC Agreement discussion</a:t>
            </a:r>
          </a:p>
          <a:p>
            <a:r>
              <a:rPr lang="en-US" sz="1600" dirty="0" smtClean="0"/>
              <a:t>	 	     EC vote on Chair for 2014</a:t>
            </a:r>
          </a:p>
          <a:p>
            <a:endParaRPr lang="en-US" sz="1600" dirty="0" smtClean="0"/>
          </a:p>
          <a:p>
            <a:r>
              <a:rPr lang="en-US" sz="1600" dirty="0" smtClean="0"/>
              <a:t>	12:00-12:10  Press conference prep/group photo – Margaret Enloe</a:t>
            </a:r>
          </a:p>
          <a:p>
            <a:r>
              <a:rPr lang="en-US" sz="1600" dirty="0" smtClean="0"/>
              <a:t>	     </a:t>
            </a:r>
            <a:r>
              <a:rPr lang="en-US" sz="1200" dirty="0" smtClean="0"/>
              <a:t>12:05-12:10</a:t>
            </a:r>
            <a:r>
              <a:rPr lang="en-US" sz="1600" dirty="0" smtClean="0"/>
              <a:t>  </a:t>
            </a:r>
            <a:r>
              <a:rPr lang="en-US" sz="1200" dirty="0" smtClean="0"/>
              <a:t>Group photo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	12:10	      Move to press conference – next slide</a:t>
            </a:r>
          </a:p>
          <a:p>
            <a:r>
              <a:rPr lang="en-US" sz="1600" b="1" i="1" dirty="0" smtClean="0"/>
              <a:t/>
            </a:r>
            <a:br>
              <a:rPr lang="en-US" sz="1600" b="1" i="1" dirty="0" smtClean="0"/>
            </a:b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" y="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</a:rPr>
              <a:t>Meeting Agenda - Annotated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 Executive Council Meeting Planning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E21D-C39E-400C-AECF-1F21753D0A2B}" type="datetime4">
              <a:rPr lang="en-US" smtClean="0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</a:rPr>
              <a:t>Meeting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</a:rPr>
              <a:t>Agenda</a:t>
            </a:r>
            <a:r>
              <a:rPr lang="en-US" sz="3200" b="1" i="1" dirty="0" smtClean="0">
                <a:solidFill>
                  <a:srgbClr val="0070C0"/>
                </a:solidFill>
              </a:rPr>
              <a:t> – </a:t>
            </a:r>
            <a:r>
              <a:rPr lang="en-US" sz="3200" b="1" i="1" dirty="0" smtClean="0">
                <a:solidFill>
                  <a:srgbClr val="0000FF"/>
                </a:solidFill>
              </a:rPr>
              <a:t>Annotated</a:t>
            </a:r>
            <a:r>
              <a:rPr lang="en-US" sz="3200" b="1" i="1" dirty="0" smtClean="0">
                <a:solidFill>
                  <a:srgbClr val="0070C0"/>
                </a:solidFill>
              </a:rPr>
              <a:t> (</a:t>
            </a:r>
            <a:r>
              <a:rPr lang="en-US" sz="3200" b="1" i="1" dirty="0" err="1" smtClean="0">
                <a:solidFill>
                  <a:srgbClr val="0000FF"/>
                </a:solidFill>
              </a:rPr>
              <a:t>contd</a:t>
            </a:r>
            <a:r>
              <a:rPr lang="en-US" sz="3200" b="1" i="1" dirty="0" smtClean="0">
                <a:solidFill>
                  <a:srgbClr val="0070C0"/>
                </a:solidFill>
              </a:rPr>
              <a:t>)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381000" y="2438400"/>
            <a:ext cx="853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12:15-1:00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12:15-12:20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Welcome by Arboretum representative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12:20-12:25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lang="en-US" kern="0" dirty="0" smtClean="0">
                <a:latin typeface="+mn-lt"/>
              </a:rPr>
              <a:t>Mayor Gray remarks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</a:rPr>
              <a:t>	12:25-12:30 	Mayor Gray announces election of new EC Chair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kern="0" dirty="0" smtClean="0">
                <a:latin typeface="+mn-lt"/>
              </a:rPr>
              <a:t>12:30-12:35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Governor O’Malley remarks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</a:rPr>
              <a:t>	12:35-12:40	Governor McDonnell remarks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kern="0" dirty="0" smtClean="0">
                <a:latin typeface="+mn-lt"/>
              </a:rPr>
              <a:t>12:40-1:45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Chair McIntosh Remarks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12:45-1:00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 Q&amp;A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81000" y="13208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70C0"/>
                </a:solidFill>
              </a:rPr>
              <a:t>Press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</a:rPr>
              <a:t>Conference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17"/>
          <p:cNvSpPr txBox="1">
            <a:spLocks noChangeArrowheads="1"/>
          </p:cNvSpPr>
          <p:nvPr/>
        </p:nvSpPr>
        <p:spPr bwMode="auto">
          <a:xfrm>
            <a:off x="0" y="838200"/>
            <a:ext cx="24384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Breakfast (10-12:30 am)</a:t>
            </a:r>
            <a:endParaRPr lang="en-US" sz="1400" b="1" dirty="0"/>
          </a:p>
          <a:p>
            <a:r>
              <a:rPr lang="en-US" sz="1400" b="1" i="1" dirty="0" smtClean="0"/>
              <a:t>Visitor Center Classroom</a:t>
            </a:r>
            <a:endParaRPr lang="en-US" sz="1400" b="1" i="1" dirty="0"/>
          </a:p>
        </p:txBody>
      </p:sp>
      <p:sp>
        <p:nvSpPr>
          <p:cNvPr id="41991" name="Rectangle 20"/>
          <p:cNvSpPr>
            <a:spLocks noChangeArrowheads="1"/>
          </p:cNvSpPr>
          <p:nvPr/>
        </p:nvSpPr>
        <p:spPr bwMode="auto">
          <a:xfrm>
            <a:off x="4800600" y="609600"/>
            <a:ext cx="2133600" cy="381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Buffet Breakfast – Menu: TBD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2000" name="Oval 43"/>
          <p:cNvSpPr>
            <a:spLocks noChangeArrowheads="1"/>
          </p:cNvSpPr>
          <p:nvPr/>
        </p:nvSpPr>
        <p:spPr bwMode="auto">
          <a:xfrm>
            <a:off x="4191000" y="4648200"/>
            <a:ext cx="990600" cy="914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DiPasquale</a:t>
            </a:r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Bisland</a:t>
            </a:r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Enloe</a:t>
            </a:r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(table </a:t>
            </a:r>
            <a:r>
              <a:rPr lang="en-US" sz="800" dirty="0" smtClean="0">
                <a:solidFill>
                  <a:schemeClr val="bg1"/>
                </a:solidFill>
              </a:rPr>
              <a:t> w/chairs</a:t>
            </a:r>
            <a:r>
              <a:rPr lang="en-US" sz="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2001" name="Line 46"/>
          <p:cNvSpPr>
            <a:spLocks noChangeShapeType="1"/>
          </p:cNvSpPr>
          <p:nvPr/>
        </p:nvSpPr>
        <p:spPr bwMode="auto">
          <a:xfrm>
            <a:off x="3352800" y="670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 rot="16200000">
            <a:off x="7200900" y="1104900"/>
            <a:ext cx="1524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Entry from HALL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3581400" y="457200"/>
            <a:ext cx="1066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To patio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0" y="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</a:rPr>
              <a:t>Logistics / Set up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270879"/>
            <a:ext cx="3200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Checklist:</a:t>
            </a:r>
          </a:p>
          <a:p>
            <a:endParaRPr lang="en-US" sz="1400" b="1" i="1" dirty="0" smtClean="0"/>
          </a:p>
          <a:p>
            <a:r>
              <a:rPr lang="en-US" sz="1400" b="1" i="1" dirty="0" smtClean="0"/>
              <a:t>Arboretum to provide:</a:t>
            </a:r>
            <a:endParaRPr lang="en-US" sz="1400" i="1" dirty="0" smtClean="0"/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All tables &amp; chairs needed to: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i="1" dirty="0" smtClean="0"/>
              <a:t> seat 20 </a:t>
            </a:r>
            <a:r>
              <a:rPr lang="en-US" sz="1400" i="1" dirty="0" err="1" smtClean="0"/>
              <a:t>ppl</a:t>
            </a:r>
            <a:r>
              <a:rPr lang="en-US" sz="1400" i="1" dirty="0" smtClean="0"/>
              <a:t> at EC table,</a:t>
            </a:r>
          </a:p>
          <a:p>
            <a:pPr lvl="1">
              <a:buFont typeface="Arial" pitchFamily="34" charset="0"/>
              <a:buChar char="•"/>
            </a:pPr>
            <a:r>
              <a:rPr lang="en-US" sz="1400" i="1" dirty="0" smtClean="0"/>
              <a:t> offer buffet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i="1" dirty="0" smtClean="0"/>
              <a:t> side table for 3ppl</a:t>
            </a:r>
          </a:p>
          <a:p>
            <a:endParaRPr lang="en-US" sz="1400" b="1" i="1" dirty="0" smtClean="0"/>
          </a:p>
          <a:p>
            <a:r>
              <a:rPr lang="en-US" sz="1400" b="1" i="1" dirty="0" smtClean="0"/>
              <a:t>CBP to provide:</a:t>
            </a:r>
            <a:endParaRPr lang="en-US" sz="1400" i="1" dirty="0" smtClean="0"/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Buffet breakfast &amp; beverages for EC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Linens, place settings, etc.</a:t>
            </a:r>
          </a:p>
          <a:p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953000" y="2362200"/>
            <a:ext cx="1219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7432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 Table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038600" y="1676400"/>
            <a:ext cx="3048000" cy="2895600"/>
            <a:chOff x="3810000" y="1295400"/>
            <a:chExt cx="3048000" cy="2895600"/>
          </a:xfrm>
        </p:grpSpPr>
        <p:sp>
          <p:nvSpPr>
            <p:cNvPr id="42003" name="Rectangle 41"/>
            <p:cNvSpPr>
              <a:spLocks noChangeArrowheads="1"/>
            </p:cNvSpPr>
            <p:nvPr/>
          </p:nvSpPr>
          <p:spPr bwMode="auto">
            <a:xfrm>
              <a:off x="4267200" y="3352800"/>
              <a:ext cx="2133600" cy="4572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1992" name="Rectangle 21"/>
            <p:cNvSpPr>
              <a:spLocks noChangeArrowheads="1"/>
            </p:cNvSpPr>
            <p:nvPr/>
          </p:nvSpPr>
          <p:spPr bwMode="auto">
            <a:xfrm>
              <a:off x="4267200" y="1981200"/>
              <a:ext cx="457200" cy="1371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999" name="Rectangle 41"/>
            <p:cNvSpPr>
              <a:spLocks noChangeArrowheads="1"/>
            </p:cNvSpPr>
            <p:nvPr/>
          </p:nvSpPr>
          <p:spPr bwMode="auto">
            <a:xfrm>
              <a:off x="4267200" y="1524000"/>
              <a:ext cx="2133600" cy="4572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1993" name="Rectangle 23"/>
            <p:cNvSpPr>
              <a:spLocks noChangeArrowheads="1"/>
            </p:cNvSpPr>
            <p:nvPr/>
          </p:nvSpPr>
          <p:spPr bwMode="auto">
            <a:xfrm>
              <a:off x="5943600" y="1981200"/>
              <a:ext cx="457200" cy="1371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3810000" y="1752600"/>
              <a:ext cx="457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/>
                <a:t>+1 EPA 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EPA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PA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PA +1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WV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DE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DE +1 </a:t>
              </a:r>
            </a:p>
            <a:p>
              <a:pPr algn="ctr"/>
              <a:endParaRPr lang="en-US" sz="800" dirty="0" smtClean="0"/>
            </a:p>
            <a:p>
              <a:pPr algn="ctr"/>
              <a:endParaRPr lang="en-US" sz="800" dirty="0" smtClean="0"/>
            </a:p>
            <a:p>
              <a:pPr algn="ctr"/>
              <a:endParaRPr lang="en-US" sz="800" dirty="0" smtClean="0"/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267200" y="3886200"/>
              <a:ext cx="2133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/>
                <a:t>CAC  LGAC  STAC  CBP Dir.</a:t>
              </a:r>
              <a:endParaRPr lang="en-US" sz="800" dirty="0"/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6400800" y="1676400"/>
              <a:ext cx="457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/>
                <a:t>CBC +1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CBC 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VA 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VA +1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NY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NY +1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USDA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sz="800" dirty="0" smtClean="0"/>
                <a:t>  USDA +1</a:t>
              </a:r>
            </a:p>
            <a:p>
              <a:pPr algn="ctr"/>
              <a:endParaRPr lang="en-US" sz="800" dirty="0"/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4267200" y="1295400"/>
              <a:ext cx="2133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/>
                <a:t>DC +1    DC   MD    </a:t>
              </a:r>
              <a:r>
                <a:rPr lang="en-US" sz="800" dirty="0" err="1" smtClean="0"/>
                <a:t>MD</a:t>
              </a:r>
              <a:r>
                <a:rPr lang="en-US" sz="800" dirty="0" smtClean="0"/>
                <a:t> +1</a:t>
              </a:r>
              <a:endParaRPr lang="en-US" sz="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76600" y="228600"/>
            <a:ext cx="1143000" cy="1042468"/>
            <a:chOff x="3429000" y="557732"/>
            <a:chExt cx="1143000" cy="1042468"/>
          </a:xfrm>
        </p:grpSpPr>
        <p:cxnSp>
          <p:nvCxnSpPr>
            <p:cNvPr id="34" name="Straight Connector 33"/>
            <p:cNvCxnSpPr/>
            <p:nvPr/>
          </p:nvCxnSpPr>
          <p:spPr>
            <a:xfrm rot="16452400" flipH="1" flipV="1">
              <a:off x="3869536" y="519632"/>
              <a:ext cx="609600" cy="6858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>
              <a:off x="3429000" y="685800"/>
              <a:ext cx="1143000" cy="9144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86600" y="457200"/>
            <a:ext cx="1219200" cy="914400"/>
            <a:chOff x="6934200" y="609600"/>
            <a:chExt cx="1219200" cy="91440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934200" y="914400"/>
              <a:ext cx="685800" cy="381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>
            <a:xfrm rot="10800000">
              <a:off x="7010400" y="609600"/>
              <a:ext cx="1143000" cy="914400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/>
          <p:cNvCxnSpPr>
            <a:stCxn id="25" idx="3"/>
          </p:cNvCxnSpPr>
          <p:nvPr/>
        </p:nvCxnSpPr>
        <p:spPr>
          <a:xfrm>
            <a:off x="4648200" y="6096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 rot="16200000">
            <a:off x="7581900" y="2781300"/>
            <a:ext cx="10668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Counter for beverages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0600" y="5638800"/>
            <a:ext cx="152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screen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24400" y="457200"/>
            <a:ext cx="2743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Windows to garden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257800" y="4953000"/>
            <a:ext cx="2133600" cy="228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Chairs for AC Coordinators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55626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News Conference  </a:t>
            </a:r>
            <a:r>
              <a:rPr lang="en-US" sz="1400" b="1" dirty="0" smtClean="0"/>
              <a:t>12:30-1:15pm</a:t>
            </a:r>
            <a:endParaRPr lang="en-US" sz="1400" b="1" dirty="0"/>
          </a:p>
          <a:p>
            <a:r>
              <a:rPr lang="en-US" sz="1400" b="1" dirty="0" smtClean="0"/>
              <a:t>Visitor Center Conf Room  (Open </a:t>
            </a:r>
            <a:r>
              <a:rPr lang="en-US" sz="1400" b="1" dirty="0"/>
              <a:t>to the Public)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</a:rPr>
              <a:t>Logistics / Set up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048000" y="2743200"/>
            <a:ext cx="1905000" cy="457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8ft table w/ 5 chairs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and water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2 – </a:t>
            </a:r>
            <a:r>
              <a:rPr lang="en-US" sz="1000" dirty="0" err="1" smtClean="0">
                <a:solidFill>
                  <a:schemeClr val="bg1"/>
                </a:solidFill>
              </a:rPr>
              <a:t>mics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181600" y="2667000"/>
            <a:ext cx="9144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Podium w/mic &amp;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Speaker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CBP </a:t>
            </a:r>
            <a:r>
              <a:rPr lang="en-US" sz="1000" dirty="0">
                <a:solidFill>
                  <a:schemeClr val="bg1"/>
                </a:solidFill>
              </a:rPr>
              <a:t>Logo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MULT BOX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400800" y="2743200"/>
            <a:ext cx="1828800" cy="457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8ft table w/ 5 chairs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and water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 – </a:t>
            </a:r>
            <a:r>
              <a:rPr lang="en-US" sz="1000" dirty="0" err="1" smtClean="0">
                <a:solidFill>
                  <a:schemeClr val="bg1"/>
                </a:solidFill>
              </a:rPr>
              <a:t>mics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 flipV="1">
            <a:off x="2667000" y="1676400"/>
            <a:ext cx="304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48" name="Line 17"/>
          <p:cNvSpPr>
            <a:spLocks noChangeShapeType="1"/>
          </p:cNvSpPr>
          <p:nvPr/>
        </p:nvSpPr>
        <p:spPr bwMode="auto">
          <a:xfrm flipH="1" flipV="1">
            <a:off x="8001000" y="1676400"/>
            <a:ext cx="762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 rot="4033478">
            <a:off x="7918192" y="2289885"/>
            <a:ext cx="1184275" cy="2769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Flags</a:t>
            </a:r>
            <a:endParaRPr lang="en-US" dirty="0"/>
          </a:p>
        </p:txBody>
      </p:sp>
      <p:sp>
        <p:nvSpPr>
          <p:cNvPr id="44050" name="Line 19"/>
          <p:cNvSpPr>
            <a:spLocks noChangeShapeType="1"/>
          </p:cNvSpPr>
          <p:nvPr/>
        </p:nvSpPr>
        <p:spPr bwMode="auto">
          <a:xfrm>
            <a:off x="5181600" y="3657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5410200" y="4173538"/>
            <a:ext cx="45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Aisle</a:t>
            </a:r>
          </a:p>
        </p:txBody>
      </p:sp>
      <p:sp>
        <p:nvSpPr>
          <p:cNvPr id="44054" name="Text Box 24"/>
          <p:cNvSpPr txBox="1">
            <a:spLocks noChangeArrowheads="1"/>
          </p:cNvSpPr>
          <p:nvPr/>
        </p:nvSpPr>
        <p:spPr bwMode="auto">
          <a:xfrm>
            <a:off x="5410200" y="5257800"/>
            <a:ext cx="533400" cy="2444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Press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048000" y="3657600"/>
            <a:ext cx="1752600" cy="2133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35 Chairs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477000" y="3657600"/>
            <a:ext cx="1752600" cy="2133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~28 Chairs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6096000" y="3657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1752600"/>
            <a:ext cx="2667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Checklist:</a:t>
            </a:r>
          </a:p>
          <a:p>
            <a:endParaRPr lang="en-US" sz="1400" b="1" i="1" dirty="0" smtClean="0"/>
          </a:p>
          <a:p>
            <a:r>
              <a:rPr lang="en-US" sz="1400" b="1" i="1" dirty="0" smtClean="0"/>
              <a:t>Arboretum to provide:</a:t>
            </a:r>
            <a:endParaRPr lang="en-US" sz="1400" i="1" dirty="0" smtClean="0"/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Wireless internet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Podium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Electricity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Chairs (75) 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8ft tables (2) with chairs (5)/table 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 6ft table (2) - for press </a:t>
            </a:r>
            <a:r>
              <a:rPr lang="en-US" sz="1400" i="1" dirty="0" err="1" smtClean="0"/>
              <a:t>regist</a:t>
            </a:r>
            <a:r>
              <a:rPr lang="en-US" sz="1400" i="1" dirty="0" smtClean="0"/>
              <a:t>. &amp; materials</a:t>
            </a:r>
          </a:p>
          <a:p>
            <a:endParaRPr lang="en-US" sz="1400" i="1" dirty="0" smtClean="0"/>
          </a:p>
          <a:p>
            <a:pPr lvl="1"/>
            <a:endParaRPr lang="en-US" sz="1400" i="1" dirty="0" smtClean="0"/>
          </a:p>
          <a:p>
            <a:r>
              <a:rPr lang="en-US" sz="1400" b="1" i="1" dirty="0" smtClean="0"/>
              <a:t>CBP to provide:</a:t>
            </a:r>
            <a:endParaRPr lang="en-US" sz="1400" i="1" dirty="0" smtClean="0"/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Flags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Logo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Sound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1400" i="1" dirty="0" smtClean="0"/>
              <a:t>Table </a:t>
            </a:r>
            <a:r>
              <a:rPr lang="en-US" sz="1400" i="1" dirty="0" err="1" smtClean="0"/>
              <a:t>Mics</a:t>
            </a:r>
            <a:r>
              <a:rPr lang="en-US" sz="1400" i="1" dirty="0" smtClean="0"/>
              <a:t> (from a.m.)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i="1" dirty="0" err="1" smtClean="0"/>
              <a:t>Mult</a:t>
            </a:r>
            <a:r>
              <a:rPr lang="en-US" sz="1400" i="1" dirty="0" smtClean="0"/>
              <a:t> box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Water pitchers &amp; glasses (10)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Table linens</a:t>
            </a:r>
          </a:p>
          <a:p>
            <a:pPr>
              <a:buFont typeface="Arial" pitchFamily="34" charset="0"/>
              <a:buChar char="•"/>
            </a:pPr>
            <a:r>
              <a:rPr lang="en-US" sz="1400" i="1" dirty="0" smtClean="0"/>
              <a:t> Name plates</a:t>
            </a:r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endParaRPr lang="en-US" sz="1600" i="1" dirty="0" smtClean="0"/>
          </a:p>
          <a:p>
            <a:endParaRPr lang="en-US" sz="1600" dirty="0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895600" y="25146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/>
              <a:t>USDA  DE PA  VA   CBC</a:t>
            </a:r>
            <a:endParaRPr lang="en-US" sz="1000" dirty="0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6400800" y="251460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/>
              <a:t>DC   MD  EPA  NY  WV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6477000" y="50292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No chairs; </a:t>
            </a:r>
            <a:r>
              <a:rPr lang="en-US" sz="1100" dirty="0" err="1" smtClean="0">
                <a:solidFill>
                  <a:srgbClr val="0070C0"/>
                </a:solidFill>
              </a:rPr>
              <a:t>t.v</a:t>
            </a:r>
            <a:r>
              <a:rPr lang="en-US" sz="1100" dirty="0" smtClean="0">
                <a:solidFill>
                  <a:srgbClr val="0070C0"/>
                </a:solidFill>
              </a:rPr>
              <a:t>. media section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 rot="16200000">
            <a:off x="8001000" y="762000"/>
            <a:ext cx="9144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/>
              <a:t>Extra exit</a:t>
            </a:r>
            <a:endParaRPr lang="en-US" sz="1100" dirty="0"/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2819400" y="6477000"/>
            <a:ext cx="609600" cy="152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 smtClean="0"/>
              <a:t>Entry</a:t>
            </a:r>
            <a:endParaRPr lang="en-US" sz="900" dirty="0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 rot="16784610">
            <a:off x="2082977" y="2297336"/>
            <a:ext cx="1184275" cy="2769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Flags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95800" y="1676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11512</TotalTime>
  <Words>775</Words>
  <Application>Microsoft Office PowerPoint</Application>
  <PresentationFormat>On-screen Show (4:3)</PresentationFormat>
  <Paragraphs>254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Logistics</vt:lpstr>
      <vt:lpstr>Slide 2</vt:lpstr>
      <vt:lpstr>Visitors Center layout</vt:lpstr>
      <vt:lpstr>Slide 4</vt:lpstr>
      <vt:lpstr>Content</vt:lpstr>
      <vt:lpstr>Slide 6</vt:lpstr>
      <vt:lpstr>Slide 7</vt:lpstr>
      <vt:lpstr>Slide 8</vt:lpstr>
      <vt:lpstr>Slide 9</vt:lpstr>
      <vt:lpstr>Communications</vt:lpstr>
      <vt:lpstr>Communications</vt:lpstr>
    </vt:vector>
  </TitlesOfParts>
  <Company>U.S.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from the  2008 Chesapeake  Executive Council Meeting</dc:title>
  <dc:creator>Mrobin04</dc:creator>
  <cp:lastModifiedBy>gbarranc</cp:lastModifiedBy>
  <cp:revision>259</cp:revision>
  <dcterms:created xsi:type="dcterms:W3CDTF">2008-12-09T14:44:21Z</dcterms:created>
  <dcterms:modified xsi:type="dcterms:W3CDTF">2013-12-05T15:32:43Z</dcterms:modified>
</cp:coreProperties>
</file>