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4" r:id="rId3"/>
    <p:sldId id="283" r:id="rId4"/>
    <p:sldId id="285" r:id="rId5"/>
    <p:sldId id="277" r:id="rId6"/>
    <p:sldId id="278" r:id="rId7"/>
    <p:sldId id="279" r:id="rId8"/>
    <p:sldId id="280" r:id="rId9"/>
    <p:sldId id="281" r:id="rId10"/>
    <p:sldId id="282" r:id="rId11"/>
    <p:sldId id="28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en Free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50" autoAdjust="0"/>
    <p:restoredTop sz="79277" autoAdjust="0"/>
  </p:normalViewPr>
  <p:slideViewPr>
    <p:cSldViewPr snapToGrid="0">
      <p:cViewPr varScale="1">
        <p:scale>
          <a:sx n="59" d="100"/>
          <a:sy n="59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0E42D-5C9C-4936-9C40-EEBC31E0434F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6A991-F706-44D2-9587-8B4EA91A4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4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C5CE0-AA0C-4002-A66A-6E89D41B7F7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7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27513-4E03-401C-AD45-4B6A43BD5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4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27513-4E03-401C-AD45-4B6A43BD50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88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in many other localities, w</a:t>
            </a:r>
            <a:r>
              <a:rPr lang="en-US" dirty="0" smtClean="0"/>
              <a:t>e do not have City funds</a:t>
            </a:r>
            <a:r>
              <a:rPr lang="en-US" baseline="0" dirty="0" smtClean="0"/>
              <a:t> to cover all of the needs. Federal and/or state support is needed.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27513-4E03-401C-AD45-4B6A43BD50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3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27513-4E03-401C-AD45-4B6A43BD50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70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27513-4E03-401C-AD45-4B6A43BD50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Scranton,</a:t>
            </a:r>
            <a:r>
              <a:rPr lang="en-US" baseline="0" dirty="0" smtClean="0"/>
              <a:t> PA and Philadelphia, PA are the two older systems.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27513-4E03-401C-AD45-4B6A43BD50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7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27513-4E03-401C-AD45-4B6A43BD50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0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MS4 – Municipal</a:t>
            </a:r>
            <a:r>
              <a:rPr lang="en-US" baseline="0" dirty="0" smtClean="0"/>
              <a:t> Separate Storm Sewer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27513-4E03-401C-AD45-4B6A43BD50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MS4 – Municipal</a:t>
            </a:r>
            <a:r>
              <a:rPr lang="en-US" baseline="0" dirty="0" smtClean="0"/>
              <a:t> Separate Storm Sewer System</a:t>
            </a:r>
          </a:p>
          <a:p>
            <a:r>
              <a:rPr lang="en-US" baseline="0" dirty="0" smtClean="0"/>
              <a:t>TMDL – Total Maximum Daily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27513-4E03-401C-AD45-4B6A43BD50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3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MS4 – Municipal</a:t>
            </a:r>
            <a:r>
              <a:rPr lang="en-US" baseline="0" dirty="0" smtClean="0"/>
              <a:t> Separate Storm Sewer System</a:t>
            </a:r>
          </a:p>
          <a:p>
            <a:r>
              <a:rPr lang="en-US" baseline="0" dirty="0" smtClean="0"/>
              <a:t>VSMP – Virginia Stormwater Management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27513-4E03-401C-AD45-4B6A43BD50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MS4 – Municipal</a:t>
            </a:r>
            <a:r>
              <a:rPr lang="en-US" baseline="0" dirty="0" smtClean="0"/>
              <a:t> Separate Storm Sewer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27513-4E03-401C-AD45-4B6A43BD50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MS4 – Municipal</a:t>
            </a:r>
            <a:r>
              <a:rPr lang="en-US" baseline="0" dirty="0" smtClean="0"/>
              <a:t> Separate Storm Sewer System</a:t>
            </a:r>
          </a:p>
          <a:p>
            <a:r>
              <a:rPr lang="en-US" baseline="0" dirty="0" smtClean="0"/>
              <a:t>E&amp;SC – Erosion &amp; Sediment Control</a:t>
            </a:r>
          </a:p>
          <a:p>
            <a:r>
              <a:rPr lang="en-US" baseline="0" dirty="0" smtClean="0"/>
              <a:t>DEQ – Department of Environmental Quality</a:t>
            </a:r>
          </a:p>
          <a:p>
            <a:r>
              <a:rPr lang="en-US" baseline="0" dirty="0" smtClean="0"/>
              <a:t>VSM – Virginia Stormwater Management </a:t>
            </a:r>
          </a:p>
          <a:p>
            <a:r>
              <a:rPr lang="en-US" baseline="0" dirty="0" smtClean="0"/>
              <a:t>NFIP – National Flood Insurance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27513-4E03-401C-AD45-4B6A43BD50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75B7-FD11-4913-A6B7-0F4FEC2CDC4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4FF7-6BDA-495C-B979-6A893EEE8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75B7-FD11-4913-A6B7-0F4FEC2CDC4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4FF7-6BDA-495C-B979-6A893EEE8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75B7-FD11-4913-A6B7-0F4FEC2CDC4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4FF7-6BDA-495C-B979-6A893EEE8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75B7-FD11-4913-A6B7-0F4FEC2CDC4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4FF7-6BDA-495C-B979-6A893EEE8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75B7-FD11-4913-A6B7-0F4FEC2CDC4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4FF7-6BDA-495C-B979-6A893EEE8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75B7-FD11-4913-A6B7-0F4FEC2CDC4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4FF7-6BDA-495C-B979-6A893EEE8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75B7-FD11-4913-A6B7-0F4FEC2CDC4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4FF7-6BDA-495C-B979-6A893EEE8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75B7-FD11-4913-A6B7-0F4FEC2CDC4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4FF7-6BDA-495C-B979-6A893EEE8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75B7-FD11-4913-A6B7-0F4FEC2CDC4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4FF7-6BDA-495C-B979-6A893EEE8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75B7-FD11-4913-A6B7-0F4FEC2CDC4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64FF7-6BDA-495C-B979-6A893EEE8A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75B7-FD11-4913-A6B7-0F4FEC2CDC4D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264FF7-6BDA-495C-B979-6A893EEE8A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264FF7-6BDA-495C-B979-6A893EEE8A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38575B7-FD11-4913-A6B7-0F4FEC2CDC4D}" type="datetimeFigureOut">
              <a:rPr lang="en-US" smtClean="0"/>
              <a:pPr/>
              <a:t>12/2/2015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sndAc>
      <p:endSnd/>
    </p:sndAc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6" b="11713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31797"/>
            <a:ext cx="7772400" cy="12192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Local Government Advisory Committee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447801"/>
            <a:ext cx="4267200" cy="1381896"/>
          </a:xfrm>
        </p:spPr>
        <p:txBody>
          <a:bodyPr>
            <a:normAutofit fontScale="92500" lnSpcReduction="10000"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  <a:cs typeface="Arial Hebrew"/>
              </a:rPr>
              <a:t>John Willingham </a:t>
            </a:r>
          </a:p>
          <a:p>
            <a:r>
              <a:rPr lang="en-US" sz="2800" b="1" dirty="0" smtClean="0">
                <a:solidFill>
                  <a:schemeClr val="bg1"/>
                </a:solidFill>
                <a:cs typeface="Arial Hebrew"/>
              </a:rPr>
              <a:t>Council President</a:t>
            </a:r>
            <a:endParaRPr lang="en-US" sz="2800" b="1" dirty="0">
              <a:solidFill>
                <a:schemeClr val="bg1"/>
              </a:solidFill>
              <a:cs typeface="Arial Hebr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486400"/>
            <a:ext cx="3480234" cy="98107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281245" y="1385275"/>
            <a:ext cx="3702117" cy="13579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  <a:cs typeface="Arial Hebrew"/>
              </a:rPr>
              <a:t>Elizabeth Minor</a:t>
            </a:r>
          </a:p>
          <a:p>
            <a:r>
              <a:rPr lang="en-US" sz="2800" b="1" dirty="0" smtClean="0">
                <a:solidFill>
                  <a:schemeClr val="bg1"/>
                </a:solidFill>
                <a:cs typeface="Arial Hebrew"/>
              </a:rPr>
              <a:t>Mayor</a:t>
            </a:r>
            <a:endParaRPr lang="en-US" sz="2800" b="1" dirty="0">
              <a:solidFill>
                <a:schemeClr val="bg1"/>
              </a:solidFill>
              <a:cs typeface="Arial Hebrew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62000" y="2920997"/>
            <a:ext cx="3006811" cy="1016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cs typeface="Arial Hebrew"/>
              </a:rPr>
              <a:t>Eden Freeman</a:t>
            </a:r>
          </a:p>
          <a:p>
            <a:r>
              <a:rPr lang="en-US" sz="2400" dirty="0" smtClean="0">
                <a:solidFill>
                  <a:schemeClr val="bg1"/>
                </a:solidFill>
                <a:cs typeface="Arial Hebrew"/>
              </a:rPr>
              <a:t>City Manager</a:t>
            </a:r>
            <a:endParaRPr lang="en-US" sz="2400" dirty="0">
              <a:solidFill>
                <a:schemeClr val="bg1"/>
              </a:solidFill>
              <a:cs typeface="Arial Hebrew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281245" y="2920997"/>
            <a:ext cx="3006811" cy="1016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cs typeface="Arial Hebrew"/>
              </a:rPr>
              <a:t>Kelly </a:t>
            </a:r>
            <a:r>
              <a:rPr lang="en-US" sz="2400" dirty="0" err="1" smtClean="0">
                <a:solidFill>
                  <a:schemeClr val="bg1"/>
                </a:solidFill>
                <a:cs typeface="Arial Hebrew"/>
              </a:rPr>
              <a:t>Henshaw</a:t>
            </a:r>
            <a:endParaRPr lang="en-US" sz="2400" dirty="0" smtClean="0">
              <a:solidFill>
                <a:schemeClr val="bg1"/>
              </a:solidFill>
              <a:cs typeface="Arial Hebrew"/>
            </a:endParaRPr>
          </a:p>
          <a:p>
            <a:r>
              <a:rPr lang="en-US" sz="2400" dirty="0" smtClean="0">
                <a:solidFill>
                  <a:schemeClr val="bg1"/>
                </a:solidFill>
                <a:cs typeface="Arial Hebrew"/>
              </a:rPr>
              <a:t>City Engineer</a:t>
            </a:r>
            <a:endParaRPr lang="en-US" sz="2400" dirty="0">
              <a:solidFill>
                <a:schemeClr val="bg1"/>
              </a:solidFill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4271126850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49362"/>
          </a:xfrm>
        </p:spPr>
        <p:txBody>
          <a:bodyPr/>
          <a:lstStyle/>
          <a:p>
            <a:r>
              <a:rPr lang="en-US" dirty="0" smtClean="0"/>
              <a:t>What do we need help with?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Additional funding (and staff) to meet </a:t>
            </a:r>
            <a:br>
              <a:rPr lang="en-US" dirty="0" smtClean="0"/>
            </a:br>
            <a:r>
              <a:rPr lang="en-US" dirty="0" smtClean="0"/>
              <a:t>requirements of the new stormwater </a:t>
            </a:r>
            <a:br>
              <a:rPr lang="en-US" dirty="0" smtClean="0"/>
            </a:br>
            <a:r>
              <a:rPr lang="en-US" dirty="0" smtClean="0"/>
              <a:t>regulations and MS4 permit requirements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Clarity and further assistance from DEQ</a:t>
            </a:r>
          </a:p>
          <a:p>
            <a:pPr lvl="1"/>
            <a:r>
              <a:rPr lang="en-US" dirty="0" smtClean="0"/>
              <a:t>Information often isn’t sent out </a:t>
            </a:r>
            <a:br>
              <a:rPr lang="en-US" dirty="0" smtClean="0"/>
            </a:br>
            <a:r>
              <a:rPr lang="en-US" dirty="0" smtClean="0"/>
              <a:t>in a timely manner (to give </a:t>
            </a:r>
            <a:br>
              <a:rPr lang="en-US" dirty="0" smtClean="0"/>
            </a:br>
            <a:r>
              <a:rPr lang="en-US" dirty="0" smtClean="0"/>
              <a:t>localities enough time for full </a:t>
            </a:r>
            <a:br>
              <a:rPr lang="en-US" dirty="0" smtClean="0"/>
            </a:br>
            <a:r>
              <a:rPr lang="en-US" dirty="0" smtClean="0"/>
              <a:t>implementation)</a:t>
            </a:r>
          </a:p>
          <a:p>
            <a:pPr lvl="1"/>
            <a:r>
              <a:rPr lang="en-US" dirty="0" smtClean="0"/>
              <a:t>Many times the local DEQ </a:t>
            </a:r>
            <a:br>
              <a:rPr lang="en-US" dirty="0" smtClean="0"/>
            </a:br>
            <a:r>
              <a:rPr lang="en-US" dirty="0" smtClean="0"/>
              <a:t>office and Richmond do not </a:t>
            </a:r>
            <a:br>
              <a:rPr lang="en-US" dirty="0" smtClean="0"/>
            </a:br>
            <a:r>
              <a:rPr lang="en-US" dirty="0" smtClean="0"/>
              <a:t>appear to be on the same </a:t>
            </a:r>
            <a:br>
              <a:rPr lang="en-US" dirty="0" smtClean="0"/>
            </a:br>
            <a:r>
              <a:rPr lang="en-US" dirty="0" smtClean="0"/>
              <a:t>page (we hear different things </a:t>
            </a:r>
            <a:br>
              <a:rPr lang="en-US" dirty="0" smtClean="0"/>
            </a:br>
            <a:r>
              <a:rPr lang="en-US" dirty="0" smtClean="0"/>
              <a:t>depending on where the </a:t>
            </a:r>
            <a:br>
              <a:rPr lang="en-US" dirty="0" smtClean="0"/>
            </a:br>
            <a:r>
              <a:rPr lang="en-US" dirty="0" smtClean="0"/>
              <a:t>information originates)</a:t>
            </a:r>
            <a:endParaRPr lang="en-US" dirty="0"/>
          </a:p>
        </p:txBody>
      </p:sp>
      <p:pic>
        <p:nvPicPr>
          <p:cNvPr id="1026" name="Picture 2" descr="C:\Users\pukbh\AppData\Local\Microsoft\Windows\Temporary Internet Files\Content.IE5\6J533K1J\669982,1290714325,1[1].jpg"/>
          <p:cNvPicPr>
            <a:picLocks noChangeAspect="1" noChangeArrowheads="1"/>
          </p:cNvPicPr>
          <p:nvPr/>
        </p:nvPicPr>
        <p:blipFill>
          <a:blip r:embed="rId3" cstate="print"/>
          <a:srcRect r="14740"/>
          <a:stretch>
            <a:fillRect/>
          </a:stretch>
        </p:blipFill>
        <p:spPr bwMode="auto">
          <a:xfrm>
            <a:off x="6021933" y="1517903"/>
            <a:ext cx="1190854" cy="1254557"/>
          </a:xfrm>
          <a:prstGeom prst="rect">
            <a:avLst/>
          </a:prstGeom>
          <a:noFill/>
        </p:spPr>
      </p:pic>
      <p:pic>
        <p:nvPicPr>
          <p:cNvPr id="1027" name="Picture 3" descr="C:\Users\pukbh\AppData\Local\Microsoft\Windows\Temporary Internet Files\Content.IE5\BH1DH1YH\Working_Together_Teamwork_Puzzle_Concep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1339" y="3672230"/>
            <a:ext cx="3041294" cy="3041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3409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6" b="11713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6119"/>
            <a:ext cx="7772400" cy="1025611"/>
          </a:xfrm>
        </p:spPr>
        <p:txBody>
          <a:bodyPr/>
          <a:lstStyle/>
          <a:p>
            <a:pPr algn="ctr"/>
            <a:r>
              <a:rPr lang="en-US" sz="4400" b="1" smtClean="0">
                <a:solidFill>
                  <a:schemeClr val="bg1"/>
                </a:solidFill>
              </a:rPr>
              <a:t>www.winchesterva.gov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486400"/>
            <a:ext cx="3480234" cy="981075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025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About Winchester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Population – 27,543 (2014 estimate)</a:t>
            </a:r>
          </a:p>
          <a:p>
            <a:r>
              <a:rPr lang="en-US" dirty="0" smtClean="0"/>
              <a:t>Size – 9.3 square  miles</a:t>
            </a:r>
          </a:p>
          <a:p>
            <a:r>
              <a:rPr lang="en-US" dirty="0" smtClean="0"/>
              <a:t>Council/Manager form of government</a:t>
            </a:r>
          </a:p>
          <a:p>
            <a:r>
              <a:rPr lang="en-US" dirty="0" smtClean="0"/>
              <a:t>Budget </a:t>
            </a:r>
            <a:r>
              <a:rPr lang="en-US" dirty="0"/>
              <a:t>– </a:t>
            </a:r>
            <a:r>
              <a:rPr lang="en-US" dirty="0" smtClean="0"/>
              <a:t>$222,635,993 (FY16 Adopted)</a:t>
            </a:r>
          </a:p>
          <a:p>
            <a:pPr lvl="1"/>
            <a:r>
              <a:rPr lang="en-US" dirty="0" smtClean="0"/>
              <a:t>General Fund - $83,115,000</a:t>
            </a:r>
          </a:p>
          <a:p>
            <a:pPr lvl="1"/>
            <a:r>
              <a:rPr lang="en-US" dirty="0" smtClean="0"/>
              <a:t>Schools - $70,475,993</a:t>
            </a:r>
          </a:p>
          <a:p>
            <a:pPr lvl="1"/>
            <a:r>
              <a:rPr lang="en-US" dirty="0" smtClean="0"/>
              <a:t>Capital Improvements - $15,000,000</a:t>
            </a:r>
          </a:p>
          <a:p>
            <a:r>
              <a:rPr lang="en-US" dirty="0" smtClean="0"/>
              <a:t>Major Employers (1,000-4,999 employees)</a:t>
            </a:r>
            <a:endParaRPr lang="en-US" dirty="0"/>
          </a:p>
          <a:p>
            <a:pPr lvl="1"/>
            <a:r>
              <a:rPr lang="en-US" dirty="0" smtClean="0"/>
              <a:t>Winchester </a:t>
            </a:r>
            <a:r>
              <a:rPr lang="en-US" dirty="0"/>
              <a:t>Medical </a:t>
            </a:r>
            <a:r>
              <a:rPr lang="en-US" dirty="0" smtClean="0"/>
              <a:t>Center</a:t>
            </a:r>
            <a:endParaRPr lang="en-US" dirty="0"/>
          </a:p>
          <a:p>
            <a:pPr lvl="1"/>
            <a:r>
              <a:rPr lang="en-US" dirty="0"/>
              <a:t>Rubbermaid Commercial </a:t>
            </a:r>
            <a:r>
              <a:rPr lang="en-US" dirty="0" smtClean="0"/>
              <a:t>Products </a:t>
            </a:r>
            <a:endParaRPr lang="en-US" dirty="0"/>
          </a:p>
          <a:p>
            <a:pPr lvl="0"/>
            <a:r>
              <a:rPr lang="en-US" dirty="0" smtClean="0"/>
              <a:t>Major Employers (500-999 employees)</a:t>
            </a:r>
          </a:p>
          <a:p>
            <a:pPr lvl="1"/>
            <a:r>
              <a:rPr lang="en-US" dirty="0" smtClean="0"/>
              <a:t>O’Sullivan </a:t>
            </a:r>
            <a:r>
              <a:rPr lang="en-US" dirty="0"/>
              <a:t>Films, </a:t>
            </a:r>
            <a:r>
              <a:rPr lang="en-US" dirty="0" smtClean="0"/>
              <a:t>Inc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Shenandoah </a:t>
            </a:r>
            <a:r>
              <a:rPr lang="en-US" dirty="0" smtClean="0"/>
              <a:t>University</a:t>
            </a:r>
            <a:endParaRPr lang="en-US" dirty="0"/>
          </a:p>
          <a:p>
            <a:pPr lvl="1"/>
            <a:r>
              <a:rPr lang="en-US" dirty="0"/>
              <a:t>National </a:t>
            </a:r>
            <a:r>
              <a:rPr lang="en-US" dirty="0" smtClean="0"/>
              <a:t>Fruit</a:t>
            </a:r>
            <a:endParaRPr lang="en-US" dirty="0"/>
          </a:p>
          <a:p>
            <a:pPr lvl="1"/>
            <a:r>
              <a:rPr lang="en-US" dirty="0" smtClean="0"/>
              <a:t>Winchester Public Schools</a:t>
            </a:r>
          </a:p>
          <a:p>
            <a:pPr lvl="1"/>
            <a:r>
              <a:rPr lang="en-US" dirty="0" smtClean="0"/>
              <a:t>City of Winchester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99836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rich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7620000" cy="5130800"/>
          </a:xfrm>
        </p:spPr>
        <p:txBody>
          <a:bodyPr/>
          <a:lstStyle/>
          <a:p>
            <a:r>
              <a:rPr lang="en-US" dirty="0"/>
              <a:t>1744 – Winchester founded by Col. James Wood</a:t>
            </a:r>
          </a:p>
          <a:p>
            <a:r>
              <a:rPr lang="en-US" dirty="0"/>
              <a:t>1752 – Received town charter 	</a:t>
            </a:r>
          </a:p>
          <a:p>
            <a:r>
              <a:rPr lang="en-US" dirty="0"/>
              <a:t>1758 – George Washington elected to first public office</a:t>
            </a:r>
          </a:p>
          <a:p>
            <a:r>
              <a:rPr lang="en-US" dirty="0"/>
              <a:t>1808 – Central water system installed,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oldest public </a:t>
            </a:r>
            <a:r>
              <a:rPr lang="en-US" dirty="0"/>
              <a:t>water </a:t>
            </a:r>
            <a:r>
              <a:rPr lang="en-US" dirty="0" smtClean="0"/>
              <a:t>system </a:t>
            </a:r>
            <a:r>
              <a:rPr lang="en-US" dirty="0"/>
              <a:t>in U.S.</a:t>
            </a:r>
          </a:p>
          <a:p>
            <a:r>
              <a:rPr lang="en-US" dirty="0"/>
              <a:t>1862-1864 Civil War – Winchester changed hands approximately 70 times between Union and Confederate </a:t>
            </a:r>
          </a:p>
          <a:p>
            <a:r>
              <a:rPr lang="en-US" dirty="0"/>
              <a:t>1874 – Town becomes City and independent from County</a:t>
            </a:r>
          </a:p>
          <a:p>
            <a:r>
              <a:rPr lang="en-US" dirty="0"/>
              <a:t>1895 – Judge John Handley bequeaths funding for JHHS, Library, School for black students and private </a:t>
            </a:r>
            <a:r>
              <a:rPr lang="en-US" dirty="0" smtClean="0"/>
              <a:t>endowment</a:t>
            </a:r>
          </a:p>
          <a:p>
            <a:r>
              <a:rPr lang="en-US" dirty="0" smtClean="0"/>
              <a:t>1900 – </a:t>
            </a:r>
            <a:r>
              <a:rPr lang="en-US" dirty="0" err="1" smtClean="0"/>
              <a:t>Rouss</a:t>
            </a:r>
            <a:r>
              <a:rPr lang="en-US" dirty="0" smtClean="0"/>
              <a:t> City Hall built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34765"/>
      </p:ext>
    </p:extLst>
  </p:cSld>
  <p:clrMapOvr>
    <a:masterClrMapping/>
  </p:clrMapOvr>
  <p:transition spd="slow">
    <p:sndAc>
      <p:endSnd/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and Vision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Mission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To provide a safe, vibrant, sustainable community while striving to constantly improve the quality of life for our citizens and economic partners.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Vision 2028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To be a beautiful, vibrant city with a historic downtown, growing economy, great neighborhoods with a range of housing options and easy movement.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55724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Stormwater History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Winchester was classified as a Small MS4 locality as a result of the 2000 census</a:t>
            </a:r>
          </a:p>
          <a:p>
            <a:r>
              <a:rPr lang="en-US" dirty="0" smtClean="0"/>
              <a:t>First MS4 permit cycle began on July 1, 2003</a:t>
            </a:r>
          </a:p>
          <a:p>
            <a:r>
              <a:rPr lang="en-US" dirty="0" smtClean="0"/>
              <a:t>We are currently in our third 5-year permit cycle (Year 3)</a:t>
            </a:r>
          </a:p>
          <a:p>
            <a:r>
              <a:rPr lang="en-US" dirty="0" smtClean="0"/>
              <a:t>As a result of our first permit cycle, the City has a water protection ordinance in place, which addresses water quantity and quality</a:t>
            </a:r>
          </a:p>
          <a:p>
            <a:pPr lvl="1"/>
            <a:r>
              <a:rPr lang="en-US" dirty="0" smtClean="0"/>
              <a:t>Water quality requirements were introduced in 2006</a:t>
            </a:r>
          </a:p>
          <a:p>
            <a:r>
              <a:rPr lang="en-US" dirty="0" smtClean="0"/>
              <a:t>Current programs administered that relate to stormwater include:</a:t>
            </a:r>
          </a:p>
          <a:p>
            <a:pPr lvl="1"/>
            <a:r>
              <a:rPr lang="en-US" dirty="0" smtClean="0"/>
              <a:t>Virginia Erosion &amp; Sediment Control Program</a:t>
            </a:r>
          </a:p>
          <a:p>
            <a:pPr lvl="1"/>
            <a:r>
              <a:rPr lang="en-US" dirty="0" smtClean="0"/>
              <a:t>Virginia Stormwater Management Program</a:t>
            </a:r>
          </a:p>
          <a:p>
            <a:pPr lvl="1"/>
            <a:r>
              <a:rPr lang="en-US" dirty="0" smtClean="0"/>
              <a:t>National Flood Insurance Program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409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Stormwater History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Land within the City limits drains to five streams</a:t>
            </a:r>
          </a:p>
          <a:p>
            <a:pPr lvl="1"/>
            <a:r>
              <a:rPr lang="en-US" dirty="0" smtClean="0"/>
              <a:t>Three are impaired and are covered under the </a:t>
            </a:r>
            <a:r>
              <a:rPr lang="en-US" dirty="0" err="1" smtClean="0"/>
              <a:t>Opequon</a:t>
            </a:r>
            <a:r>
              <a:rPr lang="en-US" dirty="0" smtClean="0"/>
              <a:t> Creek Watershed TMDL Implementation Plan that was approved in 2006</a:t>
            </a:r>
          </a:p>
          <a:p>
            <a:pPr lvl="2"/>
            <a:r>
              <a:rPr lang="en-US" dirty="0" smtClean="0"/>
              <a:t>Abrams Creek</a:t>
            </a:r>
          </a:p>
          <a:p>
            <a:pPr lvl="2"/>
            <a:r>
              <a:rPr lang="en-US" dirty="0" smtClean="0"/>
              <a:t>Town Run</a:t>
            </a:r>
          </a:p>
          <a:p>
            <a:pPr lvl="2"/>
            <a:r>
              <a:rPr lang="en-US" dirty="0" smtClean="0"/>
              <a:t>Redbud Run</a:t>
            </a:r>
          </a:p>
          <a:p>
            <a:pPr lvl="1"/>
            <a:r>
              <a:rPr lang="en-US" dirty="0" smtClean="0"/>
              <a:t>Two are not impaired</a:t>
            </a:r>
          </a:p>
          <a:p>
            <a:pPr lvl="2"/>
            <a:r>
              <a:rPr lang="en-US" dirty="0" err="1" smtClean="0"/>
              <a:t>Hoge</a:t>
            </a:r>
            <a:r>
              <a:rPr lang="en-US" dirty="0" smtClean="0"/>
              <a:t> Run</a:t>
            </a:r>
          </a:p>
          <a:p>
            <a:pPr lvl="2"/>
            <a:r>
              <a:rPr lang="en-US" dirty="0" smtClean="0"/>
              <a:t>Buffalo Lick Run</a:t>
            </a:r>
            <a:endParaRPr lang="en-US" dirty="0"/>
          </a:p>
        </p:txBody>
      </p:sp>
      <p:pic>
        <p:nvPicPr>
          <p:cNvPr id="4" name="Picture 3" descr="opeq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038600"/>
            <a:ext cx="1828800" cy="23666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trea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8149" y="2372167"/>
            <a:ext cx="2437541" cy="315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409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orthern-shenandoah_chsm_sept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0344" y="972312"/>
            <a:ext cx="3059151" cy="34387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49362"/>
          </a:xfrm>
        </p:spPr>
        <p:txBody>
          <a:bodyPr/>
          <a:lstStyle/>
          <a:p>
            <a:r>
              <a:rPr lang="en-US" dirty="0" smtClean="0"/>
              <a:t>City’s Perspective on Stormwater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We acknowledge that we are part of </a:t>
            </a:r>
            <a:br>
              <a:rPr lang="en-US" dirty="0" smtClean="0"/>
            </a:br>
            <a:r>
              <a:rPr lang="en-US" dirty="0" smtClean="0"/>
              <a:t>both the local and Chesapeake Bay </a:t>
            </a:r>
            <a:br>
              <a:rPr lang="en-US" dirty="0" smtClean="0"/>
            </a:br>
            <a:r>
              <a:rPr lang="en-US" dirty="0" smtClean="0"/>
              <a:t>watersheds and need to do our part</a:t>
            </a:r>
          </a:p>
          <a:p>
            <a:r>
              <a:rPr lang="en-US" dirty="0" smtClean="0"/>
              <a:t>The City is the only MS4 locality </a:t>
            </a:r>
            <a:br>
              <a:rPr lang="en-US" dirty="0" smtClean="0"/>
            </a:br>
            <a:r>
              <a:rPr lang="en-US" dirty="0" smtClean="0"/>
              <a:t>in the Northern Shenandoah Valley, </a:t>
            </a:r>
            <a:br>
              <a:rPr lang="en-US" dirty="0" smtClean="0"/>
            </a:br>
            <a:r>
              <a:rPr lang="en-US" dirty="0" smtClean="0"/>
              <a:t>which presents challenges relating </a:t>
            </a:r>
            <a:br>
              <a:rPr lang="en-US" dirty="0" smtClean="0"/>
            </a:br>
            <a:r>
              <a:rPr lang="en-US" dirty="0" smtClean="0"/>
              <a:t>to compliance, enforcement and </a:t>
            </a:r>
            <a:br>
              <a:rPr lang="en-US" dirty="0" smtClean="0"/>
            </a:br>
            <a:r>
              <a:rPr lang="en-US" dirty="0" smtClean="0"/>
              <a:t>economic development</a:t>
            </a:r>
          </a:p>
          <a:p>
            <a:r>
              <a:rPr lang="en-US" dirty="0" smtClean="0"/>
              <a:t>We feel the new VSMP regulations (effective July 1, 2014) will help to “level the playing field”; however, our MS4 designation holds us accountable and has many more requirements than just the VSMP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107888" y="1766071"/>
            <a:ext cx="221942" cy="36265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409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49362"/>
          </a:xfrm>
        </p:spPr>
        <p:txBody>
          <a:bodyPr/>
          <a:lstStyle/>
          <a:p>
            <a:r>
              <a:rPr lang="en-US" dirty="0" smtClean="0"/>
              <a:t>What are we doing?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Planning for numerous </a:t>
            </a:r>
            <a:br>
              <a:rPr lang="en-US" dirty="0" smtClean="0"/>
            </a:br>
            <a:r>
              <a:rPr lang="en-US" dirty="0" smtClean="0"/>
              <a:t>activities and projects that </a:t>
            </a:r>
            <a:br>
              <a:rPr lang="en-US" dirty="0" smtClean="0"/>
            </a:br>
            <a:r>
              <a:rPr lang="en-US" dirty="0" smtClean="0"/>
              <a:t>will be necessary in the </a:t>
            </a:r>
            <a:br>
              <a:rPr lang="en-US" dirty="0" smtClean="0"/>
            </a:br>
            <a:r>
              <a:rPr lang="en-US" dirty="0" smtClean="0"/>
              <a:t>coming years to meet the </a:t>
            </a:r>
            <a:br>
              <a:rPr lang="en-US" dirty="0" smtClean="0"/>
            </a:br>
            <a:r>
              <a:rPr lang="en-US" dirty="0" smtClean="0"/>
              <a:t>increasingly more stringent </a:t>
            </a:r>
            <a:br>
              <a:rPr lang="en-US" dirty="0" smtClean="0"/>
            </a:br>
            <a:r>
              <a:rPr lang="en-US" dirty="0" smtClean="0"/>
              <a:t>stormwater regulations</a:t>
            </a:r>
          </a:p>
          <a:p>
            <a:pPr lvl="1"/>
            <a:r>
              <a:rPr lang="en-US" dirty="0" smtClean="0"/>
              <a:t>This will require significant </a:t>
            </a:r>
            <a:br>
              <a:rPr lang="en-US" dirty="0" smtClean="0"/>
            </a:br>
            <a:r>
              <a:rPr lang="en-US" dirty="0" smtClean="0"/>
              <a:t>City resources</a:t>
            </a:r>
          </a:p>
          <a:p>
            <a:r>
              <a:rPr lang="en-US" dirty="0" smtClean="0"/>
              <a:t>Staying on top of annual </a:t>
            </a:r>
            <a:br>
              <a:rPr lang="en-US" dirty="0" smtClean="0"/>
            </a:br>
            <a:r>
              <a:rPr lang="en-US" dirty="0" smtClean="0"/>
              <a:t>requirements and </a:t>
            </a:r>
            <a:br>
              <a:rPr lang="en-US" dirty="0" smtClean="0"/>
            </a:br>
            <a:r>
              <a:rPr lang="en-US" dirty="0" smtClean="0"/>
              <a:t>deliverables for the MS4 </a:t>
            </a:r>
            <a:br>
              <a:rPr lang="en-US" dirty="0" smtClean="0"/>
            </a:br>
            <a:r>
              <a:rPr lang="en-US" dirty="0" smtClean="0"/>
              <a:t>permit</a:t>
            </a:r>
            <a:endParaRPr lang="en-US" dirty="0"/>
          </a:p>
        </p:txBody>
      </p:sp>
      <p:pic>
        <p:nvPicPr>
          <p:cNvPr id="7" name="Picture 6" descr="MS4-Program Plan 2014-09-26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3613" y="1836106"/>
            <a:ext cx="3234171" cy="41842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83409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49362"/>
          </a:xfrm>
        </p:spPr>
        <p:txBody>
          <a:bodyPr/>
          <a:lstStyle/>
          <a:p>
            <a:r>
              <a:rPr lang="en-US" dirty="0" smtClean="0"/>
              <a:t>What are we doing?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Continuing to operate our E&amp;SC </a:t>
            </a:r>
            <a:br>
              <a:rPr lang="en-US" dirty="0" smtClean="0"/>
            </a:br>
            <a:r>
              <a:rPr lang="en-US" dirty="0" smtClean="0"/>
              <a:t>program in accordance with DEQ </a:t>
            </a:r>
            <a:br>
              <a:rPr lang="en-US" dirty="0" smtClean="0"/>
            </a:br>
            <a:r>
              <a:rPr lang="en-US" dirty="0" smtClean="0"/>
              <a:t>requirements</a:t>
            </a:r>
          </a:p>
          <a:p>
            <a:r>
              <a:rPr lang="en-US" dirty="0" smtClean="0"/>
              <a:t>Continuing to develop and operate our VSM program in accordance with DEQ requirements</a:t>
            </a:r>
          </a:p>
          <a:p>
            <a:pPr lvl="1"/>
            <a:r>
              <a:rPr lang="en-US" dirty="0" smtClean="0"/>
              <a:t>This is a continuous process since VSMP is a relatively new local program</a:t>
            </a:r>
          </a:p>
          <a:p>
            <a:pPr lvl="1"/>
            <a:r>
              <a:rPr lang="en-US" dirty="0" smtClean="0"/>
              <a:t>The Harrisonburg regional office has been a valuable resource in helping us get the program off the ground</a:t>
            </a:r>
          </a:p>
          <a:p>
            <a:r>
              <a:rPr lang="en-US" dirty="0" smtClean="0"/>
              <a:t>Maintaining our membership </a:t>
            </a:r>
            <a:br>
              <a:rPr lang="en-US" dirty="0" smtClean="0"/>
            </a:br>
            <a:r>
              <a:rPr lang="en-US" dirty="0" smtClean="0"/>
              <a:t>in the NFIP</a:t>
            </a:r>
            <a:endParaRPr lang="en-US" dirty="0"/>
          </a:p>
        </p:txBody>
      </p:sp>
      <p:pic>
        <p:nvPicPr>
          <p:cNvPr id="5" name="Picture 4" descr="D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0674" y="1617260"/>
            <a:ext cx="2534981" cy="1052779"/>
          </a:xfrm>
          <a:prstGeom prst="rect">
            <a:avLst/>
          </a:prstGeom>
        </p:spPr>
      </p:pic>
      <p:pic>
        <p:nvPicPr>
          <p:cNvPr id="6" name="Picture 5" descr="national-flood-insurance-program-large-10.jpg"/>
          <p:cNvPicPr>
            <a:picLocks noChangeAspect="1"/>
          </p:cNvPicPr>
          <p:nvPr/>
        </p:nvPicPr>
        <p:blipFill>
          <a:blip r:embed="rId4" cstate="print"/>
          <a:srcRect l="35920" t="16441" r="36320" b="41708"/>
          <a:stretch>
            <a:fillRect/>
          </a:stretch>
        </p:blipFill>
        <p:spPr>
          <a:xfrm>
            <a:off x="4528109" y="4901184"/>
            <a:ext cx="1748332" cy="148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409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18548</TotalTime>
  <Words>472</Words>
  <Application>Microsoft Office PowerPoint</Application>
  <PresentationFormat>On-screen Show (4:3)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Hebrew</vt:lpstr>
      <vt:lpstr>Calibri</vt:lpstr>
      <vt:lpstr>Adjacency</vt:lpstr>
      <vt:lpstr>Local Government Advisory Committee</vt:lpstr>
      <vt:lpstr>About Winchester</vt:lpstr>
      <vt:lpstr>A rich history</vt:lpstr>
      <vt:lpstr>Mission and Vision</vt:lpstr>
      <vt:lpstr>Stormwater History</vt:lpstr>
      <vt:lpstr>Stormwater History</vt:lpstr>
      <vt:lpstr>City’s Perspective on Stormwater</vt:lpstr>
      <vt:lpstr>What are we doing?</vt:lpstr>
      <vt:lpstr>What are we doing?</vt:lpstr>
      <vt:lpstr>What do we need help with?</vt:lpstr>
      <vt:lpstr>www.winchesterva.gov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Simmons</dc:creator>
  <cp:lastModifiedBy>arobins</cp:lastModifiedBy>
  <cp:revision>133</cp:revision>
  <cp:lastPrinted>2014-12-03T16:13:45Z</cp:lastPrinted>
  <dcterms:created xsi:type="dcterms:W3CDTF">2014-09-24T13:56:56Z</dcterms:created>
  <dcterms:modified xsi:type="dcterms:W3CDTF">2015-12-03T01:42:24Z</dcterms:modified>
</cp:coreProperties>
</file>