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73" r:id="rId2"/>
    <p:sldId id="314" r:id="rId3"/>
    <p:sldId id="324" r:id="rId4"/>
    <p:sldId id="346" r:id="rId5"/>
    <p:sldId id="347" r:id="rId6"/>
    <p:sldId id="348" r:id="rId7"/>
    <p:sldId id="349" r:id="rId8"/>
    <p:sldId id="350" r:id="rId9"/>
    <p:sldId id="351" r:id="rId10"/>
    <p:sldId id="352" r:id="rId11"/>
    <p:sldId id="353" r:id="rId12"/>
    <p:sldId id="354" r:id="rId13"/>
    <p:sldId id="355" r:id="rId14"/>
    <p:sldId id="328" r:id="rId15"/>
    <p:sldId id="341" r:id="rId16"/>
    <p:sldId id="329" r:id="rId17"/>
    <p:sldId id="330" r:id="rId18"/>
    <p:sldId id="331" r:id="rId19"/>
    <p:sldId id="333" r:id="rId20"/>
    <p:sldId id="334" r:id="rId21"/>
    <p:sldId id="335" r:id="rId22"/>
    <p:sldId id="336" r:id="rId23"/>
    <p:sldId id="337" r:id="rId24"/>
    <p:sldId id="338" r:id="rId25"/>
    <p:sldId id="339" r:id="rId26"/>
    <p:sldId id="340" r:id="rId27"/>
    <p:sldId id="342" r:id="rId28"/>
    <p:sldId id="343" r:id="rId29"/>
    <p:sldId id="344" r:id="rId30"/>
    <p:sldId id="345" r:id="rId31"/>
    <p:sldId id="326" r:id="rId32"/>
    <p:sldId id="327"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48" autoAdjust="0"/>
    <p:restoredTop sz="94660"/>
  </p:normalViewPr>
  <p:slideViewPr>
    <p:cSldViewPr>
      <p:cViewPr>
        <p:scale>
          <a:sx n="60" d="100"/>
          <a:sy n="60" d="100"/>
        </p:scale>
        <p:origin x="-1164" y="-3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96FAA0C-F352-48AF-B3BC-AD7E3EE0111C}" type="datetimeFigureOut">
              <a:rPr lang="en-US" smtClean="0"/>
              <a:pPr/>
              <a:t>12/2/2013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7D2CD3-987A-4F29-AD02-927AEC77C65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C24B782-16C8-4DC9-B2BE-F5552C442F87}" type="datetimeFigureOut">
              <a:rPr lang="en-US" smtClean="0"/>
              <a:pPr/>
              <a:t>12/2/2013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9AC8377-6582-423B-949E-F9D5EE5A842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13316" name="Slide Number Placeholder 3"/>
          <p:cNvSpPr>
            <a:spLocks noGrp="1"/>
          </p:cNvSpPr>
          <p:nvPr>
            <p:ph type="sldNum" sz="quarter" idx="5"/>
          </p:nvPr>
        </p:nvSpPr>
        <p:spPr/>
        <p:txBody>
          <a:bodyPr/>
          <a:lstStyle/>
          <a:p>
            <a:pPr>
              <a:defRPr/>
            </a:pPr>
            <a:fld id="{896FEF84-6913-4A34-A67A-E973D612AD3C}" type="slidenum">
              <a:rPr lang="en-US" smtClean="0">
                <a:latin typeface="Arial" charset="0"/>
              </a:rPr>
              <a:pPr>
                <a:defRPr/>
              </a:pPr>
              <a:t>1</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11</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12</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13</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14</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15</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16</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17</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18</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19</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20</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2</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21</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22</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23</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24</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25</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26</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27</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28</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29</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30</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4</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5</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6</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7</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8</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9</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FB268C2-BCFC-41BA-AA96-59DC1A0F21F1}" type="slidenum">
              <a:rPr lang="en-US" smtClean="0">
                <a:latin typeface="Arial" charset="0"/>
              </a:rPr>
              <a:pPr>
                <a:defRPr/>
              </a:pPr>
              <a:t>10</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z="7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AEC79B-B218-47E9-BFCD-C15E10A929F7}"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841EE-D4F6-4002-84BC-9212AD92A0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AEC79B-B218-47E9-BFCD-C15E10A929F7}"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841EE-D4F6-4002-84BC-9212AD92A0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AEC79B-B218-47E9-BFCD-C15E10A929F7}"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841EE-D4F6-4002-84BC-9212AD92A03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21" descr="states"/>
          <p:cNvPicPr>
            <a:picLocks noChangeAspect="1" noChangeArrowheads="1"/>
          </p:cNvPicPr>
          <p:nvPr userDrawn="1"/>
        </p:nvPicPr>
        <p:blipFill>
          <a:blip r:embed="rId2" cstate="print">
            <a:lum bright="78000" contrast="-66000"/>
          </a:blip>
          <a:srcRect l="3273" t="4234" r="51996" b="18469"/>
          <a:stretch>
            <a:fillRect/>
          </a:stretch>
        </p:blipFill>
        <p:spPr bwMode="auto">
          <a:xfrm>
            <a:off x="4572000" y="762000"/>
            <a:ext cx="4572000" cy="6096000"/>
          </a:xfrm>
          <a:prstGeom prst="rect">
            <a:avLst/>
          </a:prstGeom>
          <a:noFill/>
          <a:ln w="9525">
            <a:noFill/>
            <a:miter lim="800000"/>
            <a:headEnd/>
            <a:tailEnd/>
          </a:ln>
        </p:spPr>
      </p:pic>
      <p:sp>
        <p:nvSpPr>
          <p:cNvPr id="3" name="Rectangle 18"/>
          <p:cNvSpPr>
            <a:spLocks noGrp="1" noChangeArrowheads="1"/>
          </p:cNvSpPr>
          <p:nvPr>
            <p:ph type="sldNum" sz="quarter" idx="10"/>
          </p:nvPr>
        </p:nvSpPr>
        <p:spPr bwMode="auto">
          <a:xfrm>
            <a:off x="6858000" y="6248400"/>
            <a:ext cx="2133600" cy="457200"/>
          </a:xfrm>
          <a:ln>
            <a:miter lim="800000"/>
            <a:headEnd/>
            <a:tailEnd/>
          </a:ln>
        </p:spPr>
        <p:txBody>
          <a:bodyPr wrap="square" numCol="1" anchor="b" anchorCtr="0" compatLnSpc="1">
            <a:prstTxWarp prst="textNoShape">
              <a:avLst/>
            </a:prstTxWarp>
          </a:bodyPr>
          <a:lstStyle>
            <a:lvl1pPr algn="r" eaLnBrk="1" hangingPunct="1">
              <a:defRPr sz="1200">
                <a:latin typeface="Arial Black" pitchFamily="34" charset="0"/>
              </a:defRPr>
            </a:lvl1pPr>
          </a:lstStyle>
          <a:p>
            <a:pPr>
              <a:defRPr/>
            </a:pPr>
            <a:fld id="{D10A47AD-498A-463C-A0F5-DA918FBB64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AEC79B-B218-47E9-BFCD-C15E10A929F7}"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841EE-D4F6-4002-84BC-9212AD92A0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AEC79B-B218-47E9-BFCD-C15E10A929F7}"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841EE-D4F6-4002-84BC-9212AD92A0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AEC79B-B218-47E9-BFCD-C15E10A929F7}"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841EE-D4F6-4002-84BC-9212AD92A0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AEC79B-B218-47E9-BFCD-C15E10A929F7}" type="datetimeFigureOut">
              <a:rPr lang="en-US" smtClean="0"/>
              <a:pPr/>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C841EE-D4F6-4002-84BC-9212AD92A0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AEC79B-B218-47E9-BFCD-C15E10A929F7}" type="datetimeFigureOut">
              <a:rPr lang="en-US" smtClean="0"/>
              <a:pPr/>
              <a:t>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C841EE-D4F6-4002-84BC-9212AD92A0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AEC79B-B218-47E9-BFCD-C15E10A929F7}" type="datetimeFigureOut">
              <a:rPr lang="en-US" smtClean="0"/>
              <a:pPr/>
              <a:t>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C841EE-D4F6-4002-84BC-9212AD92A0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EC79B-B218-47E9-BFCD-C15E10A929F7}"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841EE-D4F6-4002-84BC-9212AD92A0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EC79B-B218-47E9-BFCD-C15E10A929F7}"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841EE-D4F6-4002-84BC-9212AD92A0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EC79B-B218-47E9-BFCD-C15E10A929F7}" type="datetimeFigureOut">
              <a:rPr lang="en-US" smtClean="0"/>
              <a:pPr/>
              <a:t>12/2/2013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841EE-D4F6-4002-84BC-9212AD92A0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ChangeArrowheads="1"/>
          </p:cNvSpPr>
          <p:nvPr/>
        </p:nvSpPr>
        <p:spPr bwMode="auto">
          <a:xfrm>
            <a:off x="0" y="3505200"/>
            <a:ext cx="9144000" cy="3352800"/>
          </a:xfrm>
          <a:prstGeom prst="rect">
            <a:avLst/>
          </a:prstGeom>
          <a:solidFill>
            <a:srgbClr val="CCECFF">
              <a:alpha val="50000"/>
            </a:srgbClr>
          </a:solidFill>
          <a:ln w="38100">
            <a:solidFill>
              <a:schemeClr val="bg1"/>
            </a:solidFill>
            <a:miter lim="800000"/>
            <a:headEnd/>
            <a:tailEnd/>
          </a:ln>
          <a:effectLst/>
        </p:spPr>
        <p:txBody>
          <a:bodyPr wrap="none" anchor="ctr"/>
          <a:lstStyle/>
          <a:p>
            <a:pPr eaLnBrk="0" hangingPunct="0">
              <a:defRPr/>
            </a:pPr>
            <a:endParaRPr lang="en-US" dirty="0">
              <a:solidFill>
                <a:schemeClr val="accent3"/>
              </a:solidFill>
              <a:latin typeface="Arial" pitchFamily="34" charset="0"/>
              <a:cs typeface="+mn-cs"/>
            </a:endParaRPr>
          </a:p>
        </p:txBody>
      </p:sp>
      <p:sp>
        <p:nvSpPr>
          <p:cNvPr id="6147" name="Rectangle 3"/>
          <p:cNvSpPr>
            <a:spLocks noGrp="1" noChangeArrowheads="1"/>
          </p:cNvSpPr>
          <p:nvPr>
            <p:ph type="subTitle" idx="4294967295"/>
          </p:nvPr>
        </p:nvSpPr>
        <p:spPr>
          <a:xfrm>
            <a:off x="457200" y="3733800"/>
            <a:ext cx="5715000" cy="2895600"/>
          </a:xfrm>
        </p:spPr>
        <p:txBody>
          <a:bodyPr>
            <a:normAutofit fontScale="85000" lnSpcReduction="20000"/>
          </a:bodyPr>
          <a:lstStyle/>
          <a:p>
            <a:pPr marL="0" indent="0" eaLnBrk="1" hangingPunct="1">
              <a:lnSpc>
                <a:spcPct val="120000"/>
              </a:lnSpc>
              <a:spcBef>
                <a:spcPts val="0"/>
              </a:spcBef>
              <a:buFont typeface="Wingdings" pitchFamily="2" charset="2"/>
              <a:buNone/>
            </a:pPr>
            <a:r>
              <a:rPr lang="en-US" sz="2800" dirty="0" smtClean="0">
                <a:solidFill>
                  <a:srgbClr val="993300"/>
                </a:solidFill>
              </a:rPr>
              <a:t>Citizen’s Advisory Committee / </a:t>
            </a:r>
          </a:p>
          <a:p>
            <a:pPr marL="0" indent="0" eaLnBrk="1" hangingPunct="1">
              <a:lnSpc>
                <a:spcPct val="120000"/>
              </a:lnSpc>
              <a:spcBef>
                <a:spcPts val="0"/>
              </a:spcBef>
              <a:buFont typeface="Wingdings" pitchFamily="2" charset="2"/>
              <a:buNone/>
            </a:pPr>
            <a:r>
              <a:rPr lang="en-US" sz="2800" dirty="0" smtClean="0">
                <a:solidFill>
                  <a:srgbClr val="993300"/>
                </a:solidFill>
              </a:rPr>
              <a:t>Local Government Advisory Committee</a:t>
            </a:r>
          </a:p>
          <a:p>
            <a:pPr marL="0" indent="0" eaLnBrk="1" hangingPunct="1">
              <a:lnSpc>
                <a:spcPct val="120000"/>
              </a:lnSpc>
              <a:spcBef>
                <a:spcPts val="0"/>
              </a:spcBef>
              <a:buFont typeface="Wingdings" pitchFamily="2" charset="2"/>
              <a:buNone/>
            </a:pPr>
            <a:r>
              <a:rPr lang="en-US" sz="2800" dirty="0" smtClean="0">
                <a:solidFill>
                  <a:srgbClr val="993300"/>
                </a:solidFill>
              </a:rPr>
              <a:t>Joint Meeting</a:t>
            </a:r>
          </a:p>
          <a:p>
            <a:pPr marL="0" indent="0" eaLnBrk="1" hangingPunct="1">
              <a:lnSpc>
                <a:spcPct val="80000"/>
              </a:lnSpc>
              <a:buFont typeface="Wingdings" pitchFamily="2" charset="2"/>
              <a:buNone/>
            </a:pPr>
            <a:endParaRPr lang="en-US" sz="2800" dirty="0" smtClean="0">
              <a:solidFill>
                <a:srgbClr val="993300"/>
              </a:solidFill>
            </a:endParaRPr>
          </a:p>
          <a:p>
            <a:pPr marL="0" indent="0" eaLnBrk="1" hangingPunct="1">
              <a:lnSpc>
                <a:spcPct val="80000"/>
              </a:lnSpc>
              <a:buFont typeface="Wingdings" pitchFamily="2" charset="2"/>
              <a:buNone/>
            </a:pPr>
            <a:r>
              <a:rPr lang="en-US" sz="2800" dirty="0" smtClean="0">
                <a:solidFill>
                  <a:srgbClr val="993300"/>
                </a:solidFill>
              </a:rPr>
              <a:t>December 5, 2013</a:t>
            </a:r>
          </a:p>
          <a:p>
            <a:pPr marL="0" indent="0" eaLnBrk="1" hangingPunct="1">
              <a:lnSpc>
                <a:spcPct val="80000"/>
              </a:lnSpc>
              <a:buFont typeface="Wingdings" pitchFamily="2" charset="2"/>
              <a:buNone/>
            </a:pPr>
            <a:endParaRPr lang="en-US" sz="2800" dirty="0" smtClean="0">
              <a:solidFill>
                <a:srgbClr val="993300"/>
              </a:solidFill>
            </a:endParaRPr>
          </a:p>
          <a:p>
            <a:pPr marL="0" indent="0" eaLnBrk="1" hangingPunct="1">
              <a:lnSpc>
                <a:spcPct val="80000"/>
              </a:lnSpc>
              <a:buFont typeface="Wingdings" pitchFamily="2" charset="2"/>
              <a:buNone/>
            </a:pPr>
            <a:endParaRPr lang="en-US" sz="2800" dirty="0" smtClean="0">
              <a:solidFill>
                <a:srgbClr val="993300"/>
              </a:solidFill>
            </a:endParaRPr>
          </a:p>
          <a:p>
            <a:pPr marL="0" indent="0" eaLnBrk="1" hangingPunct="1">
              <a:lnSpc>
                <a:spcPct val="80000"/>
              </a:lnSpc>
              <a:buFont typeface="Wingdings" pitchFamily="2" charset="2"/>
              <a:buNone/>
            </a:pPr>
            <a:r>
              <a:rPr lang="en-US" sz="2400" b="1" dirty="0" smtClean="0">
                <a:solidFill>
                  <a:srgbClr val="993300"/>
                </a:solidFill>
              </a:rPr>
              <a:t>Jim Edward, Deputy Director</a:t>
            </a:r>
          </a:p>
          <a:p>
            <a:pPr marL="0" indent="0" eaLnBrk="1" hangingPunct="1">
              <a:lnSpc>
                <a:spcPct val="80000"/>
              </a:lnSpc>
              <a:buFont typeface="Wingdings" pitchFamily="2" charset="2"/>
              <a:buNone/>
            </a:pPr>
            <a:r>
              <a:rPr lang="en-US" sz="2400" b="1" dirty="0" smtClean="0">
                <a:solidFill>
                  <a:srgbClr val="993300"/>
                </a:solidFill>
              </a:rPr>
              <a:t>Chesapeake Bay Program (EPA)</a:t>
            </a:r>
          </a:p>
          <a:p>
            <a:pPr marL="0" indent="0" eaLnBrk="1" hangingPunct="1">
              <a:lnSpc>
                <a:spcPct val="80000"/>
              </a:lnSpc>
              <a:buFont typeface="Wingdings" pitchFamily="2" charset="2"/>
              <a:buNone/>
            </a:pPr>
            <a:endParaRPr lang="en-US" sz="1100" dirty="0" smtClean="0">
              <a:solidFill>
                <a:srgbClr val="993300"/>
              </a:solidFill>
            </a:endParaRPr>
          </a:p>
          <a:p>
            <a:pPr marL="0" indent="0" eaLnBrk="1" hangingPunct="1">
              <a:lnSpc>
                <a:spcPct val="80000"/>
              </a:lnSpc>
              <a:buFont typeface="Wingdings" pitchFamily="2" charset="2"/>
              <a:buNone/>
            </a:pPr>
            <a:endParaRPr lang="en-US" sz="1400" baseline="30000" dirty="0" smtClean="0">
              <a:solidFill>
                <a:schemeClr val="bg1"/>
              </a:solidFill>
            </a:endParaRPr>
          </a:p>
        </p:txBody>
      </p:sp>
      <p:sp>
        <p:nvSpPr>
          <p:cNvPr id="6148" name="Rectangle 5"/>
          <p:cNvSpPr>
            <a:spLocks noGrp="1" noChangeArrowheads="1"/>
          </p:cNvSpPr>
          <p:nvPr>
            <p:ph type="ctrTitle" idx="4294967295"/>
          </p:nvPr>
        </p:nvSpPr>
        <p:spPr>
          <a:xfrm>
            <a:off x="0" y="457200"/>
            <a:ext cx="5791200" cy="2286000"/>
          </a:xfrm>
        </p:spPr>
        <p:txBody>
          <a:bodyPr/>
          <a:lstStyle/>
          <a:p>
            <a:pPr eaLnBrk="1" hangingPunct="1"/>
            <a:r>
              <a:rPr lang="en-US" sz="1800" b="1" smtClean="0">
                <a:solidFill>
                  <a:schemeClr val="bg1"/>
                </a:solidFill>
              </a:rPr>
              <a:t/>
            </a:r>
            <a:br>
              <a:rPr lang="en-US" sz="1800" b="1" smtClean="0">
                <a:solidFill>
                  <a:schemeClr val="bg1"/>
                </a:solidFill>
              </a:rPr>
            </a:br>
            <a:r>
              <a:rPr lang="en-US" sz="1400" b="1" smtClean="0">
                <a:solidFill>
                  <a:schemeClr val="bg1"/>
                </a:solidFill>
              </a:rPr>
              <a:t> </a:t>
            </a:r>
            <a:r>
              <a:rPr lang="en-US" sz="3000" b="1" i="1" smtClean="0">
                <a:solidFill>
                  <a:srgbClr val="FFFFCC"/>
                </a:solidFill>
              </a:rPr>
              <a:t>The Bay’s Health &amp; Future: </a:t>
            </a:r>
            <a:r>
              <a:rPr lang="en-US" sz="2800" b="1" i="1" smtClean="0">
                <a:solidFill>
                  <a:srgbClr val="FFFFFF"/>
                </a:solidFill>
              </a:rPr>
              <a:t>How it’s doing and What’s Next</a:t>
            </a:r>
            <a:endParaRPr lang="en-US" sz="2800" b="1" smtClean="0">
              <a:solidFill>
                <a:schemeClr val="bg1"/>
              </a:solidFill>
            </a:endParaRPr>
          </a:p>
        </p:txBody>
      </p:sp>
      <p:sp>
        <p:nvSpPr>
          <p:cNvPr id="6149" name="Rectangle 4"/>
          <p:cNvSpPr>
            <a:spLocks noChangeArrowheads="1"/>
          </p:cNvSpPr>
          <p:nvPr/>
        </p:nvSpPr>
        <p:spPr bwMode="auto">
          <a:xfrm>
            <a:off x="0" y="0"/>
            <a:ext cx="6172200" cy="35052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a:p>
        </p:txBody>
      </p:sp>
      <p:sp>
        <p:nvSpPr>
          <p:cNvPr id="6150" name="Rectangle 6"/>
          <p:cNvSpPr>
            <a:spLocks noChangeArrowheads="1"/>
          </p:cNvSpPr>
          <p:nvPr/>
        </p:nvSpPr>
        <p:spPr bwMode="auto">
          <a:xfrm>
            <a:off x="7696200" y="0"/>
            <a:ext cx="1447800" cy="1600200"/>
          </a:xfrm>
          <a:prstGeom prst="rect">
            <a:avLst/>
          </a:prstGeom>
          <a:solidFill>
            <a:srgbClr val="CCECFF">
              <a:alpha val="50195"/>
            </a:srgbClr>
          </a:solidFill>
          <a:ln w="38100">
            <a:solidFill>
              <a:srgbClr val="993300"/>
            </a:solidFill>
            <a:miter lim="800000"/>
            <a:headEnd/>
            <a:tailEnd/>
          </a:ln>
        </p:spPr>
        <p:txBody>
          <a:bodyPr wrap="none" anchor="ctr"/>
          <a:lstStyle/>
          <a:p>
            <a:pPr eaLnBrk="0" hangingPunct="0"/>
            <a:endParaRPr lang="en-US"/>
          </a:p>
        </p:txBody>
      </p:sp>
      <p:sp>
        <p:nvSpPr>
          <p:cNvPr id="6151" name="Rectangle 7"/>
          <p:cNvSpPr>
            <a:spLocks noChangeArrowheads="1"/>
          </p:cNvSpPr>
          <p:nvPr/>
        </p:nvSpPr>
        <p:spPr bwMode="auto">
          <a:xfrm>
            <a:off x="6172200" y="0"/>
            <a:ext cx="1524000" cy="1600200"/>
          </a:xfrm>
          <a:prstGeom prst="rect">
            <a:avLst/>
          </a:prstGeom>
          <a:solidFill>
            <a:srgbClr val="CCECFF">
              <a:alpha val="50195"/>
            </a:srgbClr>
          </a:solidFill>
          <a:ln w="38100">
            <a:solidFill>
              <a:srgbClr val="993300"/>
            </a:solidFill>
            <a:miter lim="800000"/>
            <a:headEnd/>
            <a:tailEnd/>
          </a:ln>
        </p:spPr>
        <p:txBody>
          <a:bodyPr wrap="none" anchor="ctr"/>
          <a:lstStyle/>
          <a:p>
            <a:pPr eaLnBrk="0" hangingPunct="0"/>
            <a:endParaRPr lang="en-US">
              <a:solidFill>
                <a:srgbClr val="CCECFF"/>
              </a:solidFill>
            </a:endParaRPr>
          </a:p>
        </p:txBody>
      </p:sp>
      <p:sp>
        <p:nvSpPr>
          <p:cNvPr id="6152" name="Line 9"/>
          <p:cNvSpPr>
            <a:spLocks noChangeShapeType="1"/>
          </p:cNvSpPr>
          <p:nvPr/>
        </p:nvSpPr>
        <p:spPr bwMode="auto">
          <a:xfrm>
            <a:off x="0" y="3505200"/>
            <a:ext cx="9144000" cy="0"/>
          </a:xfrm>
          <a:prstGeom prst="line">
            <a:avLst/>
          </a:prstGeom>
          <a:noFill/>
          <a:ln w="76200">
            <a:solidFill>
              <a:srgbClr val="993300"/>
            </a:solidFill>
            <a:round/>
            <a:headEnd/>
            <a:tailEnd/>
          </a:ln>
        </p:spPr>
        <p:txBody>
          <a:bodyPr/>
          <a:lstStyle/>
          <a:p>
            <a:endParaRPr lang="en-US"/>
          </a:p>
        </p:txBody>
      </p:sp>
      <p:sp>
        <p:nvSpPr>
          <p:cNvPr id="6153" name="Line 10"/>
          <p:cNvSpPr>
            <a:spLocks noChangeShapeType="1"/>
          </p:cNvSpPr>
          <p:nvPr/>
        </p:nvSpPr>
        <p:spPr bwMode="auto">
          <a:xfrm>
            <a:off x="6172200" y="0"/>
            <a:ext cx="0" cy="3505200"/>
          </a:xfrm>
          <a:prstGeom prst="line">
            <a:avLst/>
          </a:prstGeom>
          <a:noFill/>
          <a:ln w="57150">
            <a:solidFill>
              <a:srgbClr val="993300"/>
            </a:solidFill>
            <a:round/>
            <a:headEnd/>
            <a:tailEnd/>
          </a:ln>
        </p:spPr>
        <p:txBody>
          <a:bodyPr/>
          <a:lstStyle/>
          <a:p>
            <a:endParaRPr lang="en-US"/>
          </a:p>
        </p:txBody>
      </p:sp>
      <p:pic>
        <p:nvPicPr>
          <p:cNvPr id="6154" name="Picture 11" descr="Final 30 yr CBP Logo LR.jpg"/>
          <p:cNvPicPr>
            <a:picLocks noChangeAspect="1"/>
          </p:cNvPicPr>
          <p:nvPr/>
        </p:nvPicPr>
        <p:blipFill>
          <a:blip r:embed="rId3" cstate="print"/>
          <a:srcRect/>
          <a:stretch>
            <a:fillRect/>
          </a:stretch>
        </p:blipFill>
        <p:spPr bwMode="auto">
          <a:xfrm>
            <a:off x="6705600" y="4191000"/>
            <a:ext cx="2120900" cy="1866900"/>
          </a:xfrm>
          <a:prstGeom prst="rect">
            <a:avLst/>
          </a:prstGeom>
          <a:noFill/>
          <a:ln w="9525">
            <a:noFill/>
            <a:miter lim="800000"/>
            <a:headEnd/>
            <a:tailEnd/>
          </a:ln>
        </p:spPr>
      </p:pic>
      <p:sp>
        <p:nvSpPr>
          <p:cNvPr id="6155" name="TextBox 12"/>
          <p:cNvSpPr txBox="1">
            <a:spLocks noChangeArrowheads="1"/>
          </p:cNvSpPr>
          <p:nvPr/>
        </p:nvSpPr>
        <p:spPr bwMode="auto">
          <a:xfrm>
            <a:off x="457200" y="777895"/>
            <a:ext cx="5562600" cy="1200329"/>
          </a:xfrm>
          <a:prstGeom prst="rect">
            <a:avLst/>
          </a:prstGeom>
          <a:noFill/>
          <a:ln w="9525">
            <a:noFill/>
            <a:miter lim="800000"/>
            <a:headEnd/>
            <a:tailEnd/>
          </a:ln>
        </p:spPr>
        <p:txBody>
          <a:bodyPr wrap="square">
            <a:spAutoFit/>
          </a:bodyPr>
          <a:lstStyle/>
          <a:p>
            <a:pPr eaLnBrk="0" hangingPunct="0"/>
            <a:r>
              <a:rPr lang="en-US" sz="3600" i="1" dirty="0" smtClean="0">
                <a:solidFill>
                  <a:srgbClr val="FFFFCC"/>
                </a:solidFill>
              </a:rPr>
              <a:t>C2K Keystone Commitments and the New Bay Agreement</a:t>
            </a:r>
            <a:endParaRPr lang="en-US" sz="3600" dirty="0">
              <a:solidFill>
                <a:srgbClr val="FFFFCC"/>
              </a:solidFill>
            </a:endParaRPr>
          </a:p>
        </p:txBody>
      </p:sp>
      <p:pic>
        <p:nvPicPr>
          <p:cNvPr id="6156" name="Picture 13" descr="Kayakers, Eastern Shore of Virginia NWR 3.JPG"/>
          <p:cNvPicPr>
            <a:picLocks noChangeAspect="1"/>
          </p:cNvPicPr>
          <p:nvPr/>
        </p:nvPicPr>
        <p:blipFill>
          <a:blip r:embed="rId4" cstate="print"/>
          <a:srcRect l="20000" t="13930" r="10001" b="18906"/>
          <a:stretch>
            <a:fillRect/>
          </a:stretch>
        </p:blipFill>
        <p:spPr bwMode="auto">
          <a:xfrm>
            <a:off x="6180138" y="1600200"/>
            <a:ext cx="2963862" cy="1905000"/>
          </a:xfrm>
          <a:prstGeom prst="rect">
            <a:avLst/>
          </a:prstGeom>
          <a:noFill/>
          <a:ln w="9525">
            <a:solidFill>
              <a:srgbClr val="99330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Char char="n"/>
              <a:defRPr/>
            </a:pPr>
            <a:r>
              <a:rPr lang="en-US" sz="2400" b="1" dirty="0" smtClean="0">
                <a:solidFill>
                  <a:schemeClr val="tx1">
                    <a:lumMod val="75000"/>
                  </a:schemeClr>
                </a:solidFill>
                <a:latin typeface="Calibri" pitchFamily="34" charset="0"/>
              </a:rPr>
              <a:t>Nutrients and Sediments</a:t>
            </a:r>
            <a:r>
              <a:rPr lang="en-US" sz="2400" dirty="0" smtClean="0">
                <a:solidFill>
                  <a:schemeClr val="tx1">
                    <a:lumMod val="75000"/>
                  </a:schemeClr>
                </a:solidFill>
                <a:latin typeface="Calibri" pitchFamily="34" charset="0"/>
              </a:rPr>
              <a:t>				</a:t>
            </a: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Commitment</a:t>
            </a:r>
          </a:p>
          <a:p>
            <a:pPr marL="1257300" lvl="2" indent="-342900">
              <a:spcBef>
                <a:spcPct val="20000"/>
              </a:spcBef>
              <a:buClr>
                <a:schemeClr val="bg2"/>
              </a:buClr>
              <a:buSzPct val="75000"/>
              <a:buFont typeface="Wingdings" pitchFamily="2" charset="2"/>
              <a:buChar char="n"/>
              <a:defRPr/>
            </a:pPr>
            <a:r>
              <a:rPr lang="en-US" sz="2200" dirty="0" smtClean="0">
                <a:solidFill>
                  <a:schemeClr val="tx1">
                    <a:lumMod val="75000"/>
                  </a:schemeClr>
                </a:solidFill>
                <a:latin typeface="Calibri" pitchFamily="34" charset="0"/>
              </a:rPr>
              <a:t>By 2010, correct the nutrient – and sediment – related problems in the Chesapeake Bay and its tidal tributaries sufficiently to remove the Bay and tidal portions of its tributaries from the list of impaired waters under the Clean Water Act.</a:t>
            </a: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Status</a:t>
            </a:r>
          </a:p>
          <a:p>
            <a:pPr marL="1257300" lvl="2" indent="-342900">
              <a:spcBef>
                <a:spcPct val="20000"/>
              </a:spcBef>
              <a:buClr>
                <a:schemeClr val="bg2"/>
              </a:buClr>
              <a:buSzPct val="75000"/>
              <a:buFont typeface="Wingdings" pitchFamily="2" charset="2"/>
              <a:buChar char="n"/>
              <a:defRPr/>
            </a:pPr>
            <a:r>
              <a:rPr lang="en-US" sz="2200" dirty="0" smtClean="0">
                <a:solidFill>
                  <a:schemeClr val="tx1">
                    <a:lumMod val="75000"/>
                  </a:schemeClr>
                </a:solidFill>
                <a:latin typeface="Calibri" pitchFamily="34" charset="0"/>
              </a:rPr>
              <a:t>29% of goal achieved as of 2012 (Bay segments meeting WQ standards  for designated uses)</a:t>
            </a:r>
          </a:p>
          <a:p>
            <a:pPr marL="1257300" lvl="2" indent="-342900">
              <a:spcBef>
                <a:spcPct val="20000"/>
              </a:spcBef>
              <a:buClr>
                <a:schemeClr val="bg2"/>
              </a:buClr>
              <a:buSzPct val="75000"/>
              <a:defRPr/>
            </a:pPr>
            <a:endParaRPr lang="en-US" sz="2200" dirty="0" smtClean="0">
              <a:solidFill>
                <a:schemeClr val="tx1">
                  <a:lumMod val="75000"/>
                </a:schemeClr>
              </a:solidFill>
              <a:latin typeface="Calibri" pitchFamily="34" charset="0"/>
            </a:endParaRPr>
          </a:p>
          <a:p>
            <a:pPr marL="800100" lvl="2"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Latest Draft of New Agreement (11/8/13)</a:t>
            </a:r>
          </a:p>
          <a:p>
            <a:pPr marL="1257300" lvl="3" indent="-342900">
              <a:spcBef>
                <a:spcPct val="20000"/>
              </a:spcBef>
              <a:buClr>
                <a:schemeClr val="bg2"/>
              </a:buClr>
              <a:buSzPct val="75000"/>
              <a:buFont typeface="Wingdings" pitchFamily="2" charset="2"/>
              <a:buChar char="n"/>
              <a:defRPr/>
            </a:pPr>
            <a:r>
              <a:rPr lang="en-US" sz="2200" dirty="0" smtClean="0">
                <a:solidFill>
                  <a:schemeClr val="tx1">
                    <a:lumMod val="75000"/>
                  </a:schemeClr>
                </a:solidFill>
                <a:latin typeface="Calibri" pitchFamily="34" charset="0"/>
              </a:rPr>
              <a:t>Added the 2017 and 2025 WIP outcomes from 2010 Bay TMDL</a:t>
            </a:r>
            <a:r>
              <a:rPr lang="en-US" sz="2400" dirty="0" smtClean="0">
                <a:solidFill>
                  <a:schemeClr val="tx1">
                    <a:lumMod val="75000"/>
                  </a:schemeClr>
                </a:solidFill>
                <a:latin typeface="Calibri" pitchFamily="34" charset="0"/>
              </a:rPr>
              <a:t>.</a:t>
            </a:r>
            <a:endParaRPr lang="en-US" sz="2200" dirty="0" smtClean="0">
              <a:solidFill>
                <a:schemeClr val="tx1">
                  <a:lumMod val="75000"/>
                </a:schemeClr>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Water Quality Protection and Restoration</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Char char="n"/>
              <a:defRPr/>
            </a:pPr>
            <a:r>
              <a:rPr lang="en-US" sz="2400" b="1" dirty="0" smtClean="0">
                <a:solidFill>
                  <a:schemeClr val="tx1">
                    <a:lumMod val="75000"/>
                  </a:schemeClr>
                </a:solidFill>
                <a:latin typeface="Calibri" pitchFamily="34" charset="0"/>
              </a:rPr>
              <a:t>Land Conservation</a:t>
            </a:r>
            <a:r>
              <a:rPr lang="en-US" sz="2400" dirty="0" smtClean="0">
                <a:solidFill>
                  <a:schemeClr val="tx1">
                    <a:lumMod val="75000"/>
                  </a:schemeClr>
                </a:solidFill>
                <a:latin typeface="Calibri" pitchFamily="34" charset="0"/>
              </a:rPr>
              <a:t>				</a:t>
            </a: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Commitment</a:t>
            </a:r>
          </a:p>
          <a:p>
            <a:pPr marL="1257300" lvl="2" indent="-342900">
              <a:spcBef>
                <a:spcPct val="20000"/>
              </a:spcBef>
              <a:buClr>
                <a:schemeClr val="bg2"/>
              </a:buClr>
              <a:buSzPct val="75000"/>
              <a:buFont typeface="Wingdings" pitchFamily="2" charset="2"/>
              <a:buChar char="n"/>
              <a:defRPr/>
            </a:pPr>
            <a:r>
              <a:rPr lang="en-US" sz="2200" dirty="0" smtClean="0">
                <a:solidFill>
                  <a:schemeClr val="tx1">
                    <a:lumMod val="75000"/>
                  </a:schemeClr>
                </a:solidFill>
                <a:latin typeface="Calibri" pitchFamily="34" charset="0"/>
              </a:rPr>
              <a:t>Strengthen programs for land acquisition and preservation within each state that are supported by funding and target the most valued lands for protection. Permanently preserve from development 20% of the land area in the watershed by 2010.</a:t>
            </a: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Status</a:t>
            </a:r>
          </a:p>
          <a:p>
            <a:pPr marL="1257300" lvl="2" indent="-342900">
              <a:spcBef>
                <a:spcPct val="20000"/>
              </a:spcBef>
              <a:buClr>
                <a:schemeClr val="bg2"/>
              </a:buClr>
              <a:buSzPct val="75000"/>
              <a:buFont typeface="Wingdings" pitchFamily="2" charset="2"/>
              <a:buChar char="n"/>
              <a:defRPr/>
            </a:pPr>
            <a:r>
              <a:rPr lang="en-US" sz="2200" dirty="0" smtClean="0">
                <a:solidFill>
                  <a:schemeClr val="tx1">
                    <a:lumMod val="75000"/>
                  </a:schemeClr>
                </a:solidFill>
                <a:latin typeface="Calibri" pitchFamily="34" charset="0"/>
              </a:rPr>
              <a:t>100% of preservation goal achieved in 2007</a:t>
            </a:r>
          </a:p>
          <a:p>
            <a:pPr marL="1257300" lvl="2" indent="-342900">
              <a:spcBef>
                <a:spcPct val="20000"/>
              </a:spcBef>
              <a:buClr>
                <a:schemeClr val="bg2"/>
              </a:buClr>
              <a:buSzPct val="75000"/>
              <a:buFont typeface="Wingdings" pitchFamily="2" charset="2"/>
              <a:buChar char="n"/>
              <a:defRPr/>
            </a:pPr>
            <a:r>
              <a:rPr lang="en-US" sz="2200" dirty="0" smtClean="0">
                <a:solidFill>
                  <a:schemeClr val="tx1">
                    <a:lumMod val="75000"/>
                  </a:schemeClr>
                </a:solidFill>
                <a:latin typeface="Calibri" pitchFamily="34" charset="0"/>
              </a:rPr>
              <a:t>Began tracking EO outcome: 8 million acres permanently protected through 2011</a:t>
            </a:r>
          </a:p>
          <a:p>
            <a:pPr marL="800100" lvl="2"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Latest Draft of New Agreement (11/8/13)</a:t>
            </a:r>
          </a:p>
          <a:p>
            <a:pPr marL="1257300" lvl="3" indent="-342900">
              <a:spcBef>
                <a:spcPct val="20000"/>
              </a:spcBef>
              <a:buClr>
                <a:schemeClr val="bg2"/>
              </a:buClr>
              <a:buSzPct val="75000"/>
              <a:buFont typeface="Wingdings" pitchFamily="2" charset="2"/>
              <a:buChar char="n"/>
              <a:defRPr/>
            </a:pPr>
            <a:r>
              <a:rPr lang="en-US" sz="2200" dirty="0" smtClean="0">
                <a:solidFill>
                  <a:schemeClr val="tx1">
                    <a:lumMod val="75000"/>
                  </a:schemeClr>
                </a:solidFill>
                <a:latin typeface="Calibri" pitchFamily="34" charset="0"/>
              </a:rPr>
              <a:t>New outcome – By 2025, protect an additional two million acres throughout the watershed.</a:t>
            </a:r>
          </a:p>
          <a:p>
            <a:pPr marL="1257300" lvl="2" indent="-342900">
              <a:spcBef>
                <a:spcPct val="20000"/>
              </a:spcBef>
              <a:buClr>
                <a:schemeClr val="bg2"/>
              </a:buClr>
              <a:buSzPct val="75000"/>
              <a:buFont typeface="Wingdings" pitchFamily="2" charset="2"/>
              <a:buChar char="n"/>
              <a:defRPr/>
            </a:pPr>
            <a:endParaRPr lang="en-US" sz="2200" i="1" u="sng" dirty="0">
              <a:solidFill>
                <a:srgbClr val="333399"/>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Sound Land Use</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342900" indent="-342900">
              <a:spcBef>
                <a:spcPct val="20000"/>
              </a:spcBef>
              <a:buClr>
                <a:schemeClr val="bg2"/>
              </a:buClr>
              <a:buSzPct val="75000"/>
              <a:defRPr/>
            </a:pPr>
            <a:r>
              <a:rPr lang="en-US" sz="2400" b="1" dirty="0" smtClean="0">
                <a:solidFill>
                  <a:schemeClr val="tx1">
                    <a:lumMod val="75000"/>
                  </a:schemeClr>
                </a:solidFill>
                <a:latin typeface="Calibri" pitchFamily="34" charset="0"/>
              </a:rPr>
              <a:t>Development, Redevelopment and Revitalization</a:t>
            </a:r>
            <a:r>
              <a:rPr lang="en-US" sz="2400" dirty="0" smtClean="0">
                <a:solidFill>
                  <a:schemeClr val="tx1">
                    <a:lumMod val="75000"/>
                  </a:schemeClr>
                </a:solidFill>
                <a:latin typeface="Calibri" pitchFamily="34" charset="0"/>
              </a:rPr>
              <a:t>			</a:t>
            </a:r>
            <a:endParaRPr lang="en-US" sz="1200" dirty="0" smtClean="0">
              <a:solidFill>
                <a:schemeClr val="tx1">
                  <a:lumMod val="75000"/>
                </a:schemeClr>
              </a:solidFill>
              <a:latin typeface="Calibri" pitchFamily="34" charset="0"/>
            </a:endParaRP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Commitment</a:t>
            </a:r>
          </a:p>
          <a:p>
            <a:pPr marL="1257300" lvl="2"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By 2012, reduce the rate of harmful sprawl development of forest and agricultural land in the Chesapeake Bay watershed by 30% measured as an average over five years from the baseline of 1992-1997.</a:t>
            </a: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Status</a:t>
            </a:r>
          </a:p>
          <a:p>
            <a:pPr marL="1257300" lvl="2"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Not </a:t>
            </a:r>
            <a:r>
              <a:rPr lang="en-US" sz="2200" dirty="0" smtClean="0">
                <a:solidFill>
                  <a:schemeClr val="tx1">
                    <a:lumMod val="75000"/>
                  </a:schemeClr>
                </a:solidFill>
                <a:latin typeface="Calibri" pitchFamily="34" charset="0"/>
              </a:rPr>
              <a:t>able to agree on how to measure</a:t>
            </a:r>
          </a:p>
          <a:p>
            <a:pPr marL="800100" lvl="2"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Latest Draft of New Agreement (11/8/13)</a:t>
            </a:r>
          </a:p>
          <a:p>
            <a:pPr marL="1257300" lvl="3"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Added two outcomes for Land Use Methods and Metrics (2015) and Use Options Evaluation (2017).</a:t>
            </a:r>
            <a:endParaRPr lang="en-US" sz="2200" dirty="0" smtClean="0">
              <a:solidFill>
                <a:schemeClr val="tx1">
                  <a:lumMod val="75000"/>
                </a:schemeClr>
              </a:solidFill>
              <a:latin typeface="Calibri" pitchFamily="34" charset="0"/>
            </a:endParaRPr>
          </a:p>
          <a:p>
            <a:pPr marL="1257300" lvl="2" indent="-342900">
              <a:spcBef>
                <a:spcPct val="20000"/>
              </a:spcBef>
              <a:buClr>
                <a:schemeClr val="bg2"/>
              </a:buClr>
              <a:buSzPct val="75000"/>
              <a:buFont typeface="Wingdings" pitchFamily="2" charset="2"/>
              <a:buChar char="n"/>
              <a:defRPr/>
            </a:pPr>
            <a:endParaRPr lang="en-US" sz="2200" i="1" u="sng" dirty="0">
              <a:solidFill>
                <a:srgbClr val="333399"/>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Sound Land Use</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Char char="n"/>
              <a:defRPr/>
            </a:pPr>
            <a:r>
              <a:rPr lang="en-US" sz="2400" b="1" dirty="0" smtClean="0">
                <a:solidFill>
                  <a:schemeClr val="tx1">
                    <a:lumMod val="75000"/>
                  </a:schemeClr>
                </a:solidFill>
                <a:latin typeface="Calibri" pitchFamily="34" charset="0"/>
              </a:rPr>
              <a:t>Education and Outreach</a:t>
            </a:r>
            <a:r>
              <a:rPr lang="en-US" sz="2400" dirty="0" smtClean="0">
                <a:solidFill>
                  <a:schemeClr val="tx1">
                    <a:lumMod val="75000"/>
                  </a:schemeClr>
                </a:solidFill>
                <a:latin typeface="Calibri" pitchFamily="34" charset="0"/>
              </a:rPr>
              <a:t>			</a:t>
            </a: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Commitment</a:t>
            </a:r>
          </a:p>
          <a:p>
            <a:pPr marL="1257300" lvl="2"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Beginning with the class of 2005, provide meaningful Bay or stream outdoor experience for every school student in the watershed before graduation from high school.</a:t>
            </a: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Status</a:t>
            </a:r>
          </a:p>
          <a:p>
            <a:pPr marL="1257300" lvl="2"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80% of goal achieved as of 2010</a:t>
            </a:r>
          </a:p>
          <a:p>
            <a:pPr marL="800100" lvl="2"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Latest Draft of New Agreement (11/8/13)</a:t>
            </a:r>
          </a:p>
          <a:p>
            <a:pPr marL="1257300" lvl="3"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Add goal and three outcomes for meaningful experiences, schools and school systems models, and environmental literacy metrics (2014).</a:t>
            </a:r>
            <a:endParaRPr lang="en-US" sz="2200" dirty="0" smtClean="0">
              <a:solidFill>
                <a:schemeClr val="tx1">
                  <a:lumMod val="75000"/>
                </a:schemeClr>
              </a:solidFill>
              <a:latin typeface="Calibri" pitchFamily="34" charset="0"/>
            </a:endParaRPr>
          </a:p>
          <a:p>
            <a:pPr marL="1257300" lvl="2" indent="-342900">
              <a:spcBef>
                <a:spcPct val="20000"/>
              </a:spcBef>
              <a:buClr>
                <a:schemeClr val="bg2"/>
              </a:buClr>
              <a:buSzPct val="75000"/>
              <a:buFont typeface="Wingdings" pitchFamily="2" charset="2"/>
              <a:buChar char="n"/>
              <a:defRPr/>
            </a:pPr>
            <a:endParaRPr lang="en-US" sz="2200" i="1" u="sng" dirty="0">
              <a:solidFill>
                <a:srgbClr val="333399"/>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Stewardship and Community Engagement</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lvl="5" indent="-457200">
              <a:spcBef>
                <a:spcPct val="20000"/>
              </a:spcBef>
              <a:buSzPct val="75000"/>
              <a:buFont typeface="+mj-lt"/>
              <a:buAutoNum type="arabicPeriod"/>
              <a:defRPr/>
            </a:pPr>
            <a:r>
              <a:rPr lang="en-US" sz="3200" dirty="0" smtClean="0">
                <a:solidFill>
                  <a:schemeClr val="tx1">
                    <a:lumMod val="75000"/>
                  </a:schemeClr>
                </a:solidFill>
                <a:latin typeface="Calibri" pitchFamily="34" charset="0"/>
              </a:rPr>
              <a:t>Governance</a:t>
            </a:r>
          </a:p>
          <a:p>
            <a:pPr lvl="5" indent="-457200">
              <a:spcBef>
                <a:spcPct val="20000"/>
              </a:spcBef>
              <a:buSzPct val="75000"/>
              <a:buFont typeface="+mj-lt"/>
              <a:buAutoNum type="arabicPeriod"/>
              <a:defRPr/>
            </a:pPr>
            <a:r>
              <a:rPr lang="en-US" sz="3200" dirty="0" smtClean="0">
                <a:solidFill>
                  <a:schemeClr val="tx1">
                    <a:lumMod val="75000"/>
                  </a:schemeClr>
                </a:solidFill>
                <a:latin typeface="Calibri" pitchFamily="34" charset="0"/>
              </a:rPr>
              <a:t>Accountability</a:t>
            </a:r>
          </a:p>
          <a:p>
            <a:pPr lvl="5" indent="-457200">
              <a:spcBef>
                <a:spcPct val="20000"/>
              </a:spcBef>
              <a:buSzPct val="75000"/>
              <a:buFont typeface="+mj-lt"/>
              <a:buAutoNum type="arabicPeriod"/>
              <a:defRPr/>
            </a:pPr>
            <a:r>
              <a:rPr lang="en-US" sz="3200" dirty="0" smtClean="0">
                <a:solidFill>
                  <a:schemeClr val="tx1">
                    <a:lumMod val="75000"/>
                  </a:schemeClr>
                </a:solidFill>
                <a:latin typeface="Calibri" pitchFamily="34" charset="0"/>
              </a:rPr>
              <a:t>Environmental Literacy</a:t>
            </a:r>
          </a:p>
          <a:p>
            <a:pPr lvl="5" indent="-457200">
              <a:spcBef>
                <a:spcPct val="20000"/>
              </a:spcBef>
              <a:buSzPct val="75000"/>
              <a:buFont typeface="+mj-lt"/>
              <a:buAutoNum type="arabicPeriod"/>
              <a:defRPr/>
            </a:pPr>
            <a:r>
              <a:rPr lang="en-US" sz="3200" dirty="0" smtClean="0">
                <a:solidFill>
                  <a:schemeClr val="tx1">
                    <a:lumMod val="75000"/>
                  </a:schemeClr>
                </a:solidFill>
                <a:latin typeface="Calibri" pitchFamily="34" charset="0"/>
              </a:rPr>
              <a:t>Toxic Contaminants</a:t>
            </a:r>
          </a:p>
          <a:p>
            <a:pPr lvl="5" indent="-457200">
              <a:spcBef>
                <a:spcPct val="20000"/>
              </a:spcBef>
              <a:buSzPct val="75000"/>
              <a:buFont typeface="+mj-lt"/>
              <a:buAutoNum type="arabicPeriod"/>
              <a:defRPr/>
            </a:pPr>
            <a:r>
              <a:rPr lang="en-US" sz="3200" dirty="0" smtClean="0">
                <a:solidFill>
                  <a:schemeClr val="tx1">
                    <a:lumMod val="75000"/>
                  </a:schemeClr>
                </a:solidFill>
                <a:latin typeface="Calibri" pitchFamily="34" charset="0"/>
              </a:rPr>
              <a:t>Climate Change</a:t>
            </a:r>
          </a:p>
          <a:p>
            <a:pPr lvl="5" indent="-457200">
              <a:spcBef>
                <a:spcPct val="20000"/>
              </a:spcBef>
              <a:buSzPct val="75000"/>
              <a:buFont typeface="+mj-lt"/>
              <a:buAutoNum type="arabicPeriod"/>
              <a:defRPr/>
            </a:pPr>
            <a:r>
              <a:rPr lang="en-US" sz="3200" dirty="0" smtClean="0">
                <a:solidFill>
                  <a:schemeClr val="tx1">
                    <a:lumMod val="75000"/>
                  </a:schemeClr>
                </a:solidFill>
                <a:latin typeface="Calibri" pitchFamily="34" charset="0"/>
              </a:rPr>
              <a:t>Conowingo Dam</a:t>
            </a:r>
          </a:p>
          <a:p>
            <a:pPr lvl="2" indent="-457200">
              <a:spcBef>
                <a:spcPct val="20000"/>
              </a:spcBef>
              <a:buClr>
                <a:srgbClr val="002060"/>
              </a:buClr>
              <a:buSzPct val="75000"/>
              <a:buFont typeface="+mj-lt"/>
              <a:buAutoNum type="arabicPeriod"/>
              <a:defRPr/>
            </a:pPr>
            <a:endParaRPr lang="en-US" sz="2000" dirty="0" smtClean="0">
              <a:solidFill>
                <a:schemeClr val="tx1">
                  <a:lumMod val="75000"/>
                </a:schemeClr>
              </a:solidFill>
              <a:latin typeface="Calibri" pitchFamily="34" charset="0"/>
            </a:endParaRPr>
          </a:p>
          <a:p>
            <a:pPr lvl="2" indent="-457200">
              <a:spcBef>
                <a:spcPct val="20000"/>
              </a:spcBef>
              <a:buClr>
                <a:schemeClr val="bg1">
                  <a:lumMod val="85000"/>
                </a:schemeClr>
              </a:buClr>
              <a:buSzPct val="75000"/>
              <a:buFont typeface="Wingdings" pitchFamily="2" charset="2"/>
              <a:buChar char="q"/>
              <a:defRPr/>
            </a:pPr>
            <a:r>
              <a:rPr lang="en-US" sz="3200" dirty="0" smtClean="0">
                <a:solidFill>
                  <a:schemeClr val="tx1">
                    <a:lumMod val="75000"/>
                  </a:schemeClr>
                </a:solidFill>
                <a:latin typeface="Calibri" pitchFamily="34" charset="0"/>
              </a:rPr>
              <a:t>How are they addressed in the Draft Agreement (11/8/13)?</a:t>
            </a:r>
          </a:p>
          <a:p>
            <a:pPr marL="1257300" lvl="2" indent="-342900">
              <a:spcBef>
                <a:spcPct val="20000"/>
              </a:spcBef>
              <a:buClr>
                <a:schemeClr val="bg2"/>
              </a:buClr>
              <a:buSzPct val="75000"/>
              <a:buFont typeface="Wingdings" pitchFamily="2" charset="2"/>
              <a:buChar char="n"/>
              <a:defRPr/>
            </a:pPr>
            <a:endParaRPr lang="en-US" sz="2200" i="1" u="sng" dirty="0">
              <a:solidFill>
                <a:srgbClr val="333399"/>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13211"/>
            <a:ext cx="9144000" cy="646331"/>
          </a:xfrm>
          <a:prstGeom prst="rect">
            <a:avLst/>
          </a:prstGeom>
          <a:noFill/>
          <a:ln w="9525">
            <a:noFill/>
            <a:miter lim="800000"/>
            <a:headEnd/>
            <a:tailEnd/>
          </a:ln>
        </p:spPr>
        <p:txBody>
          <a:bodyPr wrap="square" anchor="ctr">
            <a:spAutoFit/>
          </a:bodyPr>
          <a:lstStyle/>
          <a:p>
            <a:pPr algn="ctr" eaLnBrk="0" hangingPunct="0"/>
            <a:r>
              <a:rPr lang="en-US" sz="3600" i="1" dirty="0" smtClean="0">
                <a:solidFill>
                  <a:srgbClr val="FFFFCC"/>
                </a:solidFill>
              </a:rPr>
              <a:t>CAC Issues Raised to EC</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800100" lvl="1" indent="-342900">
              <a:spcBef>
                <a:spcPct val="20000"/>
              </a:spcBef>
              <a:buClr>
                <a:schemeClr val="bg2"/>
              </a:buClr>
              <a:buSzPct val="75000"/>
              <a:defRPr/>
            </a:pPr>
            <a:r>
              <a:rPr lang="en-US" sz="2400" u="sng" dirty="0" smtClean="0">
                <a:solidFill>
                  <a:schemeClr val="tx1">
                    <a:lumMod val="75000"/>
                  </a:schemeClr>
                </a:solidFill>
                <a:latin typeface="Calibri" pitchFamily="34" charset="0"/>
              </a:rPr>
              <a:t>Current Full Draft 11/8/13</a:t>
            </a:r>
            <a:endParaRPr lang="en-US" sz="1200" u="sng" dirty="0" smtClean="0">
              <a:solidFill>
                <a:schemeClr val="tx1">
                  <a:lumMod val="75000"/>
                </a:schemeClr>
              </a:solidFill>
              <a:latin typeface="Calibri" pitchFamily="34" charset="0"/>
            </a:endParaRPr>
          </a:p>
          <a:p>
            <a:pPr marL="800100" lvl="1" indent="-342900">
              <a:spcBef>
                <a:spcPct val="20000"/>
              </a:spcBef>
              <a:buClr>
                <a:schemeClr val="bg2"/>
              </a:buClr>
              <a:buSzPct val="75000"/>
              <a:defRPr/>
            </a:pPr>
            <a:endParaRPr lang="en-US" sz="1200" u="sng" dirty="0" smtClean="0">
              <a:solidFill>
                <a:schemeClr val="tx1">
                  <a:lumMod val="75000"/>
                </a:schemeClr>
              </a:solidFill>
              <a:latin typeface="Calibri" pitchFamily="34" charset="0"/>
            </a:endParaRPr>
          </a:p>
          <a:p>
            <a:pPr marL="800100" lvl="2"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Goals and Outcomes Introduction</a:t>
            </a:r>
            <a:r>
              <a:rPr lang="en-US" sz="2400" dirty="0" smtClean="0">
                <a:solidFill>
                  <a:schemeClr val="tx1">
                    <a:lumMod val="75000"/>
                  </a:schemeClr>
                </a:solidFill>
                <a:latin typeface="Calibri" pitchFamily="34" charset="0"/>
              </a:rPr>
              <a:t>: </a:t>
            </a:r>
            <a:r>
              <a:rPr lang="en-US" sz="2400" i="1" dirty="0" smtClean="0"/>
              <a:t>Except for those outcomes required by law and related to the implementation of the Chesapeake Bay Total Maximum Daily Load (TMDL) under the water quality goal</a:t>
            </a:r>
            <a:r>
              <a:rPr lang="en-US" sz="2400" dirty="0" smtClean="0"/>
              <a:t>, </a:t>
            </a:r>
            <a:r>
              <a:rPr lang="en-US" sz="2400" i="1" dirty="0" smtClean="0"/>
              <a:t>each signatory may exercise its discretion to participate in the development and implementation of individual outcomes’ management strategies depending upon relevance, resources, priorities, or other factors</a:t>
            </a:r>
            <a:r>
              <a:rPr lang="en-US" sz="2400" dirty="0" smtClean="0"/>
              <a:t>. Partnerships with other agencies, organizations, and stakeholders will be identified as appropriate. </a:t>
            </a:r>
            <a:r>
              <a:rPr lang="en-US" sz="2400" i="1" dirty="0" smtClean="0"/>
              <a:t>Signatories may decide to adjust their level of participation in the implementation of strategies as circumstances warrant</a:t>
            </a:r>
            <a:r>
              <a:rPr lang="en-US" sz="2400" dirty="0" smtClean="0"/>
              <a:t>.  </a:t>
            </a:r>
          </a:p>
          <a:p>
            <a:pPr marL="1257300" lvl="2" indent="-342900">
              <a:spcBef>
                <a:spcPct val="20000"/>
              </a:spcBef>
              <a:buClr>
                <a:schemeClr val="bg2"/>
              </a:buClr>
              <a:buSzPct val="75000"/>
              <a:buFont typeface="Wingdings" pitchFamily="2" charset="2"/>
              <a:buChar char="n"/>
              <a:defRPr/>
            </a:pPr>
            <a:endParaRPr lang="en-US" sz="2400" dirty="0" smtClean="0">
              <a:solidFill>
                <a:schemeClr val="tx1">
                  <a:lumMod val="75000"/>
                </a:schemeClr>
              </a:solidFill>
              <a:latin typeface="Calibri" pitchFamily="34" charset="0"/>
            </a:endParaRPr>
          </a:p>
          <a:p>
            <a:pPr marL="1257300" lvl="2" indent="-342900">
              <a:spcBef>
                <a:spcPct val="20000"/>
              </a:spcBef>
              <a:buClr>
                <a:schemeClr val="bg2"/>
              </a:buClr>
              <a:buSzPct val="75000"/>
              <a:buFont typeface="Wingdings" pitchFamily="2" charset="2"/>
              <a:buChar char="n"/>
              <a:defRPr/>
            </a:pPr>
            <a:endParaRPr lang="en-US" sz="2200" i="1" u="sng" dirty="0">
              <a:solidFill>
                <a:srgbClr val="333399"/>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CAC Issue 1 - Governance</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800100" lvl="1" indent="-342900">
              <a:spcBef>
                <a:spcPct val="20000"/>
              </a:spcBef>
              <a:buClr>
                <a:schemeClr val="bg2"/>
              </a:buClr>
              <a:buSzPct val="75000"/>
              <a:defRPr/>
            </a:pPr>
            <a:r>
              <a:rPr lang="en-US" sz="2400" u="sng" dirty="0" smtClean="0">
                <a:solidFill>
                  <a:schemeClr val="tx1">
                    <a:lumMod val="75000"/>
                  </a:schemeClr>
                </a:solidFill>
                <a:latin typeface="Calibri" pitchFamily="34" charset="0"/>
              </a:rPr>
              <a:t>Current Full Draft 11/8/13</a:t>
            </a:r>
          </a:p>
          <a:p>
            <a:pPr marL="800100" lvl="1" indent="-342900">
              <a:spcBef>
                <a:spcPct val="20000"/>
              </a:spcBef>
              <a:buClr>
                <a:schemeClr val="bg2"/>
              </a:buClr>
              <a:buSzPct val="75000"/>
              <a:defRPr/>
            </a:pPr>
            <a:endParaRPr lang="en-US" sz="1200" u="sng" dirty="0" smtClean="0">
              <a:solidFill>
                <a:schemeClr val="tx1">
                  <a:lumMod val="75000"/>
                </a:schemeClr>
              </a:solidFill>
              <a:latin typeface="Calibri" pitchFamily="34" charset="0"/>
            </a:endParaRPr>
          </a:p>
          <a:p>
            <a:pPr marL="800100" lvl="2"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Management Strategies Development and Implementation</a:t>
            </a:r>
            <a:r>
              <a:rPr lang="en-US" sz="2400" dirty="0" smtClean="0">
                <a:solidFill>
                  <a:schemeClr val="tx1">
                    <a:lumMod val="75000"/>
                  </a:schemeClr>
                </a:solidFill>
                <a:latin typeface="Calibri" pitchFamily="34" charset="0"/>
              </a:rPr>
              <a:t>: </a:t>
            </a:r>
            <a:r>
              <a:rPr lang="en-US" sz="2400" i="1" dirty="0" smtClean="0"/>
              <a:t>Within one year </a:t>
            </a:r>
            <a:r>
              <a:rPr lang="en-US" sz="2400" dirty="0" smtClean="0"/>
              <a:t>of the Agreement, Goal Implementation Teams will develop management strategies for the outcomes supporting the Agreement goals.</a:t>
            </a:r>
          </a:p>
          <a:p>
            <a:pPr marL="1260475"/>
            <a:r>
              <a:rPr lang="en-US" sz="2400" dirty="0" smtClean="0"/>
              <a:t> </a:t>
            </a:r>
          </a:p>
          <a:p>
            <a:pPr marL="803275"/>
            <a:r>
              <a:rPr lang="en-US" sz="2400" i="1" dirty="0" smtClean="0"/>
              <a:t>Goal Implementation Teams will reevaluate biennially and update strategies as necessary</a:t>
            </a:r>
            <a:r>
              <a:rPr lang="en-US" sz="2400" dirty="0" smtClean="0"/>
              <a:t>, with attention to changing environmental and economic conditions.</a:t>
            </a:r>
          </a:p>
          <a:p>
            <a:pPr marL="1257300" lvl="2" indent="-342900">
              <a:spcBef>
                <a:spcPct val="20000"/>
              </a:spcBef>
              <a:buClr>
                <a:schemeClr val="bg2"/>
              </a:buClr>
              <a:buSzPct val="75000"/>
              <a:buFont typeface="Wingdings" pitchFamily="2" charset="2"/>
              <a:buChar char="n"/>
              <a:defRPr/>
            </a:pPr>
            <a:endParaRPr lang="en-US" sz="2400" dirty="0" smtClean="0">
              <a:solidFill>
                <a:schemeClr val="tx1">
                  <a:lumMod val="75000"/>
                </a:schemeClr>
              </a:solidFill>
              <a:latin typeface="Calibri" pitchFamily="34" charset="0"/>
            </a:endParaRPr>
          </a:p>
          <a:p>
            <a:pPr marL="1257300" lvl="2" indent="-342900">
              <a:spcBef>
                <a:spcPct val="20000"/>
              </a:spcBef>
              <a:buClr>
                <a:schemeClr val="bg2"/>
              </a:buClr>
              <a:buSzPct val="75000"/>
              <a:buFont typeface="Wingdings" pitchFamily="2" charset="2"/>
              <a:buChar char="n"/>
              <a:defRPr/>
            </a:pPr>
            <a:endParaRPr lang="en-US" sz="2200" i="1" u="sng" dirty="0">
              <a:solidFill>
                <a:srgbClr val="333399"/>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CAC Issue 1 - Governance</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800100" lvl="1" indent="-342900">
              <a:spcBef>
                <a:spcPct val="20000"/>
              </a:spcBef>
              <a:buClr>
                <a:schemeClr val="bg2"/>
              </a:buClr>
              <a:buSzPct val="75000"/>
              <a:defRPr/>
            </a:pPr>
            <a:r>
              <a:rPr lang="en-US" sz="2400" u="sng" dirty="0" smtClean="0">
                <a:solidFill>
                  <a:schemeClr val="tx1">
                    <a:lumMod val="75000"/>
                  </a:schemeClr>
                </a:solidFill>
                <a:latin typeface="Calibri" pitchFamily="34" charset="0"/>
              </a:rPr>
              <a:t>Current Full Draft 11/8/13</a:t>
            </a:r>
          </a:p>
          <a:p>
            <a:pPr marL="847725" lvl="2"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Preamble</a:t>
            </a:r>
            <a:r>
              <a:rPr lang="en-US" sz="2400" dirty="0" smtClean="0">
                <a:solidFill>
                  <a:schemeClr val="tx1">
                    <a:lumMod val="75000"/>
                  </a:schemeClr>
                </a:solidFill>
                <a:latin typeface="Calibri" pitchFamily="34" charset="0"/>
              </a:rPr>
              <a:t>:</a:t>
            </a:r>
          </a:p>
          <a:p>
            <a:pPr marL="850900"/>
            <a:r>
              <a:rPr lang="en-US" sz="2400" dirty="0" smtClean="0"/>
              <a:t>Watershed restoration and protection efforts have shown that measurable results coupled with firm </a:t>
            </a:r>
            <a:r>
              <a:rPr lang="en-US" sz="2400" i="1" dirty="0" smtClean="0"/>
              <a:t>accountability</a:t>
            </a:r>
            <a:r>
              <a:rPr lang="en-US" sz="2400" dirty="0" smtClean="0"/>
              <a:t> yield the most significant results… The Partnership is committed to improving </a:t>
            </a:r>
            <a:r>
              <a:rPr lang="en-US" sz="2400" i="1" dirty="0" smtClean="0"/>
              <a:t>verification and transparency</a:t>
            </a:r>
            <a:r>
              <a:rPr lang="en-US" sz="2400" dirty="0" smtClean="0"/>
              <a:t> of its actions to strengthen and increase public confidence in its efforts. </a:t>
            </a:r>
          </a:p>
          <a:p>
            <a:pPr marL="1260475"/>
            <a:endParaRPr lang="en-US" sz="2000" dirty="0" smtClean="0">
              <a:solidFill>
                <a:schemeClr val="tx1">
                  <a:lumMod val="75000"/>
                </a:schemeClr>
              </a:solidFill>
              <a:latin typeface="Calibri" pitchFamily="34" charset="0"/>
            </a:endParaRPr>
          </a:p>
          <a:p>
            <a:pPr marL="800100" lvl="2"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Principles</a:t>
            </a:r>
            <a:r>
              <a:rPr lang="en-US" sz="2400" dirty="0" smtClean="0">
                <a:solidFill>
                  <a:schemeClr val="tx1">
                    <a:lumMod val="75000"/>
                  </a:schemeClr>
                </a:solidFill>
                <a:latin typeface="Calibri" pitchFamily="34" charset="0"/>
              </a:rPr>
              <a:t>:</a:t>
            </a:r>
          </a:p>
          <a:p>
            <a:pPr marL="803275"/>
            <a:r>
              <a:rPr lang="en-US" sz="2400" dirty="0" smtClean="0"/>
              <a:t>The Partnership will:</a:t>
            </a:r>
          </a:p>
          <a:p>
            <a:pPr marL="803275"/>
            <a:r>
              <a:rPr lang="en-US" sz="2400" i="1" dirty="0" smtClean="0"/>
              <a:t>Operate with transparency</a:t>
            </a:r>
            <a:r>
              <a:rPr lang="en-US" sz="2400" dirty="0" smtClean="0"/>
              <a:t> in program decisions, policies, actions and progress to strengthen public confidence in our efforts.</a:t>
            </a:r>
            <a:endParaRPr lang="en-US" sz="2400" i="1" u="sng" dirty="0">
              <a:solidFill>
                <a:srgbClr val="333399"/>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CAC Issue 2 - Accountability</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800100" lvl="1" indent="-342900">
              <a:spcBef>
                <a:spcPct val="20000"/>
              </a:spcBef>
              <a:buClr>
                <a:schemeClr val="bg2"/>
              </a:buClr>
              <a:buSzPct val="75000"/>
              <a:defRPr/>
            </a:pPr>
            <a:r>
              <a:rPr lang="en-US" sz="2400" u="sng" dirty="0" smtClean="0">
                <a:solidFill>
                  <a:schemeClr val="tx1">
                    <a:lumMod val="75000"/>
                  </a:schemeClr>
                </a:solidFill>
                <a:latin typeface="Calibri" pitchFamily="34" charset="0"/>
              </a:rPr>
              <a:t>Current Full Draft 11/8/13</a:t>
            </a:r>
          </a:p>
          <a:p>
            <a:pPr marL="800100" lvl="1" indent="-342900">
              <a:spcBef>
                <a:spcPct val="20000"/>
              </a:spcBef>
              <a:buClr>
                <a:schemeClr val="bg2"/>
              </a:buClr>
              <a:buSzPct val="75000"/>
              <a:defRPr/>
            </a:pPr>
            <a:endParaRPr lang="en-US" sz="1200" u="sng" dirty="0" smtClean="0">
              <a:solidFill>
                <a:schemeClr val="tx1">
                  <a:lumMod val="75000"/>
                </a:schemeClr>
              </a:solidFill>
              <a:latin typeface="Calibri" pitchFamily="34" charset="0"/>
            </a:endParaRPr>
          </a:p>
          <a:p>
            <a:pPr marL="800100" lvl="2"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Management Strategies Development and Implementation</a:t>
            </a:r>
            <a:r>
              <a:rPr lang="en-US" sz="2400" dirty="0" smtClean="0">
                <a:solidFill>
                  <a:schemeClr val="tx1">
                    <a:lumMod val="75000"/>
                  </a:schemeClr>
                </a:solidFill>
                <a:latin typeface="Calibri" pitchFamily="34" charset="0"/>
              </a:rPr>
              <a:t>: </a:t>
            </a:r>
            <a:r>
              <a:rPr lang="en-US" sz="2400" i="1" dirty="0" smtClean="0"/>
              <a:t>The Chesapeake Bay Program will make these strategies and reports on progress available to the public in a transparent manner </a:t>
            </a:r>
            <a:r>
              <a:rPr lang="en-US" sz="2400" dirty="0" smtClean="0"/>
              <a:t>on its websites and through public meetings of the appropriate Goal Implementation Teams and Management Board. </a:t>
            </a:r>
            <a:endParaRPr lang="en-US" sz="2400" dirty="0" smtClean="0">
              <a:solidFill>
                <a:schemeClr val="tx1">
                  <a:lumMod val="75000"/>
                </a:schemeClr>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CAC Issue 2 - Accountability</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800100" lvl="1" indent="-342900">
              <a:spcBef>
                <a:spcPct val="20000"/>
              </a:spcBef>
              <a:buClr>
                <a:schemeClr val="bg2"/>
              </a:buClr>
              <a:buSzPct val="75000"/>
              <a:defRPr/>
            </a:pPr>
            <a:r>
              <a:rPr lang="en-US" sz="2400" u="sng" dirty="0" smtClean="0">
                <a:solidFill>
                  <a:schemeClr val="tx1">
                    <a:lumMod val="75000"/>
                  </a:schemeClr>
                </a:solidFill>
                <a:latin typeface="Calibri" pitchFamily="34" charset="0"/>
              </a:rPr>
              <a:t>Current Full Draft 11/8/13</a:t>
            </a:r>
          </a:p>
          <a:p>
            <a:pPr marL="800100" lvl="1" indent="-342900">
              <a:spcBef>
                <a:spcPct val="20000"/>
              </a:spcBef>
              <a:buClr>
                <a:schemeClr val="bg2"/>
              </a:buClr>
              <a:buSzPct val="75000"/>
              <a:defRPr/>
            </a:pPr>
            <a:endParaRPr lang="en-US" sz="1200" u="sng" dirty="0" smtClean="0">
              <a:solidFill>
                <a:schemeClr val="tx1">
                  <a:lumMod val="75000"/>
                </a:schemeClr>
              </a:solidFill>
              <a:latin typeface="Calibri" pitchFamily="34" charset="0"/>
            </a:endParaRPr>
          </a:p>
          <a:p>
            <a:pPr marL="800100" lvl="2" indent="-342900">
              <a:spcBef>
                <a:spcPct val="20000"/>
              </a:spcBef>
              <a:buClr>
                <a:schemeClr val="bg2"/>
              </a:buClr>
              <a:buSzPct val="75000"/>
              <a:buFont typeface="Wingdings" pitchFamily="2" charset="2"/>
              <a:buChar char="n"/>
              <a:defRPr/>
            </a:pPr>
            <a:r>
              <a:rPr lang="en-US" sz="2400" u="sng" dirty="0" smtClean="0"/>
              <a:t>Environmental Literacy Goal: </a:t>
            </a:r>
            <a:r>
              <a:rPr lang="en-US" sz="2400" dirty="0" smtClean="0"/>
              <a:t>Enable students in the region to graduate with the knowledge to use scientific evidence and citizenship skills to act responsibly to protect and restore their local watershed.</a:t>
            </a:r>
          </a:p>
          <a:p>
            <a:pPr marL="800100" lvl="2" indent="-342900">
              <a:spcBef>
                <a:spcPct val="20000"/>
              </a:spcBef>
              <a:buClr>
                <a:schemeClr val="bg2"/>
              </a:buClr>
              <a:buSzPct val="75000"/>
              <a:buFont typeface="Wingdings" pitchFamily="2" charset="2"/>
              <a:buChar char="n"/>
              <a:defRPr/>
            </a:pPr>
            <a:endParaRPr lang="en-US" sz="2400" dirty="0" smtClean="0"/>
          </a:p>
          <a:p>
            <a:pPr marL="800100" lvl="2" indent="-342900">
              <a:spcBef>
                <a:spcPct val="20000"/>
              </a:spcBef>
              <a:buClr>
                <a:schemeClr val="bg2"/>
              </a:buClr>
              <a:buSzPct val="75000"/>
              <a:buFont typeface="Wingdings" pitchFamily="2" charset="2"/>
              <a:buChar char="n"/>
              <a:defRPr/>
            </a:pPr>
            <a:r>
              <a:rPr lang="en-US" sz="2400" u="sng" dirty="0" smtClean="0"/>
              <a:t>Meaningful Watershed Educational Experience Outcome</a:t>
            </a:r>
            <a:r>
              <a:rPr lang="en-US" sz="2400" dirty="0" smtClean="0"/>
              <a:t>: Increase the number of students participating in teacher-supported meaningful watershed educational experiences in elementary, middle and high school.</a:t>
            </a:r>
          </a:p>
          <a:p>
            <a:pPr marL="800100" lvl="2" indent="-342900">
              <a:spcBef>
                <a:spcPct val="20000"/>
              </a:spcBef>
              <a:buClr>
                <a:schemeClr val="bg2"/>
              </a:buClr>
              <a:buSzPct val="75000"/>
              <a:buFont typeface="Wingdings" pitchFamily="2" charset="2"/>
              <a:buChar char="n"/>
              <a:defRPr/>
            </a:pPr>
            <a:endParaRPr lang="en-US" sz="2400" dirty="0" smtClean="0">
              <a:solidFill>
                <a:schemeClr val="tx1">
                  <a:lumMod val="75000"/>
                </a:schemeClr>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CAC Issue 3 - Environmental Literacy</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Char char="n"/>
              <a:defRPr/>
            </a:pPr>
            <a:endParaRPr lang="en-US" sz="2200" i="1" u="sng" dirty="0">
              <a:solidFill>
                <a:srgbClr val="333399"/>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pic>
        <p:nvPicPr>
          <p:cNvPr id="10" name="Picture 9" descr="insertA.GIF"/>
          <p:cNvPicPr>
            <a:picLocks noChangeAspect="1"/>
          </p:cNvPicPr>
          <p:nvPr/>
        </p:nvPicPr>
        <p:blipFill>
          <a:blip r:embed="rId3" cstate="print"/>
          <a:stretch>
            <a:fillRect/>
          </a:stretch>
        </p:blipFill>
        <p:spPr>
          <a:xfrm>
            <a:off x="1" y="0"/>
            <a:ext cx="9144000" cy="685800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800100" lvl="1" indent="-342900">
              <a:spcBef>
                <a:spcPct val="20000"/>
              </a:spcBef>
              <a:buClr>
                <a:schemeClr val="bg2"/>
              </a:buClr>
              <a:buSzPct val="75000"/>
              <a:defRPr/>
            </a:pPr>
            <a:r>
              <a:rPr lang="en-US" sz="2400" u="sng" dirty="0" smtClean="0">
                <a:solidFill>
                  <a:schemeClr val="tx1">
                    <a:lumMod val="75000"/>
                  </a:schemeClr>
                </a:solidFill>
                <a:latin typeface="Calibri" pitchFamily="34" charset="0"/>
              </a:rPr>
              <a:t>Current Full Draft 11/8/13</a:t>
            </a:r>
          </a:p>
          <a:p>
            <a:pPr marL="800100" lvl="1" indent="-342900">
              <a:spcBef>
                <a:spcPct val="20000"/>
              </a:spcBef>
              <a:buClr>
                <a:schemeClr val="bg2"/>
              </a:buClr>
              <a:buSzPct val="75000"/>
              <a:defRPr/>
            </a:pPr>
            <a:endParaRPr lang="en-US" sz="1200" u="sng" dirty="0" smtClean="0">
              <a:solidFill>
                <a:schemeClr val="tx1">
                  <a:lumMod val="75000"/>
                </a:schemeClr>
              </a:solidFill>
              <a:latin typeface="Calibri" pitchFamily="34" charset="0"/>
            </a:endParaRPr>
          </a:p>
          <a:p>
            <a:pPr marL="800100" lvl="2" indent="-342900">
              <a:spcBef>
                <a:spcPct val="20000"/>
              </a:spcBef>
              <a:buClr>
                <a:schemeClr val="bg2"/>
              </a:buClr>
              <a:buSzPct val="75000"/>
              <a:buFont typeface="Wingdings" pitchFamily="2" charset="2"/>
              <a:buChar char="n"/>
              <a:defRPr/>
            </a:pPr>
            <a:r>
              <a:rPr lang="en-US" sz="2400" u="sng" dirty="0" smtClean="0"/>
              <a:t>School and School System Model Development Outcome</a:t>
            </a:r>
            <a:r>
              <a:rPr lang="en-US" sz="2400" dirty="0" smtClean="0"/>
              <a:t>: The Partnership will support and highlight models of sustainable schools and local education agencies that use system-wide approaches for environmental education.</a:t>
            </a:r>
          </a:p>
          <a:p>
            <a:pPr marL="800100" lvl="2" indent="-342900">
              <a:spcBef>
                <a:spcPct val="20000"/>
              </a:spcBef>
              <a:buClr>
                <a:schemeClr val="bg2"/>
              </a:buClr>
              <a:buSzPct val="75000"/>
              <a:buFont typeface="Wingdings" pitchFamily="2" charset="2"/>
              <a:buChar char="n"/>
              <a:defRPr/>
            </a:pPr>
            <a:endParaRPr lang="en-US" sz="2400" dirty="0" smtClean="0"/>
          </a:p>
          <a:p>
            <a:pPr marL="800100" lvl="2" indent="-342900">
              <a:spcBef>
                <a:spcPct val="20000"/>
              </a:spcBef>
              <a:buClr>
                <a:schemeClr val="bg2"/>
              </a:buClr>
              <a:buSzPct val="75000"/>
              <a:buFont typeface="Wingdings" pitchFamily="2" charset="2"/>
              <a:buChar char="n"/>
              <a:defRPr/>
            </a:pPr>
            <a:r>
              <a:rPr lang="en-US" sz="2400" u="sng" dirty="0" smtClean="0"/>
              <a:t>Environmental Literacy Metrics Outcome</a:t>
            </a:r>
            <a:r>
              <a:rPr lang="en-US" sz="2400" dirty="0" smtClean="0"/>
              <a:t>: By 2014, develop baseline metrics to establish and measure outcomes related to student participation in teacher supported meaningful watershed educational experiences and related activities. </a:t>
            </a:r>
          </a:p>
          <a:p>
            <a:pPr marL="800100" lvl="2" indent="-342900">
              <a:spcBef>
                <a:spcPct val="20000"/>
              </a:spcBef>
              <a:buClr>
                <a:schemeClr val="bg2"/>
              </a:buClr>
              <a:buSzPct val="75000"/>
              <a:buFont typeface="Wingdings" pitchFamily="2" charset="2"/>
              <a:buChar char="n"/>
              <a:defRPr/>
            </a:pPr>
            <a:endParaRPr lang="en-US" sz="2400" dirty="0" smtClean="0">
              <a:solidFill>
                <a:schemeClr val="tx1">
                  <a:lumMod val="75000"/>
                </a:schemeClr>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CAC Issue 3 - Environmental Literacy</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800100" lvl="1" indent="-342900">
              <a:spcBef>
                <a:spcPct val="20000"/>
              </a:spcBef>
              <a:buClr>
                <a:schemeClr val="bg2"/>
              </a:buClr>
              <a:buSzPct val="75000"/>
              <a:defRPr/>
            </a:pPr>
            <a:r>
              <a:rPr lang="en-US" sz="2400" u="sng" dirty="0" smtClean="0">
                <a:solidFill>
                  <a:schemeClr val="tx1">
                    <a:lumMod val="75000"/>
                  </a:schemeClr>
                </a:solidFill>
                <a:latin typeface="Calibri" pitchFamily="34" charset="0"/>
              </a:rPr>
              <a:t>Language considered, but rejected:</a:t>
            </a:r>
          </a:p>
          <a:p>
            <a:pPr marL="800100" lvl="1" indent="-342900">
              <a:spcBef>
                <a:spcPct val="20000"/>
              </a:spcBef>
              <a:buClr>
                <a:schemeClr val="bg2"/>
              </a:buClr>
              <a:buSzPct val="75000"/>
              <a:defRPr/>
            </a:pPr>
            <a:endParaRPr lang="en-US" sz="1200" u="sng" dirty="0" smtClean="0">
              <a:solidFill>
                <a:schemeClr val="tx1">
                  <a:lumMod val="75000"/>
                </a:schemeClr>
              </a:solidFill>
              <a:latin typeface="Calibri" pitchFamily="34" charset="0"/>
            </a:endParaRPr>
          </a:p>
          <a:p>
            <a:pPr marL="800100" lvl="2" indent="-342900">
              <a:spcBef>
                <a:spcPct val="20000"/>
              </a:spcBef>
              <a:buClr>
                <a:schemeClr val="bg2"/>
              </a:buClr>
              <a:buSzPct val="75000"/>
              <a:buFont typeface="Wingdings" pitchFamily="2" charset="2"/>
              <a:buChar char="n"/>
              <a:defRPr/>
            </a:pPr>
            <a:r>
              <a:rPr lang="en-US" sz="2400" i="1" u="sng" dirty="0" smtClean="0"/>
              <a:t>Toxic Contaminants Research Outcome</a:t>
            </a:r>
            <a:r>
              <a:rPr lang="en-US" sz="2400" b="1" i="1" dirty="0" smtClean="0"/>
              <a:t>: </a:t>
            </a:r>
            <a:r>
              <a:rPr lang="en-US" sz="2400" i="1" dirty="0" smtClean="0"/>
              <a:t>Assess planned research and opportunities for new research to improve knowledge of the effects of contaminants of emerging concern on the health of fish and wildlife by 2015 so future strategies can be considered. </a:t>
            </a:r>
            <a:endParaRPr lang="en-US" sz="2400" dirty="0" smtClean="0"/>
          </a:p>
          <a:p>
            <a:pPr marL="800100" lvl="2" indent="-342900">
              <a:spcBef>
                <a:spcPct val="20000"/>
              </a:spcBef>
              <a:buClr>
                <a:schemeClr val="bg2"/>
              </a:buClr>
              <a:buSzPct val="75000"/>
              <a:buFont typeface="Wingdings" pitchFamily="2" charset="2"/>
              <a:buChar char="n"/>
              <a:defRPr/>
            </a:pPr>
            <a:endParaRPr lang="en-US" sz="2400" dirty="0" smtClean="0"/>
          </a:p>
          <a:p>
            <a:pPr marL="800100" lvl="2" indent="-342900">
              <a:spcBef>
                <a:spcPct val="20000"/>
              </a:spcBef>
              <a:buClr>
                <a:schemeClr val="bg2"/>
              </a:buClr>
              <a:buSzPct val="75000"/>
              <a:buFont typeface="Wingdings" pitchFamily="2" charset="2"/>
              <a:buChar char="n"/>
              <a:defRPr/>
            </a:pPr>
            <a:r>
              <a:rPr lang="en-US" sz="2400" i="1" u="sng" dirty="0" smtClean="0"/>
              <a:t>Toxic Contaminants Reduction Outcome</a:t>
            </a:r>
            <a:r>
              <a:rPr lang="en-US" sz="2400" i="1" dirty="0" smtClean="0"/>
              <a:t>:</a:t>
            </a:r>
            <a:r>
              <a:rPr lang="en-US" sz="2400" dirty="0" smtClean="0"/>
              <a:t> </a:t>
            </a:r>
            <a:r>
              <a:rPr lang="en-US" sz="2400" i="1" dirty="0" smtClean="0"/>
              <a:t>Identify practices and an implementation schedule by 2015 to reduce loadings of PCBs and mercury to the Chesapeake Bay and its watershed. </a:t>
            </a:r>
            <a:r>
              <a:rPr lang="en-US" sz="2400" dirty="0" smtClean="0"/>
              <a:t> </a:t>
            </a:r>
          </a:p>
          <a:p>
            <a:pPr marL="800100" lvl="2" indent="-342900">
              <a:spcBef>
                <a:spcPct val="20000"/>
              </a:spcBef>
              <a:buClr>
                <a:schemeClr val="bg2"/>
              </a:buClr>
              <a:buSzPct val="75000"/>
              <a:buFont typeface="Wingdings" pitchFamily="2" charset="2"/>
              <a:buChar char="n"/>
              <a:defRPr/>
            </a:pPr>
            <a:endParaRPr lang="en-US" sz="2400" dirty="0" smtClean="0">
              <a:solidFill>
                <a:schemeClr val="tx1">
                  <a:lumMod val="75000"/>
                </a:schemeClr>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CAC Issue 4 - Toxic Contaminants</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800100" lvl="1" indent="-342900">
              <a:spcBef>
                <a:spcPct val="20000"/>
              </a:spcBef>
              <a:buClr>
                <a:schemeClr val="bg2"/>
              </a:buClr>
              <a:buSzPct val="75000"/>
              <a:defRPr/>
            </a:pPr>
            <a:r>
              <a:rPr lang="en-US" sz="2400" u="sng" dirty="0" smtClean="0">
                <a:solidFill>
                  <a:schemeClr val="tx1">
                    <a:lumMod val="75000"/>
                  </a:schemeClr>
                </a:solidFill>
                <a:latin typeface="Calibri" pitchFamily="34" charset="0"/>
              </a:rPr>
              <a:t>Rationale</a:t>
            </a:r>
          </a:p>
          <a:p>
            <a:pPr marL="800100" lvl="2" indent="-342900">
              <a:spcBef>
                <a:spcPct val="20000"/>
              </a:spcBef>
              <a:buClr>
                <a:schemeClr val="bg2"/>
              </a:buClr>
              <a:buSzPct val="75000"/>
              <a:buFont typeface="Wingdings" pitchFamily="2" charset="2"/>
              <a:buChar char="n"/>
              <a:defRPr/>
            </a:pPr>
            <a:r>
              <a:rPr lang="en-US" sz="2400" dirty="0" smtClean="0"/>
              <a:t>While several partners supported inclusion of toxic contaminant outcomes, some expressed concerns related to whether there is a need for the CBP to apply itself to contaminant issues that are the target of established impairments and, in some cases, local TMDLs in the jurisdictions.  Jurisdictions felt that toxic contaminants are being addressed already through state programs and local TMDLs for contaminants. Other arguments against including the reduction outcomes, such as the contaminants of concern are not transported across state boundaries and the contaminants are bound in legacy sediment only with no ongoing inputs, were influential but are not necessarily substantiated in the technical literature. </a:t>
            </a:r>
          </a:p>
          <a:p>
            <a:pPr marL="800100" lvl="2" indent="-342900">
              <a:spcBef>
                <a:spcPct val="20000"/>
              </a:spcBef>
              <a:buClr>
                <a:schemeClr val="bg2"/>
              </a:buClr>
              <a:buSzPct val="75000"/>
              <a:buFont typeface="Wingdings" pitchFamily="2" charset="2"/>
              <a:buChar char="n"/>
              <a:defRPr/>
            </a:pPr>
            <a:endParaRPr lang="en-US" sz="2400" dirty="0" smtClean="0">
              <a:solidFill>
                <a:schemeClr val="tx1">
                  <a:lumMod val="75000"/>
                </a:schemeClr>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CAC Issue 4 - Toxic Contaminants</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800100" lvl="1" indent="-342900">
              <a:spcBef>
                <a:spcPct val="20000"/>
              </a:spcBef>
              <a:buClr>
                <a:schemeClr val="bg2"/>
              </a:buClr>
              <a:buSzPct val="75000"/>
              <a:defRPr/>
            </a:pPr>
            <a:r>
              <a:rPr lang="en-US" sz="2400" u="sng" dirty="0" smtClean="0">
                <a:solidFill>
                  <a:schemeClr val="tx1">
                    <a:lumMod val="75000"/>
                  </a:schemeClr>
                </a:solidFill>
                <a:latin typeface="Calibri" pitchFamily="34" charset="0"/>
              </a:rPr>
              <a:t>Current Full Draft 11/8/13</a:t>
            </a:r>
          </a:p>
          <a:p>
            <a:pPr marL="800100" lvl="1" indent="-342900">
              <a:spcBef>
                <a:spcPct val="20000"/>
              </a:spcBef>
              <a:buClr>
                <a:schemeClr val="bg2"/>
              </a:buClr>
              <a:buSzPct val="75000"/>
              <a:defRPr/>
            </a:pPr>
            <a:endParaRPr lang="en-US" sz="1200" u="sng" dirty="0" smtClean="0">
              <a:solidFill>
                <a:schemeClr val="tx1">
                  <a:lumMod val="75000"/>
                </a:schemeClr>
              </a:solidFill>
              <a:latin typeface="Calibri" pitchFamily="34" charset="0"/>
            </a:endParaRPr>
          </a:p>
          <a:p>
            <a:pPr marL="800100" lvl="2" indent="-342900">
              <a:spcBef>
                <a:spcPct val="20000"/>
              </a:spcBef>
              <a:buClr>
                <a:schemeClr val="bg2"/>
              </a:buClr>
              <a:buSzPct val="75000"/>
              <a:buFont typeface="Wingdings" pitchFamily="2" charset="2"/>
              <a:buChar char="n"/>
              <a:defRPr/>
            </a:pPr>
            <a:r>
              <a:rPr lang="en-US" sz="2400" u="sng" dirty="0" smtClean="0"/>
              <a:t>Preamble</a:t>
            </a:r>
            <a:r>
              <a:rPr lang="en-US" sz="2400" dirty="0" smtClean="0"/>
              <a:t>: Much progress has been made, but there is more to do especially in the face of continued challenges such as changes in population, loss of farm and forest lands and </a:t>
            </a:r>
            <a:r>
              <a:rPr lang="en-US" sz="2400" i="1" dirty="0" smtClean="0"/>
              <a:t>changing environmental conditions</a:t>
            </a:r>
            <a:r>
              <a:rPr lang="en-US" sz="2400" dirty="0" smtClean="0"/>
              <a:t>.</a:t>
            </a:r>
          </a:p>
          <a:p>
            <a:pPr marL="800100" lvl="2" indent="-342900">
              <a:spcBef>
                <a:spcPct val="20000"/>
              </a:spcBef>
              <a:buClr>
                <a:schemeClr val="bg2"/>
              </a:buClr>
              <a:buSzPct val="75000"/>
              <a:buFont typeface="Wingdings" pitchFamily="2" charset="2"/>
              <a:buChar char="n"/>
              <a:defRPr/>
            </a:pPr>
            <a:endParaRPr lang="en-US" sz="2400" dirty="0" smtClean="0"/>
          </a:p>
          <a:p>
            <a:pPr marL="800100" lvl="2" indent="-342900">
              <a:spcBef>
                <a:spcPct val="20000"/>
              </a:spcBef>
              <a:buClr>
                <a:schemeClr val="bg2"/>
              </a:buClr>
              <a:buSzPct val="75000"/>
              <a:buFont typeface="Wingdings" pitchFamily="2" charset="2"/>
              <a:buChar char="n"/>
              <a:defRPr/>
            </a:pPr>
            <a:r>
              <a:rPr lang="en-US" sz="2400" u="sng" dirty="0" smtClean="0"/>
              <a:t>Principles</a:t>
            </a:r>
            <a:r>
              <a:rPr lang="en-US" sz="2400" dirty="0" smtClean="0"/>
              <a:t>: </a:t>
            </a:r>
          </a:p>
          <a:p>
            <a:pPr marL="800100" lvl="2" indent="3175">
              <a:spcBef>
                <a:spcPct val="20000"/>
              </a:spcBef>
              <a:buClr>
                <a:schemeClr val="bg2"/>
              </a:buClr>
              <a:buSzPct val="75000"/>
              <a:defRPr/>
            </a:pPr>
            <a:r>
              <a:rPr lang="en-US" sz="2400" dirty="0" smtClean="0"/>
              <a:t>The Partners will:</a:t>
            </a:r>
          </a:p>
          <a:p>
            <a:pPr marL="800100" lvl="2" indent="3175">
              <a:spcBef>
                <a:spcPct val="20000"/>
              </a:spcBef>
              <a:buClr>
                <a:schemeClr val="bg2"/>
              </a:buClr>
              <a:buSzPct val="75000"/>
              <a:defRPr/>
            </a:pPr>
            <a:r>
              <a:rPr lang="en-US" sz="2400" dirty="0" smtClean="0"/>
              <a:t>Anticipate changing conditions, including long-term trends in sea level, temperature, precipitation, land use and other variables.</a:t>
            </a: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CAC Issue 5 - Climate Change</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800100" lvl="1" indent="-342900">
              <a:spcBef>
                <a:spcPct val="20000"/>
              </a:spcBef>
              <a:buClr>
                <a:schemeClr val="bg2"/>
              </a:buClr>
              <a:buSzPct val="75000"/>
              <a:defRPr/>
            </a:pPr>
            <a:r>
              <a:rPr lang="en-US" sz="2400" u="sng" dirty="0" smtClean="0">
                <a:solidFill>
                  <a:schemeClr val="tx1">
                    <a:lumMod val="75000"/>
                  </a:schemeClr>
                </a:solidFill>
                <a:latin typeface="Calibri" pitchFamily="34" charset="0"/>
              </a:rPr>
              <a:t>Current Full Draft 11/8/13</a:t>
            </a:r>
          </a:p>
          <a:p>
            <a:pPr marL="800100" lvl="1" indent="-342900">
              <a:spcBef>
                <a:spcPct val="20000"/>
              </a:spcBef>
              <a:buClr>
                <a:schemeClr val="bg2"/>
              </a:buClr>
              <a:buSzPct val="75000"/>
              <a:defRPr/>
            </a:pPr>
            <a:endParaRPr lang="en-US" sz="1200" u="sng" dirty="0" smtClean="0">
              <a:solidFill>
                <a:schemeClr val="tx1">
                  <a:lumMod val="75000"/>
                </a:schemeClr>
              </a:solidFill>
              <a:latin typeface="Calibri" pitchFamily="34" charset="0"/>
            </a:endParaRPr>
          </a:p>
          <a:p>
            <a:pPr marL="800100" lvl="2" indent="-342900">
              <a:spcBef>
                <a:spcPct val="20000"/>
              </a:spcBef>
              <a:buClr>
                <a:schemeClr val="bg2"/>
              </a:buClr>
              <a:buSzPct val="75000"/>
              <a:buFont typeface="Wingdings" pitchFamily="2" charset="2"/>
              <a:buChar char="n"/>
              <a:defRPr/>
            </a:pPr>
            <a:r>
              <a:rPr lang="en-US" sz="2400" u="sng" dirty="0" smtClean="0"/>
              <a:t>Management Strategy Development and Implementation</a:t>
            </a:r>
            <a:r>
              <a:rPr lang="en-US" sz="2400" dirty="0" smtClean="0"/>
              <a:t>:</a:t>
            </a:r>
          </a:p>
          <a:p>
            <a:pPr marL="800100" lvl="2" indent="3175">
              <a:spcBef>
                <a:spcPct val="20000"/>
              </a:spcBef>
              <a:buClr>
                <a:schemeClr val="bg2"/>
              </a:buClr>
              <a:buSzPct val="75000"/>
              <a:defRPr/>
            </a:pPr>
            <a:r>
              <a:rPr lang="en-US" sz="2400" dirty="0" smtClean="0"/>
              <a:t> Management strategies may address multiple outcomes if deemed appropriate.  Goal Implementation Teams will re-evaluate biennially and update them as necessary, with attention to changing environmental and economic conditions. Policy changes to address these conditions and minimize obstacles to achieve the outcome may be identified.</a:t>
            </a:r>
          </a:p>
          <a:p>
            <a:pPr marL="800100" lvl="2" indent="-342900">
              <a:spcBef>
                <a:spcPct val="20000"/>
              </a:spcBef>
              <a:buClr>
                <a:schemeClr val="bg2"/>
              </a:buClr>
              <a:buSzPct val="75000"/>
              <a:buFont typeface="Wingdings" pitchFamily="2" charset="2"/>
              <a:buChar char="n"/>
              <a:defRPr/>
            </a:pPr>
            <a:endParaRPr lang="en-US" sz="2400" dirty="0" smtClean="0"/>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CAC Issue 5 - Climate Change</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800100" lvl="1" indent="-342900">
              <a:spcBef>
                <a:spcPct val="20000"/>
              </a:spcBef>
              <a:buClr>
                <a:schemeClr val="bg2"/>
              </a:buClr>
              <a:buSzPct val="75000"/>
              <a:defRPr/>
            </a:pPr>
            <a:r>
              <a:rPr lang="en-US" sz="2400" u="sng" dirty="0" smtClean="0">
                <a:solidFill>
                  <a:schemeClr val="tx1">
                    <a:lumMod val="75000"/>
                  </a:schemeClr>
                </a:solidFill>
                <a:latin typeface="Calibri" pitchFamily="34" charset="0"/>
              </a:rPr>
              <a:t>Rationale</a:t>
            </a:r>
          </a:p>
          <a:p>
            <a:pPr marL="800100" lvl="1" indent="-342900">
              <a:spcBef>
                <a:spcPct val="20000"/>
              </a:spcBef>
              <a:buClr>
                <a:schemeClr val="bg2"/>
              </a:buClr>
              <a:buSzPct val="75000"/>
              <a:defRPr/>
            </a:pPr>
            <a:endParaRPr lang="en-US" sz="1200" u="sng" dirty="0" smtClean="0">
              <a:solidFill>
                <a:schemeClr val="tx1">
                  <a:lumMod val="75000"/>
                </a:schemeClr>
              </a:solidFill>
              <a:latin typeface="Calibri" pitchFamily="34" charset="0"/>
            </a:endParaRPr>
          </a:p>
          <a:p>
            <a:pPr marL="800100" lvl="2" indent="-342900">
              <a:spcBef>
                <a:spcPct val="20000"/>
              </a:spcBef>
              <a:buClr>
                <a:schemeClr val="bg2"/>
              </a:buClr>
              <a:buSzPct val="75000"/>
              <a:buFont typeface="Wingdings" pitchFamily="2" charset="2"/>
              <a:buChar char="n"/>
              <a:defRPr/>
            </a:pPr>
            <a:r>
              <a:rPr lang="en-US" sz="2400" dirty="0" smtClean="0"/>
              <a:t>“Climate change” should not be included as a goal or outcome, but adapting to “changing environmental conditions” will be included as a cross-cutting issue to be addressed in the Management Strategies for outcomes because it is a factor influencing the Partnership’s ability to meet goals and outcomes.</a:t>
            </a:r>
            <a:endParaRPr lang="en-US" sz="2400" dirty="0" smtClean="0">
              <a:solidFill>
                <a:schemeClr val="tx1">
                  <a:lumMod val="75000"/>
                </a:schemeClr>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CAC Issue 5 - Climate Change</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800100" lvl="1" indent="-342900">
              <a:spcBef>
                <a:spcPct val="20000"/>
              </a:spcBef>
              <a:buClr>
                <a:schemeClr val="bg2"/>
              </a:buClr>
              <a:buSzPct val="75000"/>
              <a:defRPr/>
            </a:pPr>
            <a:r>
              <a:rPr lang="en-US" sz="2400" u="sng" dirty="0" smtClean="0">
                <a:solidFill>
                  <a:schemeClr val="tx1">
                    <a:lumMod val="75000"/>
                  </a:schemeClr>
                </a:solidFill>
                <a:latin typeface="Calibri" pitchFamily="34" charset="0"/>
              </a:rPr>
              <a:t>Current Full Draft 11/8/13</a:t>
            </a:r>
          </a:p>
          <a:p>
            <a:pPr marL="800100" lvl="1" indent="-342900">
              <a:spcBef>
                <a:spcPct val="20000"/>
              </a:spcBef>
              <a:buClr>
                <a:schemeClr val="bg2"/>
              </a:buClr>
              <a:buSzPct val="75000"/>
              <a:defRPr/>
            </a:pPr>
            <a:endParaRPr lang="en-US" sz="1200" u="sng" dirty="0" smtClean="0">
              <a:solidFill>
                <a:schemeClr val="tx1">
                  <a:lumMod val="75000"/>
                </a:schemeClr>
              </a:solidFill>
              <a:latin typeface="Calibri" pitchFamily="34" charset="0"/>
            </a:endParaRPr>
          </a:p>
          <a:p>
            <a:pPr marL="800100" lvl="1" indent="-342900">
              <a:spcBef>
                <a:spcPct val="20000"/>
              </a:spcBef>
              <a:buClr>
                <a:schemeClr val="bg2"/>
              </a:buClr>
              <a:buSzPct val="75000"/>
              <a:defRPr/>
            </a:pPr>
            <a:r>
              <a:rPr lang="en-US" sz="2400" u="sng" dirty="0" smtClean="0">
                <a:solidFill>
                  <a:schemeClr val="tx1">
                    <a:lumMod val="75000"/>
                  </a:schemeClr>
                </a:solidFill>
                <a:latin typeface="Calibri" pitchFamily="34" charset="0"/>
              </a:rPr>
              <a:t>Excluded</a:t>
            </a:r>
          </a:p>
          <a:p>
            <a:pPr marL="800100" lvl="1" indent="-342900">
              <a:spcBef>
                <a:spcPct val="20000"/>
              </a:spcBef>
              <a:buClr>
                <a:schemeClr val="bg2"/>
              </a:buClr>
              <a:buSzPct val="75000"/>
              <a:defRPr/>
            </a:pPr>
            <a:endParaRPr lang="en-US" sz="2400" u="sng" dirty="0" smtClean="0">
              <a:solidFill>
                <a:schemeClr val="tx1">
                  <a:lumMod val="75000"/>
                </a:schemeClr>
              </a:solidFill>
              <a:latin typeface="Calibri" pitchFamily="34" charset="0"/>
            </a:endParaRPr>
          </a:p>
          <a:p>
            <a:pPr marL="800100" lvl="1" indent="-342900">
              <a:spcBef>
                <a:spcPct val="20000"/>
              </a:spcBef>
              <a:buClr>
                <a:schemeClr val="bg2"/>
              </a:buClr>
              <a:buSzPct val="75000"/>
              <a:defRPr/>
            </a:pPr>
            <a:r>
              <a:rPr lang="en-US" sz="2400" u="sng" dirty="0" smtClean="0">
                <a:solidFill>
                  <a:schemeClr val="tx1">
                    <a:lumMod val="75000"/>
                  </a:schemeClr>
                </a:solidFill>
                <a:latin typeface="Calibri" pitchFamily="34" charset="0"/>
              </a:rPr>
              <a:t>Rationale</a:t>
            </a:r>
          </a:p>
          <a:p>
            <a:pPr marL="800100" lvl="2" indent="-342900">
              <a:spcBef>
                <a:spcPct val="20000"/>
              </a:spcBef>
              <a:buClr>
                <a:schemeClr val="bg2"/>
              </a:buClr>
              <a:buSzPct val="75000"/>
              <a:buFont typeface="Wingdings" pitchFamily="2" charset="2"/>
              <a:buChar char="n"/>
              <a:defRPr/>
            </a:pPr>
            <a:r>
              <a:rPr lang="en-US" sz="2400" dirty="0" smtClean="0"/>
              <a:t>Specific mention of the Conowingo Dam is not at the scale or level of detail appropriate for this Agreement. It is being addressed by various studies that EPA and the jurisdictions participate in, including those of the Lower Susquehanna River Sediment Task Force, the Army Corps of Engineers, and the EIS study by the Federal Energy Regulatory Commission.</a:t>
            </a:r>
          </a:p>
          <a:p>
            <a:pPr marL="800100" lvl="2" indent="-342900">
              <a:spcBef>
                <a:spcPct val="20000"/>
              </a:spcBef>
              <a:buClr>
                <a:schemeClr val="bg2"/>
              </a:buClr>
              <a:buSzPct val="75000"/>
              <a:buFont typeface="Wingdings" pitchFamily="2" charset="2"/>
              <a:buChar char="n"/>
              <a:defRPr/>
            </a:pPr>
            <a:endParaRPr lang="en-US" sz="2400" dirty="0" smtClean="0">
              <a:solidFill>
                <a:schemeClr val="tx1">
                  <a:lumMod val="75000"/>
                </a:schemeClr>
              </a:solidFill>
              <a:latin typeface="Calibri" pitchFamily="34" charset="0"/>
            </a:endParaRPr>
          </a:p>
          <a:p>
            <a:pPr marL="800100" lvl="2" indent="-342900">
              <a:spcBef>
                <a:spcPct val="20000"/>
              </a:spcBef>
              <a:buClr>
                <a:schemeClr val="bg2"/>
              </a:buClr>
              <a:buSzPct val="75000"/>
              <a:buFont typeface="Wingdings" pitchFamily="2" charset="2"/>
              <a:buChar char="n"/>
              <a:defRPr/>
            </a:pPr>
            <a:endParaRPr lang="en-US" sz="2400" dirty="0" smtClean="0">
              <a:solidFill>
                <a:schemeClr val="tx1">
                  <a:lumMod val="75000"/>
                </a:schemeClr>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CAC Issue 6 - Conowingo Dam</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914400" lvl="3" indent="-457200">
              <a:spcBef>
                <a:spcPct val="20000"/>
              </a:spcBef>
              <a:buClr>
                <a:schemeClr val="bg1">
                  <a:lumMod val="85000"/>
                </a:schemeClr>
              </a:buClr>
              <a:buSzPct val="75000"/>
              <a:buFont typeface="Wingdings" pitchFamily="2" charset="2"/>
              <a:buChar char="q"/>
              <a:defRPr/>
            </a:pPr>
            <a:r>
              <a:rPr lang="en-US" sz="2800" dirty="0" smtClean="0">
                <a:solidFill>
                  <a:schemeClr val="tx1">
                    <a:lumMod val="75000"/>
                  </a:schemeClr>
                </a:solidFill>
                <a:latin typeface="Calibri" pitchFamily="34" charset="0"/>
              </a:rPr>
              <a:t>Fully supports current local government language in the Draft Agreement (11/8/13).</a:t>
            </a:r>
          </a:p>
          <a:p>
            <a:pPr lvl="3" indent="-457200">
              <a:spcBef>
                <a:spcPct val="20000"/>
              </a:spcBef>
              <a:buSzPct val="75000"/>
              <a:defRPr/>
            </a:pPr>
            <a:endParaRPr lang="en-US" sz="2800" dirty="0" smtClean="0">
              <a:solidFill>
                <a:schemeClr val="tx1">
                  <a:lumMod val="75000"/>
                </a:schemeClr>
              </a:solidFill>
              <a:latin typeface="Calibri" pitchFamily="34" charset="0"/>
            </a:endParaRPr>
          </a:p>
          <a:p>
            <a:pPr lvl="4" indent="-457200">
              <a:spcBef>
                <a:spcPct val="20000"/>
              </a:spcBef>
              <a:buSzPct val="75000"/>
              <a:buFont typeface="+mj-lt"/>
              <a:buAutoNum type="arabicPeriod"/>
              <a:defRPr/>
            </a:pPr>
            <a:r>
              <a:rPr lang="en-US" sz="2800" dirty="0" smtClean="0">
                <a:solidFill>
                  <a:schemeClr val="tx1">
                    <a:lumMod val="75000"/>
                  </a:schemeClr>
                </a:solidFill>
                <a:latin typeface="Calibri" pitchFamily="34" charset="0"/>
              </a:rPr>
              <a:t>Funding Inadequate</a:t>
            </a:r>
          </a:p>
          <a:p>
            <a:pPr lvl="4" indent="-457200">
              <a:spcBef>
                <a:spcPct val="20000"/>
              </a:spcBef>
              <a:buSzPct val="75000"/>
              <a:buFont typeface="+mj-lt"/>
              <a:buAutoNum type="arabicPeriod"/>
              <a:defRPr/>
            </a:pPr>
            <a:r>
              <a:rPr lang="en-US" sz="2800" dirty="0" smtClean="0">
                <a:solidFill>
                  <a:schemeClr val="tx1">
                    <a:lumMod val="75000"/>
                  </a:schemeClr>
                </a:solidFill>
                <a:latin typeface="Calibri" pitchFamily="34" charset="0"/>
              </a:rPr>
              <a:t>Improve Communications</a:t>
            </a:r>
          </a:p>
          <a:p>
            <a:pPr lvl="4" indent="-457200">
              <a:spcBef>
                <a:spcPct val="20000"/>
              </a:spcBef>
              <a:buSzPct val="75000"/>
              <a:buFont typeface="+mj-lt"/>
              <a:buAutoNum type="arabicPeriod"/>
              <a:defRPr/>
            </a:pPr>
            <a:r>
              <a:rPr lang="en-US" sz="2800" dirty="0" smtClean="0">
                <a:solidFill>
                  <a:schemeClr val="tx1">
                    <a:lumMod val="75000"/>
                  </a:schemeClr>
                </a:solidFill>
                <a:latin typeface="Calibri" pitchFamily="34" charset="0"/>
              </a:rPr>
              <a:t>Headwater states representation on Advisory Committee</a:t>
            </a:r>
          </a:p>
          <a:p>
            <a:pPr marL="1257300" lvl="2" indent="-342900">
              <a:spcBef>
                <a:spcPct val="20000"/>
              </a:spcBef>
              <a:buClr>
                <a:schemeClr val="bg2"/>
              </a:buClr>
              <a:buSzPct val="75000"/>
              <a:buFont typeface="Wingdings" pitchFamily="2" charset="2"/>
              <a:buChar char="n"/>
              <a:defRPr/>
            </a:pPr>
            <a:endParaRPr lang="en-US" sz="2200" i="1" u="sng" dirty="0">
              <a:solidFill>
                <a:srgbClr val="333399"/>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LGAC Issues Raised to EC</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800100" lvl="1" indent="-342900">
              <a:spcBef>
                <a:spcPct val="20000"/>
              </a:spcBef>
              <a:buClr>
                <a:schemeClr val="bg2"/>
              </a:buClr>
              <a:buSzPct val="75000"/>
              <a:defRPr/>
            </a:pPr>
            <a:r>
              <a:rPr lang="en-US" sz="2400" u="sng" dirty="0" smtClean="0">
                <a:solidFill>
                  <a:schemeClr val="tx1">
                    <a:lumMod val="75000"/>
                  </a:schemeClr>
                </a:solidFill>
                <a:latin typeface="Calibri" pitchFamily="34" charset="0"/>
              </a:rPr>
              <a:t>Current Full Draft 11/8/13</a:t>
            </a:r>
          </a:p>
          <a:p>
            <a:pPr marL="800100" lvl="1" indent="-342900">
              <a:spcBef>
                <a:spcPct val="20000"/>
              </a:spcBef>
              <a:buClr>
                <a:schemeClr val="bg2"/>
              </a:buClr>
              <a:buSzPct val="75000"/>
              <a:defRPr/>
            </a:pPr>
            <a:endParaRPr lang="en-US" sz="1200" u="sng" dirty="0" smtClean="0">
              <a:solidFill>
                <a:schemeClr val="tx1">
                  <a:lumMod val="75000"/>
                </a:schemeClr>
              </a:solidFill>
              <a:latin typeface="Calibri" pitchFamily="34" charset="0"/>
            </a:endParaRPr>
          </a:p>
          <a:p>
            <a:pPr marL="800100" lvl="2" indent="-342900">
              <a:spcBef>
                <a:spcPct val="20000"/>
              </a:spcBef>
              <a:buClr>
                <a:schemeClr val="bg2"/>
              </a:buClr>
              <a:buSzPct val="75000"/>
              <a:buFont typeface="Wingdings" pitchFamily="2" charset="2"/>
              <a:buChar char="n"/>
              <a:defRPr/>
            </a:pPr>
            <a:r>
              <a:rPr lang="en-US" sz="2400" u="sng" dirty="0" smtClean="0"/>
              <a:t>Preamble</a:t>
            </a:r>
            <a:r>
              <a:rPr lang="en-US" sz="2400" dirty="0" smtClean="0"/>
              <a:t>: One of the most important lessons learned from the past three decades is that, while watershed-wide partnerships help to coordinate and catalyze, implementation happens locally. Local governments are key partners as are individual citizens, businesses, watershed groups and other non-governmental organizations. Working together to engage, empower and facilitate these partners will leverage resources and ensure better outcomes.</a:t>
            </a:r>
            <a:endParaRPr lang="en-US" sz="2400" u="sng" dirty="0" smtClean="0">
              <a:solidFill>
                <a:schemeClr val="tx1">
                  <a:lumMod val="75000"/>
                </a:schemeClr>
              </a:solidFill>
              <a:latin typeface="Calibri" pitchFamily="34" charset="0"/>
            </a:endParaRPr>
          </a:p>
          <a:p>
            <a:pPr marL="800100" lvl="2" indent="-342900">
              <a:spcBef>
                <a:spcPct val="20000"/>
              </a:spcBef>
              <a:buClr>
                <a:schemeClr val="bg2"/>
              </a:buClr>
              <a:buSzPct val="75000"/>
              <a:buFont typeface="Wingdings" pitchFamily="2" charset="2"/>
              <a:buChar char="n"/>
              <a:defRPr/>
            </a:pPr>
            <a:endParaRPr lang="en-US" sz="2400" dirty="0" smtClean="0">
              <a:solidFill>
                <a:schemeClr val="tx1">
                  <a:lumMod val="75000"/>
                </a:schemeClr>
              </a:solidFill>
              <a:latin typeface="Calibri" pitchFamily="34" charset="0"/>
            </a:endParaRPr>
          </a:p>
          <a:p>
            <a:pPr marL="800100" lvl="2" indent="-342900">
              <a:spcBef>
                <a:spcPct val="20000"/>
              </a:spcBef>
              <a:buClr>
                <a:schemeClr val="bg2"/>
              </a:buClr>
              <a:buSzPct val="75000"/>
              <a:buFont typeface="Wingdings" pitchFamily="2" charset="2"/>
              <a:buChar char="n"/>
              <a:defRPr/>
            </a:pPr>
            <a:endParaRPr lang="en-US" sz="2400" dirty="0" smtClean="0">
              <a:solidFill>
                <a:schemeClr val="tx1">
                  <a:lumMod val="75000"/>
                </a:schemeClr>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LGAC Issues - Local Leadership</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800100" lvl="1" indent="-342900">
              <a:spcBef>
                <a:spcPct val="20000"/>
              </a:spcBef>
              <a:buClr>
                <a:schemeClr val="bg2"/>
              </a:buClr>
              <a:buSzPct val="75000"/>
              <a:defRPr/>
            </a:pPr>
            <a:r>
              <a:rPr lang="en-US" sz="2400" u="sng" dirty="0" smtClean="0">
                <a:solidFill>
                  <a:schemeClr val="tx1">
                    <a:lumMod val="75000"/>
                  </a:schemeClr>
                </a:solidFill>
                <a:latin typeface="Calibri" pitchFamily="34" charset="0"/>
              </a:rPr>
              <a:t>Current Full Draft 11/8/13</a:t>
            </a:r>
          </a:p>
          <a:p>
            <a:pPr marL="800100" lvl="1" indent="-342900">
              <a:spcBef>
                <a:spcPct val="20000"/>
              </a:spcBef>
              <a:buClr>
                <a:schemeClr val="bg2"/>
              </a:buClr>
              <a:buSzPct val="75000"/>
              <a:defRPr/>
            </a:pPr>
            <a:endParaRPr lang="en-US" sz="1200" u="sng" dirty="0" smtClean="0">
              <a:solidFill>
                <a:schemeClr val="tx1">
                  <a:lumMod val="75000"/>
                </a:schemeClr>
              </a:solidFill>
              <a:latin typeface="Calibri" pitchFamily="34" charset="0"/>
            </a:endParaRPr>
          </a:p>
          <a:p>
            <a:pPr marL="800100" lvl="2" indent="-342900">
              <a:spcBef>
                <a:spcPct val="20000"/>
              </a:spcBef>
              <a:buClr>
                <a:schemeClr val="bg2"/>
              </a:buClr>
              <a:buSzPct val="75000"/>
              <a:buFont typeface="Wingdings" pitchFamily="2" charset="2"/>
              <a:buChar char="n"/>
              <a:defRPr/>
            </a:pPr>
            <a:r>
              <a:rPr lang="en-US" sz="2400" u="sng" dirty="0" smtClean="0"/>
              <a:t>Principles</a:t>
            </a:r>
            <a:r>
              <a:rPr lang="en-US" sz="2400" dirty="0" smtClean="0"/>
              <a:t>: </a:t>
            </a:r>
          </a:p>
          <a:p>
            <a:pPr marL="800100" lvl="2" indent="-342900">
              <a:spcBef>
                <a:spcPct val="20000"/>
              </a:spcBef>
              <a:buClr>
                <a:schemeClr val="bg2"/>
              </a:buClr>
              <a:buSzPct val="75000"/>
              <a:defRPr/>
            </a:pPr>
            <a:r>
              <a:rPr lang="en-US" sz="2400" dirty="0" smtClean="0"/>
              <a:t>	The Partnership will:</a:t>
            </a:r>
          </a:p>
          <a:p>
            <a:pPr marL="800100" lvl="2" indent="-342900">
              <a:spcBef>
                <a:spcPct val="20000"/>
              </a:spcBef>
              <a:buClr>
                <a:schemeClr val="bg2"/>
              </a:buClr>
              <a:buSzPct val="75000"/>
              <a:defRPr/>
            </a:pPr>
            <a:r>
              <a:rPr lang="en-US" sz="2400" dirty="0" smtClean="0">
                <a:solidFill>
                  <a:schemeClr val="tx1">
                    <a:lumMod val="75000"/>
                  </a:schemeClr>
                </a:solidFill>
                <a:latin typeface="Calibri" pitchFamily="34" charset="0"/>
              </a:rPr>
              <a:t>	Acknowledge, support and embrace local governments and other local entities in watershed restoration and protection activities. </a:t>
            </a:r>
          </a:p>
          <a:p>
            <a:pPr marL="800100" lvl="2" indent="-342900">
              <a:spcBef>
                <a:spcPct val="20000"/>
              </a:spcBef>
              <a:buClr>
                <a:schemeClr val="bg2"/>
              </a:buClr>
              <a:buSzPct val="75000"/>
              <a:defRPr/>
            </a:pPr>
            <a:r>
              <a:rPr lang="en-US" sz="2400" dirty="0" smtClean="0">
                <a:solidFill>
                  <a:schemeClr val="tx1">
                    <a:lumMod val="75000"/>
                  </a:schemeClr>
                </a:solidFill>
                <a:latin typeface="Calibri" pitchFamily="34" charset="0"/>
              </a:rPr>
              <a:t>	Use place-based approaches, where appropriate, that produce recognizable benefits to local communities while contributing to larger ecosystem goals.</a:t>
            </a:r>
          </a:p>
          <a:p>
            <a:pPr marL="800100" lvl="2" indent="-342900">
              <a:spcBef>
                <a:spcPct val="20000"/>
              </a:spcBef>
              <a:buClr>
                <a:schemeClr val="bg2"/>
              </a:buClr>
              <a:buSzPct val="75000"/>
              <a:buFont typeface="Wingdings" pitchFamily="2" charset="2"/>
              <a:buChar char="n"/>
              <a:defRPr/>
            </a:pPr>
            <a:endParaRPr lang="en-US" sz="2400" dirty="0" smtClean="0">
              <a:solidFill>
                <a:schemeClr val="tx1">
                  <a:lumMod val="75000"/>
                </a:schemeClr>
              </a:solidFill>
              <a:latin typeface="Calibri" pitchFamily="34" charset="0"/>
            </a:endParaRPr>
          </a:p>
          <a:p>
            <a:pPr marL="800100" lvl="2" indent="-342900">
              <a:spcBef>
                <a:spcPct val="20000"/>
              </a:spcBef>
              <a:buClr>
                <a:schemeClr val="bg2"/>
              </a:buClr>
              <a:buSzPct val="75000"/>
              <a:buFont typeface="Wingdings" pitchFamily="2" charset="2"/>
              <a:buChar char="n"/>
              <a:defRPr/>
            </a:pPr>
            <a:endParaRPr lang="en-US" sz="2400" dirty="0" smtClean="0">
              <a:solidFill>
                <a:schemeClr val="tx1">
                  <a:lumMod val="75000"/>
                </a:schemeClr>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LGAC Issues - Local Leadership</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C2K By the Numbers</a:t>
            </a:r>
          </a:p>
        </p:txBody>
      </p:sp>
      <p:graphicFrame>
        <p:nvGraphicFramePr>
          <p:cNvPr id="4" name="Content Placeholder 3"/>
          <p:cNvGraphicFramePr>
            <a:graphicFrameLocks noGrp="1"/>
          </p:cNvGraphicFramePr>
          <p:nvPr>
            <p:ph idx="1"/>
          </p:nvPr>
        </p:nvGraphicFramePr>
        <p:xfrm>
          <a:off x="457200" y="1600200"/>
          <a:ext cx="8229599" cy="3581400"/>
        </p:xfrm>
        <a:graphic>
          <a:graphicData uri="http://schemas.openxmlformats.org/drawingml/2006/table">
            <a:tbl>
              <a:tblPr firstRow="1" bandRow="1">
                <a:tableStyleId>{5C22544A-7EE6-4342-B048-85BDC9FD1C3A}</a:tableStyleId>
              </a:tblPr>
              <a:tblGrid>
                <a:gridCol w="1524000"/>
                <a:gridCol w="990600"/>
                <a:gridCol w="1012371"/>
                <a:gridCol w="1175657"/>
                <a:gridCol w="1175657"/>
                <a:gridCol w="1175657"/>
                <a:gridCol w="1175657"/>
              </a:tblGrid>
              <a:tr h="370840">
                <a:tc>
                  <a:txBody>
                    <a:bodyPr/>
                    <a:lstStyle/>
                    <a:p>
                      <a:endParaRPr lang="en-US" dirty="0"/>
                    </a:p>
                  </a:txBody>
                  <a:tcPr/>
                </a:tc>
                <a:tc>
                  <a:txBody>
                    <a:bodyPr/>
                    <a:lstStyle/>
                    <a:p>
                      <a:r>
                        <a:rPr lang="en-US" dirty="0" smtClean="0"/>
                        <a:t>Living Resources</a:t>
                      </a:r>
                      <a:endParaRPr lang="en-US" dirty="0"/>
                    </a:p>
                  </a:txBody>
                  <a:tcPr/>
                </a:tc>
                <a:tc>
                  <a:txBody>
                    <a:bodyPr/>
                    <a:lstStyle/>
                    <a:p>
                      <a:r>
                        <a:rPr lang="en-US" dirty="0" smtClean="0"/>
                        <a:t>Habitat</a:t>
                      </a:r>
                      <a:endParaRPr lang="en-US" dirty="0"/>
                    </a:p>
                  </a:txBody>
                  <a:tcPr/>
                </a:tc>
                <a:tc>
                  <a:txBody>
                    <a:bodyPr/>
                    <a:lstStyle/>
                    <a:p>
                      <a:r>
                        <a:rPr lang="en-US" dirty="0" smtClean="0"/>
                        <a:t>Water Quality</a:t>
                      </a:r>
                      <a:endParaRPr lang="en-US" dirty="0"/>
                    </a:p>
                  </a:txBody>
                  <a:tcPr/>
                </a:tc>
                <a:tc>
                  <a:txBody>
                    <a:bodyPr/>
                    <a:lstStyle/>
                    <a:p>
                      <a:r>
                        <a:rPr lang="en-US" dirty="0" smtClean="0"/>
                        <a:t>Sound</a:t>
                      </a:r>
                      <a:r>
                        <a:rPr lang="en-US" baseline="0" dirty="0" smtClean="0"/>
                        <a:t> Land Use</a:t>
                      </a:r>
                      <a:endParaRPr lang="en-US" dirty="0"/>
                    </a:p>
                  </a:txBody>
                  <a:tcPr/>
                </a:tc>
                <a:tc>
                  <a:txBody>
                    <a:bodyPr/>
                    <a:lstStyle/>
                    <a:p>
                      <a:r>
                        <a:rPr lang="en-US" dirty="0" smtClean="0"/>
                        <a:t>Steward-ship</a:t>
                      </a:r>
                      <a:endParaRPr lang="en-US" dirty="0"/>
                    </a:p>
                  </a:txBody>
                  <a:tcPr/>
                </a:tc>
                <a:tc>
                  <a:txBody>
                    <a:bodyPr/>
                    <a:lstStyle/>
                    <a:p>
                      <a:r>
                        <a:rPr lang="en-US" dirty="0" smtClean="0"/>
                        <a:t>Total</a:t>
                      </a:r>
                      <a:endParaRPr lang="en-US" dirty="0"/>
                    </a:p>
                  </a:txBody>
                  <a:tcPr>
                    <a:solidFill>
                      <a:srgbClr val="99CCFF"/>
                    </a:solidFill>
                  </a:tcPr>
                </a:tc>
              </a:tr>
              <a:tr h="370840">
                <a:tc>
                  <a:txBody>
                    <a:bodyPr/>
                    <a:lstStyle/>
                    <a:p>
                      <a:r>
                        <a:rPr lang="en-US" dirty="0" smtClean="0"/>
                        <a:t>Goals</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5</a:t>
                      </a:r>
                      <a:endParaRPr lang="en-US" dirty="0"/>
                    </a:p>
                  </a:txBody>
                  <a:tcPr>
                    <a:solidFill>
                      <a:srgbClr val="99CCFF"/>
                    </a:solidFill>
                  </a:tcPr>
                </a:tc>
              </a:tr>
              <a:tr h="370840">
                <a:tc>
                  <a:txBody>
                    <a:bodyPr/>
                    <a:lstStyle/>
                    <a:p>
                      <a:r>
                        <a:rPr lang="en-US" dirty="0" smtClean="0"/>
                        <a:t>Topics</a:t>
                      </a:r>
                      <a:endParaRPr lang="en-US" dirty="0"/>
                    </a:p>
                  </a:txBody>
                  <a:tcPr/>
                </a:tc>
                <a:tc>
                  <a:txBody>
                    <a:bodyPr/>
                    <a:lstStyle/>
                    <a:p>
                      <a:pPr algn="ctr"/>
                      <a:r>
                        <a:rPr lang="en-US" dirty="0" smtClean="0"/>
                        <a:t>5</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c>
                  <a:txBody>
                    <a:bodyPr/>
                    <a:lstStyle/>
                    <a:p>
                      <a:pPr algn="ctr"/>
                      <a:r>
                        <a:rPr lang="en-US" dirty="0" smtClean="0"/>
                        <a:t>4</a:t>
                      </a:r>
                      <a:endParaRPr lang="en-US" dirty="0"/>
                    </a:p>
                  </a:txBody>
                  <a:tcPr/>
                </a:tc>
                <a:tc>
                  <a:txBody>
                    <a:bodyPr/>
                    <a:lstStyle/>
                    <a:p>
                      <a:pPr algn="ctr"/>
                      <a:r>
                        <a:rPr lang="en-US" dirty="0" smtClean="0"/>
                        <a:t>4</a:t>
                      </a:r>
                      <a:endParaRPr lang="en-US" dirty="0"/>
                    </a:p>
                  </a:txBody>
                  <a:tcPr/>
                </a:tc>
                <a:tc>
                  <a:txBody>
                    <a:bodyPr/>
                    <a:lstStyle/>
                    <a:p>
                      <a:pPr algn="ctr"/>
                      <a:r>
                        <a:rPr lang="en-US" dirty="0" smtClean="0"/>
                        <a:t>22</a:t>
                      </a:r>
                      <a:endParaRPr lang="en-US" dirty="0"/>
                    </a:p>
                  </a:txBody>
                  <a:tcPr>
                    <a:solidFill>
                      <a:srgbClr val="99CCFF"/>
                    </a:solidFill>
                  </a:tcPr>
                </a:tc>
              </a:tr>
              <a:tr h="370840">
                <a:tc>
                  <a:txBody>
                    <a:bodyPr/>
                    <a:lstStyle/>
                    <a:p>
                      <a:r>
                        <a:rPr lang="en-US" dirty="0" smtClean="0"/>
                        <a:t>Commitments</a:t>
                      </a:r>
                    </a:p>
                    <a:p>
                      <a:r>
                        <a:rPr lang="en-US" dirty="0" smtClean="0"/>
                        <a:t> </a:t>
                      </a:r>
                      <a:r>
                        <a:rPr lang="en-US" dirty="0" smtClean="0">
                          <a:solidFill>
                            <a:srgbClr val="00B050"/>
                          </a:solidFill>
                        </a:rPr>
                        <a:t>Met/</a:t>
                      </a:r>
                      <a:r>
                        <a:rPr lang="en-US" dirty="0" smtClean="0">
                          <a:solidFill>
                            <a:srgbClr val="FF0000"/>
                          </a:solidFill>
                        </a:rPr>
                        <a:t>Not Met</a:t>
                      </a:r>
                      <a:endParaRPr lang="en-US" dirty="0"/>
                    </a:p>
                  </a:txBody>
                  <a:tcPr/>
                </a:tc>
                <a:tc>
                  <a:txBody>
                    <a:bodyPr/>
                    <a:lstStyle/>
                    <a:p>
                      <a:pPr algn="ctr"/>
                      <a:r>
                        <a:rPr lang="en-US" dirty="0" smtClean="0"/>
                        <a:t>11(14)</a:t>
                      </a:r>
                    </a:p>
                    <a:p>
                      <a:pPr algn="ctr"/>
                      <a:r>
                        <a:rPr lang="en-US" dirty="0" smtClean="0">
                          <a:solidFill>
                            <a:srgbClr val="00B050"/>
                          </a:solidFill>
                        </a:rPr>
                        <a:t>10 </a:t>
                      </a:r>
                      <a:r>
                        <a:rPr lang="en-US" dirty="0" smtClean="0">
                          <a:solidFill>
                            <a:srgbClr val="FFFF00"/>
                          </a:solidFill>
                        </a:rPr>
                        <a:t>/ </a:t>
                      </a:r>
                      <a:r>
                        <a:rPr lang="en-US" dirty="0" smtClean="0">
                          <a:solidFill>
                            <a:srgbClr val="FF0000"/>
                          </a:solidFill>
                        </a:rPr>
                        <a:t>2</a:t>
                      </a:r>
                      <a:endParaRPr lang="en-US" dirty="0">
                        <a:solidFill>
                          <a:srgbClr val="00B050"/>
                        </a:solidFill>
                      </a:endParaRPr>
                    </a:p>
                  </a:txBody>
                  <a:tcPr/>
                </a:tc>
                <a:tc>
                  <a:txBody>
                    <a:bodyPr/>
                    <a:lstStyle/>
                    <a:p>
                      <a:pPr algn="ctr"/>
                      <a:r>
                        <a:rPr lang="en-US" dirty="0" smtClean="0"/>
                        <a:t>15(18)</a:t>
                      </a:r>
                    </a:p>
                    <a:p>
                      <a:pPr algn="ctr"/>
                      <a:r>
                        <a:rPr lang="en-US" dirty="0" smtClean="0">
                          <a:solidFill>
                            <a:srgbClr val="00B050"/>
                          </a:solidFill>
                        </a:rPr>
                        <a:t>8 </a:t>
                      </a:r>
                      <a:r>
                        <a:rPr lang="en-US" dirty="0" smtClean="0">
                          <a:solidFill>
                            <a:srgbClr val="FFFF00"/>
                          </a:solidFill>
                        </a:rPr>
                        <a:t>/ </a:t>
                      </a:r>
                      <a:r>
                        <a:rPr lang="en-US" dirty="0" smtClean="0">
                          <a:solidFill>
                            <a:srgbClr val="FF0000"/>
                          </a:solidFill>
                        </a:rPr>
                        <a:t>3</a:t>
                      </a:r>
                      <a:endParaRPr lang="en-US" dirty="0">
                        <a:solidFill>
                          <a:srgbClr val="00B050"/>
                        </a:solidFill>
                      </a:endParaRPr>
                    </a:p>
                  </a:txBody>
                  <a:tcPr/>
                </a:tc>
                <a:tc>
                  <a:txBody>
                    <a:bodyPr/>
                    <a:lstStyle/>
                    <a:p>
                      <a:pPr algn="ctr"/>
                      <a:r>
                        <a:rPr lang="en-US" dirty="0" smtClean="0"/>
                        <a:t>11(20)</a:t>
                      </a:r>
                    </a:p>
                    <a:p>
                      <a:pPr algn="ctr"/>
                      <a:r>
                        <a:rPr lang="en-US" dirty="0" smtClean="0">
                          <a:solidFill>
                            <a:srgbClr val="00B050"/>
                          </a:solidFill>
                        </a:rPr>
                        <a:t>8 </a:t>
                      </a:r>
                      <a:r>
                        <a:rPr lang="en-US" dirty="0" smtClean="0">
                          <a:solidFill>
                            <a:srgbClr val="FFFF00"/>
                          </a:solidFill>
                        </a:rPr>
                        <a:t>/ </a:t>
                      </a:r>
                      <a:r>
                        <a:rPr lang="en-US" dirty="0" smtClean="0">
                          <a:solidFill>
                            <a:srgbClr val="FF0000"/>
                          </a:solidFill>
                        </a:rPr>
                        <a:t>5</a:t>
                      </a:r>
                      <a:endParaRPr lang="en-US" dirty="0">
                        <a:solidFill>
                          <a:srgbClr val="00B050"/>
                        </a:solidFill>
                      </a:endParaRPr>
                    </a:p>
                  </a:txBody>
                  <a:tcPr/>
                </a:tc>
                <a:tc>
                  <a:txBody>
                    <a:bodyPr/>
                    <a:lstStyle/>
                    <a:p>
                      <a:pPr algn="ctr"/>
                      <a:r>
                        <a:rPr lang="en-US" dirty="0" smtClean="0"/>
                        <a:t>26(28)</a:t>
                      </a:r>
                    </a:p>
                    <a:p>
                      <a:pPr algn="ctr"/>
                      <a:r>
                        <a:rPr lang="en-US" dirty="0" smtClean="0">
                          <a:solidFill>
                            <a:srgbClr val="00B050"/>
                          </a:solidFill>
                        </a:rPr>
                        <a:t>7 </a:t>
                      </a:r>
                      <a:r>
                        <a:rPr lang="en-US" dirty="0" smtClean="0">
                          <a:solidFill>
                            <a:srgbClr val="FFFF00"/>
                          </a:solidFill>
                        </a:rPr>
                        <a:t>/ </a:t>
                      </a:r>
                      <a:r>
                        <a:rPr lang="en-US" dirty="0" smtClean="0">
                          <a:solidFill>
                            <a:srgbClr val="FF0000"/>
                          </a:solidFill>
                        </a:rPr>
                        <a:t>3</a:t>
                      </a:r>
                      <a:endParaRPr lang="en-US" dirty="0">
                        <a:solidFill>
                          <a:srgbClr val="00B050"/>
                        </a:solidFill>
                      </a:endParaRPr>
                    </a:p>
                  </a:txBody>
                  <a:tcPr/>
                </a:tc>
                <a:tc>
                  <a:txBody>
                    <a:bodyPr/>
                    <a:lstStyle/>
                    <a:p>
                      <a:pPr algn="ctr"/>
                      <a:r>
                        <a:rPr lang="en-US" dirty="0" smtClean="0"/>
                        <a:t>20(22)</a:t>
                      </a:r>
                    </a:p>
                    <a:p>
                      <a:pPr algn="ctr"/>
                      <a:r>
                        <a:rPr lang="en-US" dirty="0" smtClean="0">
                          <a:solidFill>
                            <a:srgbClr val="00B050"/>
                          </a:solidFill>
                        </a:rPr>
                        <a:t>7 </a:t>
                      </a:r>
                      <a:r>
                        <a:rPr lang="en-US" dirty="0" smtClean="0">
                          <a:solidFill>
                            <a:srgbClr val="FFFF00"/>
                          </a:solidFill>
                        </a:rPr>
                        <a:t>/ </a:t>
                      </a:r>
                      <a:r>
                        <a:rPr lang="en-US" dirty="0" smtClean="0">
                          <a:solidFill>
                            <a:srgbClr val="FF0000"/>
                          </a:solidFill>
                        </a:rPr>
                        <a:t>2</a:t>
                      </a:r>
                      <a:endParaRPr lang="en-US" dirty="0">
                        <a:solidFill>
                          <a:srgbClr val="00B050"/>
                        </a:solidFill>
                      </a:endParaRPr>
                    </a:p>
                  </a:txBody>
                  <a:tcPr/>
                </a:tc>
                <a:tc>
                  <a:txBody>
                    <a:bodyPr/>
                    <a:lstStyle/>
                    <a:p>
                      <a:pPr algn="ctr"/>
                      <a:r>
                        <a:rPr lang="en-US" dirty="0" smtClean="0"/>
                        <a:t>82(102)</a:t>
                      </a:r>
                    </a:p>
                    <a:p>
                      <a:pPr algn="ctr"/>
                      <a:r>
                        <a:rPr lang="en-US" dirty="0" smtClean="0">
                          <a:solidFill>
                            <a:srgbClr val="00B050"/>
                          </a:solidFill>
                        </a:rPr>
                        <a:t>40 </a:t>
                      </a:r>
                      <a:r>
                        <a:rPr lang="en-US" dirty="0" smtClean="0">
                          <a:solidFill>
                            <a:srgbClr val="FFFF00"/>
                          </a:solidFill>
                        </a:rPr>
                        <a:t>/ </a:t>
                      </a:r>
                      <a:r>
                        <a:rPr lang="en-US" dirty="0" smtClean="0">
                          <a:solidFill>
                            <a:srgbClr val="FF0000"/>
                          </a:solidFill>
                        </a:rPr>
                        <a:t>15</a:t>
                      </a:r>
                      <a:endParaRPr lang="en-US" dirty="0">
                        <a:solidFill>
                          <a:srgbClr val="00B050"/>
                        </a:solidFill>
                      </a:endParaRPr>
                    </a:p>
                  </a:txBody>
                  <a:tcPr>
                    <a:solidFill>
                      <a:srgbClr val="99CCFF"/>
                    </a:solidFill>
                  </a:tcPr>
                </a:tc>
              </a:tr>
              <a:tr h="370840">
                <a:tc>
                  <a:txBody>
                    <a:bodyPr/>
                    <a:lstStyle/>
                    <a:p>
                      <a:r>
                        <a:rPr lang="en-US" dirty="0" smtClean="0"/>
                        <a:t>-With dates*</a:t>
                      </a:r>
                    </a:p>
                  </a:txBody>
                  <a:tcPr/>
                </a:tc>
                <a:tc>
                  <a:txBody>
                    <a:bodyPr/>
                    <a:lstStyle/>
                    <a:p>
                      <a:pPr algn="ctr"/>
                      <a:r>
                        <a:rPr lang="en-US" dirty="0" smtClean="0"/>
                        <a:t>11(13)</a:t>
                      </a:r>
                      <a:endParaRPr lang="en-US" dirty="0" smtClean="0">
                        <a:solidFill>
                          <a:srgbClr val="FF0000"/>
                        </a:solidFill>
                      </a:endParaRPr>
                    </a:p>
                  </a:txBody>
                  <a:tcPr/>
                </a:tc>
                <a:tc>
                  <a:txBody>
                    <a:bodyPr/>
                    <a:lstStyle/>
                    <a:p>
                      <a:pPr algn="ctr"/>
                      <a:r>
                        <a:rPr lang="en-US" dirty="0" smtClean="0"/>
                        <a:t>10(12)</a:t>
                      </a:r>
                      <a:endParaRPr lang="en-US" dirty="0"/>
                    </a:p>
                  </a:txBody>
                  <a:tcPr/>
                </a:tc>
                <a:tc>
                  <a:txBody>
                    <a:bodyPr/>
                    <a:lstStyle/>
                    <a:p>
                      <a:pPr algn="ctr"/>
                      <a:r>
                        <a:rPr lang="en-US" dirty="0" smtClean="0"/>
                        <a:t>8(13)</a:t>
                      </a:r>
                      <a:endParaRPr lang="en-US" dirty="0"/>
                    </a:p>
                  </a:txBody>
                  <a:tcPr/>
                </a:tc>
                <a:tc>
                  <a:txBody>
                    <a:bodyPr/>
                    <a:lstStyle/>
                    <a:p>
                      <a:pPr algn="ctr"/>
                      <a:r>
                        <a:rPr lang="en-US" dirty="0" smtClean="0"/>
                        <a:t>15</a:t>
                      </a:r>
                      <a:endParaRPr lang="en-US" dirty="0"/>
                    </a:p>
                  </a:txBody>
                  <a:tcPr/>
                </a:tc>
                <a:tc>
                  <a:txBody>
                    <a:bodyPr/>
                    <a:lstStyle/>
                    <a:p>
                      <a:pPr algn="ctr"/>
                      <a:r>
                        <a:rPr lang="en-US" dirty="0" smtClean="0"/>
                        <a:t>10</a:t>
                      </a:r>
                      <a:endParaRPr lang="en-US" dirty="0"/>
                    </a:p>
                  </a:txBody>
                  <a:tcPr/>
                </a:tc>
                <a:tc>
                  <a:txBody>
                    <a:bodyPr/>
                    <a:lstStyle/>
                    <a:p>
                      <a:pPr algn="ctr"/>
                      <a:r>
                        <a:rPr lang="en-US" dirty="0" smtClean="0"/>
                        <a:t>55(</a:t>
                      </a:r>
                      <a:r>
                        <a:rPr lang="en-US" b="1" dirty="0" smtClean="0"/>
                        <a:t>60</a:t>
                      </a:r>
                      <a:r>
                        <a:rPr lang="en-US" dirty="0" smtClean="0"/>
                        <a:t>)</a:t>
                      </a:r>
                      <a:endParaRPr lang="en-US" dirty="0"/>
                    </a:p>
                  </a:txBody>
                  <a:tcPr>
                    <a:solidFill>
                      <a:srgbClr val="99CCFF"/>
                    </a:solidFill>
                  </a:tcPr>
                </a:tc>
              </a:tr>
              <a:tr h="370840">
                <a:tc>
                  <a:txBody>
                    <a:bodyPr/>
                    <a:lstStyle/>
                    <a:p>
                      <a:pPr>
                        <a:buFontTx/>
                        <a:buChar char="-"/>
                      </a:pPr>
                      <a:r>
                        <a:rPr lang="en-US" dirty="0" smtClean="0"/>
                        <a:t>With Measures</a:t>
                      </a:r>
                    </a:p>
                    <a:p>
                      <a:pPr>
                        <a:buFontTx/>
                        <a:buNone/>
                      </a:pPr>
                      <a:r>
                        <a:rPr lang="en-US" baseline="0" dirty="0" smtClean="0"/>
                        <a:t> </a:t>
                      </a:r>
                      <a:r>
                        <a:rPr lang="en-US" baseline="0" dirty="0" smtClean="0">
                          <a:solidFill>
                            <a:srgbClr val="00B050"/>
                          </a:solidFill>
                        </a:rPr>
                        <a:t>Met/</a:t>
                      </a:r>
                      <a:r>
                        <a:rPr lang="en-US" baseline="0" dirty="0" smtClean="0">
                          <a:solidFill>
                            <a:srgbClr val="FF0000"/>
                          </a:solidFill>
                        </a:rPr>
                        <a:t>Not Met</a:t>
                      </a:r>
                      <a:endParaRPr lang="en-US" dirty="0"/>
                    </a:p>
                  </a:txBody>
                  <a:tcPr/>
                </a:tc>
                <a:tc>
                  <a:txBody>
                    <a:bodyPr/>
                    <a:lstStyle/>
                    <a:p>
                      <a:pPr algn="ctr"/>
                      <a:r>
                        <a:rPr lang="en-US" dirty="0" smtClean="0"/>
                        <a:t>2</a:t>
                      </a:r>
                    </a:p>
                    <a:p>
                      <a:pPr algn="ctr"/>
                      <a:endParaRPr lang="en-US" dirty="0" smtClean="0"/>
                    </a:p>
                    <a:p>
                      <a:pPr algn="ctr"/>
                      <a:r>
                        <a:rPr lang="en-US" dirty="0" smtClean="0">
                          <a:solidFill>
                            <a:srgbClr val="00B050"/>
                          </a:solidFill>
                        </a:rPr>
                        <a:t>1</a:t>
                      </a:r>
                      <a:r>
                        <a:rPr lang="en-US" dirty="0" smtClean="0">
                          <a:solidFill>
                            <a:srgbClr val="FFFF00"/>
                          </a:solidFill>
                        </a:rPr>
                        <a:t>/</a:t>
                      </a:r>
                      <a:r>
                        <a:rPr lang="en-US" dirty="0" smtClean="0">
                          <a:solidFill>
                            <a:srgbClr val="FF0000"/>
                          </a:solidFill>
                        </a:rPr>
                        <a:t>1</a:t>
                      </a:r>
                      <a:endParaRPr lang="en-US" dirty="0">
                        <a:solidFill>
                          <a:srgbClr val="FFFF00"/>
                        </a:solidFill>
                      </a:endParaRPr>
                    </a:p>
                  </a:txBody>
                  <a:tcPr/>
                </a:tc>
                <a:tc>
                  <a:txBody>
                    <a:bodyPr/>
                    <a:lstStyle/>
                    <a:p>
                      <a:pPr algn="ctr"/>
                      <a:r>
                        <a:rPr lang="en-US" dirty="0" smtClean="0"/>
                        <a:t>5</a:t>
                      </a:r>
                    </a:p>
                    <a:p>
                      <a:pPr algn="ctr"/>
                      <a:endParaRPr lang="en-US" dirty="0" smtClean="0"/>
                    </a:p>
                    <a:p>
                      <a:pPr algn="ctr"/>
                      <a:r>
                        <a:rPr lang="en-US" dirty="0" smtClean="0">
                          <a:solidFill>
                            <a:srgbClr val="00B050"/>
                          </a:solidFill>
                        </a:rPr>
                        <a:t>1</a:t>
                      </a:r>
                      <a:r>
                        <a:rPr lang="en-US" dirty="0" smtClean="0">
                          <a:solidFill>
                            <a:srgbClr val="FFFF00"/>
                          </a:solidFill>
                        </a:rPr>
                        <a:t> / </a:t>
                      </a:r>
                      <a:r>
                        <a:rPr lang="en-US" dirty="0" smtClean="0">
                          <a:solidFill>
                            <a:srgbClr val="FF0000"/>
                          </a:solidFill>
                        </a:rPr>
                        <a:t>3</a:t>
                      </a:r>
                      <a:endParaRPr lang="en-US" dirty="0">
                        <a:solidFill>
                          <a:srgbClr val="FF0000"/>
                        </a:solidFill>
                      </a:endParaRPr>
                    </a:p>
                  </a:txBody>
                  <a:tcPr/>
                </a:tc>
                <a:tc>
                  <a:txBody>
                    <a:bodyPr/>
                    <a:lstStyle/>
                    <a:p>
                      <a:pPr algn="ctr"/>
                      <a:r>
                        <a:rPr lang="en-US" dirty="0" smtClean="0"/>
                        <a:t>3</a:t>
                      </a:r>
                    </a:p>
                    <a:p>
                      <a:pPr algn="ctr"/>
                      <a:endParaRPr lang="en-US" dirty="0" smtClean="0"/>
                    </a:p>
                    <a:p>
                      <a:pPr algn="ctr"/>
                      <a:r>
                        <a:rPr lang="en-US" dirty="0" smtClean="0">
                          <a:solidFill>
                            <a:srgbClr val="00B050"/>
                          </a:solidFill>
                        </a:rPr>
                        <a:t>0  </a:t>
                      </a:r>
                      <a:r>
                        <a:rPr lang="en-US" dirty="0" smtClean="0">
                          <a:solidFill>
                            <a:srgbClr val="FFFF00"/>
                          </a:solidFill>
                        </a:rPr>
                        <a:t>/</a:t>
                      </a:r>
                      <a:r>
                        <a:rPr lang="en-US" dirty="0" smtClean="0">
                          <a:solidFill>
                            <a:srgbClr val="00B050"/>
                          </a:solidFill>
                        </a:rPr>
                        <a:t> </a:t>
                      </a:r>
                      <a:r>
                        <a:rPr lang="en-US" dirty="0" smtClean="0">
                          <a:solidFill>
                            <a:srgbClr val="FF0000"/>
                          </a:solidFill>
                        </a:rPr>
                        <a:t>3</a:t>
                      </a:r>
                      <a:endParaRPr lang="en-US" dirty="0">
                        <a:solidFill>
                          <a:srgbClr val="FF0000"/>
                        </a:solidFill>
                      </a:endParaRPr>
                    </a:p>
                  </a:txBody>
                  <a:tcPr/>
                </a:tc>
                <a:tc>
                  <a:txBody>
                    <a:bodyPr/>
                    <a:lstStyle/>
                    <a:p>
                      <a:pPr algn="ctr"/>
                      <a:r>
                        <a:rPr lang="en-US" dirty="0" smtClean="0"/>
                        <a:t>6</a:t>
                      </a:r>
                    </a:p>
                    <a:p>
                      <a:pPr algn="ctr"/>
                      <a:endParaRPr lang="en-US" dirty="0" smtClean="0"/>
                    </a:p>
                    <a:p>
                      <a:pPr algn="ctr"/>
                      <a:r>
                        <a:rPr lang="en-US" dirty="0" smtClean="0">
                          <a:solidFill>
                            <a:srgbClr val="00B050"/>
                          </a:solidFill>
                        </a:rPr>
                        <a:t>3 </a:t>
                      </a:r>
                      <a:r>
                        <a:rPr lang="en-US" dirty="0" smtClean="0">
                          <a:solidFill>
                            <a:srgbClr val="FFFF00"/>
                          </a:solidFill>
                        </a:rPr>
                        <a:t>/</a:t>
                      </a:r>
                      <a:r>
                        <a:rPr lang="en-US" dirty="0" smtClean="0">
                          <a:solidFill>
                            <a:srgbClr val="00B050"/>
                          </a:solidFill>
                        </a:rPr>
                        <a:t> </a:t>
                      </a:r>
                      <a:r>
                        <a:rPr lang="en-US" dirty="0" smtClean="0">
                          <a:solidFill>
                            <a:srgbClr val="FF0000"/>
                          </a:solidFill>
                        </a:rPr>
                        <a:t>3</a:t>
                      </a:r>
                      <a:endParaRPr lang="en-US" dirty="0">
                        <a:solidFill>
                          <a:srgbClr val="FF0000"/>
                        </a:solidFill>
                      </a:endParaRPr>
                    </a:p>
                  </a:txBody>
                  <a:tcPr/>
                </a:tc>
                <a:tc>
                  <a:txBody>
                    <a:bodyPr/>
                    <a:lstStyle/>
                    <a:p>
                      <a:pPr algn="ctr"/>
                      <a:r>
                        <a:rPr lang="en-US" dirty="0" smtClean="0"/>
                        <a:t>1</a:t>
                      </a:r>
                    </a:p>
                    <a:p>
                      <a:pPr algn="ctr"/>
                      <a:endParaRPr lang="en-US" dirty="0" smtClean="0"/>
                    </a:p>
                    <a:p>
                      <a:pPr algn="ctr"/>
                      <a:r>
                        <a:rPr lang="en-US" dirty="0" smtClean="0">
                          <a:solidFill>
                            <a:srgbClr val="00B050"/>
                          </a:solidFill>
                        </a:rPr>
                        <a:t>0  </a:t>
                      </a:r>
                      <a:r>
                        <a:rPr lang="en-US" dirty="0" smtClean="0">
                          <a:solidFill>
                            <a:srgbClr val="FFFF00"/>
                          </a:solidFill>
                        </a:rPr>
                        <a:t>/</a:t>
                      </a:r>
                      <a:r>
                        <a:rPr lang="en-US" dirty="0" smtClean="0">
                          <a:solidFill>
                            <a:srgbClr val="00B050"/>
                          </a:solidFill>
                        </a:rPr>
                        <a:t> </a:t>
                      </a:r>
                      <a:r>
                        <a:rPr lang="en-US" dirty="0" smtClean="0">
                          <a:solidFill>
                            <a:srgbClr val="FF0000"/>
                          </a:solidFill>
                        </a:rPr>
                        <a:t>1</a:t>
                      </a:r>
                      <a:endParaRPr lang="en-US" dirty="0">
                        <a:solidFill>
                          <a:srgbClr val="FF0000"/>
                        </a:solidFill>
                      </a:endParaRPr>
                    </a:p>
                  </a:txBody>
                  <a:tcPr/>
                </a:tc>
                <a:tc>
                  <a:txBody>
                    <a:bodyPr/>
                    <a:lstStyle/>
                    <a:p>
                      <a:pPr algn="ctr"/>
                      <a:r>
                        <a:rPr lang="en-US" dirty="0" smtClean="0"/>
                        <a:t>17</a:t>
                      </a:r>
                    </a:p>
                    <a:p>
                      <a:pPr algn="ctr"/>
                      <a:endParaRPr lang="en-US" dirty="0" smtClean="0"/>
                    </a:p>
                    <a:p>
                      <a:pPr algn="ctr"/>
                      <a:r>
                        <a:rPr lang="en-US" dirty="0" smtClean="0">
                          <a:solidFill>
                            <a:srgbClr val="00B050"/>
                          </a:solidFill>
                        </a:rPr>
                        <a:t>5  </a:t>
                      </a:r>
                      <a:r>
                        <a:rPr lang="en-US" dirty="0" smtClean="0">
                          <a:solidFill>
                            <a:srgbClr val="FFFF00"/>
                          </a:solidFill>
                        </a:rPr>
                        <a:t>/</a:t>
                      </a:r>
                      <a:r>
                        <a:rPr lang="en-US" dirty="0" smtClean="0">
                          <a:solidFill>
                            <a:srgbClr val="00B050"/>
                          </a:solidFill>
                        </a:rPr>
                        <a:t> </a:t>
                      </a:r>
                      <a:r>
                        <a:rPr lang="en-US" dirty="0" smtClean="0">
                          <a:solidFill>
                            <a:srgbClr val="FF0000"/>
                          </a:solidFill>
                        </a:rPr>
                        <a:t>9</a:t>
                      </a:r>
                      <a:endParaRPr lang="en-US" dirty="0">
                        <a:solidFill>
                          <a:srgbClr val="FF0000"/>
                        </a:solidFill>
                      </a:endParaRPr>
                    </a:p>
                  </a:txBody>
                  <a:tcPr>
                    <a:solidFill>
                      <a:srgbClr val="99CCFF"/>
                    </a:solidFill>
                  </a:tcPr>
                </a:tc>
              </a:tr>
            </a:tbl>
          </a:graphicData>
        </a:graphic>
      </p:graphicFrame>
      <p:sp>
        <p:nvSpPr>
          <p:cNvPr id="6205" name="TextBox 4"/>
          <p:cNvSpPr txBox="1">
            <a:spLocks noChangeArrowheads="1"/>
          </p:cNvSpPr>
          <p:nvPr/>
        </p:nvSpPr>
        <p:spPr bwMode="auto">
          <a:xfrm>
            <a:off x="609600" y="5791200"/>
            <a:ext cx="7162800" cy="369888"/>
          </a:xfrm>
          <a:prstGeom prst="rect">
            <a:avLst/>
          </a:prstGeom>
          <a:noFill/>
          <a:ln w="9525">
            <a:noFill/>
            <a:miter lim="800000"/>
            <a:headEnd/>
            <a:tailEnd/>
          </a:ln>
        </p:spPr>
        <p:txBody>
          <a:bodyPr>
            <a:spAutoFit/>
          </a:bodyPr>
          <a:lstStyle/>
          <a:p>
            <a:r>
              <a:rPr lang="en-US"/>
              <a:t>*  All but one date in </a:t>
            </a:r>
            <a:r>
              <a:rPr lang="en-US" i="1"/>
              <a:t>Chesapeake 2000 </a:t>
            </a:r>
            <a:r>
              <a:rPr lang="en-US"/>
              <a:t>expire on or before 2010</a:t>
            </a:r>
            <a:endParaRPr lang="en-US" i="1"/>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800100" lvl="1" indent="-342900">
              <a:spcBef>
                <a:spcPct val="20000"/>
              </a:spcBef>
              <a:buClr>
                <a:schemeClr val="bg2"/>
              </a:buClr>
              <a:buSzPct val="75000"/>
              <a:defRPr/>
            </a:pPr>
            <a:r>
              <a:rPr lang="en-US" sz="2400" u="sng" dirty="0" smtClean="0">
                <a:solidFill>
                  <a:schemeClr val="tx1">
                    <a:lumMod val="75000"/>
                  </a:schemeClr>
                </a:solidFill>
                <a:latin typeface="Calibri" pitchFamily="34" charset="0"/>
              </a:rPr>
              <a:t>Current Full Draft 11/8/13</a:t>
            </a:r>
          </a:p>
          <a:p>
            <a:pPr marL="800100" lvl="1" indent="-342900">
              <a:spcBef>
                <a:spcPct val="20000"/>
              </a:spcBef>
              <a:buClr>
                <a:schemeClr val="bg2"/>
              </a:buClr>
              <a:buSzPct val="75000"/>
              <a:defRPr/>
            </a:pPr>
            <a:endParaRPr lang="en-US" sz="1200" u="sng" dirty="0" smtClean="0">
              <a:solidFill>
                <a:schemeClr val="tx1">
                  <a:lumMod val="75000"/>
                </a:schemeClr>
              </a:solidFill>
              <a:latin typeface="Calibri" pitchFamily="34" charset="0"/>
            </a:endParaRPr>
          </a:p>
          <a:p>
            <a:pPr marL="800100" lvl="2" indent="-342900">
              <a:spcBef>
                <a:spcPct val="20000"/>
              </a:spcBef>
              <a:buClr>
                <a:schemeClr val="bg2"/>
              </a:buClr>
              <a:buSzPct val="75000"/>
              <a:buFont typeface="Wingdings" pitchFamily="2" charset="2"/>
              <a:buChar char="n"/>
              <a:defRPr/>
            </a:pPr>
            <a:r>
              <a:rPr lang="en-US" sz="2400" u="sng" dirty="0" smtClean="0"/>
              <a:t>Goals and Outcomes Introduction</a:t>
            </a:r>
            <a:r>
              <a:rPr lang="en-US" sz="2400" dirty="0" smtClean="0"/>
              <a:t>:</a:t>
            </a:r>
          </a:p>
          <a:p>
            <a:pPr marL="800100" lvl="2" indent="-342900">
              <a:spcBef>
                <a:spcPct val="20000"/>
              </a:spcBef>
              <a:buClr>
                <a:schemeClr val="bg2"/>
              </a:buClr>
              <a:buSzPct val="75000"/>
              <a:defRPr/>
            </a:pPr>
            <a:r>
              <a:rPr lang="en-US" sz="2400" dirty="0" smtClean="0">
                <a:solidFill>
                  <a:schemeClr val="tx1">
                    <a:lumMod val="75000"/>
                  </a:schemeClr>
                </a:solidFill>
                <a:latin typeface="Calibri" pitchFamily="34" charset="0"/>
              </a:rPr>
              <a:t>	Local government will continue to play a unique and critical role in helping the Partnership realize the shared vision for the Chesapeake Bay.</a:t>
            </a:r>
          </a:p>
          <a:p>
            <a:pPr marL="800100" lvl="2" indent="-342900">
              <a:spcBef>
                <a:spcPct val="20000"/>
              </a:spcBef>
              <a:buClr>
                <a:schemeClr val="bg2"/>
              </a:buClr>
              <a:buSzPct val="75000"/>
              <a:buFont typeface="Wingdings" pitchFamily="2" charset="2"/>
              <a:buChar char="n"/>
              <a:defRPr/>
            </a:pPr>
            <a:r>
              <a:rPr lang="en-US" sz="2400" u="sng" dirty="0" smtClean="0"/>
              <a:t>Management Strategies</a:t>
            </a:r>
            <a:r>
              <a:rPr lang="en-US" sz="2400" dirty="0" smtClean="0"/>
              <a:t>:</a:t>
            </a:r>
          </a:p>
          <a:p>
            <a:pPr marL="800100" lvl="2" indent="-342900">
              <a:spcBef>
                <a:spcPct val="20000"/>
              </a:spcBef>
              <a:buClr>
                <a:schemeClr val="bg2"/>
              </a:buClr>
              <a:buSzPct val="75000"/>
              <a:defRPr/>
            </a:pPr>
            <a:r>
              <a:rPr lang="en-US" sz="2400" dirty="0" smtClean="0">
                <a:solidFill>
                  <a:schemeClr val="tx1">
                    <a:lumMod val="75000"/>
                  </a:schemeClr>
                </a:solidFill>
                <a:latin typeface="Calibri" pitchFamily="34" charset="0"/>
              </a:rPr>
              <a:t>	Where appropriate, management strategies should describe how local governments, nonprofit and private partners will be engaged; where actions, tools or technical support are needed to empower local governments and others to do their part; and, what steps will be taken to facilitate greater local participation in achieving the outcomes.</a:t>
            </a:r>
          </a:p>
          <a:p>
            <a:pPr marL="800100" lvl="2" indent="-342900">
              <a:spcBef>
                <a:spcPct val="20000"/>
              </a:spcBef>
              <a:buClr>
                <a:schemeClr val="bg2"/>
              </a:buClr>
              <a:buSzPct val="75000"/>
              <a:defRPr/>
            </a:pPr>
            <a:endParaRPr lang="en-US" sz="2400" dirty="0" smtClean="0">
              <a:solidFill>
                <a:schemeClr val="tx1">
                  <a:lumMod val="75000"/>
                </a:schemeClr>
              </a:solidFill>
              <a:latin typeface="Calibri" pitchFamily="34" charset="0"/>
            </a:endParaRPr>
          </a:p>
          <a:p>
            <a:pPr marL="800100" lvl="2" indent="-342900">
              <a:spcBef>
                <a:spcPct val="20000"/>
              </a:spcBef>
              <a:buClr>
                <a:schemeClr val="bg2"/>
              </a:buClr>
              <a:buSzPct val="75000"/>
              <a:buFont typeface="Wingdings" pitchFamily="2" charset="2"/>
              <a:buChar char="n"/>
              <a:defRPr/>
            </a:pPr>
            <a:endParaRPr lang="en-US" sz="2400" dirty="0" smtClean="0">
              <a:solidFill>
                <a:schemeClr val="tx1">
                  <a:lumMod val="75000"/>
                </a:schemeClr>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LGAC Issues - Local Leadership</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6154" t="54666" r="40387" b="14000"/>
          <a:stretch>
            <a:fillRect/>
          </a:stretch>
        </p:blipFill>
        <p:spPr bwMode="auto">
          <a:xfrm>
            <a:off x="76200" y="2349044"/>
            <a:ext cx="8991600" cy="4051756"/>
          </a:xfrm>
          <a:prstGeom prst="rect">
            <a:avLst/>
          </a:prstGeom>
          <a:noFill/>
          <a:ln w="9525">
            <a:noFill/>
            <a:miter lim="800000"/>
            <a:headEnd/>
            <a:tailEnd/>
          </a:ln>
        </p:spPr>
      </p:pic>
      <p:sp>
        <p:nvSpPr>
          <p:cNvPr id="5" name="Rectangle 4"/>
          <p:cNvSpPr/>
          <p:nvPr/>
        </p:nvSpPr>
        <p:spPr>
          <a:xfrm>
            <a:off x="0" y="457200"/>
            <a:ext cx="9144000" cy="830997"/>
          </a:xfrm>
          <a:prstGeom prst="rect">
            <a:avLst/>
          </a:prstGeom>
        </p:spPr>
        <p:txBody>
          <a:bodyPr wrap="square">
            <a:spAutoFit/>
          </a:bodyPr>
          <a:lstStyle/>
          <a:p>
            <a:pPr algn="ctr"/>
            <a:r>
              <a:rPr lang="en-US" sz="2400" b="1" dirty="0">
                <a:solidFill>
                  <a:schemeClr val="accent1">
                    <a:lumMod val="75000"/>
                  </a:schemeClr>
                </a:solidFill>
              </a:rPr>
              <a:t>Chesapeake Bay </a:t>
            </a:r>
            <a:r>
              <a:rPr lang="en-US" sz="2400" b="1" dirty="0" smtClean="0">
                <a:solidFill>
                  <a:schemeClr val="accent1">
                    <a:lumMod val="75000"/>
                  </a:schemeClr>
                </a:solidFill>
              </a:rPr>
              <a:t>Watershed Agreement</a:t>
            </a:r>
          </a:p>
          <a:p>
            <a:pPr algn="ctr"/>
            <a:r>
              <a:rPr lang="en-US" sz="2400" b="1" dirty="0" smtClean="0">
                <a:solidFill>
                  <a:schemeClr val="accent1">
                    <a:lumMod val="75000"/>
                  </a:schemeClr>
                </a:solidFill>
              </a:rPr>
              <a:t>Development Timeline</a:t>
            </a:r>
            <a:endParaRPr lang="en-US" sz="2400" b="1" dirty="0">
              <a:solidFill>
                <a:schemeClr val="accent1">
                  <a:lumMod val="75000"/>
                </a:schemeClr>
              </a:solidFill>
            </a:endParaRPr>
          </a:p>
        </p:txBody>
      </p:sp>
      <p:cxnSp>
        <p:nvCxnSpPr>
          <p:cNvPr id="7" name="Straight Arrow Connector 6"/>
          <p:cNvCxnSpPr/>
          <p:nvPr/>
        </p:nvCxnSpPr>
        <p:spPr>
          <a:xfrm>
            <a:off x="1981200" y="1295400"/>
            <a:ext cx="5181600" cy="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55834" t="53333" r="12083" b="14000"/>
          <a:stretch>
            <a:fillRect/>
          </a:stretch>
        </p:blipFill>
        <p:spPr bwMode="auto">
          <a:xfrm>
            <a:off x="838200" y="1731818"/>
            <a:ext cx="7696200" cy="4897582"/>
          </a:xfrm>
          <a:prstGeom prst="rect">
            <a:avLst/>
          </a:prstGeom>
          <a:noFill/>
          <a:ln w="9525">
            <a:noFill/>
            <a:miter lim="800000"/>
            <a:headEnd/>
            <a:tailEnd/>
          </a:ln>
        </p:spPr>
      </p:pic>
      <p:sp>
        <p:nvSpPr>
          <p:cNvPr id="5" name="Rectangle 4"/>
          <p:cNvSpPr/>
          <p:nvPr/>
        </p:nvSpPr>
        <p:spPr>
          <a:xfrm>
            <a:off x="0" y="457200"/>
            <a:ext cx="9144000" cy="830997"/>
          </a:xfrm>
          <a:prstGeom prst="rect">
            <a:avLst/>
          </a:prstGeom>
        </p:spPr>
        <p:txBody>
          <a:bodyPr wrap="square">
            <a:spAutoFit/>
          </a:bodyPr>
          <a:lstStyle/>
          <a:p>
            <a:pPr algn="ctr"/>
            <a:r>
              <a:rPr lang="en-US" sz="2400" b="1" dirty="0">
                <a:solidFill>
                  <a:schemeClr val="accent1">
                    <a:lumMod val="75000"/>
                  </a:schemeClr>
                </a:solidFill>
              </a:rPr>
              <a:t>Chesapeake Bay </a:t>
            </a:r>
            <a:r>
              <a:rPr lang="en-US" sz="2400" b="1" dirty="0" smtClean="0">
                <a:solidFill>
                  <a:schemeClr val="accent1">
                    <a:lumMod val="75000"/>
                  </a:schemeClr>
                </a:solidFill>
              </a:rPr>
              <a:t>Watershed Agreement</a:t>
            </a:r>
          </a:p>
          <a:p>
            <a:pPr algn="ctr"/>
            <a:r>
              <a:rPr lang="en-US" sz="2400" b="1" dirty="0" smtClean="0">
                <a:solidFill>
                  <a:schemeClr val="accent1">
                    <a:lumMod val="75000"/>
                  </a:schemeClr>
                </a:solidFill>
              </a:rPr>
              <a:t>Development Timeline </a:t>
            </a:r>
            <a:r>
              <a:rPr lang="en-US" sz="2000" dirty="0" smtClean="0">
                <a:solidFill>
                  <a:schemeClr val="accent1">
                    <a:lumMod val="75000"/>
                  </a:schemeClr>
                </a:solidFill>
              </a:rPr>
              <a:t>(Cont’d.)</a:t>
            </a:r>
            <a:endParaRPr lang="en-US" sz="2400" dirty="0">
              <a:solidFill>
                <a:schemeClr val="accent1">
                  <a:lumMod val="75000"/>
                </a:schemeClr>
              </a:solidFill>
            </a:endParaRPr>
          </a:p>
        </p:txBody>
      </p:sp>
      <p:sp>
        <p:nvSpPr>
          <p:cNvPr id="6" name="Rectangle 5"/>
          <p:cNvSpPr/>
          <p:nvPr/>
        </p:nvSpPr>
        <p:spPr>
          <a:xfrm>
            <a:off x="532794" y="4572000"/>
            <a:ext cx="603050" cy="400110"/>
          </a:xfrm>
          <a:prstGeom prst="rect">
            <a:avLst/>
          </a:prstGeom>
        </p:spPr>
        <p:txBody>
          <a:bodyPr wrap="none">
            <a:spAutoFit/>
          </a:bodyPr>
          <a:lstStyle/>
          <a:p>
            <a:r>
              <a:rPr lang="en-US" sz="2000" b="1" dirty="0" smtClean="0">
                <a:solidFill>
                  <a:schemeClr val="tx1">
                    <a:lumMod val="65000"/>
                    <a:lumOff val="35000"/>
                  </a:schemeClr>
                </a:solidFill>
              </a:rPr>
              <a:t>Jan.</a:t>
            </a:r>
            <a:endParaRPr lang="en-US" dirty="0">
              <a:solidFill>
                <a:schemeClr val="tx1">
                  <a:lumMod val="65000"/>
                  <a:lumOff val="35000"/>
                </a:schemeClr>
              </a:solidFill>
            </a:endParaRPr>
          </a:p>
        </p:txBody>
      </p:sp>
      <p:sp>
        <p:nvSpPr>
          <p:cNvPr id="7" name="Rectangle 6"/>
          <p:cNvSpPr/>
          <p:nvPr/>
        </p:nvSpPr>
        <p:spPr>
          <a:xfrm>
            <a:off x="609600" y="3990975"/>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981200" y="1295400"/>
            <a:ext cx="5181600" cy="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Char char="n"/>
              <a:defRPr/>
            </a:pPr>
            <a:r>
              <a:rPr lang="en-US" sz="2400" b="1" dirty="0" smtClean="0">
                <a:solidFill>
                  <a:schemeClr val="tx1">
                    <a:lumMod val="75000"/>
                  </a:schemeClr>
                </a:solidFill>
                <a:latin typeface="Calibri" pitchFamily="34" charset="0"/>
              </a:rPr>
              <a:t>Oysters</a:t>
            </a:r>
            <a:r>
              <a:rPr lang="en-US" sz="2400" dirty="0" smtClean="0">
                <a:solidFill>
                  <a:schemeClr val="tx1">
                    <a:lumMod val="75000"/>
                  </a:schemeClr>
                </a:solidFill>
                <a:latin typeface="Calibri" pitchFamily="34" charset="0"/>
              </a:rPr>
              <a:t>					</a:t>
            </a: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Commitment</a:t>
            </a:r>
          </a:p>
          <a:p>
            <a:pPr marL="1257300" lvl="2"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By 2010, achieve, at a minimum, a tenfold increase in native oysters in the Chesapeake Bay, based upon a 1994 baseline.</a:t>
            </a: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Status</a:t>
            </a:r>
          </a:p>
          <a:p>
            <a:pPr marL="1257300" lvl="2"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10% of goal achieved as of 2008. </a:t>
            </a:r>
          </a:p>
          <a:p>
            <a:pPr marL="1257300" lvl="2"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No longer updated.</a:t>
            </a: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Latest Draft of New Agreement (11/8/13)</a:t>
            </a:r>
          </a:p>
          <a:p>
            <a:pPr marL="1257300" lvl="2"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Restore native oyster habitat and populations in 10 tributaries out of 35 to 40 candidate tributaries by 2025.</a:t>
            </a:r>
          </a:p>
          <a:p>
            <a:pPr marL="1257300" lvl="2" indent="-342900">
              <a:spcBef>
                <a:spcPct val="20000"/>
              </a:spcBef>
              <a:buClr>
                <a:schemeClr val="bg2"/>
              </a:buClr>
              <a:buSzPct val="75000"/>
              <a:buFont typeface="Wingdings" pitchFamily="2" charset="2"/>
              <a:buChar char="n"/>
              <a:defRPr/>
            </a:pPr>
            <a:endParaRPr lang="en-US" sz="2200" i="1" u="sng" dirty="0">
              <a:solidFill>
                <a:srgbClr val="333399"/>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Living Resource Protection and Restoration</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Char char="n"/>
              <a:defRPr/>
            </a:pPr>
            <a:r>
              <a:rPr lang="en-US" sz="2400" b="1" dirty="0" smtClean="0">
                <a:solidFill>
                  <a:schemeClr val="tx1">
                    <a:lumMod val="75000"/>
                  </a:schemeClr>
                </a:solidFill>
                <a:latin typeface="Calibri" pitchFamily="34" charset="0"/>
              </a:rPr>
              <a:t>Multi-species Management</a:t>
            </a:r>
            <a:r>
              <a:rPr lang="en-US" sz="2400" dirty="0" smtClean="0">
                <a:solidFill>
                  <a:schemeClr val="tx1">
                    <a:lumMod val="75000"/>
                  </a:schemeClr>
                </a:solidFill>
                <a:latin typeface="Calibri" pitchFamily="34" charset="0"/>
              </a:rPr>
              <a:t>					</a:t>
            </a: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Commitment</a:t>
            </a:r>
          </a:p>
          <a:p>
            <a:pPr marL="1257300" lvl="2" indent="-342900">
              <a:spcBef>
                <a:spcPct val="20000"/>
              </a:spcBef>
              <a:buClr>
                <a:schemeClr val="bg2"/>
              </a:buClr>
              <a:buSzPct val="75000"/>
              <a:buFont typeface="Wingdings" pitchFamily="2" charset="2"/>
              <a:buChar char="n"/>
              <a:defRPr/>
            </a:pPr>
            <a:r>
              <a:rPr lang="en-US" sz="2200" dirty="0" smtClean="0">
                <a:solidFill>
                  <a:schemeClr val="tx1">
                    <a:lumMod val="75000"/>
                  </a:schemeClr>
                </a:solidFill>
                <a:latin typeface="Calibri" pitchFamily="34" charset="0"/>
              </a:rPr>
              <a:t>By 2007, revise and implement existing fisheries management plans to incorporate ecological, social and economic considerations, multi-species fisheries management and ecosystem approaches.  </a:t>
            </a: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Status</a:t>
            </a:r>
          </a:p>
          <a:p>
            <a:pPr marL="1257300" lvl="2" indent="-342900">
              <a:spcBef>
                <a:spcPct val="20000"/>
              </a:spcBef>
              <a:buClr>
                <a:schemeClr val="bg2"/>
              </a:buClr>
              <a:buSzPct val="75000"/>
              <a:buFont typeface="Wingdings" pitchFamily="2" charset="2"/>
              <a:buChar char="n"/>
              <a:defRPr/>
            </a:pPr>
            <a:r>
              <a:rPr lang="en-US" sz="2200" dirty="0" smtClean="0">
                <a:solidFill>
                  <a:schemeClr val="tx1">
                    <a:lumMod val="75000"/>
                  </a:schemeClr>
                </a:solidFill>
                <a:latin typeface="Calibri" pitchFamily="34" charset="0"/>
              </a:rPr>
              <a:t>51% of goal achieved as of 2009.</a:t>
            </a:r>
          </a:p>
          <a:p>
            <a:pPr marL="1257300" lvl="2" indent="-342900">
              <a:spcBef>
                <a:spcPct val="20000"/>
              </a:spcBef>
              <a:buClr>
                <a:schemeClr val="bg2"/>
              </a:buClr>
              <a:buSzPct val="75000"/>
              <a:buFont typeface="Wingdings" pitchFamily="2" charset="2"/>
              <a:buChar char="n"/>
              <a:defRPr/>
            </a:pPr>
            <a:r>
              <a:rPr lang="en-US" sz="2200" dirty="0" smtClean="0">
                <a:solidFill>
                  <a:schemeClr val="tx1">
                    <a:lumMod val="75000"/>
                  </a:schemeClr>
                </a:solidFill>
                <a:latin typeface="Calibri" pitchFamily="34" charset="0"/>
              </a:rPr>
              <a:t>No longer updated.</a:t>
            </a:r>
          </a:p>
          <a:p>
            <a:pPr marL="800100" lvl="2"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Latest Draft of New Agreement (11/8/13)</a:t>
            </a:r>
          </a:p>
          <a:p>
            <a:pPr marL="1257300" lvl="2" indent="-342900">
              <a:spcBef>
                <a:spcPct val="20000"/>
              </a:spcBef>
              <a:buClr>
                <a:schemeClr val="bg2"/>
              </a:buClr>
              <a:buSzPct val="75000"/>
              <a:buFont typeface="Wingdings" pitchFamily="2" charset="2"/>
              <a:buChar char="n"/>
              <a:defRPr/>
            </a:pPr>
            <a:r>
              <a:rPr lang="en-US" sz="2200" dirty="0" smtClean="0">
                <a:latin typeface="Calibri" pitchFamily="34" charset="0"/>
              </a:rPr>
              <a:t>Includes new outcome for forage fish and fisheries habitat.</a:t>
            </a:r>
            <a:endParaRPr lang="en-US" sz="2200" dirty="0">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Living Resource Protection and Restoration</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Char char="n"/>
              <a:defRPr/>
            </a:pPr>
            <a:r>
              <a:rPr lang="en-US" sz="2400" b="1" dirty="0" smtClean="0">
                <a:solidFill>
                  <a:schemeClr val="tx1">
                    <a:lumMod val="75000"/>
                  </a:schemeClr>
                </a:solidFill>
                <a:latin typeface="Calibri" pitchFamily="34" charset="0"/>
              </a:rPr>
              <a:t>SAV</a:t>
            </a:r>
            <a:r>
              <a:rPr lang="en-US" sz="2400" dirty="0" smtClean="0">
                <a:solidFill>
                  <a:schemeClr val="tx1">
                    <a:lumMod val="75000"/>
                  </a:schemeClr>
                </a:solidFill>
                <a:latin typeface="Calibri" pitchFamily="34" charset="0"/>
              </a:rPr>
              <a:t>					</a:t>
            </a: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Commitment</a:t>
            </a:r>
          </a:p>
          <a:p>
            <a:pPr marL="1257300" lvl="2"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By 2002, implement a strategy to accelerate protection and restoration of SAV beds in areas of critical importance to the Bay’s living resources. Achieve 185,000 acres of SAV Bay-wide by 2010.</a:t>
            </a: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Status</a:t>
            </a:r>
          </a:p>
          <a:p>
            <a:pPr marL="1257300" lvl="2"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26% of 185,000-acre goal achieved as of 2012. </a:t>
            </a:r>
          </a:p>
          <a:p>
            <a:pPr marL="800100" lvl="2"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Latest Draft of New Agreement (11/8/13)</a:t>
            </a:r>
          </a:p>
          <a:p>
            <a:pPr marL="1257300" lvl="3"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Maintain 185,000 acre outcome with goal of 90,000 acres by 2017 and 130,000 acres by 2025.</a:t>
            </a:r>
            <a:endParaRPr lang="en-US" sz="2200" dirty="0" smtClean="0">
              <a:solidFill>
                <a:schemeClr val="tx1">
                  <a:lumMod val="75000"/>
                </a:schemeClr>
              </a:solidFill>
              <a:latin typeface="Calibri" pitchFamily="34" charset="0"/>
            </a:endParaRPr>
          </a:p>
          <a:p>
            <a:pPr marL="1257300" lvl="3" indent="-342900">
              <a:spcBef>
                <a:spcPct val="20000"/>
              </a:spcBef>
              <a:buClr>
                <a:schemeClr val="bg2"/>
              </a:buClr>
              <a:buSzPct val="75000"/>
              <a:buFont typeface="Arial" pitchFamily="34" charset="0"/>
              <a:buChar char="•"/>
              <a:defRPr/>
            </a:pPr>
            <a:endParaRPr lang="en-US" sz="2400" u="sng" dirty="0" smtClean="0">
              <a:solidFill>
                <a:schemeClr val="tx1">
                  <a:lumMod val="75000"/>
                </a:schemeClr>
              </a:solidFill>
              <a:latin typeface="Calibri" pitchFamily="34" charset="0"/>
            </a:endParaRPr>
          </a:p>
          <a:p>
            <a:pPr marL="1257300" lvl="2" indent="-342900">
              <a:spcBef>
                <a:spcPct val="20000"/>
              </a:spcBef>
              <a:buClr>
                <a:schemeClr val="bg2"/>
              </a:buClr>
              <a:buSzPct val="75000"/>
              <a:buFont typeface="Wingdings" pitchFamily="2" charset="2"/>
              <a:buChar char="n"/>
              <a:defRPr/>
            </a:pPr>
            <a:endParaRPr lang="en-US" sz="2200" i="1" u="sng" dirty="0">
              <a:solidFill>
                <a:srgbClr val="333399"/>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Vital Habitat Protection and Restoration</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Char char="n"/>
              <a:defRPr/>
            </a:pPr>
            <a:r>
              <a:rPr lang="en-US" sz="2400" b="1" dirty="0" smtClean="0">
                <a:solidFill>
                  <a:schemeClr val="tx1">
                    <a:lumMod val="75000"/>
                  </a:schemeClr>
                </a:solidFill>
                <a:latin typeface="Calibri" pitchFamily="34" charset="0"/>
              </a:rPr>
              <a:t>Watersheds</a:t>
            </a:r>
            <a:r>
              <a:rPr lang="en-US" sz="2400" dirty="0" smtClean="0">
                <a:solidFill>
                  <a:schemeClr val="tx1">
                    <a:lumMod val="75000"/>
                  </a:schemeClr>
                </a:solidFill>
                <a:latin typeface="Calibri" pitchFamily="34" charset="0"/>
              </a:rPr>
              <a:t>				</a:t>
            </a: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Commitment</a:t>
            </a:r>
          </a:p>
          <a:p>
            <a:pPr marL="1257300" lvl="2"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By 2010, work with local governments, community groups and watershed organizations to develop and implement locally supported watershed management plans in two-thirds of the Bay watershed covered by this Agreement.</a:t>
            </a: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Status</a:t>
            </a:r>
          </a:p>
          <a:p>
            <a:pPr marL="1257300" lvl="2"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62% of goal achieved as of 2010. </a:t>
            </a:r>
          </a:p>
          <a:p>
            <a:pPr marL="1257300" lvl="2"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No longer updated.</a:t>
            </a:r>
            <a:endParaRPr lang="en-US" sz="2200" dirty="0" smtClean="0">
              <a:solidFill>
                <a:schemeClr val="tx1">
                  <a:lumMod val="75000"/>
                </a:schemeClr>
              </a:solidFill>
              <a:latin typeface="Calibri" pitchFamily="34" charset="0"/>
            </a:endParaRPr>
          </a:p>
          <a:p>
            <a:pPr marL="800100" lvl="2"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Latest Draft of New Agreement (11/8/13)</a:t>
            </a:r>
          </a:p>
          <a:p>
            <a:pPr marL="1257300" lvl="3"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New outcome - By 2025, 100% of current healthy watersheds remain healthy.</a:t>
            </a:r>
            <a:endParaRPr lang="en-US" sz="2200" dirty="0" smtClean="0">
              <a:solidFill>
                <a:schemeClr val="tx1">
                  <a:lumMod val="75000"/>
                </a:schemeClr>
              </a:solidFill>
              <a:latin typeface="Calibri" pitchFamily="34" charset="0"/>
            </a:endParaRPr>
          </a:p>
          <a:p>
            <a:pPr marL="1257300" lvl="2" indent="-342900">
              <a:spcBef>
                <a:spcPct val="20000"/>
              </a:spcBef>
              <a:buClr>
                <a:schemeClr val="bg2"/>
              </a:buClr>
              <a:buSzPct val="75000"/>
              <a:buFont typeface="Wingdings" pitchFamily="2" charset="2"/>
              <a:buChar char="n"/>
              <a:defRPr/>
            </a:pPr>
            <a:endParaRPr lang="en-US" sz="2200" i="1" u="sng" dirty="0">
              <a:solidFill>
                <a:srgbClr val="333399"/>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Vital Habitat Protection and Restoration</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Char char="n"/>
              <a:defRPr/>
            </a:pPr>
            <a:r>
              <a:rPr lang="en-US" sz="2400" b="1" dirty="0" smtClean="0">
                <a:solidFill>
                  <a:schemeClr val="tx1">
                    <a:lumMod val="75000"/>
                  </a:schemeClr>
                </a:solidFill>
                <a:latin typeface="Calibri" pitchFamily="34" charset="0"/>
              </a:rPr>
              <a:t>Wetlands</a:t>
            </a:r>
            <a:r>
              <a:rPr lang="en-US" sz="2400" dirty="0" smtClean="0">
                <a:solidFill>
                  <a:schemeClr val="tx1">
                    <a:lumMod val="75000"/>
                  </a:schemeClr>
                </a:solidFill>
                <a:latin typeface="Calibri" pitchFamily="34" charset="0"/>
              </a:rPr>
              <a:t>				</a:t>
            </a: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Commitment</a:t>
            </a:r>
          </a:p>
          <a:p>
            <a:pPr marL="1257300" lvl="2"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By 2010, achieve a net resource gain by restoring 25,000 acres of tidal and non-tidal wetlands. Maintain an average restoration rate of 2,500 acres/year.</a:t>
            </a: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Status</a:t>
            </a:r>
          </a:p>
          <a:p>
            <a:pPr marL="1257300" lvl="2"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54% of goal achieved as of 2010. </a:t>
            </a:r>
          </a:p>
          <a:p>
            <a:pPr marL="1257300" lvl="2"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Began tracking EO outcome in 2010:</a:t>
            </a:r>
          </a:p>
          <a:p>
            <a:pPr marL="1714500" lvl="3" indent="-342900">
              <a:spcBef>
                <a:spcPct val="20000"/>
              </a:spcBef>
              <a:buClr>
                <a:schemeClr val="bg2"/>
              </a:buClr>
              <a:buSzPct val="75000"/>
              <a:buFont typeface="Wingdings" pitchFamily="2" charset="2"/>
              <a:buChar char="n"/>
              <a:defRPr/>
            </a:pPr>
            <a:r>
              <a:rPr lang="en-US" sz="2200" dirty="0" smtClean="0">
                <a:solidFill>
                  <a:schemeClr val="tx1">
                    <a:lumMod val="75000"/>
                  </a:schemeClr>
                </a:solidFill>
                <a:latin typeface="Calibri" pitchFamily="34" charset="0"/>
              </a:rPr>
              <a:t>5,503 acres of wetlands restored 2010-2012*</a:t>
            </a:r>
          </a:p>
          <a:p>
            <a:pPr marL="1714500" lvl="3" indent="-342900">
              <a:spcBef>
                <a:spcPct val="20000"/>
              </a:spcBef>
              <a:buClr>
                <a:schemeClr val="bg2"/>
              </a:buClr>
              <a:buSzPct val="75000"/>
              <a:buFont typeface="Wingdings" pitchFamily="2" charset="2"/>
              <a:buChar char="n"/>
              <a:defRPr/>
            </a:pPr>
            <a:r>
              <a:rPr lang="en-US" dirty="0" smtClean="0">
                <a:solidFill>
                  <a:schemeClr val="tx1">
                    <a:lumMod val="75000"/>
                  </a:schemeClr>
                </a:solidFill>
                <a:latin typeface="Calibri" pitchFamily="34" charset="0"/>
              </a:rPr>
              <a:t>*only includes efforts on agricultural land</a:t>
            </a:r>
          </a:p>
          <a:p>
            <a:pPr marL="800100" lvl="2"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Latest Draft of New Agreement (11/8/13)</a:t>
            </a:r>
          </a:p>
          <a:p>
            <a:pPr marL="1257300" lvl="3"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New outcome to create or reestablish 85,000 acres of tidal and </a:t>
            </a:r>
            <a:r>
              <a:rPr lang="en-US" sz="2400" dirty="0" err="1" smtClean="0">
                <a:solidFill>
                  <a:schemeClr val="tx1">
                    <a:lumMod val="75000"/>
                  </a:schemeClr>
                </a:solidFill>
                <a:latin typeface="Calibri" pitchFamily="34" charset="0"/>
              </a:rPr>
              <a:t>nontidal</a:t>
            </a:r>
            <a:r>
              <a:rPr lang="en-US" sz="2400" dirty="0" smtClean="0">
                <a:solidFill>
                  <a:schemeClr val="tx1">
                    <a:lumMod val="75000"/>
                  </a:schemeClr>
                </a:solidFill>
                <a:latin typeface="Calibri" pitchFamily="34" charset="0"/>
              </a:rPr>
              <a:t> wetlands and enhance 150,000 acres by 2025.</a:t>
            </a:r>
            <a:endParaRPr lang="en-US" sz="2200" dirty="0" smtClean="0">
              <a:solidFill>
                <a:schemeClr val="tx1">
                  <a:lumMod val="75000"/>
                </a:schemeClr>
              </a:solidFill>
              <a:latin typeface="Calibri" pitchFamily="34" charset="0"/>
            </a:endParaRPr>
          </a:p>
          <a:p>
            <a:pPr marL="342900" indent="-342900">
              <a:spcBef>
                <a:spcPct val="20000"/>
              </a:spcBef>
              <a:buClr>
                <a:schemeClr val="bg2"/>
              </a:buClr>
              <a:buSzPct val="75000"/>
              <a:buFont typeface="Wingdings" pitchFamily="2" charset="2"/>
              <a:buChar char="n"/>
              <a:defRPr/>
            </a:pPr>
            <a:endParaRPr lang="en-US" sz="2200" i="1" u="sng" dirty="0">
              <a:solidFill>
                <a:srgbClr val="333399"/>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Vital Habitat Protection and Restoration</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7525" y="2017713"/>
            <a:ext cx="184150" cy="366712"/>
          </a:xfrm>
          <a:prstGeom prst="rect">
            <a:avLst/>
          </a:prstGeom>
          <a:noFill/>
          <a:ln w="257175" algn="ctr">
            <a:noFill/>
            <a:miter lim="800000"/>
            <a:headEnd/>
            <a:tailEnd/>
          </a:ln>
        </p:spPr>
        <p:txBody>
          <a:bodyPr wrap="none">
            <a:spAutoFit/>
          </a:bodyPr>
          <a:lstStyle/>
          <a:p>
            <a:pPr algn="ctr"/>
            <a:endParaRPr lang="en-US"/>
          </a:p>
        </p:txBody>
      </p:sp>
      <p:sp>
        <p:nvSpPr>
          <p:cNvPr id="14340" name="Rectangle 5"/>
          <p:cNvSpPr>
            <a:spLocks noChangeArrowheads="1"/>
          </p:cNvSpPr>
          <p:nvPr/>
        </p:nvSpPr>
        <p:spPr bwMode="auto">
          <a:xfrm>
            <a:off x="4953000" y="1371600"/>
            <a:ext cx="1447800" cy="6858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6200" y="1295400"/>
            <a:ext cx="8991600" cy="5334000"/>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Char char="n"/>
              <a:defRPr/>
            </a:pPr>
            <a:r>
              <a:rPr lang="en-US" sz="2400" b="1" dirty="0" smtClean="0">
                <a:solidFill>
                  <a:schemeClr val="tx1">
                    <a:lumMod val="75000"/>
                  </a:schemeClr>
                </a:solidFill>
                <a:latin typeface="Calibri" pitchFamily="34" charset="0"/>
              </a:rPr>
              <a:t>Forests</a:t>
            </a:r>
            <a:r>
              <a:rPr lang="en-US" sz="2400" dirty="0" smtClean="0">
                <a:solidFill>
                  <a:schemeClr val="tx1">
                    <a:lumMod val="75000"/>
                  </a:schemeClr>
                </a:solidFill>
                <a:latin typeface="Calibri" pitchFamily="34" charset="0"/>
              </a:rPr>
              <a:t>			</a:t>
            </a: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Commitment</a:t>
            </a:r>
          </a:p>
          <a:p>
            <a:pPr marL="1257300" lvl="2"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Conserve existing forests along all streams and shorelines.</a:t>
            </a:r>
          </a:p>
          <a:p>
            <a:pPr marL="800100" lvl="1"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Status</a:t>
            </a:r>
          </a:p>
          <a:p>
            <a:pPr marL="1257300" lvl="2"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Ongoing</a:t>
            </a:r>
          </a:p>
          <a:p>
            <a:pPr marL="800100" lvl="2" indent="-342900">
              <a:spcBef>
                <a:spcPct val="20000"/>
              </a:spcBef>
              <a:buClr>
                <a:schemeClr val="bg2"/>
              </a:buClr>
              <a:buSzPct val="75000"/>
              <a:buFont typeface="Wingdings" pitchFamily="2" charset="2"/>
              <a:buChar char="n"/>
              <a:defRPr/>
            </a:pPr>
            <a:r>
              <a:rPr lang="en-US" sz="2400" u="sng" dirty="0" smtClean="0">
                <a:solidFill>
                  <a:schemeClr val="tx1">
                    <a:lumMod val="75000"/>
                  </a:schemeClr>
                </a:solidFill>
                <a:latin typeface="Calibri" pitchFamily="34" charset="0"/>
              </a:rPr>
              <a:t>Latest Draft of New Agreement (11/8/13)</a:t>
            </a:r>
          </a:p>
          <a:p>
            <a:pPr marL="1257300" lvl="3" indent="-342900">
              <a:spcBef>
                <a:spcPct val="20000"/>
              </a:spcBef>
              <a:buClr>
                <a:schemeClr val="bg2"/>
              </a:buClr>
              <a:buSzPct val="75000"/>
              <a:buFont typeface="Wingdings" pitchFamily="2" charset="2"/>
              <a:buChar char="n"/>
              <a:defRPr/>
            </a:pPr>
            <a:r>
              <a:rPr lang="en-US" sz="2400" dirty="0" smtClean="0">
                <a:solidFill>
                  <a:schemeClr val="tx1">
                    <a:lumMod val="75000"/>
                  </a:schemeClr>
                </a:solidFill>
                <a:latin typeface="Calibri" pitchFamily="34" charset="0"/>
              </a:rPr>
              <a:t>Added new outcomes for forest buffers and urban tree canopy.</a:t>
            </a:r>
            <a:endParaRPr lang="en-US" sz="2200" dirty="0" smtClean="0">
              <a:solidFill>
                <a:schemeClr val="tx1">
                  <a:lumMod val="75000"/>
                </a:schemeClr>
              </a:solidFill>
              <a:latin typeface="Calibri" pitchFamily="34" charset="0"/>
            </a:endParaRPr>
          </a:p>
          <a:p>
            <a:pPr marL="1257300" lvl="2" indent="-342900">
              <a:spcBef>
                <a:spcPct val="20000"/>
              </a:spcBef>
              <a:buClr>
                <a:schemeClr val="bg2"/>
              </a:buClr>
              <a:buSzPct val="75000"/>
              <a:buFont typeface="Wingdings" pitchFamily="2" charset="2"/>
              <a:buChar char="n"/>
              <a:defRPr/>
            </a:pPr>
            <a:endParaRPr lang="en-US" sz="2200" i="1" u="sng" dirty="0">
              <a:solidFill>
                <a:srgbClr val="333399"/>
              </a:solidFill>
              <a:latin typeface="Calibri" pitchFamily="34" charset="0"/>
            </a:endParaRPr>
          </a:p>
        </p:txBody>
      </p:sp>
      <p:sp>
        <p:nvSpPr>
          <p:cNvPr id="6" name="Rectangle 4"/>
          <p:cNvSpPr>
            <a:spLocks noChangeArrowheads="1"/>
          </p:cNvSpPr>
          <p:nvPr/>
        </p:nvSpPr>
        <p:spPr bwMode="auto">
          <a:xfrm>
            <a:off x="0" y="0"/>
            <a:ext cx="9144000" cy="1066800"/>
          </a:xfrm>
          <a:prstGeom prst="rect">
            <a:avLst/>
          </a:prstGeom>
          <a:solidFill>
            <a:srgbClr val="002060"/>
          </a:solidFill>
          <a:ln w="38100">
            <a:solidFill>
              <a:srgbClr val="993300"/>
            </a:solidFill>
            <a:miter lim="800000"/>
            <a:headEnd/>
            <a:tailEnd/>
          </a:ln>
        </p:spPr>
        <p:txBody>
          <a:bodyPr wrap="none" anchor="ctr"/>
          <a:lstStyle/>
          <a:p>
            <a:pPr eaLnBrk="0" hangingPunct="0"/>
            <a:endParaRPr lang="en-US" dirty="0"/>
          </a:p>
        </p:txBody>
      </p:sp>
      <p:sp>
        <p:nvSpPr>
          <p:cNvPr id="8" name="TextBox 12"/>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en-US" sz="3600" i="1" dirty="0" smtClean="0">
                <a:solidFill>
                  <a:srgbClr val="FFFFCC"/>
                </a:solidFill>
              </a:rPr>
              <a:t>Vital Habitat Protection and Restoration</a:t>
            </a:r>
            <a:endParaRPr lang="en-US" sz="3600" dirty="0">
              <a:solidFill>
                <a:srgbClr val="FFFFCC"/>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TotalTime>
  <Words>1303</Words>
  <Application>Microsoft Office PowerPoint</Application>
  <PresentationFormat>On-screen Show (4:3)</PresentationFormat>
  <Paragraphs>296</Paragraphs>
  <Slides>32</Slides>
  <Notes>29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  The Bay’s Health &amp; Future: How it’s doing and What’s Next</vt:lpstr>
      <vt:lpstr>Slide 2</vt:lpstr>
      <vt:lpstr>C2K By the Numbers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US-EPA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cbisland</dc:creator>
  <cp:lastModifiedBy>Jessica</cp:lastModifiedBy>
  <cp:revision>135</cp:revision>
  <dcterms:created xsi:type="dcterms:W3CDTF">2013-09-19T16:15:37Z</dcterms:created>
  <dcterms:modified xsi:type="dcterms:W3CDTF">2013-12-02T22:37:30Z</dcterms:modified>
</cp:coreProperties>
</file>