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notesMasterIdLst>
    <p:notesMasterId r:id="rId37"/>
  </p:notes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1" r:id="rId18"/>
    <p:sldId id="270" r:id="rId19"/>
    <p:sldId id="273" r:id="rId20"/>
    <p:sldId id="272"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75" r:id="rId36"/>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55" d="100"/>
          <a:sy n="55" d="100"/>
        </p:scale>
        <p:origin x="114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DEEF0791-67DA-40E6-8685-FFD4C2E6979F}" type="datetimeFigureOut">
              <a:rPr lang="en-US" smtClean="0"/>
              <a:t>5/16/2016</a:t>
            </a:fld>
            <a:endParaRPr lang="en-US"/>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B5D82B68-80A0-4DA0-9944-4A2313441325}" type="slidenum">
              <a:rPr lang="en-US" smtClean="0"/>
              <a:t>‹#›</a:t>
            </a:fld>
            <a:endParaRPr lang="en-US"/>
          </a:p>
        </p:txBody>
      </p:sp>
    </p:spTree>
    <p:extLst>
      <p:ext uri="{BB962C8B-B14F-4D97-AF65-F5344CB8AC3E}">
        <p14:creationId xmlns:p14="http://schemas.microsoft.com/office/powerpoint/2010/main" val="4205862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1</a:t>
            </a:fld>
            <a:endParaRPr lang="en-US" dirty="0"/>
          </a:p>
        </p:txBody>
      </p:sp>
    </p:spTree>
    <p:extLst>
      <p:ext uri="{BB962C8B-B14F-4D97-AF65-F5344CB8AC3E}">
        <p14:creationId xmlns:p14="http://schemas.microsoft.com/office/powerpoint/2010/main" val="24798868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a:xfrm>
            <a:off x="1350963" y="1162050"/>
            <a:ext cx="4179887" cy="3136900"/>
          </a:xfrm>
          <a:ln/>
        </p:spPr>
      </p:sp>
      <p:sp>
        <p:nvSpPr>
          <p:cNvPr id="148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148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1122" indent="-288893">
              <a:defRPr>
                <a:solidFill>
                  <a:schemeClr val="tx1"/>
                </a:solidFill>
                <a:latin typeface="Arial" panose="020B0604020202020204" pitchFamily="34" charset="0"/>
              </a:defRPr>
            </a:lvl2pPr>
            <a:lvl3pPr marL="1155573" indent="-231115">
              <a:defRPr>
                <a:solidFill>
                  <a:schemeClr val="tx1"/>
                </a:solidFill>
                <a:latin typeface="Arial" panose="020B0604020202020204" pitchFamily="34" charset="0"/>
              </a:defRPr>
            </a:lvl3pPr>
            <a:lvl4pPr marL="1617802" indent="-231115">
              <a:defRPr>
                <a:solidFill>
                  <a:schemeClr val="tx1"/>
                </a:solidFill>
                <a:latin typeface="Arial" panose="020B0604020202020204" pitchFamily="34" charset="0"/>
              </a:defRPr>
            </a:lvl4pPr>
            <a:lvl5pPr marL="2080031" indent="-231115">
              <a:defRPr>
                <a:solidFill>
                  <a:schemeClr val="tx1"/>
                </a:solidFill>
                <a:latin typeface="Arial" panose="020B0604020202020204" pitchFamily="34" charset="0"/>
              </a:defRPr>
            </a:lvl5pPr>
            <a:lvl6pPr marL="2542261" indent="-231115" eaLnBrk="0" fontAlgn="base" hangingPunct="0">
              <a:spcBef>
                <a:spcPct val="0"/>
              </a:spcBef>
              <a:spcAft>
                <a:spcPct val="0"/>
              </a:spcAft>
              <a:defRPr>
                <a:solidFill>
                  <a:schemeClr val="tx1"/>
                </a:solidFill>
                <a:latin typeface="Arial" panose="020B0604020202020204" pitchFamily="34" charset="0"/>
              </a:defRPr>
            </a:lvl6pPr>
            <a:lvl7pPr marL="3004490" indent="-231115" eaLnBrk="0" fontAlgn="base" hangingPunct="0">
              <a:spcBef>
                <a:spcPct val="0"/>
              </a:spcBef>
              <a:spcAft>
                <a:spcPct val="0"/>
              </a:spcAft>
              <a:defRPr>
                <a:solidFill>
                  <a:schemeClr val="tx1"/>
                </a:solidFill>
                <a:latin typeface="Arial" panose="020B0604020202020204" pitchFamily="34" charset="0"/>
              </a:defRPr>
            </a:lvl7pPr>
            <a:lvl8pPr marL="3466719" indent="-231115" eaLnBrk="0" fontAlgn="base" hangingPunct="0">
              <a:spcBef>
                <a:spcPct val="0"/>
              </a:spcBef>
              <a:spcAft>
                <a:spcPct val="0"/>
              </a:spcAft>
              <a:defRPr>
                <a:solidFill>
                  <a:schemeClr val="tx1"/>
                </a:solidFill>
                <a:latin typeface="Arial" panose="020B0604020202020204" pitchFamily="34" charset="0"/>
              </a:defRPr>
            </a:lvl8pPr>
            <a:lvl9pPr marL="3928948" indent="-231115" eaLnBrk="0" fontAlgn="base" hangingPunct="0">
              <a:spcBef>
                <a:spcPct val="0"/>
              </a:spcBef>
              <a:spcAft>
                <a:spcPct val="0"/>
              </a:spcAft>
              <a:defRPr>
                <a:solidFill>
                  <a:schemeClr val="tx1"/>
                </a:solidFill>
                <a:latin typeface="Arial" panose="020B0604020202020204" pitchFamily="34" charset="0"/>
              </a:defRPr>
            </a:lvl9pPr>
          </a:lstStyle>
          <a:p>
            <a:fld id="{8777238B-048A-4D27-A488-4DE05337A57F}" type="slidenum">
              <a:rPr lang="en-US" altLang="en-US" smtClean="0">
                <a:solidFill>
                  <a:srgbClr val="000000"/>
                </a:solidFill>
              </a:rPr>
              <a:pPr/>
              <a:t>19</a:t>
            </a:fld>
            <a:endParaRPr lang="en-US" altLang="en-US" smtClean="0">
              <a:solidFill>
                <a:srgbClr val="000000"/>
              </a:solidFill>
            </a:endParaRPr>
          </a:p>
        </p:txBody>
      </p:sp>
    </p:spTree>
    <p:extLst>
      <p:ext uri="{BB962C8B-B14F-4D97-AF65-F5344CB8AC3E}">
        <p14:creationId xmlns:p14="http://schemas.microsoft.com/office/powerpoint/2010/main" val="3247787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24</a:t>
            </a:fld>
            <a:endParaRPr lang="en-US" dirty="0"/>
          </a:p>
        </p:txBody>
      </p:sp>
    </p:spTree>
    <p:extLst>
      <p:ext uri="{BB962C8B-B14F-4D97-AF65-F5344CB8AC3E}">
        <p14:creationId xmlns:p14="http://schemas.microsoft.com/office/powerpoint/2010/main" val="2450470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The Diversity</a:t>
            </a:r>
            <a:r>
              <a:rPr lang="en-US" baseline="0" dirty="0" smtClean="0"/>
              <a:t> workgroup’s activities are driven by the diversity management strategy. </a:t>
            </a:r>
            <a:r>
              <a:rPr lang="en-US" baseline="0" dirty="0" err="1" smtClean="0"/>
              <a:t>Workplan</a:t>
            </a:r>
            <a:r>
              <a:rPr lang="en-US" baseline="0" dirty="0" smtClean="0"/>
              <a:t> actions informed by long time and new partners of the CBP and community members. </a:t>
            </a:r>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25</a:t>
            </a:fld>
            <a:endParaRPr lang="en-US" dirty="0"/>
          </a:p>
        </p:txBody>
      </p:sp>
    </p:spTree>
    <p:extLst>
      <p:ext uri="{BB962C8B-B14F-4D97-AF65-F5344CB8AC3E}">
        <p14:creationId xmlns:p14="http://schemas.microsoft.com/office/powerpoint/2010/main" val="36602671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Mention Green 2.0’s ground breaking</a:t>
            </a:r>
            <a:r>
              <a:rPr lang="en-US" baseline="0" dirty="0" smtClean="0"/>
              <a:t> report http://www.diversegreen.org/about-us/</a:t>
            </a:r>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26</a:t>
            </a:fld>
            <a:endParaRPr lang="en-US" dirty="0"/>
          </a:p>
        </p:txBody>
      </p:sp>
    </p:spTree>
    <p:extLst>
      <p:ext uri="{BB962C8B-B14F-4D97-AF65-F5344CB8AC3E}">
        <p14:creationId xmlns:p14="http://schemas.microsoft.com/office/powerpoint/2010/main" val="32179913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The report found that</a:t>
            </a:r>
            <a:r>
              <a:rPr lang="en-US" baseline="0" dirty="0" smtClean="0"/>
              <a:t> “</a:t>
            </a:r>
            <a:r>
              <a:rPr lang="en-US" dirty="0"/>
              <a:t>Despite increasing racial diversity in the United States, the racial composition in environmental organizations and agencies has not broken the 12% to 16% “green ceiling” that has been in place for decades”. </a:t>
            </a:r>
          </a:p>
        </p:txBody>
      </p:sp>
      <p:sp>
        <p:nvSpPr>
          <p:cNvPr id="4" name="Slide Number Placeholder 3"/>
          <p:cNvSpPr>
            <a:spLocks noGrp="1"/>
          </p:cNvSpPr>
          <p:nvPr>
            <p:ph type="sldNum" sz="quarter" idx="10"/>
          </p:nvPr>
        </p:nvSpPr>
        <p:spPr/>
        <p:txBody>
          <a:bodyPr/>
          <a:lstStyle/>
          <a:p>
            <a:fld id="{D79DF203-298A-4901-B77D-A368055AF4AF}" type="slidenum">
              <a:rPr lang="en-US" smtClean="0"/>
              <a:t>28</a:t>
            </a:fld>
            <a:endParaRPr lang="en-US" dirty="0"/>
          </a:p>
        </p:txBody>
      </p:sp>
    </p:spTree>
    <p:extLst>
      <p:ext uri="{BB962C8B-B14F-4D97-AF65-F5344CB8AC3E}">
        <p14:creationId xmlns:p14="http://schemas.microsoft.com/office/powerpoint/2010/main" val="7902754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The report found that</a:t>
            </a:r>
            <a:r>
              <a:rPr lang="en-US" baseline="0" dirty="0" smtClean="0"/>
              <a:t> “</a:t>
            </a:r>
            <a:r>
              <a:rPr lang="en-US" dirty="0"/>
              <a:t>Despite increasing racial diversity in the United States, the racial composition in environmental organizations and agencies has not broken the 12% to 16% “green ceiling” that has been in place for decades”. </a:t>
            </a:r>
          </a:p>
        </p:txBody>
      </p:sp>
      <p:sp>
        <p:nvSpPr>
          <p:cNvPr id="4" name="Slide Number Placeholder 3"/>
          <p:cNvSpPr>
            <a:spLocks noGrp="1"/>
          </p:cNvSpPr>
          <p:nvPr>
            <p:ph type="sldNum" sz="quarter" idx="10"/>
          </p:nvPr>
        </p:nvSpPr>
        <p:spPr/>
        <p:txBody>
          <a:bodyPr/>
          <a:lstStyle/>
          <a:p>
            <a:fld id="{D79DF203-298A-4901-B77D-A368055AF4AF}" type="slidenum">
              <a:rPr lang="en-US" smtClean="0"/>
              <a:t>29</a:t>
            </a:fld>
            <a:endParaRPr lang="en-US" dirty="0"/>
          </a:p>
        </p:txBody>
      </p:sp>
    </p:spTree>
    <p:extLst>
      <p:ext uri="{BB962C8B-B14F-4D97-AF65-F5344CB8AC3E}">
        <p14:creationId xmlns:p14="http://schemas.microsoft.com/office/powerpoint/2010/main" val="12268377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*Pull</a:t>
            </a:r>
            <a:r>
              <a:rPr lang="en-US" baseline="0" dirty="0" smtClean="0"/>
              <a:t> up the draft profile and mention that these questions where influenced by and adapted from Green 2.0. The profile will be disseminated through Survey Monkey and the data would be collected anonymously.  </a:t>
            </a:r>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30</a:t>
            </a:fld>
            <a:endParaRPr lang="en-US" dirty="0"/>
          </a:p>
        </p:txBody>
      </p:sp>
    </p:spTree>
    <p:extLst>
      <p:ext uri="{BB962C8B-B14F-4D97-AF65-F5344CB8AC3E}">
        <p14:creationId xmlns:p14="http://schemas.microsoft.com/office/powerpoint/2010/main" val="39530752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31</a:t>
            </a:fld>
            <a:endParaRPr lang="en-US" dirty="0"/>
          </a:p>
        </p:txBody>
      </p:sp>
    </p:spTree>
    <p:extLst>
      <p:ext uri="{BB962C8B-B14F-4D97-AF65-F5344CB8AC3E}">
        <p14:creationId xmlns:p14="http://schemas.microsoft.com/office/powerpoint/2010/main" val="4155625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2</a:t>
            </a:fld>
            <a:endParaRPr lang="en-US" dirty="0"/>
          </a:p>
        </p:txBody>
      </p:sp>
    </p:spTree>
    <p:extLst>
      <p:ext uri="{BB962C8B-B14F-4D97-AF65-F5344CB8AC3E}">
        <p14:creationId xmlns:p14="http://schemas.microsoft.com/office/powerpoint/2010/main" val="2576157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(1) IN GENERAL.—Not later than 30 days after the date of submission of nominees by the Chesapeake Executive Council, the Independent Evaluator shall be appointed by the Administrator from among nominees submitted by the Chesapeake Executive Council with the consultation of the scientific community.</a:t>
            </a:r>
            <a:endParaRPr lang="en-US" dirty="0" smtClean="0">
              <a:effectLst/>
            </a:endParaRPr>
          </a:p>
          <a:p>
            <a:r>
              <a:rPr lang="en-US" dirty="0" smtClean="0"/>
              <a:t>(2) NOMINATIONS.—The Chesapeake Executive Council may nominate for consideration as Independent Evaluator a science-based institution of higher education.</a:t>
            </a:r>
            <a:endParaRPr lang="en-US" dirty="0" smtClean="0">
              <a:effectLst/>
            </a:endParaRPr>
          </a:p>
          <a:p>
            <a:r>
              <a:rPr lang="en-US" dirty="0" smtClean="0"/>
              <a:t>(3) REQUIREMENTS.—The Administrator shall only select as Independent Evaluator a nominee that the Administrator determines demonstrates excellence in marine science, policy evaluation, or other studies relating to complex environmental restoration activities.</a:t>
            </a:r>
            <a:endParaRPr lang="en-US" dirty="0" smtClean="0">
              <a:effectLst/>
            </a:endParaRPr>
          </a:p>
          <a:p>
            <a:r>
              <a:rPr lang="en-US" dirty="0" smtClean="0"/>
              <a:t>(c) REPORTS.—Not later than 180 days after the date of appointment and once every 2 years thereafter, the Independent Evaluator shall submit to Congress a report describing the findings and recommendations of reviews conducted under subsection (a).</a:t>
            </a:r>
            <a:endParaRPr lang="en-US" dirty="0" smtClean="0">
              <a:effectLst/>
            </a:endParaRPr>
          </a:p>
          <a:p>
            <a:r>
              <a:rPr lang="en-US" u="none" strike="noStrike" dirty="0" smtClean="0">
                <a:effectLst/>
              </a:rPr>
              <a:t> </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6E2EE694-ADA1-49E2-8FD7-4DDB8798FB42}" type="slidenum">
              <a:rPr lang="en-US" smtClean="0"/>
              <a:t>5</a:t>
            </a:fld>
            <a:endParaRPr lang="en-US"/>
          </a:p>
        </p:txBody>
      </p:sp>
    </p:spTree>
    <p:extLst>
      <p:ext uri="{BB962C8B-B14F-4D97-AF65-F5344CB8AC3E}">
        <p14:creationId xmlns:p14="http://schemas.microsoft.com/office/powerpoint/2010/main" val="278508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err="1" smtClean="0"/>
              <a:t>Workplans</a:t>
            </a:r>
            <a:r>
              <a:rPr lang="en-US" dirty="0" smtClean="0"/>
              <a:t>, </a:t>
            </a:r>
            <a:r>
              <a:rPr lang="en-US" dirty="0" err="1" smtClean="0"/>
              <a:t>ChesapeakeProgress</a:t>
            </a:r>
            <a:r>
              <a:rPr lang="en-US" dirty="0" smtClean="0"/>
              <a:t>, EO accounting, Budget and Finance Workgroup</a:t>
            </a:r>
            <a:endParaRPr lang="en-US" dirty="0"/>
          </a:p>
        </p:txBody>
      </p:sp>
      <p:sp>
        <p:nvSpPr>
          <p:cNvPr id="4" name="Slide Number Placeholder 3"/>
          <p:cNvSpPr>
            <a:spLocks noGrp="1"/>
          </p:cNvSpPr>
          <p:nvPr>
            <p:ph type="sldNum" sz="quarter" idx="10"/>
          </p:nvPr>
        </p:nvSpPr>
        <p:spPr/>
        <p:txBody>
          <a:bodyPr/>
          <a:lstStyle/>
          <a:p>
            <a:fld id="{6E2EE694-ADA1-49E2-8FD7-4DDB8798FB42}" type="slidenum">
              <a:rPr lang="en-US" smtClean="0"/>
              <a:t>10</a:t>
            </a:fld>
            <a:endParaRPr lang="en-US"/>
          </a:p>
        </p:txBody>
      </p:sp>
    </p:spTree>
    <p:extLst>
      <p:ext uri="{BB962C8B-B14F-4D97-AF65-F5344CB8AC3E}">
        <p14:creationId xmlns:p14="http://schemas.microsoft.com/office/powerpoint/2010/main" val="2345041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2EE694-ADA1-49E2-8FD7-4DDB8798FB42}" type="slidenum">
              <a:rPr lang="en-US" smtClean="0"/>
              <a:t>13</a:t>
            </a:fld>
            <a:endParaRPr lang="en-US"/>
          </a:p>
        </p:txBody>
      </p:sp>
    </p:spTree>
    <p:extLst>
      <p:ext uri="{BB962C8B-B14F-4D97-AF65-F5344CB8AC3E}">
        <p14:creationId xmlns:p14="http://schemas.microsoft.com/office/powerpoint/2010/main" val="4199576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Working with Federal partners, setting up a meeting with OMB, first task of the new</a:t>
            </a:r>
            <a:r>
              <a:rPr lang="en-US" baseline="0" dirty="0" smtClean="0"/>
              <a:t> Budget and Finance workgroup</a:t>
            </a:r>
            <a:endParaRPr lang="en-US" dirty="0"/>
          </a:p>
        </p:txBody>
      </p:sp>
      <p:sp>
        <p:nvSpPr>
          <p:cNvPr id="4" name="Slide Number Placeholder 3"/>
          <p:cNvSpPr>
            <a:spLocks noGrp="1"/>
          </p:cNvSpPr>
          <p:nvPr>
            <p:ph type="sldNum" sz="quarter" idx="10"/>
          </p:nvPr>
        </p:nvSpPr>
        <p:spPr/>
        <p:txBody>
          <a:bodyPr/>
          <a:lstStyle/>
          <a:p>
            <a:fld id="{6E2EE694-ADA1-49E2-8FD7-4DDB8798FB42}" type="slidenum">
              <a:rPr lang="en-US" smtClean="0"/>
              <a:t>14</a:t>
            </a:fld>
            <a:endParaRPr lang="en-US"/>
          </a:p>
        </p:txBody>
      </p:sp>
    </p:spTree>
    <p:extLst>
      <p:ext uri="{BB962C8B-B14F-4D97-AF65-F5344CB8AC3E}">
        <p14:creationId xmlns:p14="http://schemas.microsoft.com/office/powerpoint/2010/main" val="1154940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Working with Federal partners, setting up a meeting with OMB, first task of the new</a:t>
            </a:r>
            <a:r>
              <a:rPr lang="en-US" baseline="0" dirty="0" smtClean="0"/>
              <a:t> Budget and Finance workgroup</a:t>
            </a:r>
            <a:endParaRPr lang="en-US" dirty="0"/>
          </a:p>
        </p:txBody>
      </p:sp>
      <p:sp>
        <p:nvSpPr>
          <p:cNvPr id="4" name="Slide Number Placeholder 3"/>
          <p:cNvSpPr>
            <a:spLocks noGrp="1"/>
          </p:cNvSpPr>
          <p:nvPr>
            <p:ph type="sldNum" sz="quarter" idx="10"/>
          </p:nvPr>
        </p:nvSpPr>
        <p:spPr/>
        <p:txBody>
          <a:bodyPr/>
          <a:lstStyle/>
          <a:p>
            <a:fld id="{6E2EE694-ADA1-49E2-8FD7-4DDB8798FB42}" type="slidenum">
              <a:rPr lang="en-US" smtClean="0"/>
              <a:t>15</a:t>
            </a:fld>
            <a:endParaRPr lang="en-US"/>
          </a:p>
        </p:txBody>
      </p:sp>
    </p:spTree>
    <p:extLst>
      <p:ext uri="{BB962C8B-B14F-4D97-AF65-F5344CB8AC3E}">
        <p14:creationId xmlns:p14="http://schemas.microsoft.com/office/powerpoint/2010/main" val="3194286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Working with Federal partners, setting up a meeting with OMB, first task of the new</a:t>
            </a:r>
            <a:r>
              <a:rPr lang="en-US" baseline="0" dirty="0" smtClean="0"/>
              <a:t> Budget and Finance workgroup</a:t>
            </a:r>
            <a:endParaRPr lang="en-US" dirty="0"/>
          </a:p>
        </p:txBody>
      </p:sp>
      <p:sp>
        <p:nvSpPr>
          <p:cNvPr id="4" name="Slide Number Placeholder 3"/>
          <p:cNvSpPr>
            <a:spLocks noGrp="1"/>
          </p:cNvSpPr>
          <p:nvPr>
            <p:ph type="sldNum" sz="quarter" idx="10"/>
          </p:nvPr>
        </p:nvSpPr>
        <p:spPr/>
        <p:txBody>
          <a:bodyPr/>
          <a:lstStyle/>
          <a:p>
            <a:fld id="{6E2EE694-ADA1-49E2-8FD7-4DDB8798FB42}" type="slidenum">
              <a:rPr lang="en-US" smtClean="0"/>
              <a:t>16</a:t>
            </a:fld>
            <a:endParaRPr lang="en-US"/>
          </a:p>
        </p:txBody>
      </p:sp>
    </p:spTree>
    <p:extLst>
      <p:ext uri="{BB962C8B-B14F-4D97-AF65-F5344CB8AC3E}">
        <p14:creationId xmlns:p14="http://schemas.microsoft.com/office/powerpoint/2010/main" val="1142008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1E70AF-F699-4A07-8A8F-27C11CA9491E}" type="slidenum">
              <a:rPr lang="en-US" smtClean="0"/>
              <a:pPr/>
              <a:t>17</a:t>
            </a:fld>
            <a:endParaRPr lang="en-US"/>
          </a:p>
        </p:txBody>
      </p:sp>
    </p:spTree>
    <p:extLst>
      <p:ext uri="{BB962C8B-B14F-4D97-AF65-F5344CB8AC3E}">
        <p14:creationId xmlns:p14="http://schemas.microsoft.com/office/powerpoint/2010/main" val="3437952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EE17BF5-2A04-4856-A23C-FDFAB635F3B8}" type="datetimeFigureOut">
              <a:rPr lang="en-US" smtClean="0"/>
              <a:t>5/16/2016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547325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E17BF5-2A04-4856-A23C-FDFAB635F3B8}" type="datetimeFigureOut">
              <a:rPr lang="en-US" smtClean="0"/>
              <a:t>5/16/2016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3946787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E17BF5-2A04-4856-A23C-FDFAB635F3B8}" type="datetimeFigureOut">
              <a:rPr lang="en-US" smtClean="0"/>
              <a:t>5/16/2016</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F5B9801-FAD9-4495-A23B-DB38114F053D}"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62998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EE17BF5-2A04-4856-A23C-FDFAB635F3B8}" type="datetimeFigureOut">
              <a:rPr lang="en-US" smtClean="0"/>
              <a:t>5/16/2016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329566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EE17BF5-2A04-4856-A23C-FDFAB635F3B8}" type="datetimeFigureOut">
              <a:rPr lang="en-US" smtClean="0"/>
              <a:t>5/16/2016</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F5B9801-FAD9-4495-A23B-DB38114F053D}"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581731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EE17BF5-2A04-4856-A23C-FDFAB635F3B8}" type="datetimeFigureOut">
              <a:rPr lang="en-US" smtClean="0"/>
              <a:t>5/16/2016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4261126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E17BF5-2A04-4856-A23C-FDFAB635F3B8}" type="datetimeFigureOut">
              <a:rPr lang="en-US" smtClean="0"/>
              <a:t>5/16/2016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2158046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E17BF5-2A04-4856-A23C-FDFAB635F3B8}" type="datetimeFigureOut">
              <a:rPr lang="en-US" smtClean="0"/>
              <a:t>5/16/2016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1794113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E17BF5-2A04-4856-A23C-FDFAB635F3B8}" type="datetimeFigureOut">
              <a:rPr lang="en-US" smtClean="0"/>
              <a:t>5/16/2016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351007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E17BF5-2A04-4856-A23C-FDFAB635F3B8}" type="datetimeFigureOut">
              <a:rPr lang="en-US" smtClean="0"/>
              <a:t>5/16/2016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2727536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EE17BF5-2A04-4856-A23C-FDFAB635F3B8}" type="datetimeFigureOut">
              <a:rPr lang="en-US" smtClean="0"/>
              <a:t>5/16/2016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2143489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EE17BF5-2A04-4856-A23C-FDFAB635F3B8}" type="datetimeFigureOut">
              <a:rPr lang="en-US" smtClean="0"/>
              <a:t>5/16/2016</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889568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EE17BF5-2A04-4856-A23C-FDFAB635F3B8}" type="datetimeFigureOut">
              <a:rPr lang="en-US" smtClean="0"/>
              <a:t>5/16/2016</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866858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E17BF5-2A04-4856-A23C-FDFAB635F3B8}" type="datetimeFigureOut">
              <a:rPr lang="en-US" smtClean="0"/>
              <a:t>5/16/2016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1639708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E17BF5-2A04-4856-A23C-FDFAB635F3B8}" type="datetimeFigureOut">
              <a:rPr lang="en-US" smtClean="0"/>
              <a:t>5/16/2016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670655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E17BF5-2A04-4856-A23C-FDFAB635F3B8}" type="datetimeFigureOut">
              <a:rPr lang="en-US" smtClean="0"/>
              <a:t>5/16/2016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2151139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FEE17BF5-2A04-4856-A23C-FDFAB635F3B8}" type="datetimeFigureOut">
              <a:rPr lang="en-US" smtClean="0"/>
              <a:t>5/16/2016</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1F5B9801-FAD9-4495-A23B-DB38114F053D}" type="slidenum">
              <a:rPr lang="en-US" smtClean="0"/>
              <a:t>‹#›</a:t>
            </a:fld>
            <a:endParaRPr lang="en-US"/>
          </a:p>
        </p:txBody>
      </p:sp>
    </p:spTree>
    <p:extLst>
      <p:ext uri="{BB962C8B-B14F-4D97-AF65-F5344CB8AC3E}">
        <p14:creationId xmlns:p14="http://schemas.microsoft.com/office/powerpoint/2010/main" val="316877869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chesapeakebay.ne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4450" y="1333500"/>
            <a:ext cx="6629400" cy="2557861"/>
          </a:xfrm>
          <a:ln>
            <a:noFill/>
          </a:ln>
          <a:effectLst>
            <a:outerShdw blurRad="44450" dist="27940" dir="5400000" algn="ctr">
              <a:srgbClr val="000000">
                <a:alpha val="32000"/>
              </a:srgbClr>
            </a:outerShdw>
          </a:effectLst>
        </p:spPr>
        <p:txBody>
          <a:bodyPr>
            <a:noAutofit/>
            <a:scene3d>
              <a:camera prst="orthographicFront"/>
              <a:lightRig rig="soft" dir="t"/>
            </a:scene3d>
            <a:sp3d prstMaterial="softEdge">
              <a:bevelT w="25400" h="25400"/>
            </a:sp3d>
          </a:bodyPr>
          <a:lstStyle/>
          <a:p>
            <a:pPr algn="ctr"/>
            <a:r>
              <a:rPr lang="en-US" b="1" dirty="0">
                <a:solidFill>
                  <a:schemeClr val="accent6">
                    <a:lumMod val="75000"/>
                  </a:schemeClr>
                </a:solidFill>
              </a:rPr>
              <a:t/>
            </a:r>
            <a:br>
              <a:rPr lang="en-US" b="1" dirty="0">
                <a:solidFill>
                  <a:schemeClr val="accent6">
                    <a:lumMod val="75000"/>
                  </a:schemeClr>
                </a:solidFill>
              </a:rPr>
            </a:br>
            <a:r>
              <a:rPr lang="en-US" sz="3600" b="1" dirty="0" smtClean="0">
                <a:solidFill>
                  <a:schemeClr val="accent6">
                    <a:lumMod val="75000"/>
                  </a:schemeClr>
                </a:solidFill>
              </a:rPr>
              <a:t>Chesapeake Bay </a:t>
            </a:r>
            <a:r>
              <a:rPr lang="en-US" sz="3600" b="1" dirty="0">
                <a:solidFill>
                  <a:schemeClr val="accent6">
                    <a:lumMod val="75000"/>
                  </a:schemeClr>
                </a:solidFill>
              </a:rPr>
              <a:t>Program Update</a:t>
            </a:r>
            <a:br>
              <a:rPr lang="en-US" sz="3600" b="1" dirty="0">
                <a:solidFill>
                  <a:schemeClr val="accent6">
                    <a:lumMod val="75000"/>
                  </a:schemeClr>
                </a:solidFill>
              </a:rPr>
            </a:br>
            <a:r>
              <a:rPr lang="en-US" b="1" dirty="0">
                <a:solidFill>
                  <a:schemeClr val="accent6">
                    <a:lumMod val="75000"/>
                  </a:schemeClr>
                </a:solidFill>
              </a:rPr>
              <a:t/>
            </a:r>
            <a:br>
              <a:rPr lang="en-US" b="1" dirty="0">
                <a:solidFill>
                  <a:schemeClr val="accent6">
                    <a:lumMod val="75000"/>
                  </a:schemeClr>
                </a:solidFill>
              </a:rPr>
            </a:br>
            <a:endParaRPr lang="en-US" b="1" i="1" dirty="0">
              <a:solidFill>
                <a:schemeClr val="accent6">
                  <a:lumMod val="75000"/>
                </a:schemeClr>
              </a:solidFill>
            </a:endParaRPr>
          </a:p>
        </p:txBody>
      </p:sp>
      <p:sp>
        <p:nvSpPr>
          <p:cNvPr id="3" name="Subtitle 2"/>
          <p:cNvSpPr>
            <a:spLocks noGrp="1"/>
          </p:cNvSpPr>
          <p:nvPr>
            <p:ph type="subTitle" idx="1"/>
          </p:nvPr>
        </p:nvSpPr>
        <p:spPr>
          <a:xfrm>
            <a:off x="1384301" y="3695701"/>
            <a:ext cx="6908799" cy="1993899"/>
          </a:xfrm>
          <a:effectLst>
            <a:glow rad="127000">
              <a:schemeClr val="accent1">
                <a:satMod val="175000"/>
                <a:alpha val="40000"/>
              </a:schemeClr>
            </a:glow>
          </a:effectLst>
        </p:spPr>
        <p:txBody>
          <a:bodyPr>
            <a:normAutofit fontScale="55000" lnSpcReduction="20000"/>
          </a:bodyPr>
          <a:lstStyle/>
          <a:p>
            <a:pPr algn="ctr"/>
            <a:r>
              <a:rPr lang="en-US" sz="3825" b="1" dirty="0">
                <a:solidFill>
                  <a:schemeClr val="bg2">
                    <a:lumMod val="50000"/>
                  </a:schemeClr>
                </a:solidFill>
              </a:rPr>
              <a:t>Jim Edward, Deputy Director</a:t>
            </a:r>
          </a:p>
          <a:p>
            <a:pPr algn="ctr"/>
            <a:r>
              <a:rPr lang="en-US" sz="3825" b="1" dirty="0">
                <a:solidFill>
                  <a:schemeClr val="bg2">
                    <a:lumMod val="50000"/>
                  </a:schemeClr>
                </a:solidFill>
              </a:rPr>
              <a:t>EPA, Chesapeake Bay Program Office</a:t>
            </a:r>
          </a:p>
          <a:p>
            <a:pPr algn="ctr"/>
            <a:endParaRPr lang="en-US" sz="3825" b="1" dirty="0">
              <a:solidFill>
                <a:schemeClr val="bg2">
                  <a:lumMod val="50000"/>
                </a:schemeClr>
              </a:solidFill>
            </a:endParaRPr>
          </a:p>
          <a:p>
            <a:pPr algn="ctr"/>
            <a:r>
              <a:rPr lang="en-US" sz="3825" b="1" dirty="0">
                <a:solidFill>
                  <a:schemeClr val="bg2">
                    <a:lumMod val="50000"/>
                  </a:schemeClr>
                </a:solidFill>
              </a:rPr>
              <a:t>CAC Meeting</a:t>
            </a:r>
          </a:p>
          <a:p>
            <a:pPr algn="ctr"/>
            <a:r>
              <a:rPr lang="en-US" sz="3825" b="1" dirty="0" smtClean="0">
                <a:solidFill>
                  <a:schemeClr val="bg2">
                    <a:lumMod val="50000"/>
                  </a:schemeClr>
                </a:solidFill>
              </a:rPr>
              <a:t>  May 18 -19, </a:t>
            </a:r>
            <a:r>
              <a:rPr lang="en-US" sz="3825" b="1" dirty="0">
                <a:solidFill>
                  <a:schemeClr val="bg2">
                    <a:lumMod val="50000"/>
                  </a:schemeClr>
                </a:solidFill>
              </a:rPr>
              <a:t>2016</a:t>
            </a:r>
          </a:p>
          <a:p>
            <a:pPr algn="ctr"/>
            <a:endParaRPr lang="en-US" dirty="0">
              <a:solidFill>
                <a:schemeClr val="accent4">
                  <a:lumMod val="75000"/>
                </a:schemeClr>
              </a:solidFill>
            </a:endParaRPr>
          </a:p>
        </p:txBody>
      </p:sp>
    </p:spTree>
    <p:extLst>
      <p:ext uri="{BB962C8B-B14F-4D97-AF65-F5344CB8AC3E}">
        <p14:creationId xmlns:p14="http://schemas.microsoft.com/office/powerpoint/2010/main" val="14609637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801" y="628209"/>
            <a:ext cx="6683765" cy="960668"/>
          </a:xfrm>
        </p:spPr>
        <p:txBody>
          <a:bodyPr/>
          <a:lstStyle/>
          <a:p>
            <a:pPr algn="ctr"/>
            <a:r>
              <a:rPr lang="en-US" b="1" dirty="0" smtClean="0">
                <a:solidFill>
                  <a:schemeClr val="accent6">
                    <a:lumMod val="75000"/>
                  </a:schemeClr>
                </a:solidFill>
              </a:rPr>
              <a:t>Budget Accounting</a:t>
            </a:r>
            <a:endParaRPr lang="en-US" b="1" dirty="0">
              <a:solidFill>
                <a:schemeClr val="accent6">
                  <a:lumMod val="75000"/>
                </a:schemeClr>
              </a:solidFill>
            </a:endParaRPr>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117794" y="2300667"/>
            <a:ext cx="2639775" cy="2411222"/>
          </a:xfrm>
        </p:spPr>
      </p:pic>
      <p:cxnSp>
        <p:nvCxnSpPr>
          <p:cNvPr id="5" name="Straight Connector 4"/>
          <p:cNvCxnSpPr/>
          <p:nvPr/>
        </p:nvCxnSpPr>
        <p:spPr>
          <a:xfrm flipV="1">
            <a:off x="2509174" y="1339999"/>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17020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CBARA Budget Accounting</a:t>
            </a:r>
            <a:endParaRPr lang="en-US" b="1" dirty="0">
              <a:solidFill>
                <a:schemeClr val="accent6">
                  <a:lumMod val="75000"/>
                </a:schemeClr>
              </a:solidFill>
            </a:endParaRPr>
          </a:p>
        </p:txBody>
      </p:sp>
      <p:sp>
        <p:nvSpPr>
          <p:cNvPr id="3" name="Content Placeholder 2"/>
          <p:cNvSpPr>
            <a:spLocks noGrp="1"/>
          </p:cNvSpPr>
          <p:nvPr>
            <p:ph idx="1"/>
          </p:nvPr>
        </p:nvSpPr>
        <p:spPr>
          <a:xfrm>
            <a:off x="1945201" y="1718733"/>
            <a:ext cx="6326732" cy="3852333"/>
          </a:xfrm>
        </p:spPr>
        <p:txBody>
          <a:bodyPr>
            <a:normAutofit lnSpcReduction="10000"/>
          </a:bodyPr>
          <a:lstStyle/>
          <a:p>
            <a:pPr marL="0" indent="0">
              <a:buNone/>
            </a:pPr>
            <a:r>
              <a:rPr lang="en-US" b="1" dirty="0" smtClean="0">
                <a:solidFill>
                  <a:schemeClr val="tx1"/>
                </a:solidFill>
              </a:rPr>
              <a:t>Definition </a:t>
            </a:r>
            <a:r>
              <a:rPr lang="en-US" b="1" dirty="0">
                <a:solidFill>
                  <a:schemeClr val="tx1"/>
                </a:solidFill>
              </a:rPr>
              <a:t>of </a:t>
            </a:r>
            <a:r>
              <a:rPr lang="en-US" b="1" dirty="0" smtClean="0">
                <a:solidFill>
                  <a:schemeClr val="tx1"/>
                </a:solidFill>
              </a:rPr>
              <a:t>“Federal restoration </a:t>
            </a:r>
            <a:r>
              <a:rPr lang="en-US" b="1" dirty="0">
                <a:solidFill>
                  <a:schemeClr val="tx1"/>
                </a:solidFill>
              </a:rPr>
              <a:t>activity” </a:t>
            </a:r>
            <a:r>
              <a:rPr lang="en-US" dirty="0">
                <a:solidFill>
                  <a:schemeClr val="tx1"/>
                </a:solidFill>
              </a:rPr>
              <a:t> – a </a:t>
            </a:r>
            <a:r>
              <a:rPr lang="en-US" b="1" dirty="0">
                <a:solidFill>
                  <a:schemeClr val="tx1"/>
                </a:solidFill>
              </a:rPr>
              <a:t>program or project </a:t>
            </a:r>
            <a:r>
              <a:rPr lang="en-US" dirty="0">
                <a:solidFill>
                  <a:schemeClr val="tx1"/>
                </a:solidFill>
              </a:rPr>
              <a:t>carried out with the “</a:t>
            </a:r>
            <a:r>
              <a:rPr lang="en-US" i="1" dirty="0">
                <a:solidFill>
                  <a:schemeClr val="tx1"/>
                </a:solidFill>
              </a:rPr>
              <a:t>express intent to </a:t>
            </a:r>
            <a:r>
              <a:rPr lang="en-US" b="1" i="1" dirty="0" smtClean="0">
                <a:solidFill>
                  <a:schemeClr val="tx1"/>
                </a:solidFill>
              </a:rPr>
              <a:t>directly*</a:t>
            </a:r>
            <a:r>
              <a:rPr lang="en-US" i="1" dirty="0" smtClean="0">
                <a:solidFill>
                  <a:schemeClr val="tx1"/>
                </a:solidFill>
              </a:rPr>
              <a:t> </a:t>
            </a:r>
            <a:r>
              <a:rPr lang="en-US" b="1" i="1" dirty="0" smtClean="0">
                <a:solidFill>
                  <a:schemeClr val="tx1"/>
                </a:solidFill>
              </a:rPr>
              <a:t>protect</a:t>
            </a:r>
            <a:r>
              <a:rPr lang="en-US" b="1" i="1" dirty="0">
                <a:solidFill>
                  <a:schemeClr val="tx1"/>
                </a:solidFill>
              </a:rPr>
              <a:t>, conserve, or restore</a:t>
            </a:r>
            <a:r>
              <a:rPr lang="en-US" i="1" dirty="0">
                <a:solidFill>
                  <a:schemeClr val="tx1"/>
                </a:solidFill>
              </a:rPr>
              <a:t> living resources, habitat, water resources, or water quality in the Chesapeake Bay watershed, including programs or projects that </a:t>
            </a:r>
            <a:r>
              <a:rPr lang="en-US" b="1" i="1" dirty="0">
                <a:solidFill>
                  <a:schemeClr val="tx1"/>
                </a:solidFill>
              </a:rPr>
              <a:t>provide financial and technical assistance</a:t>
            </a:r>
            <a:r>
              <a:rPr lang="en-US" i="1" dirty="0">
                <a:solidFill>
                  <a:schemeClr val="tx1"/>
                </a:solidFill>
              </a:rPr>
              <a:t> to promote responsible land use, stewardship, and community engagement in the Chesapeake Bay </a:t>
            </a:r>
            <a:r>
              <a:rPr lang="en-US" i="1" dirty="0" smtClean="0">
                <a:solidFill>
                  <a:schemeClr val="tx1"/>
                </a:solidFill>
              </a:rPr>
              <a:t>watershed.</a:t>
            </a:r>
            <a:r>
              <a:rPr lang="en-US" dirty="0" smtClean="0">
                <a:solidFill>
                  <a:schemeClr val="tx1"/>
                </a:solidFill>
              </a:rPr>
              <a:t>”</a:t>
            </a:r>
          </a:p>
          <a:p>
            <a:pPr marL="0" indent="0">
              <a:buNone/>
            </a:pPr>
            <a:endParaRPr lang="en-US" dirty="0">
              <a:solidFill>
                <a:schemeClr val="tx1"/>
              </a:solidFill>
            </a:endParaRPr>
          </a:p>
          <a:p>
            <a:pPr marL="0" indent="0">
              <a:buNone/>
            </a:pPr>
            <a:endParaRPr lang="en-US" dirty="0" smtClean="0">
              <a:solidFill>
                <a:schemeClr val="tx1"/>
              </a:solidFill>
            </a:endParaRPr>
          </a:p>
          <a:p>
            <a:pPr marL="0" indent="0">
              <a:buNone/>
            </a:pPr>
            <a:r>
              <a:rPr lang="en-US" dirty="0" smtClean="0">
                <a:solidFill>
                  <a:schemeClr val="tx1"/>
                </a:solidFill>
              </a:rPr>
              <a:t>*Definition of a State restoration activity also includes the word “Or indirectly”</a:t>
            </a:r>
            <a:endParaRPr lang="en-US" dirty="0">
              <a:solidFill>
                <a:schemeClr val="tx1"/>
              </a:solidFill>
            </a:endParaRPr>
          </a:p>
          <a:p>
            <a:endParaRPr lang="en-US" dirty="0" smtClean="0"/>
          </a:p>
          <a:p>
            <a:endParaRPr lang="en-US" dirty="0"/>
          </a:p>
        </p:txBody>
      </p:sp>
      <p:cxnSp>
        <p:nvCxnSpPr>
          <p:cNvPr id="4" name="Straight Connector 3"/>
          <p:cNvCxnSpPr/>
          <p:nvPr/>
        </p:nvCxnSpPr>
        <p:spPr>
          <a:xfrm flipV="1">
            <a:off x="2737776" y="1260185"/>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68351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Categories May Include:</a:t>
            </a:r>
            <a:endParaRPr lang="en-US" b="1" dirty="0">
              <a:solidFill>
                <a:schemeClr val="accent6">
                  <a:lumMod val="75000"/>
                </a:schemeClr>
              </a:solidFill>
            </a:endParaRPr>
          </a:p>
        </p:txBody>
      </p:sp>
      <p:sp>
        <p:nvSpPr>
          <p:cNvPr id="3" name="Content Placeholder 2"/>
          <p:cNvSpPr>
            <a:spLocks noGrp="1"/>
          </p:cNvSpPr>
          <p:nvPr>
            <p:ph idx="1"/>
          </p:nvPr>
        </p:nvSpPr>
        <p:spPr>
          <a:xfrm>
            <a:off x="2212841" y="1744133"/>
            <a:ext cx="6177625" cy="4588934"/>
          </a:xfrm>
        </p:spPr>
        <p:txBody>
          <a:bodyPr>
            <a:noAutofit/>
          </a:bodyPr>
          <a:lstStyle/>
          <a:p>
            <a:r>
              <a:rPr lang="en-US" sz="2400" dirty="0"/>
              <a:t>physical restoration, </a:t>
            </a:r>
          </a:p>
          <a:p>
            <a:r>
              <a:rPr lang="en-US" sz="2400" dirty="0"/>
              <a:t>planning, </a:t>
            </a:r>
          </a:p>
          <a:p>
            <a:r>
              <a:rPr lang="en-US" sz="2400" dirty="0"/>
              <a:t>feasibility studies, </a:t>
            </a:r>
          </a:p>
          <a:p>
            <a:r>
              <a:rPr lang="en-US" sz="2400" dirty="0"/>
              <a:t>scientific research, </a:t>
            </a:r>
          </a:p>
          <a:p>
            <a:r>
              <a:rPr lang="en-US" sz="2400" dirty="0"/>
              <a:t>monitoring, </a:t>
            </a:r>
          </a:p>
          <a:p>
            <a:r>
              <a:rPr lang="en-US" sz="2400" dirty="0"/>
              <a:t>education, </a:t>
            </a:r>
          </a:p>
          <a:p>
            <a:r>
              <a:rPr lang="en-US" sz="2400" dirty="0"/>
              <a:t>infrastructure development</a:t>
            </a:r>
          </a:p>
        </p:txBody>
      </p:sp>
      <p:cxnSp>
        <p:nvCxnSpPr>
          <p:cNvPr id="4" name="Straight Connector 3"/>
          <p:cNvCxnSpPr/>
          <p:nvPr/>
        </p:nvCxnSpPr>
        <p:spPr>
          <a:xfrm flipV="1">
            <a:off x="2703910" y="1363134"/>
            <a:ext cx="4179491" cy="945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83983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9184" y="673289"/>
            <a:ext cx="6237816" cy="632674"/>
          </a:xfrm>
        </p:spPr>
        <p:txBody>
          <a:bodyPr>
            <a:normAutofit fontScale="90000"/>
          </a:bodyPr>
          <a:lstStyle/>
          <a:p>
            <a:r>
              <a:rPr lang="en-US" b="1" dirty="0">
                <a:solidFill>
                  <a:schemeClr val="accent6">
                    <a:lumMod val="75000"/>
                  </a:schemeClr>
                </a:solidFill>
              </a:rPr>
              <a:t>Interagency Cross-cut </a:t>
            </a:r>
            <a:r>
              <a:rPr lang="en-US" b="1" dirty="0" smtClean="0">
                <a:solidFill>
                  <a:schemeClr val="accent6">
                    <a:lumMod val="75000"/>
                  </a:schemeClr>
                </a:solidFill>
              </a:rPr>
              <a:t>Budget</a:t>
            </a:r>
            <a:endParaRPr lang="en-US" dirty="0">
              <a:solidFill>
                <a:schemeClr val="accent6">
                  <a:lumMod val="75000"/>
                </a:schemeClr>
              </a:solidFill>
            </a:endParaRPr>
          </a:p>
        </p:txBody>
      </p:sp>
      <p:sp>
        <p:nvSpPr>
          <p:cNvPr id="3" name="Content Placeholder 2"/>
          <p:cNvSpPr>
            <a:spLocks noGrp="1"/>
          </p:cNvSpPr>
          <p:nvPr>
            <p:ph idx="1"/>
          </p:nvPr>
        </p:nvSpPr>
        <p:spPr>
          <a:xfrm>
            <a:off x="684741" y="2421414"/>
            <a:ext cx="7886700" cy="3263504"/>
          </a:xfrm>
        </p:spPr>
        <p:txBody>
          <a:bodyPr>
            <a:normAutofit/>
          </a:bodyPr>
          <a:lstStyle/>
          <a:p>
            <a:pPr lvl="1"/>
            <a:r>
              <a:rPr lang="en-US" sz="2100" dirty="0">
                <a:solidFill>
                  <a:schemeClr val="tx1"/>
                </a:solidFill>
              </a:rPr>
              <a:t>Proposed federal and estimated state funding to be carried out  in </a:t>
            </a:r>
            <a:r>
              <a:rPr lang="en-US" sz="2100" b="1" dirty="0">
                <a:solidFill>
                  <a:schemeClr val="tx1"/>
                </a:solidFill>
              </a:rPr>
              <a:t>the succeeding</a:t>
            </a:r>
            <a:r>
              <a:rPr lang="en-US" sz="2100" dirty="0">
                <a:solidFill>
                  <a:schemeClr val="tx1"/>
                </a:solidFill>
              </a:rPr>
              <a:t> fiscal year (FY17)</a:t>
            </a:r>
          </a:p>
          <a:p>
            <a:pPr lvl="1"/>
            <a:endParaRPr lang="en-US" sz="2100" dirty="0">
              <a:solidFill>
                <a:schemeClr val="tx1"/>
              </a:solidFill>
            </a:endParaRPr>
          </a:p>
          <a:p>
            <a:pPr lvl="1"/>
            <a:r>
              <a:rPr lang="en-US" sz="2100" dirty="0">
                <a:solidFill>
                  <a:schemeClr val="tx1"/>
                </a:solidFill>
              </a:rPr>
              <a:t>Expenditures for Federal, and to the extent available, State restoration activities for </a:t>
            </a:r>
            <a:r>
              <a:rPr lang="en-US" sz="2100" b="1" dirty="0">
                <a:solidFill>
                  <a:schemeClr val="tx1"/>
                </a:solidFill>
              </a:rPr>
              <a:t>preceding 2 fiscal years, current fiscal year, and succeeding fiscal year (FY 14, 15, 16, 17)</a:t>
            </a:r>
            <a:endParaRPr lang="en-US" sz="2100" dirty="0">
              <a:solidFill>
                <a:schemeClr val="tx1"/>
              </a:solidFill>
            </a:endParaRPr>
          </a:p>
          <a:p>
            <a:pPr lvl="1"/>
            <a:endParaRPr lang="en-US" sz="2100" dirty="0">
              <a:solidFill>
                <a:srgbClr val="002060"/>
              </a:solidFill>
            </a:endParaRPr>
          </a:p>
          <a:p>
            <a:pPr marL="0" indent="0">
              <a:buNone/>
            </a:pPr>
            <a:endParaRPr lang="en-US" dirty="0"/>
          </a:p>
        </p:txBody>
      </p:sp>
      <p:sp>
        <p:nvSpPr>
          <p:cNvPr id="5" name="TextBox 4"/>
          <p:cNvSpPr txBox="1"/>
          <p:nvPr/>
        </p:nvSpPr>
        <p:spPr>
          <a:xfrm>
            <a:off x="777364" y="1624554"/>
            <a:ext cx="7701455" cy="553998"/>
          </a:xfrm>
          <a:prstGeom prst="rect">
            <a:avLst/>
          </a:prstGeom>
          <a:noFill/>
        </p:spPr>
        <p:txBody>
          <a:bodyPr wrap="square" rtlCol="0">
            <a:spAutoFit/>
          </a:bodyPr>
          <a:lstStyle/>
          <a:p>
            <a:pPr lvl="1"/>
            <a:r>
              <a:rPr lang="en-US" sz="1500" u="sng" dirty="0"/>
              <a:t>OMB Director, in consultation with the EC</a:t>
            </a:r>
            <a:r>
              <a:rPr lang="en-US" sz="1500" dirty="0"/>
              <a:t>, shall submit to Congress a financial report containing:</a:t>
            </a:r>
          </a:p>
        </p:txBody>
      </p:sp>
      <p:cxnSp>
        <p:nvCxnSpPr>
          <p:cNvPr id="6" name="Straight Connector 5"/>
          <p:cNvCxnSpPr/>
          <p:nvPr/>
        </p:nvCxnSpPr>
        <p:spPr>
          <a:xfrm flipV="1">
            <a:off x="1881717" y="1372953"/>
            <a:ext cx="5118101"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78014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868" y="636810"/>
            <a:ext cx="6589199" cy="1280890"/>
          </a:xfrm>
        </p:spPr>
        <p:txBody>
          <a:bodyPr/>
          <a:lstStyle/>
          <a:p>
            <a:r>
              <a:rPr lang="en-US" b="1" dirty="0" smtClean="0">
                <a:solidFill>
                  <a:schemeClr val="accent6">
                    <a:lumMod val="75000"/>
                  </a:schemeClr>
                </a:solidFill>
              </a:rPr>
              <a:t>Funding Levels and Timeline</a:t>
            </a:r>
            <a:endParaRPr lang="en-US" b="1" dirty="0">
              <a:solidFill>
                <a:schemeClr val="accent6">
                  <a:lumMod val="75000"/>
                </a:schemeClr>
              </a:solidFill>
            </a:endParaRPr>
          </a:p>
        </p:txBody>
      </p:sp>
      <p:sp>
        <p:nvSpPr>
          <p:cNvPr id="3" name="Content Placeholder 2"/>
          <p:cNvSpPr>
            <a:spLocks noGrp="1"/>
          </p:cNvSpPr>
          <p:nvPr>
            <p:ph idx="1"/>
          </p:nvPr>
        </p:nvSpPr>
        <p:spPr>
          <a:xfrm>
            <a:off x="1896533" y="1718733"/>
            <a:ext cx="6671734" cy="4267200"/>
          </a:xfrm>
        </p:spPr>
        <p:txBody>
          <a:bodyPr/>
          <a:lstStyle/>
          <a:p>
            <a:r>
              <a:rPr lang="en-US" sz="1800" dirty="0">
                <a:solidFill>
                  <a:schemeClr val="tx1"/>
                </a:solidFill>
              </a:rPr>
              <a:t>Funding Levels</a:t>
            </a:r>
          </a:p>
          <a:p>
            <a:pPr marL="0" indent="0">
              <a:buNone/>
            </a:pPr>
            <a:r>
              <a:rPr lang="en-US" sz="1800" dirty="0">
                <a:solidFill>
                  <a:schemeClr val="tx1"/>
                </a:solidFill>
              </a:rPr>
              <a:t>	- 	For the first 3 years, funding </a:t>
            </a:r>
            <a:r>
              <a:rPr lang="en-US" sz="1800" u="sng" dirty="0">
                <a:solidFill>
                  <a:schemeClr val="tx1"/>
                </a:solidFill>
              </a:rPr>
              <a:t>&gt;</a:t>
            </a:r>
            <a:r>
              <a:rPr lang="en-US" sz="1800" dirty="0">
                <a:solidFill>
                  <a:schemeClr val="tx1"/>
                </a:solidFill>
              </a:rPr>
              <a:t> $300,000</a:t>
            </a:r>
          </a:p>
          <a:p>
            <a:pPr marL="0" indent="0">
              <a:buNone/>
            </a:pPr>
            <a:r>
              <a:rPr lang="en-US" sz="1800" dirty="0">
                <a:solidFill>
                  <a:schemeClr val="tx1"/>
                </a:solidFill>
              </a:rPr>
              <a:t>	-	After that, funding </a:t>
            </a:r>
            <a:r>
              <a:rPr lang="en-US" sz="1800" u="sng" dirty="0">
                <a:solidFill>
                  <a:schemeClr val="tx1"/>
                </a:solidFill>
              </a:rPr>
              <a:t>&gt; </a:t>
            </a:r>
            <a:r>
              <a:rPr lang="en-US" sz="1800" dirty="0">
                <a:solidFill>
                  <a:schemeClr val="tx1"/>
                </a:solidFill>
              </a:rPr>
              <a:t>$100,000</a:t>
            </a:r>
          </a:p>
          <a:p>
            <a:pPr marL="0" indent="0">
              <a:buNone/>
            </a:pPr>
            <a:r>
              <a:rPr lang="en-US" sz="1800" dirty="0">
                <a:solidFill>
                  <a:schemeClr val="tx1"/>
                </a:solidFill>
              </a:rPr>
              <a:t> </a:t>
            </a:r>
          </a:p>
          <a:p>
            <a:r>
              <a:rPr lang="en-US" sz="1800" dirty="0">
                <a:solidFill>
                  <a:schemeClr val="tx1"/>
                </a:solidFill>
              </a:rPr>
              <a:t>Timeline – </a:t>
            </a:r>
            <a:endParaRPr lang="en-US" sz="1800" dirty="0" smtClean="0">
              <a:solidFill>
                <a:schemeClr val="tx1"/>
              </a:solidFill>
            </a:endParaRPr>
          </a:p>
          <a:p>
            <a:pPr marL="0" indent="0">
              <a:buNone/>
            </a:pPr>
            <a:r>
              <a:rPr lang="en-US" dirty="0">
                <a:solidFill>
                  <a:schemeClr val="tx1"/>
                </a:solidFill>
              </a:rPr>
              <a:t>	</a:t>
            </a:r>
            <a:r>
              <a:rPr lang="en-US" dirty="0" smtClean="0">
                <a:solidFill>
                  <a:schemeClr val="tx1"/>
                </a:solidFill>
              </a:rPr>
              <a:t>-- In June EPA to send BDR to Federal agencies and 	jurisdictions on behalf of OMB.</a:t>
            </a:r>
          </a:p>
          <a:p>
            <a:pPr marL="0" indent="0">
              <a:buNone/>
            </a:pPr>
            <a:r>
              <a:rPr lang="en-US" dirty="0">
                <a:solidFill>
                  <a:schemeClr val="tx1"/>
                </a:solidFill>
              </a:rPr>
              <a:t>	</a:t>
            </a:r>
            <a:r>
              <a:rPr lang="en-US" dirty="0" smtClean="0">
                <a:solidFill>
                  <a:schemeClr val="tx1"/>
                </a:solidFill>
              </a:rPr>
              <a:t>-- Six weeks to review.</a:t>
            </a:r>
            <a:endParaRPr lang="en-US" dirty="0">
              <a:solidFill>
                <a:schemeClr val="tx1"/>
              </a:solidFill>
            </a:endParaRPr>
          </a:p>
          <a:p>
            <a:pPr marL="0" indent="0">
              <a:buNone/>
            </a:pPr>
            <a:r>
              <a:rPr lang="en-US" sz="1800" dirty="0" smtClean="0">
                <a:solidFill>
                  <a:schemeClr val="tx1"/>
                </a:solidFill>
              </a:rPr>
              <a:t>	--  Report to Congress due </a:t>
            </a:r>
            <a:r>
              <a:rPr lang="en-US" sz="1800" dirty="0">
                <a:solidFill>
                  <a:schemeClr val="tx1"/>
                </a:solidFill>
              </a:rPr>
              <a:t>Sept. 30, 2016 and each </a:t>
            </a:r>
            <a:r>
              <a:rPr lang="en-US" sz="1800" dirty="0" smtClean="0">
                <a:solidFill>
                  <a:schemeClr val="tx1"/>
                </a:solidFill>
              </a:rPr>
              <a:t>	year </a:t>
            </a:r>
            <a:r>
              <a:rPr lang="en-US" sz="1800" dirty="0">
                <a:solidFill>
                  <a:schemeClr val="tx1"/>
                </a:solidFill>
              </a:rPr>
              <a:t>there </a:t>
            </a:r>
            <a:r>
              <a:rPr lang="en-US" sz="1800" dirty="0" smtClean="0">
                <a:solidFill>
                  <a:schemeClr val="tx1"/>
                </a:solidFill>
              </a:rPr>
              <a:t>after.</a:t>
            </a:r>
            <a:endParaRPr lang="en-US" sz="1800" dirty="0">
              <a:solidFill>
                <a:schemeClr val="tx1"/>
              </a:solidFill>
            </a:endParaRPr>
          </a:p>
          <a:p>
            <a:endParaRPr lang="en-US" dirty="0"/>
          </a:p>
        </p:txBody>
      </p:sp>
      <p:cxnSp>
        <p:nvCxnSpPr>
          <p:cNvPr id="4" name="Straight Connector 3"/>
          <p:cNvCxnSpPr/>
          <p:nvPr/>
        </p:nvCxnSpPr>
        <p:spPr>
          <a:xfrm flipV="1">
            <a:off x="2407577" y="1341966"/>
            <a:ext cx="4693841" cy="310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84947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6072" y="607783"/>
            <a:ext cx="6683765" cy="960668"/>
          </a:xfrm>
        </p:spPr>
        <p:txBody>
          <a:bodyPr>
            <a:normAutofit fontScale="90000"/>
          </a:bodyPr>
          <a:lstStyle/>
          <a:p>
            <a:pPr algn="ctr"/>
            <a:r>
              <a:rPr lang="en-US" sz="2100" b="1" dirty="0">
                <a:solidFill>
                  <a:schemeClr val="accent6">
                    <a:lumMod val="75000"/>
                  </a:schemeClr>
                </a:solidFill>
              </a:rPr>
              <a:t>Chesapeake Bay Environmental Finance Symposium University of Maryland April 25-26, 2016</a:t>
            </a:r>
          </a:p>
        </p:txBody>
      </p:sp>
      <p:sp>
        <p:nvSpPr>
          <p:cNvPr id="3" name="Content Placeholder 2"/>
          <p:cNvSpPr>
            <a:spLocks noGrp="1"/>
          </p:cNvSpPr>
          <p:nvPr>
            <p:ph idx="1"/>
          </p:nvPr>
        </p:nvSpPr>
        <p:spPr>
          <a:xfrm>
            <a:off x="1941908" y="1686984"/>
            <a:ext cx="6686550" cy="2833217"/>
          </a:xfrm>
        </p:spPr>
        <p:txBody>
          <a:bodyPr>
            <a:noAutofit/>
          </a:bodyPr>
          <a:lstStyle/>
          <a:p>
            <a:r>
              <a:rPr lang="en-US" sz="1600" b="1" dirty="0" smtClean="0"/>
              <a:t>Opening Panel:</a:t>
            </a:r>
          </a:p>
          <a:p>
            <a:r>
              <a:rPr lang="en-US" sz="1600" dirty="0" smtClean="0"/>
              <a:t>Creating </a:t>
            </a:r>
            <a:r>
              <a:rPr lang="en-US" sz="1600" dirty="0"/>
              <a:t>Financing Efficiencies and Cost Reductions</a:t>
            </a:r>
          </a:p>
          <a:p>
            <a:pPr lvl="1">
              <a:buFont typeface="Arial" panose="020B0604020202020204" pitchFamily="34" charset="0"/>
              <a:buChar char="•"/>
            </a:pPr>
            <a:r>
              <a:rPr lang="en-US" sz="1200" dirty="0" smtClean="0"/>
              <a:t>Eric </a:t>
            </a:r>
            <a:r>
              <a:rPr lang="en-US" sz="1200" dirty="0" err="1" smtClean="0"/>
              <a:t>Letsinger</a:t>
            </a:r>
            <a:r>
              <a:rPr lang="en-US" sz="1200" dirty="0" smtClean="0"/>
              <a:t>, Quantified Ventures</a:t>
            </a:r>
            <a:endParaRPr lang="en-US" sz="1200" dirty="0"/>
          </a:p>
          <a:p>
            <a:r>
              <a:rPr lang="en-US" sz="1600" dirty="0"/>
              <a:t>Incentivizing Innovation</a:t>
            </a:r>
          </a:p>
          <a:p>
            <a:pPr lvl="1">
              <a:buFont typeface="Arial" panose="020B0604020202020204" pitchFamily="34" charset="0"/>
              <a:buChar char="•"/>
            </a:pPr>
            <a:r>
              <a:rPr lang="en-US" sz="1200" dirty="0" smtClean="0"/>
              <a:t>Paul Carroll, City of Newport, Rhode Island</a:t>
            </a:r>
          </a:p>
          <a:p>
            <a:r>
              <a:rPr lang="en-US" sz="1600" dirty="0"/>
              <a:t>Influencing the Consumer Marketplace</a:t>
            </a:r>
          </a:p>
          <a:p>
            <a:pPr lvl="1">
              <a:buFont typeface="Arial" panose="020B0604020202020204" pitchFamily="34" charset="0"/>
              <a:buChar char="•"/>
            </a:pPr>
            <a:r>
              <a:rPr lang="en-US" sz="1200" dirty="0" smtClean="0"/>
              <a:t>Perry </a:t>
            </a:r>
            <a:r>
              <a:rPr lang="en-US" sz="1200" dirty="0" err="1" smtClean="0"/>
              <a:t>Raso</a:t>
            </a:r>
            <a:r>
              <a:rPr lang="en-US" sz="1200" dirty="0" smtClean="0"/>
              <a:t>, </a:t>
            </a:r>
            <a:r>
              <a:rPr lang="en-US" sz="1200" dirty="0" err="1" smtClean="0"/>
              <a:t>Matunuck</a:t>
            </a:r>
            <a:r>
              <a:rPr lang="en-US" sz="1200" dirty="0" smtClean="0"/>
              <a:t> Oyster Bar, South Kingston, Rhode Island</a:t>
            </a:r>
          </a:p>
          <a:p>
            <a:r>
              <a:rPr lang="en-US" sz="1600" dirty="0"/>
              <a:t>Integrating Public and Private Capital</a:t>
            </a:r>
          </a:p>
          <a:p>
            <a:pPr lvl="1">
              <a:buFont typeface="Arial" panose="020B0604020202020204" pitchFamily="34" charset="0"/>
              <a:buChar char="•"/>
            </a:pPr>
            <a:r>
              <a:rPr lang="en-US" sz="1200" dirty="0" smtClean="0"/>
              <a:t>Jag </a:t>
            </a:r>
            <a:r>
              <a:rPr lang="en-US" sz="1200" dirty="0" err="1" smtClean="0"/>
              <a:t>Khuman</a:t>
            </a:r>
            <a:r>
              <a:rPr lang="en-US" sz="1200" dirty="0" smtClean="0"/>
              <a:t>, Maryland Department of the Environment</a:t>
            </a:r>
          </a:p>
          <a:p>
            <a:r>
              <a:rPr lang="en-US" sz="1600" dirty="0"/>
              <a:t>Mitigating Restoration Investment Risk</a:t>
            </a:r>
          </a:p>
          <a:p>
            <a:pPr lvl="1">
              <a:buFont typeface="Arial" panose="020B0604020202020204" pitchFamily="34" charset="0"/>
              <a:buChar char="•"/>
            </a:pPr>
            <a:r>
              <a:rPr lang="en-US" sz="1200" dirty="0" smtClean="0"/>
              <a:t>Nick </a:t>
            </a:r>
            <a:r>
              <a:rPr lang="en-US" sz="1200" dirty="0" err="1" smtClean="0"/>
              <a:t>Dilks</a:t>
            </a:r>
            <a:r>
              <a:rPr lang="en-US" sz="1200" dirty="0" smtClean="0"/>
              <a:t>, Ecosystem Investment Partners, Baltimore Maryland</a:t>
            </a:r>
          </a:p>
          <a:p>
            <a:r>
              <a:rPr lang="en-US" sz="1600" dirty="0"/>
              <a:t>Environmental Markets</a:t>
            </a:r>
          </a:p>
          <a:p>
            <a:pPr lvl="1">
              <a:buFont typeface="Arial" panose="020B0604020202020204" pitchFamily="34" charset="0"/>
              <a:buChar char="•"/>
            </a:pPr>
            <a:r>
              <a:rPr lang="en-US" sz="1200" dirty="0" smtClean="0"/>
              <a:t>Jeremy </a:t>
            </a:r>
            <a:r>
              <a:rPr lang="en-US" sz="1200" dirty="0" err="1" smtClean="0"/>
              <a:t>Sakulsky</a:t>
            </a:r>
            <a:r>
              <a:rPr lang="en-US" sz="1200" dirty="0" smtClean="0"/>
              <a:t>, Environmental Incentives, South Lake Tahoe, California</a:t>
            </a:r>
            <a:endParaRPr lang="en-US" sz="1200" dirty="0"/>
          </a:p>
        </p:txBody>
      </p:sp>
      <p:cxnSp>
        <p:nvCxnSpPr>
          <p:cNvPr id="4" name="Straight Connector 3"/>
          <p:cNvCxnSpPr/>
          <p:nvPr/>
        </p:nvCxnSpPr>
        <p:spPr>
          <a:xfrm flipV="1">
            <a:off x="1941908" y="1397000"/>
            <a:ext cx="5932091" cy="310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213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7469" y="592559"/>
            <a:ext cx="6683765" cy="960668"/>
          </a:xfrm>
        </p:spPr>
        <p:txBody>
          <a:bodyPr>
            <a:normAutofit/>
          </a:bodyPr>
          <a:lstStyle/>
          <a:p>
            <a:pPr algn="ctr"/>
            <a:r>
              <a:rPr lang="en-US" b="1" dirty="0">
                <a:solidFill>
                  <a:schemeClr val="accent6">
                    <a:lumMod val="75000"/>
                  </a:schemeClr>
                </a:solidFill>
              </a:rPr>
              <a:t>Symposium Themes</a:t>
            </a:r>
          </a:p>
        </p:txBody>
      </p:sp>
      <p:sp>
        <p:nvSpPr>
          <p:cNvPr id="3" name="Content Placeholder 2"/>
          <p:cNvSpPr>
            <a:spLocks noGrp="1"/>
          </p:cNvSpPr>
          <p:nvPr>
            <p:ph idx="1"/>
          </p:nvPr>
        </p:nvSpPr>
        <p:spPr>
          <a:xfrm>
            <a:off x="1989667" y="1727200"/>
            <a:ext cx="6638792" cy="3334867"/>
          </a:xfrm>
        </p:spPr>
        <p:txBody>
          <a:bodyPr>
            <a:noAutofit/>
          </a:bodyPr>
          <a:lstStyle/>
          <a:p>
            <a:pPr marL="385763" indent="-385763">
              <a:buFont typeface="+mj-lt"/>
              <a:buAutoNum type="arabicPeriod"/>
            </a:pPr>
            <a:r>
              <a:rPr lang="en-US" dirty="0"/>
              <a:t>Reducing Implementation </a:t>
            </a:r>
            <a:r>
              <a:rPr lang="en-US" dirty="0" smtClean="0"/>
              <a:t>Costs</a:t>
            </a:r>
          </a:p>
          <a:p>
            <a:pPr marL="385763" indent="-385763">
              <a:buFont typeface="+mj-lt"/>
              <a:buAutoNum type="arabicPeriod"/>
            </a:pPr>
            <a:endParaRPr lang="en-US" dirty="0"/>
          </a:p>
          <a:p>
            <a:pPr marL="385763" indent="-385763">
              <a:buFont typeface="+mj-lt"/>
              <a:buAutoNum type="arabicPeriod"/>
            </a:pPr>
            <a:r>
              <a:rPr lang="en-US" dirty="0"/>
              <a:t>Incentivizing </a:t>
            </a:r>
            <a:r>
              <a:rPr lang="en-US" dirty="0" smtClean="0"/>
              <a:t>Innovation</a:t>
            </a:r>
          </a:p>
          <a:p>
            <a:pPr marL="385763" indent="-385763">
              <a:buFont typeface="+mj-lt"/>
              <a:buAutoNum type="arabicPeriod"/>
            </a:pPr>
            <a:endParaRPr lang="en-US" dirty="0"/>
          </a:p>
          <a:p>
            <a:pPr marL="385763" indent="-385763">
              <a:buFont typeface="+mj-lt"/>
              <a:buAutoNum type="arabicPeriod"/>
            </a:pPr>
            <a:r>
              <a:rPr lang="en-US" dirty="0"/>
              <a:t>Creating and Building Consumer </a:t>
            </a:r>
            <a:r>
              <a:rPr lang="en-US" dirty="0" smtClean="0"/>
              <a:t>Demand</a:t>
            </a:r>
          </a:p>
          <a:p>
            <a:pPr marL="385763" indent="-385763">
              <a:buFont typeface="+mj-lt"/>
              <a:buAutoNum type="arabicPeriod"/>
            </a:pPr>
            <a:endParaRPr lang="en-US" dirty="0"/>
          </a:p>
          <a:p>
            <a:pPr marL="385763" indent="-385763">
              <a:buFont typeface="+mj-lt"/>
              <a:buAutoNum type="arabicPeriod"/>
            </a:pPr>
            <a:r>
              <a:rPr lang="en-US" dirty="0"/>
              <a:t>Integrating Public and Private </a:t>
            </a:r>
            <a:r>
              <a:rPr lang="en-US" dirty="0" smtClean="0"/>
              <a:t>Capital</a:t>
            </a:r>
          </a:p>
          <a:p>
            <a:pPr marL="385763" indent="-385763">
              <a:buFont typeface="+mj-lt"/>
              <a:buAutoNum type="arabicPeriod"/>
            </a:pPr>
            <a:endParaRPr lang="en-US" dirty="0"/>
          </a:p>
          <a:p>
            <a:pPr marL="385763" indent="-385763">
              <a:buFont typeface="+mj-lt"/>
              <a:buAutoNum type="arabicPeriod"/>
            </a:pPr>
            <a:r>
              <a:rPr lang="en-US" dirty="0"/>
              <a:t>Mitigating Investment and Implementation </a:t>
            </a:r>
            <a:r>
              <a:rPr lang="en-US" dirty="0" smtClean="0"/>
              <a:t>Risk</a:t>
            </a:r>
          </a:p>
          <a:p>
            <a:pPr marL="385763" indent="-385763">
              <a:buFont typeface="+mj-lt"/>
              <a:buAutoNum type="arabicPeriod"/>
            </a:pPr>
            <a:endParaRPr lang="en-US" dirty="0"/>
          </a:p>
          <a:p>
            <a:pPr marL="385763" indent="-385763">
              <a:buFont typeface="+mj-lt"/>
              <a:buAutoNum type="arabicPeriod"/>
            </a:pPr>
            <a:r>
              <a:rPr lang="en-US" dirty="0"/>
              <a:t>Water Quality Trading and Environmental Markets</a:t>
            </a:r>
          </a:p>
        </p:txBody>
      </p:sp>
      <p:cxnSp>
        <p:nvCxnSpPr>
          <p:cNvPr id="4" name="Straight Connector 3"/>
          <p:cNvCxnSpPr/>
          <p:nvPr/>
        </p:nvCxnSpPr>
        <p:spPr>
          <a:xfrm flipV="1">
            <a:off x="2619242" y="1294003"/>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46702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50974" y="1184414"/>
            <a:ext cx="3781426" cy="523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1200149" y="561380"/>
            <a:ext cx="7016750" cy="708422"/>
          </a:xfrm>
        </p:spPr>
        <p:txBody>
          <a:bodyPr>
            <a:noAutofit/>
          </a:bodyPr>
          <a:lstStyle/>
          <a:p>
            <a:pPr algn="ctr"/>
            <a:r>
              <a:rPr lang="en-US" sz="2400" b="1" dirty="0">
                <a:solidFill>
                  <a:schemeClr val="accent6">
                    <a:lumMod val="75000"/>
                  </a:schemeClr>
                </a:solidFill>
                <a:latin typeface="Century Gothic" panose="020B0502020202020204" pitchFamily="34" charset="0"/>
              </a:rPr>
              <a:t>Federal Funding Summary </a:t>
            </a:r>
            <a:br>
              <a:rPr lang="en-US" sz="2400" b="1" dirty="0">
                <a:solidFill>
                  <a:schemeClr val="accent6">
                    <a:lumMod val="75000"/>
                  </a:schemeClr>
                </a:solidFill>
                <a:latin typeface="Century Gothic" panose="020B0502020202020204" pitchFamily="34" charset="0"/>
              </a:rPr>
            </a:br>
            <a:r>
              <a:rPr lang="en-US" sz="2400" b="1" dirty="0">
                <a:solidFill>
                  <a:schemeClr val="accent6">
                    <a:lumMod val="75000"/>
                  </a:schemeClr>
                </a:solidFill>
                <a:latin typeface="Century Gothic" panose="020B0502020202020204" pitchFamily="34" charset="0"/>
              </a:rPr>
              <a:t>2011-2016</a:t>
            </a:r>
          </a:p>
        </p:txBody>
      </p:sp>
      <p:sp>
        <p:nvSpPr>
          <p:cNvPr id="3" name="Content Placeholder 2"/>
          <p:cNvSpPr>
            <a:spLocks noGrp="1"/>
          </p:cNvSpPr>
          <p:nvPr>
            <p:ph idx="1"/>
          </p:nvPr>
        </p:nvSpPr>
        <p:spPr>
          <a:xfrm>
            <a:off x="1400175" y="1269239"/>
            <a:ext cx="6286500" cy="332883"/>
          </a:xfrm>
        </p:spPr>
        <p:txBody>
          <a:bodyPr>
            <a:normAutofit/>
          </a:bodyPr>
          <a:lstStyle/>
          <a:p>
            <a:pPr marL="0" indent="0">
              <a:buNone/>
            </a:pPr>
            <a:r>
              <a:rPr lang="en-US" sz="1500" b="1" dirty="0"/>
              <a:t>Approximately $2.84 billion over 6 years</a:t>
            </a:r>
          </a:p>
          <a:p>
            <a:pPr lvl="1"/>
            <a:endParaRPr lang="en-US" dirty="0"/>
          </a:p>
          <a:p>
            <a:pPr marL="82296" indent="0">
              <a:buNone/>
            </a:pPr>
            <a:endParaRPr lang="en-US" sz="1050" dirty="0"/>
          </a:p>
        </p:txBody>
      </p:sp>
      <p:graphicFrame>
        <p:nvGraphicFramePr>
          <p:cNvPr id="4" name="Table 3"/>
          <p:cNvGraphicFramePr>
            <a:graphicFrameLocks noGrp="1"/>
          </p:cNvGraphicFramePr>
          <p:nvPr>
            <p:extLst>
              <p:ext uri="{D42A27DB-BD31-4B8C-83A1-F6EECF244321}">
                <p14:modId xmlns:p14="http://schemas.microsoft.com/office/powerpoint/2010/main" val="112943729"/>
              </p:ext>
            </p:extLst>
          </p:nvPr>
        </p:nvGraphicFramePr>
        <p:xfrm>
          <a:off x="1200149" y="1602120"/>
          <a:ext cx="7232652" cy="4976485"/>
        </p:xfrm>
        <a:graphic>
          <a:graphicData uri="http://schemas.openxmlformats.org/drawingml/2006/table">
            <a:tbl>
              <a:tblPr firstRow="1" firstCol="1" bandRow="1">
                <a:tableStyleId>{5C22544A-7EE6-4342-B048-85BDC9FD1C3A}</a:tableStyleId>
              </a:tblPr>
              <a:tblGrid>
                <a:gridCol w="1279525"/>
                <a:gridCol w="1115662"/>
                <a:gridCol w="967493"/>
                <a:gridCol w="967493"/>
                <a:gridCol w="967493"/>
                <a:gridCol w="967493"/>
                <a:gridCol w="967493"/>
              </a:tblGrid>
              <a:tr h="509524">
                <a:tc>
                  <a:txBody>
                    <a:bodyPr/>
                    <a:lstStyle/>
                    <a:p>
                      <a:pPr marL="0" marR="0">
                        <a:lnSpc>
                          <a:spcPct val="115000"/>
                        </a:lnSpc>
                        <a:spcBef>
                          <a:spcPts val="0"/>
                        </a:spcBef>
                        <a:spcAft>
                          <a:spcPts val="0"/>
                        </a:spcAft>
                      </a:pPr>
                      <a:r>
                        <a:rPr lang="en-US" sz="800" dirty="0" smtClean="0">
                          <a:effectLst/>
                        </a:rPr>
                        <a:t>Department/Agency</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ctr">
                        <a:lnSpc>
                          <a:spcPct val="115000"/>
                        </a:lnSpc>
                        <a:spcBef>
                          <a:spcPts val="0"/>
                        </a:spcBef>
                        <a:spcAft>
                          <a:spcPts val="0"/>
                        </a:spcAft>
                      </a:pPr>
                      <a:r>
                        <a:rPr lang="en-US" sz="800" dirty="0">
                          <a:effectLst/>
                        </a:rPr>
                        <a:t>FY 2011</a:t>
                      </a:r>
                    </a:p>
                    <a:p>
                      <a:pPr marL="0" marR="0" algn="ctr">
                        <a:lnSpc>
                          <a:spcPct val="115000"/>
                        </a:lnSpc>
                        <a:spcBef>
                          <a:spcPts val="0"/>
                        </a:spcBef>
                        <a:spcAft>
                          <a:spcPts val="0"/>
                        </a:spcAft>
                      </a:pPr>
                      <a:r>
                        <a:rPr lang="en-US" sz="800" dirty="0">
                          <a:effectLst/>
                        </a:rPr>
                        <a:t>President’s Budget </a:t>
                      </a:r>
                      <a:r>
                        <a:rPr lang="en-US" sz="800" dirty="0" smtClean="0">
                          <a:effectLst/>
                        </a:rPr>
                        <a:t>Request</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ctr">
                        <a:lnSpc>
                          <a:spcPct val="115000"/>
                        </a:lnSpc>
                        <a:spcBef>
                          <a:spcPts val="0"/>
                        </a:spcBef>
                        <a:spcAft>
                          <a:spcPts val="0"/>
                        </a:spcAft>
                      </a:pPr>
                      <a:r>
                        <a:rPr lang="en-US" sz="800" dirty="0">
                          <a:effectLst/>
                        </a:rPr>
                        <a:t>FY 2012</a:t>
                      </a:r>
                    </a:p>
                    <a:p>
                      <a:pPr marL="0" marR="0" algn="ctr">
                        <a:lnSpc>
                          <a:spcPct val="115000"/>
                        </a:lnSpc>
                        <a:spcBef>
                          <a:spcPts val="0"/>
                        </a:spcBef>
                        <a:spcAft>
                          <a:spcPts val="0"/>
                        </a:spcAft>
                      </a:pPr>
                      <a:r>
                        <a:rPr lang="en-US" sz="800" dirty="0">
                          <a:effectLst/>
                        </a:rPr>
                        <a:t>Operating </a:t>
                      </a:r>
                      <a:r>
                        <a:rPr lang="en-US" sz="800" dirty="0" smtClean="0">
                          <a:effectLst/>
                        </a:rPr>
                        <a:t>Levels</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ctr">
                        <a:lnSpc>
                          <a:spcPct val="115000"/>
                        </a:lnSpc>
                        <a:spcBef>
                          <a:spcPts val="0"/>
                        </a:spcBef>
                        <a:spcAft>
                          <a:spcPts val="0"/>
                        </a:spcAft>
                      </a:pPr>
                      <a:r>
                        <a:rPr lang="en-US" sz="800" dirty="0">
                          <a:effectLst/>
                        </a:rPr>
                        <a:t>FY 2013 </a:t>
                      </a:r>
                      <a:endParaRPr lang="en-US" sz="800" dirty="0" smtClean="0">
                        <a:effectLst/>
                      </a:endParaRPr>
                    </a:p>
                    <a:p>
                      <a:pPr marL="0" marR="0" algn="ctr">
                        <a:lnSpc>
                          <a:spcPct val="115000"/>
                        </a:lnSpc>
                        <a:spcBef>
                          <a:spcPts val="0"/>
                        </a:spcBef>
                        <a:spcAft>
                          <a:spcPts val="0"/>
                        </a:spcAft>
                      </a:pPr>
                      <a:r>
                        <a:rPr lang="en-US" sz="800" dirty="0" smtClean="0">
                          <a:effectLst/>
                        </a:rPr>
                        <a:t>Operating Levels</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ctr">
                        <a:lnSpc>
                          <a:spcPct val="115000"/>
                        </a:lnSpc>
                        <a:spcBef>
                          <a:spcPts val="0"/>
                        </a:spcBef>
                        <a:spcAft>
                          <a:spcPts val="0"/>
                        </a:spcAft>
                      </a:pPr>
                      <a:r>
                        <a:rPr lang="en-US" sz="800">
                          <a:effectLst/>
                        </a:rPr>
                        <a:t>FY 2014 </a:t>
                      </a:r>
                    </a:p>
                    <a:p>
                      <a:pPr marL="0" marR="0" algn="ctr">
                        <a:lnSpc>
                          <a:spcPct val="115000"/>
                        </a:lnSpc>
                        <a:spcBef>
                          <a:spcPts val="0"/>
                        </a:spcBef>
                        <a:spcAft>
                          <a:spcPts val="0"/>
                        </a:spcAft>
                      </a:pPr>
                      <a:r>
                        <a:rPr lang="en-US" sz="800">
                          <a:effectLst/>
                        </a:rPr>
                        <a:t>Operating Levels</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ctr">
                        <a:lnSpc>
                          <a:spcPct val="115000"/>
                        </a:lnSpc>
                        <a:spcBef>
                          <a:spcPts val="0"/>
                        </a:spcBef>
                        <a:spcAft>
                          <a:spcPts val="0"/>
                        </a:spcAft>
                      </a:pPr>
                      <a:r>
                        <a:rPr lang="en-US" sz="800" dirty="0">
                          <a:effectLst/>
                        </a:rPr>
                        <a:t>FY 2015 </a:t>
                      </a:r>
                    </a:p>
                    <a:p>
                      <a:pPr marL="0" marR="0" algn="ctr">
                        <a:lnSpc>
                          <a:spcPct val="115000"/>
                        </a:lnSpc>
                        <a:spcBef>
                          <a:spcPts val="0"/>
                        </a:spcBef>
                        <a:spcAft>
                          <a:spcPts val="0"/>
                        </a:spcAft>
                      </a:pPr>
                      <a:r>
                        <a:rPr lang="en-US" sz="800" dirty="0">
                          <a:effectLst/>
                        </a:rPr>
                        <a:t>Operating Levels</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ctr" defTabSz="914377" rtl="0" eaLnBrk="1" latinLnBrk="0" hangingPunct="1">
                        <a:lnSpc>
                          <a:spcPct val="115000"/>
                        </a:lnSpc>
                        <a:spcBef>
                          <a:spcPts val="0"/>
                        </a:spcBef>
                        <a:spcAft>
                          <a:spcPts val="0"/>
                        </a:spcAft>
                      </a:pPr>
                      <a:r>
                        <a:rPr lang="en-US" sz="800" b="1" kern="1200" dirty="0">
                          <a:solidFill>
                            <a:schemeClr val="lt1"/>
                          </a:solidFill>
                          <a:effectLst/>
                          <a:latin typeface="+mn-lt"/>
                          <a:ea typeface="+mn-ea"/>
                          <a:cs typeface="+mn-cs"/>
                        </a:rPr>
                        <a:t>FY 2016</a:t>
                      </a:r>
                    </a:p>
                    <a:p>
                      <a:pPr marL="0" marR="0" algn="ctr" defTabSz="914377" rtl="0" eaLnBrk="1" latinLnBrk="0" hangingPunct="1">
                        <a:lnSpc>
                          <a:spcPct val="115000"/>
                        </a:lnSpc>
                        <a:spcBef>
                          <a:spcPts val="0"/>
                        </a:spcBef>
                        <a:spcAft>
                          <a:spcPts val="0"/>
                        </a:spcAft>
                      </a:pPr>
                      <a:r>
                        <a:rPr lang="en-US" sz="800" b="1" kern="1200" dirty="0">
                          <a:solidFill>
                            <a:schemeClr val="lt1"/>
                          </a:solidFill>
                          <a:effectLst/>
                          <a:latin typeface="+mn-lt"/>
                          <a:ea typeface="+mn-ea"/>
                          <a:cs typeface="+mn-cs"/>
                        </a:rPr>
                        <a:t>Operating Levels</a:t>
                      </a:r>
                    </a:p>
                  </a:txBody>
                  <a:tcPr marL="51435" marR="51435" marT="0" marB="0"/>
                </a:tc>
              </a:tr>
              <a:tr h="315212">
                <a:tc>
                  <a:txBody>
                    <a:bodyPr/>
                    <a:lstStyle/>
                    <a:p>
                      <a:pPr marL="0" marR="0">
                        <a:lnSpc>
                          <a:spcPct val="115000"/>
                        </a:lnSpc>
                        <a:spcBef>
                          <a:spcPts val="0"/>
                        </a:spcBef>
                        <a:spcAft>
                          <a:spcPts val="0"/>
                        </a:spcAft>
                      </a:pPr>
                      <a:r>
                        <a:rPr lang="en-US" sz="800" dirty="0">
                          <a:effectLst/>
                        </a:rPr>
                        <a:t>USDA Total</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dirty="0">
                          <a:effectLst/>
                        </a:rPr>
                        <a:t>$153,578,000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$121,488,000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$135,449,000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$111,014,000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$126,725,000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a:solidFill>
                            <a:schemeClr val="dk1"/>
                          </a:solidFill>
                          <a:effectLst/>
                          <a:latin typeface="+mn-lt"/>
                          <a:ea typeface="+mn-ea"/>
                          <a:cs typeface="+mn-cs"/>
                        </a:rPr>
                        <a:t>$133,183,000</a:t>
                      </a:r>
                    </a:p>
                  </a:txBody>
                  <a:tcPr marL="51435" marR="51435" marT="0" marB="0" anchor="b"/>
                </a:tc>
              </a:tr>
              <a:tr h="315212">
                <a:tc>
                  <a:txBody>
                    <a:bodyPr/>
                    <a:lstStyle/>
                    <a:p>
                      <a:pPr marL="0" marR="0">
                        <a:lnSpc>
                          <a:spcPct val="115000"/>
                        </a:lnSpc>
                        <a:spcBef>
                          <a:spcPts val="0"/>
                        </a:spcBef>
                        <a:spcAft>
                          <a:spcPts val="0"/>
                        </a:spcAft>
                      </a:pPr>
                      <a:r>
                        <a:rPr lang="en-US" sz="800">
                          <a:effectLst/>
                        </a:rPr>
                        <a:t>  Farm Service </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dirty="0">
                          <a:effectLst/>
                        </a:rPr>
                        <a:t> </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($37,081,000)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$34,304,000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$34,304,000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$30,200,000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a:solidFill>
                            <a:schemeClr val="dk1"/>
                          </a:solidFill>
                          <a:effectLst/>
                          <a:latin typeface="+mn-lt"/>
                          <a:ea typeface="+mn-ea"/>
                          <a:cs typeface="+mn-cs"/>
                        </a:rPr>
                        <a:t>$34,753,000</a:t>
                      </a:r>
                    </a:p>
                  </a:txBody>
                  <a:tcPr marL="51435" marR="51435" marT="0" marB="0" anchor="b"/>
                </a:tc>
              </a:tr>
              <a:tr h="315212">
                <a:tc>
                  <a:txBody>
                    <a:bodyPr/>
                    <a:lstStyle/>
                    <a:p>
                      <a:pPr marL="0" marR="0">
                        <a:lnSpc>
                          <a:spcPct val="115000"/>
                        </a:lnSpc>
                        <a:spcBef>
                          <a:spcPts val="0"/>
                        </a:spcBef>
                        <a:spcAft>
                          <a:spcPts val="0"/>
                        </a:spcAft>
                      </a:pPr>
                      <a:r>
                        <a:rPr lang="en-US" sz="800">
                          <a:effectLst/>
                        </a:rPr>
                        <a:t>  NRCS</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$149,740,000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$119,828,000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$98,000,000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$75,300,000</a:t>
                      </a:r>
                      <a:r>
                        <a:rPr lang="en-US" sz="800" baseline="30000">
                          <a:effectLst/>
                        </a:rPr>
                        <a:t>3</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$94,000,000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a:solidFill>
                            <a:schemeClr val="dk1"/>
                          </a:solidFill>
                          <a:effectLst/>
                          <a:latin typeface="+mn-lt"/>
                          <a:ea typeface="+mn-ea"/>
                          <a:cs typeface="+mn-cs"/>
                        </a:rPr>
                        <a:t>$95,000,000</a:t>
                      </a:r>
                    </a:p>
                  </a:txBody>
                  <a:tcPr marL="51435" marR="51435" marT="0" marB="0" anchor="b"/>
                </a:tc>
              </a:tr>
              <a:tr h="356169">
                <a:tc>
                  <a:txBody>
                    <a:bodyPr/>
                    <a:lstStyle/>
                    <a:p>
                      <a:pPr marL="0" marR="0">
                        <a:lnSpc>
                          <a:spcPct val="115000"/>
                        </a:lnSpc>
                        <a:spcBef>
                          <a:spcPts val="0"/>
                        </a:spcBef>
                        <a:spcAft>
                          <a:spcPts val="0"/>
                        </a:spcAft>
                      </a:pPr>
                      <a:r>
                        <a:rPr lang="en-US" sz="800">
                          <a:effectLst/>
                        </a:rPr>
                        <a:t>  Office of Chief   Economist</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$150,000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$350,000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$350,000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$$350,000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$350,000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a:solidFill>
                            <a:schemeClr val="dk1"/>
                          </a:solidFill>
                          <a:effectLst/>
                          <a:latin typeface="+mn-lt"/>
                          <a:ea typeface="+mn-ea"/>
                          <a:cs typeface="+mn-cs"/>
                        </a:rPr>
                        <a:t>$350,000</a:t>
                      </a:r>
                    </a:p>
                  </a:txBody>
                  <a:tcPr marL="51435" marR="51435" marT="0" marB="0" anchor="b"/>
                </a:tc>
              </a:tr>
              <a:tr h="178085">
                <a:tc>
                  <a:txBody>
                    <a:bodyPr/>
                    <a:lstStyle/>
                    <a:p>
                      <a:pPr marL="0" marR="0">
                        <a:lnSpc>
                          <a:spcPct val="115000"/>
                        </a:lnSpc>
                        <a:spcBef>
                          <a:spcPts val="0"/>
                        </a:spcBef>
                        <a:spcAft>
                          <a:spcPts val="0"/>
                        </a:spcAft>
                      </a:pPr>
                      <a:r>
                        <a:rPr lang="en-US" sz="800">
                          <a:effectLst/>
                        </a:rPr>
                        <a:t>  USFS</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$3,688,000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$1,310,000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$2,795,000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$1,060,000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$2,175,000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a:solidFill>
                            <a:schemeClr val="dk1"/>
                          </a:solidFill>
                          <a:effectLst/>
                          <a:latin typeface="+mn-lt"/>
                          <a:ea typeface="+mn-ea"/>
                          <a:cs typeface="+mn-cs"/>
                        </a:rPr>
                        <a:t>$3,080,000</a:t>
                      </a:r>
                    </a:p>
                  </a:txBody>
                  <a:tcPr marL="51435" marR="51435" marT="0" marB="0"/>
                </a:tc>
              </a:tr>
              <a:tr h="475427">
                <a:tc>
                  <a:txBody>
                    <a:bodyPr/>
                    <a:lstStyle/>
                    <a:p>
                      <a:pPr marL="0" marR="0">
                        <a:lnSpc>
                          <a:spcPct val="115000"/>
                        </a:lnSpc>
                        <a:spcBef>
                          <a:spcPts val="0"/>
                        </a:spcBef>
                        <a:spcAft>
                          <a:spcPts val="0"/>
                        </a:spcAft>
                      </a:pPr>
                      <a:r>
                        <a:rPr lang="en-US" sz="800">
                          <a:effectLst/>
                        </a:rPr>
                        <a:t>U.S. Dept. of Commerce / NOAA</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$19,346,250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$9,208,425</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$10,119,000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$8,436,442</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$7,202,750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a:solidFill>
                            <a:schemeClr val="dk1"/>
                          </a:solidFill>
                          <a:effectLst/>
                          <a:latin typeface="+mn-lt"/>
                          <a:ea typeface="+mn-ea"/>
                          <a:cs typeface="+mn-cs"/>
                        </a:rPr>
                        <a:t>$8,648,615</a:t>
                      </a:r>
                    </a:p>
                  </a:txBody>
                  <a:tcPr marL="51435" marR="51435" marT="0" marB="0" anchor="b"/>
                </a:tc>
              </a:tr>
              <a:tr h="339882">
                <a:tc>
                  <a:txBody>
                    <a:bodyPr/>
                    <a:lstStyle/>
                    <a:p>
                      <a:pPr marL="0" marR="0">
                        <a:lnSpc>
                          <a:spcPct val="115000"/>
                        </a:lnSpc>
                        <a:spcBef>
                          <a:spcPts val="0"/>
                        </a:spcBef>
                        <a:spcAft>
                          <a:spcPts val="0"/>
                        </a:spcAft>
                      </a:pPr>
                      <a:r>
                        <a:rPr lang="en-US" sz="800">
                          <a:effectLst/>
                        </a:rPr>
                        <a:t>DoD Total</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$13532,013</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$121,254,616</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$89,106,945</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a:t>
                      </a:r>
                      <a:r>
                        <a:rPr lang="en-US" sz="800" dirty="0" smtClean="0">
                          <a:effectLst/>
                        </a:rPr>
                        <a:t>118,855,437</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$63,441,667</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a:solidFill>
                            <a:schemeClr val="dk1"/>
                          </a:solidFill>
                          <a:effectLst/>
                          <a:latin typeface="+mn-lt"/>
                          <a:ea typeface="+mn-ea"/>
                          <a:cs typeface="+mn-cs"/>
                        </a:rPr>
                        <a:t>$120,766,960</a:t>
                      </a:r>
                    </a:p>
                  </a:txBody>
                  <a:tcPr marL="51435" marR="51435" marT="0" marB="0" anchor="b"/>
                </a:tc>
              </a:tr>
              <a:tr h="339882">
                <a:tc>
                  <a:txBody>
                    <a:bodyPr/>
                    <a:lstStyle/>
                    <a:p>
                      <a:pPr marL="0" marR="0">
                        <a:lnSpc>
                          <a:spcPct val="115000"/>
                        </a:lnSpc>
                        <a:spcBef>
                          <a:spcPts val="0"/>
                        </a:spcBef>
                        <a:spcAft>
                          <a:spcPts val="0"/>
                        </a:spcAft>
                      </a:pPr>
                      <a:r>
                        <a:rPr lang="en-US" sz="800">
                          <a:effectLst/>
                        </a:rPr>
                        <a:t>  Services</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$7,521,000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a:t>
                      </a:r>
                      <a:r>
                        <a:rPr lang="en-US" sz="800" dirty="0" smtClean="0">
                          <a:effectLst/>
                        </a:rPr>
                        <a:t>101,169,616</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$71,146,945</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$93,855,437</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$41,841,667</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a:solidFill>
                            <a:schemeClr val="dk1"/>
                          </a:solidFill>
                          <a:effectLst/>
                          <a:latin typeface="+mn-lt"/>
                          <a:ea typeface="+mn-ea"/>
                          <a:cs typeface="+mn-cs"/>
                        </a:rPr>
                        <a:t>$70,721,960</a:t>
                      </a:r>
                    </a:p>
                  </a:txBody>
                  <a:tcPr marL="51435" marR="51435" marT="0" marB="0" anchor="b"/>
                </a:tc>
              </a:tr>
              <a:tr h="311031">
                <a:tc>
                  <a:txBody>
                    <a:bodyPr/>
                    <a:lstStyle/>
                    <a:p>
                      <a:pPr marL="0" marR="0">
                        <a:lnSpc>
                          <a:spcPct val="115000"/>
                        </a:lnSpc>
                        <a:spcBef>
                          <a:spcPts val="0"/>
                        </a:spcBef>
                        <a:spcAft>
                          <a:spcPts val="0"/>
                        </a:spcAft>
                      </a:pPr>
                      <a:r>
                        <a:rPr lang="en-US" sz="800">
                          <a:effectLst/>
                        </a:rPr>
                        <a:t>  USACE</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$6,011,013</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$20,085,000</a:t>
                      </a:r>
                      <a:r>
                        <a:rPr lang="en-US" sz="800" baseline="30000">
                          <a:effectLst/>
                        </a:rPr>
                        <a:t>5</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$17,960,000</a:t>
                      </a:r>
                      <a:r>
                        <a:rPr lang="en-US" sz="800" baseline="30000">
                          <a:effectLst/>
                        </a:rPr>
                        <a:t>5</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$25,000,000</a:t>
                      </a:r>
                      <a:r>
                        <a:rPr lang="en-US" sz="800" baseline="30000">
                          <a:effectLst/>
                        </a:rPr>
                        <a:t>7</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$21,600,000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a:solidFill>
                            <a:schemeClr val="dk1"/>
                          </a:solidFill>
                          <a:effectLst/>
                          <a:latin typeface="+mn-lt"/>
                          <a:ea typeface="+mn-ea"/>
                          <a:cs typeface="+mn-cs"/>
                        </a:rPr>
                        <a:t>$50,045,000</a:t>
                      </a:r>
                    </a:p>
                  </a:txBody>
                  <a:tcPr marL="51435" marR="51435" marT="0" marB="0" anchor="b"/>
                </a:tc>
              </a:tr>
              <a:tr h="178085">
                <a:tc>
                  <a:txBody>
                    <a:bodyPr/>
                    <a:lstStyle/>
                    <a:p>
                      <a:pPr marL="0" marR="0">
                        <a:lnSpc>
                          <a:spcPct val="115000"/>
                        </a:lnSpc>
                        <a:spcBef>
                          <a:spcPts val="0"/>
                        </a:spcBef>
                        <a:spcAft>
                          <a:spcPts val="0"/>
                        </a:spcAft>
                      </a:pPr>
                      <a:r>
                        <a:rPr lang="en-US" sz="800">
                          <a:effectLst/>
                        </a:rPr>
                        <a:t>DOI Total</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$42,817,218</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$23,906,000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$21,227,233</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$25,758,725</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$30,725,986</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a:solidFill>
                            <a:schemeClr val="dk1"/>
                          </a:solidFill>
                          <a:effectLst/>
                          <a:latin typeface="+mn-lt"/>
                          <a:ea typeface="+mn-ea"/>
                          <a:cs typeface="+mn-cs"/>
                        </a:rPr>
                        <a:t>$33,593,000</a:t>
                      </a:r>
                    </a:p>
                  </a:txBody>
                  <a:tcPr marL="51435" marR="51435" marT="0" marB="0" anchor="b"/>
                </a:tc>
              </a:tr>
              <a:tr h="178085">
                <a:tc>
                  <a:txBody>
                    <a:bodyPr/>
                    <a:lstStyle/>
                    <a:p>
                      <a:pPr marL="0" marR="0">
                        <a:lnSpc>
                          <a:spcPct val="115000"/>
                        </a:lnSpc>
                        <a:spcBef>
                          <a:spcPts val="0"/>
                        </a:spcBef>
                        <a:spcAft>
                          <a:spcPts val="0"/>
                        </a:spcAft>
                      </a:pPr>
                      <a:r>
                        <a:rPr lang="en-US" sz="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800" b="1" kern="1200" dirty="0">
                          <a:solidFill>
                            <a:schemeClr val="lt1"/>
                          </a:solidFill>
                          <a:effectLst/>
                          <a:latin typeface="+mn-lt"/>
                          <a:ea typeface="+mn-ea"/>
                          <a:cs typeface="+mn-cs"/>
                        </a:rPr>
                        <a:t>BLM</a:t>
                      </a:r>
                    </a:p>
                  </a:txBody>
                  <a:tcPr marL="51435" marR="51435" marT="0" marB="0" anchor="b"/>
                </a:tc>
                <a:tc>
                  <a:txBody>
                    <a:bodyPr/>
                    <a:lstStyle/>
                    <a:p>
                      <a:pPr marL="0" marR="0" algn="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r">
                        <a:lnSpc>
                          <a:spcPct val="115000"/>
                        </a:lnSpc>
                        <a:spcBef>
                          <a:spcPts val="0"/>
                        </a:spcBef>
                        <a:spcAft>
                          <a:spcPts val="0"/>
                        </a:spcAft>
                      </a:pPr>
                      <a:r>
                        <a:rPr lang="en-US" sz="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ctr">
                        <a:lnSpc>
                          <a:spcPct val="115000"/>
                        </a:lnSpc>
                        <a:spcBef>
                          <a:spcPts val="0"/>
                        </a:spcBef>
                        <a:spcAft>
                          <a:spcPts val="0"/>
                        </a:spcAft>
                      </a:pPr>
                      <a:r>
                        <a:rPr lang="en-US" sz="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800" kern="1200" dirty="0">
                          <a:solidFill>
                            <a:schemeClr val="dk1"/>
                          </a:solidFill>
                          <a:effectLst/>
                          <a:latin typeface="+mn-lt"/>
                          <a:ea typeface="+mn-ea"/>
                          <a:cs typeface="+mn-cs"/>
                        </a:rPr>
                        <a:t>2,591,000</a:t>
                      </a:r>
                    </a:p>
                  </a:txBody>
                  <a:tcPr marL="51435" marR="51435" marT="0" marB="0" anchor="b"/>
                </a:tc>
              </a:tr>
              <a:tr h="178085">
                <a:tc>
                  <a:txBody>
                    <a:bodyPr/>
                    <a:lstStyle/>
                    <a:p>
                      <a:pPr marL="0" marR="0">
                        <a:lnSpc>
                          <a:spcPct val="115000"/>
                        </a:lnSpc>
                        <a:spcBef>
                          <a:spcPts val="0"/>
                        </a:spcBef>
                        <a:spcAft>
                          <a:spcPts val="0"/>
                        </a:spcAft>
                      </a:pPr>
                      <a:r>
                        <a:rPr lang="en-US" sz="800" dirty="0">
                          <a:effectLst/>
                        </a:rPr>
                        <a:t>  FWS</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$15,161,27</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$10,146,000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$10,294,000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$11,553,745</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$11,070,986</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smtClean="0">
                          <a:solidFill>
                            <a:schemeClr val="dk1"/>
                          </a:solidFill>
                          <a:effectLst/>
                          <a:latin typeface="+mn-lt"/>
                          <a:ea typeface="+mn-ea"/>
                          <a:cs typeface="+mn-cs"/>
                        </a:rPr>
                        <a:t>$13,443,000</a:t>
                      </a:r>
                      <a:endParaRPr lang="en-US" sz="800" kern="1200" dirty="0">
                        <a:solidFill>
                          <a:schemeClr val="dk1"/>
                        </a:solidFill>
                        <a:effectLst/>
                        <a:latin typeface="+mn-lt"/>
                        <a:ea typeface="+mn-ea"/>
                        <a:cs typeface="+mn-cs"/>
                      </a:endParaRPr>
                    </a:p>
                  </a:txBody>
                  <a:tcPr marL="51435" marR="51435" marT="0" marB="0" anchor="b"/>
                </a:tc>
              </a:tr>
              <a:tr h="178085">
                <a:tc>
                  <a:txBody>
                    <a:bodyPr/>
                    <a:lstStyle/>
                    <a:p>
                      <a:pPr marL="0" marR="0">
                        <a:lnSpc>
                          <a:spcPct val="115000"/>
                        </a:lnSpc>
                        <a:spcBef>
                          <a:spcPts val="0"/>
                        </a:spcBef>
                        <a:spcAft>
                          <a:spcPts val="0"/>
                        </a:spcAft>
                      </a:pPr>
                      <a:r>
                        <a:rPr lang="en-US" sz="800">
                          <a:effectLst/>
                        </a:rPr>
                        <a:t>  NPS</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$19,169,640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$6,411,000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$3,876,233</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$4,515,980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$8,466,000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smtClean="0">
                          <a:solidFill>
                            <a:schemeClr val="dk1"/>
                          </a:solidFill>
                          <a:effectLst/>
                          <a:latin typeface="+mn-lt"/>
                          <a:ea typeface="+mn-ea"/>
                          <a:cs typeface="+mn-cs"/>
                        </a:rPr>
                        <a:t>$5,568,000</a:t>
                      </a:r>
                      <a:endParaRPr lang="en-US" sz="800" kern="1200" dirty="0">
                        <a:solidFill>
                          <a:schemeClr val="dk1"/>
                        </a:solidFill>
                        <a:effectLst/>
                        <a:latin typeface="+mn-lt"/>
                        <a:ea typeface="+mn-ea"/>
                        <a:cs typeface="+mn-cs"/>
                      </a:endParaRPr>
                    </a:p>
                  </a:txBody>
                  <a:tcPr marL="51435" marR="51435" marT="0" marB="0" anchor="b"/>
                </a:tc>
              </a:tr>
              <a:tr h="178085">
                <a:tc>
                  <a:txBody>
                    <a:bodyPr/>
                    <a:lstStyle/>
                    <a:p>
                      <a:pPr marL="0" marR="0">
                        <a:lnSpc>
                          <a:spcPct val="115000"/>
                        </a:lnSpc>
                        <a:spcBef>
                          <a:spcPts val="0"/>
                        </a:spcBef>
                        <a:spcAft>
                          <a:spcPts val="0"/>
                        </a:spcAft>
                      </a:pPr>
                      <a:r>
                        <a:rPr lang="en-US" sz="800">
                          <a:effectLst/>
                        </a:rPr>
                        <a:t>  USGS</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$8,486,304</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$7,349,000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$7,057,000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$9,689,000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$11,189,000</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kern="1200" dirty="0" smtClean="0">
                          <a:solidFill>
                            <a:schemeClr val="dk1"/>
                          </a:solidFill>
                          <a:effectLst/>
                          <a:latin typeface="+mn-lt"/>
                          <a:ea typeface="+mn-ea"/>
                          <a:cs typeface="+mn-cs"/>
                        </a:rPr>
                        <a:t>$11,991,000</a:t>
                      </a:r>
                      <a:endParaRPr lang="en-US" sz="800" kern="1200" dirty="0">
                        <a:solidFill>
                          <a:schemeClr val="dk1"/>
                        </a:solidFill>
                        <a:effectLst/>
                        <a:latin typeface="+mn-lt"/>
                        <a:ea typeface="+mn-ea"/>
                        <a:cs typeface="+mn-cs"/>
                      </a:endParaRPr>
                    </a:p>
                  </a:txBody>
                  <a:tcPr marL="51435" marR="51435" marT="0" marB="0" anchor="b"/>
                </a:tc>
              </a:tr>
              <a:tr h="315212">
                <a:tc>
                  <a:txBody>
                    <a:bodyPr/>
                    <a:lstStyle/>
                    <a:p>
                      <a:pPr marL="0" marR="0">
                        <a:lnSpc>
                          <a:spcPct val="115000"/>
                        </a:lnSpc>
                        <a:spcBef>
                          <a:spcPts val="0"/>
                        </a:spcBef>
                        <a:spcAft>
                          <a:spcPts val="0"/>
                        </a:spcAft>
                      </a:pPr>
                      <a:r>
                        <a:rPr lang="en-US" sz="800">
                          <a:effectLst/>
                        </a:rPr>
                        <a:t>EPA</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a:effectLst/>
                        </a:rPr>
                        <a:t>$248,873,881</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$184,010,730</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$174,821,744</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a:effectLst/>
                        </a:rPr>
                        <a:t>$197,504,967</a:t>
                      </a:r>
                      <a:endParaRPr lang="en-US" sz="8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dirty="0">
                          <a:effectLst/>
                        </a:rPr>
                        <a:t>$206,301,507</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b="0" kern="1200" dirty="0" smtClean="0">
                          <a:solidFill>
                            <a:schemeClr val="dk1"/>
                          </a:solidFill>
                          <a:effectLst/>
                          <a:latin typeface="+mn-lt"/>
                          <a:ea typeface="+mn-ea"/>
                          <a:cs typeface="+mn-cs"/>
                        </a:rPr>
                        <a:t>$193,806,590</a:t>
                      </a:r>
                      <a:endParaRPr lang="en-US" sz="800" b="0" kern="1200" dirty="0">
                        <a:solidFill>
                          <a:schemeClr val="dk1"/>
                        </a:solidFill>
                        <a:effectLst/>
                        <a:latin typeface="+mn-lt"/>
                        <a:ea typeface="+mn-ea"/>
                        <a:cs typeface="+mn-cs"/>
                      </a:endParaRPr>
                    </a:p>
                  </a:txBody>
                  <a:tcPr marL="51435" marR="51435" marT="0" marB="0" anchor="b"/>
                </a:tc>
              </a:tr>
              <a:tr h="315212">
                <a:tc>
                  <a:txBody>
                    <a:bodyPr/>
                    <a:lstStyle/>
                    <a:p>
                      <a:pPr marL="0" marR="0">
                        <a:lnSpc>
                          <a:spcPct val="115000"/>
                        </a:lnSpc>
                        <a:spcBef>
                          <a:spcPts val="0"/>
                        </a:spcBef>
                        <a:spcAft>
                          <a:spcPts val="0"/>
                        </a:spcAft>
                      </a:pPr>
                      <a:r>
                        <a:rPr lang="en-US" sz="800" dirty="0">
                          <a:effectLst/>
                        </a:rPr>
                        <a:t>Total</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tc>
                <a:tc>
                  <a:txBody>
                    <a:bodyPr/>
                    <a:lstStyle/>
                    <a:p>
                      <a:pPr marL="0" marR="0" algn="r">
                        <a:lnSpc>
                          <a:spcPct val="115000"/>
                        </a:lnSpc>
                        <a:spcBef>
                          <a:spcPts val="0"/>
                        </a:spcBef>
                        <a:spcAft>
                          <a:spcPts val="0"/>
                        </a:spcAft>
                      </a:pPr>
                      <a:r>
                        <a:rPr lang="en-US" sz="800" b="1" dirty="0">
                          <a:effectLst/>
                        </a:rPr>
                        <a:t>$486,648,362</a:t>
                      </a:r>
                      <a:endParaRPr lang="en-US" sz="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b="1" dirty="0">
                          <a:effectLst/>
                        </a:rPr>
                        <a:t>$459,867,771</a:t>
                      </a:r>
                      <a:endParaRPr lang="en-US" sz="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b="1" dirty="0">
                          <a:effectLst/>
                        </a:rPr>
                        <a:t>$430,723,922</a:t>
                      </a:r>
                      <a:endParaRPr lang="en-US" sz="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b="1" dirty="0">
                          <a:effectLst/>
                        </a:rPr>
                        <a:t>$461,569,571</a:t>
                      </a:r>
                      <a:endParaRPr lang="en-US" sz="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r">
                        <a:lnSpc>
                          <a:spcPct val="115000"/>
                        </a:lnSpc>
                        <a:spcBef>
                          <a:spcPts val="0"/>
                        </a:spcBef>
                        <a:spcAft>
                          <a:spcPts val="0"/>
                        </a:spcAft>
                      </a:pPr>
                      <a:r>
                        <a:rPr lang="en-US" sz="800" b="1" dirty="0">
                          <a:effectLst/>
                        </a:rPr>
                        <a:t>$434,396,910</a:t>
                      </a:r>
                      <a:endParaRPr lang="en-US" sz="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nchor="b" anchorCtr="1"/>
                </a:tc>
                <a:tc>
                  <a:txBody>
                    <a:bodyPr/>
                    <a:lstStyle/>
                    <a:p>
                      <a:pPr marL="0" marR="0" algn="ctr" defTabSz="914377" rtl="0" eaLnBrk="1" latinLnBrk="0" hangingPunct="1">
                        <a:lnSpc>
                          <a:spcPct val="115000"/>
                        </a:lnSpc>
                        <a:spcBef>
                          <a:spcPts val="0"/>
                        </a:spcBef>
                        <a:spcAft>
                          <a:spcPts val="0"/>
                        </a:spcAft>
                      </a:pPr>
                      <a:r>
                        <a:rPr lang="en-US" sz="800" b="1" kern="1200" dirty="0">
                          <a:solidFill>
                            <a:schemeClr val="dk1"/>
                          </a:solidFill>
                          <a:effectLst/>
                          <a:latin typeface="+mn-lt"/>
                          <a:ea typeface="+mn-ea"/>
                          <a:cs typeface="+mn-cs"/>
                        </a:rPr>
                        <a:t>$487,041,665</a:t>
                      </a:r>
                    </a:p>
                  </a:txBody>
                  <a:tcPr marL="51435" marR="51435" marT="0" marB="0" anchor="b"/>
                </a:tc>
              </a:tr>
            </a:tbl>
          </a:graphicData>
        </a:graphic>
      </p:graphicFrame>
    </p:spTree>
    <p:extLst>
      <p:ext uri="{BB962C8B-B14F-4D97-AF65-F5344CB8AC3E}">
        <p14:creationId xmlns:p14="http://schemas.microsoft.com/office/powerpoint/2010/main" val="2399587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232440248"/>
              </p:ext>
            </p:extLst>
          </p:nvPr>
        </p:nvGraphicFramePr>
        <p:xfrm>
          <a:off x="1439334" y="677331"/>
          <a:ext cx="6493934" cy="5384807"/>
        </p:xfrm>
        <a:graphic>
          <a:graphicData uri="http://schemas.openxmlformats.org/drawingml/2006/table">
            <a:tbl>
              <a:tblPr firstRow="1" bandRow="1">
                <a:tableStyleId>{5C22544A-7EE6-4342-B048-85BDC9FD1C3A}</a:tableStyleId>
              </a:tblPr>
              <a:tblGrid>
                <a:gridCol w="4955897"/>
                <a:gridCol w="1538037"/>
              </a:tblGrid>
              <a:tr h="50168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Fiscal Year 2016 Chesapeake Bay Program Funding</a:t>
                      </a:r>
                      <a:endParaRPr lang="en-US" sz="1400" dirty="0"/>
                    </a:p>
                  </a:txBody>
                  <a:tcPr marL="68580" marR="68580" marT="34290" marB="34290"/>
                </a:tc>
                <a:tc hMerge="1">
                  <a:txBody>
                    <a:bodyPr/>
                    <a:lstStyle/>
                    <a:p>
                      <a:endParaRPr lang="en-US" dirty="0"/>
                    </a:p>
                  </a:txBody>
                  <a:tcPr/>
                </a:tc>
              </a:tr>
              <a:tr h="488312">
                <a:tc>
                  <a:txBody>
                    <a:bodyPr/>
                    <a:lstStyle/>
                    <a:p>
                      <a:pPr algn="l" fontAlgn="b"/>
                      <a:r>
                        <a:rPr lang="en-US" sz="1400" b="1" i="0" u="none" strike="noStrike" dirty="0">
                          <a:latin typeface="Calibri"/>
                        </a:rPr>
                        <a:t>Region 2</a:t>
                      </a:r>
                    </a:p>
                  </a:txBody>
                  <a:tcPr marL="0" marR="0" marT="0" marB="0" anchor="b"/>
                </a:tc>
                <a:tc>
                  <a:txBody>
                    <a:bodyPr/>
                    <a:lstStyle/>
                    <a:p>
                      <a:pPr algn="r" fontAlgn="b"/>
                      <a:r>
                        <a:rPr lang="en-US" sz="1400" b="1" i="0" u="none" strike="noStrike">
                          <a:latin typeface="Calibri"/>
                        </a:rPr>
                        <a:t>$</a:t>
                      </a:r>
                      <a:r>
                        <a:rPr lang="en-US" sz="1400" b="1" i="0" u="none" strike="noStrike" smtClean="0">
                          <a:latin typeface="Calibri"/>
                        </a:rPr>
                        <a:t>224,000</a:t>
                      </a:r>
                      <a:endParaRPr lang="en-US" sz="1400" b="1" i="0" u="none" strike="noStrike" dirty="0">
                        <a:latin typeface="Calibri"/>
                      </a:endParaRPr>
                    </a:p>
                  </a:txBody>
                  <a:tcPr marL="0" marR="0" marT="0" marB="0" anchor="b"/>
                </a:tc>
              </a:tr>
              <a:tr h="488312">
                <a:tc>
                  <a:txBody>
                    <a:bodyPr/>
                    <a:lstStyle/>
                    <a:p>
                      <a:pPr algn="l" fontAlgn="b"/>
                      <a:r>
                        <a:rPr lang="en-US" sz="1400" b="1" i="0" u="none" strike="noStrike" dirty="0" smtClean="0">
                          <a:latin typeface="Calibri"/>
                        </a:rPr>
                        <a:t>Region 3</a:t>
                      </a:r>
                      <a:endParaRPr lang="en-US" sz="1400" b="1" i="0" u="none" strike="noStrike" dirty="0">
                        <a:latin typeface="Calibri"/>
                      </a:endParaRPr>
                    </a:p>
                  </a:txBody>
                  <a:tcPr marL="0" marR="0" marT="0" marB="0" anchor="b">
                    <a:solidFill>
                      <a:srgbClr val="D0D8E8"/>
                    </a:solidFill>
                  </a:tcPr>
                </a:tc>
                <a:tc>
                  <a:txBody>
                    <a:bodyPr/>
                    <a:lstStyle/>
                    <a:p>
                      <a:pPr algn="r" fontAlgn="b"/>
                      <a:r>
                        <a:rPr lang="en-US" sz="1400" b="1" i="0" u="none" strike="noStrike" dirty="0" smtClean="0">
                          <a:latin typeface="Calibri"/>
                        </a:rPr>
                        <a:t>$69,501,000</a:t>
                      </a:r>
                      <a:endParaRPr lang="en-US" sz="1400" b="1" i="0" u="none" strike="noStrike" dirty="0">
                        <a:latin typeface="Calibri"/>
                      </a:endParaRPr>
                    </a:p>
                  </a:txBody>
                  <a:tcPr marL="0" marR="0" marT="0" marB="0" anchor="b">
                    <a:solidFill>
                      <a:srgbClr val="D0D8E8"/>
                    </a:solidFill>
                  </a:tcPr>
                </a:tc>
              </a:tr>
              <a:tr h="488312">
                <a:tc>
                  <a:txBody>
                    <a:bodyPr/>
                    <a:lstStyle/>
                    <a:p>
                      <a:pPr algn="l" fontAlgn="b"/>
                      <a:r>
                        <a:rPr lang="en-US" sz="1400" b="0" i="0" u="none" strike="noStrike" dirty="0" smtClean="0">
                          <a:latin typeface="Calibri"/>
                        </a:rPr>
                        <a:t>Philadelphia</a:t>
                      </a:r>
                      <a:endParaRPr lang="en-US" sz="1400" b="0" i="0" u="none" strike="noStrike" dirty="0">
                        <a:latin typeface="Calibri"/>
                      </a:endParaRPr>
                    </a:p>
                  </a:txBody>
                  <a:tcPr marL="0" marR="0" marT="0" marB="0" anchor="b">
                    <a:solidFill>
                      <a:schemeClr val="accent1">
                        <a:lumMod val="20000"/>
                        <a:lumOff val="80000"/>
                      </a:schemeClr>
                    </a:solidFill>
                  </a:tcPr>
                </a:tc>
                <a:tc>
                  <a:txBody>
                    <a:bodyPr/>
                    <a:lstStyle/>
                    <a:p>
                      <a:pPr algn="r" fontAlgn="b"/>
                      <a:r>
                        <a:rPr lang="en-US" sz="1400" b="0" i="0" u="none" strike="noStrike" dirty="0">
                          <a:latin typeface="Calibri"/>
                        </a:rPr>
                        <a:t>$</a:t>
                      </a:r>
                      <a:r>
                        <a:rPr lang="en-US" sz="1400" b="0" i="0" u="none" strike="noStrike" dirty="0" smtClean="0">
                          <a:latin typeface="Calibri"/>
                        </a:rPr>
                        <a:t>4,543,259 </a:t>
                      </a:r>
                      <a:endParaRPr lang="en-US" sz="1400" b="0" i="0" u="none" strike="noStrike" dirty="0">
                        <a:latin typeface="Calibri"/>
                      </a:endParaRPr>
                    </a:p>
                  </a:txBody>
                  <a:tcPr marL="0" marR="0" marT="0" marB="0" anchor="b">
                    <a:solidFill>
                      <a:schemeClr val="accent1">
                        <a:lumMod val="20000"/>
                        <a:lumOff val="80000"/>
                      </a:schemeClr>
                    </a:solidFill>
                  </a:tcPr>
                </a:tc>
              </a:tr>
              <a:tr h="488312">
                <a:tc>
                  <a:txBody>
                    <a:bodyPr/>
                    <a:lstStyle/>
                    <a:p>
                      <a:pPr algn="l" fontAlgn="b"/>
                      <a:r>
                        <a:rPr lang="en-US" sz="1400" b="0" i="0" u="none" strike="noStrike" dirty="0" smtClean="0">
                          <a:latin typeface="Calibri"/>
                        </a:rPr>
                        <a:t>Annapolis</a:t>
                      </a:r>
                      <a:endParaRPr lang="en-US" sz="1400" b="0" i="0" u="none" strike="noStrike" dirty="0">
                        <a:latin typeface="Calibri"/>
                      </a:endParaRPr>
                    </a:p>
                  </a:txBody>
                  <a:tcPr marL="0" marR="0" marT="0" marB="0" anchor="b">
                    <a:solidFill>
                      <a:schemeClr val="accent1">
                        <a:lumMod val="20000"/>
                        <a:lumOff val="80000"/>
                      </a:schemeClr>
                    </a:solidFill>
                  </a:tcPr>
                </a:tc>
                <a:tc>
                  <a:txBody>
                    <a:bodyPr/>
                    <a:lstStyle/>
                    <a:p>
                      <a:pPr algn="r" fontAlgn="b"/>
                      <a:r>
                        <a:rPr lang="en-US" sz="1400" b="0" i="0" u="none" strike="noStrike" dirty="0" smtClean="0">
                          <a:latin typeface="Calibri"/>
                        </a:rPr>
                        <a:t>$64,957,741</a:t>
                      </a:r>
                      <a:endParaRPr lang="en-US" sz="1400" b="0" i="0" u="none" strike="noStrike" dirty="0">
                        <a:latin typeface="Calibri"/>
                      </a:endParaRPr>
                    </a:p>
                  </a:txBody>
                  <a:tcPr marL="0" marR="0" marT="0" marB="0" anchor="b">
                    <a:solidFill>
                      <a:schemeClr val="accent1">
                        <a:lumMod val="20000"/>
                        <a:lumOff val="80000"/>
                      </a:schemeClr>
                    </a:solidFill>
                  </a:tcPr>
                </a:tc>
              </a:tr>
              <a:tr h="488312">
                <a:tc>
                  <a:txBody>
                    <a:bodyPr/>
                    <a:lstStyle/>
                    <a:p>
                      <a:pPr algn="l" fontAlgn="b"/>
                      <a:r>
                        <a:rPr lang="en-US" sz="1400" b="1" i="0" u="none" strike="noStrike" dirty="0" smtClean="0">
                          <a:latin typeface="Calibri"/>
                        </a:rPr>
                        <a:t>Office of Water</a:t>
                      </a:r>
                      <a:endParaRPr lang="en-US" sz="1400" b="1" i="0" u="none" strike="noStrike" dirty="0">
                        <a:latin typeface="Calibri"/>
                      </a:endParaRPr>
                    </a:p>
                  </a:txBody>
                  <a:tcPr marL="0" marR="0" marT="0" marB="0" anchor="b">
                    <a:solidFill>
                      <a:srgbClr val="D0D8E8"/>
                    </a:solidFill>
                  </a:tcPr>
                </a:tc>
                <a:tc>
                  <a:txBody>
                    <a:bodyPr/>
                    <a:lstStyle/>
                    <a:p>
                      <a:pPr algn="r" fontAlgn="b"/>
                      <a:r>
                        <a:rPr lang="en-US" sz="1400" b="1" i="0" u="none" strike="noStrike" dirty="0" smtClean="0">
                          <a:latin typeface="Calibri"/>
                        </a:rPr>
                        <a:t>$60,000</a:t>
                      </a:r>
                      <a:endParaRPr lang="en-US" sz="1400" b="1" i="0" u="none" strike="noStrike" dirty="0">
                        <a:latin typeface="Calibri"/>
                      </a:endParaRPr>
                    </a:p>
                  </a:txBody>
                  <a:tcPr marL="0" marR="0" marT="0" marB="0" anchor="b">
                    <a:solidFill>
                      <a:srgbClr val="D0D8E8"/>
                    </a:solidFill>
                  </a:tcPr>
                </a:tc>
              </a:tr>
              <a:tr h="488312">
                <a:tc>
                  <a:txBody>
                    <a:bodyPr/>
                    <a:lstStyle/>
                    <a:p>
                      <a:pPr algn="l" fontAlgn="b"/>
                      <a:r>
                        <a:rPr lang="en-US" sz="1400" b="1" i="0" u="none" strike="noStrike" dirty="0" smtClean="0">
                          <a:latin typeface="Calibri"/>
                        </a:rPr>
                        <a:t>Office</a:t>
                      </a:r>
                      <a:r>
                        <a:rPr lang="en-US" sz="1400" b="1" i="0" u="none" strike="noStrike" baseline="0" dirty="0" smtClean="0">
                          <a:latin typeface="Calibri"/>
                        </a:rPr>
                        <a:t> of Enforcement and Compliance Assurance</a:t>
                      </a:r>
                      <a:endParaRPr lang="en-US" sz="1400" b="1" i="0" u="none" strike="noStrike" dirty="0">
                        <a:latin typeface="Calibri"/>
                      </a:endParaRPr>
                    </a:p>
                  </a:txBody>
                  <a:tcPr marL="0" marR="0" marT="0" marB="0" anchor="b">
                    <a:solidFill>
                      <a:srgbClr val="D0D8E8"/>
                    </a:solidFill>
                  </a:tcPr>
                </a:tc>
                <a:tc>
                  <a:txBody>
                    <a:bodyPr/>
                    <a:lstStyle/>
                    <a:p>
                      <a:pPr algn="r" fontAlgn="b"/>
                      <a:r>
                        <a:rPr lang="en-US" sz="1400" b="1" i="0" u="none" strike="noStrike" dirty="0" smtClean="0">
                          <a:latin typeface="Calibri"/>
                        </a:rPr>
                        <a:t>$675,000</a:t>
                      </a:r>
                      <a:endParaRPr lang="en-US" sz="1400" b="1" i="0" u="none" strike="noStrike" dirty="0">
                        <a:latin typeface="Calibri"/>
                      </a:endParaRPr>
                    </a:p>
                  </a:txBody>
                  <a:tcPr marL="0" marR="0" marT="0" marB="0" anchor="b">
                    <a:solidFill>
                      <a:srgbClr val="D0D8E8"/>
                    </a:solidFill>
                  </a:tcPr>
                </a:tc>
              </a:tr>
              <a:tr h="488312">
                <a:tc>
                  <a:txBody>
                    <a:bodyPr/>
                    <a:lstStyle/>
                    <a:p>
                      <a:pPr algn="l" fontAlgn="b"/>
                      <a:r>
                        <a:rPr lang="en-US" sz="1400" b="1" i="0" u="none" strike="noStrike" dirty="0" smtClean="0">
                          <a:latin typeface="Calibri"/>
                        </a:rPr>
                        <a:t>Office</a:t>
                      </a:r>
                      <a:r>
                        <a:rPr lang="en-US" sz="1400" b="1" i="0" u="none" strike="noStrike" baseline="0" dirty="0" smtClean="0">
                          <a:latin typeface="Calibri"/>
                        </a:rPr>
                        <a:t> of General Counsel</a:t>
                      </a:r>
                      <a:endParaRPr lang="en-US" sz="1400" b="1" i="0" u="none" strike="noStrike" dirty="0">
                        <a:latin typeface="Calibri"/>
                      </a:endParaRPr>
                    </a:p>
                  </a:txBody>
                  <a:tcPr marL="0" marR="0" marT="0" marB="0" anchor="b">
                    <a:solidFill>
                      <a:srgbClr val="D0D8E8"/>
                    </a:solidFill>
                  </a:tcPr>
                </a:tc>
                <a:tc>
                  <a:txBody>
                    <a:bodyPr/>
                    <a:lstStyle/>
                    <a:p>
                      <a:pPr algn="r" fontAlgn="b"/>
                      <a:r>
                        <a:rPr lang="en-US" sz="1400" b="1" i="0" u="none" strike="noStrike" dirty="0" smtClean="0">
                          <a:latin typeface="Calibri"/>
                        </a:rPr>
                        <a:t>$462,000</a:t>
                      </a:r>
                      <a:endParaRPr lang="en-US" sz="1400" b="1" i="0" u="none" strike="noStrike" dirty="0">
                        <a:latin typeface="Calibri"/>
                      </a:endParaRPr>
                    </a:p>
                  </a:txBody>
                  <a:tcPr marL="0" marR="0" marT="0" marB="0" anchor="b">
                    <a:solidFill>
                      <a:srgbClr val="D0D8E8"/>
                    </a:solidFill>
                  </a:tcPr>
                </a:tc>
              </a:tr>
              <a:tr h="488312">
                <a:tc>
                  <a:txBody>
                    <a:bodyPr/>
                    <a:lstStyle/>
                    <a:p>
                      <a:pPr algn="l" fontAlgn="b"/>
                      <a:r>
                        <a:rPr lang="en-US" sz="1400" b="1" i="0" u="none" strike="noStrike" dirty="0" smtClean="0">
                          <a:latin typeface="Calibri"/>
                        </a:rPr>
                        <a:t>Office</a:t>
                      </a:r>
                      <a:r>
                        <a:rPr lang="en-US" sz="1400" b="1" i="0" u="none" strike="noStrike" baseline="0" dirty="0" smtClean="0">
                          <a:latin typeface="Calibri"/>
                        </a:rPr>
                        <a:t> of Environmental Information</a:t>
                      </a:r>
                      <a:endParaRPr lang="en-US" sz="1400" b="1" i="0" u="none" strike="noStrike" dirty="0">
                        <a:latin typeface="Calibri"/>
                      </a:endParaRPr>
                    </a:p>
                  </a:txBody>
                  <a:tcPr marL="0" marR="0" marT="0" marB="0" anchor="b">
                    <a:solidFill>
                      <a:srgbClr val="D0D8E8"/>
                    </a:solidFill>
                  </a:tcPr>
                </a:tc>
                <a:tc>
                  <a:txBody>
                    <a:bodyPr/>
                    <a:lstStyle/>
                    <a:p>
                      <a:pPr algn="r" fontAlgn="b"/>
                      <a:r>
                        <a:rPr lang="en-US" sz="1400" b="1" i="0" u="none" strike="noStrike" dirty="0" smtClean="0">
                          <a:latin typeface="Calibri"/>
                        </a:rPr>
                        <a:t>$1,516,000</a:t>
                      </a:r>
                      <a:endParaRPr lang="en-US" sz="1400" b="1" i="0" u="none" strike="noStrike" dirty="0">
                        <a:latin typeface="Calibri"/>
                      </a:endParaRPr>
                    </a:p>
                  </a:txBody>
                  <a:tcPr marL="0" marR="0" marT="0" marB="0" anchor="b">
                    <a:solidFill>
                      <a:srgbClr val="D0D8E8"/>
                    </a:solidFill>
                  </a:tcPr>
                </a:tc>
              </a:tr>
              <a:tr h="488312">
                <a:tc>
                  <a:txBody>
                    <a:bodyPr/>
                    <a:lstStyle/>
                    <a:p>
                      <a:pPr algn="l" fontAlgn="b"/>
                      <a:r>
                        <a:rPr lang="en-US" sz="1400" b="1" i="0" u="none" strike="noStrike" dirty="0" smtClean="0">
                          <a:latin typeface="Calibri"/>
                        </a:rPr>
                        <a:t>Office of Administration and Resources Mgmt.</a:t>
                      </a:r>
                      <a:endParaRPr lang="en-US" sz="1400" b="1" i="0" u="none" strike="noStrike" dirty="0">
                        <a:latin typeface="Calibri"/>
                      </a:endParaRPr>
                    </a:p>
                  </a:txBody>
                  <a:tcPr marL="0" marR="0" marT="0" marB="0" anchor="b">
                    <a:solidFill>
                      <a:srgbClr val="D0D8E8"/>
                    </a:solidFill>
                  </a:tcPr>
                </a:tc>
                <a:tc>
                  <a:txBody>
                    <a:bodyPr/>
                    <a:lstStyle/>
                    <a:p>
                      <a:pPr algn="r" fontAlgn="b"/>
                      <a:r>
                        <a:rPr lang="en-US" sz="1400" b="1" i="0" u="none" strike="noStrike" dirty="0" smtClean="0">
                          <a:latin typeface="Calibri"/>
                        </a:rPr>
                        <a:t>$562,000</a:t>
                      </a:r>
                      <a:endParaRPr lang="en-US" sz="1400" b="1" i="0" u="none" strike="noStrike" dirty="0">
                        <a:latin typeface="Calibri"/>
                      </a:endParaRPr>
                    </a:p>
                  </a:txBody>
                  <a:tcPr marL="0" marR="0" marT="0" marB="0" anchor="b">
                    <a:solidFill>
                      <a:srgbClr val="D0D8E8"/>
                    </a:solidFill>
                  </a:tcPr>
                </a:tc>
              </a:tr>
              <a:tr h="488312">
                <a:tc>
                  <a:txBody>
                    <a:bodyPr/>
                    <a:lstStyle/>
                    <a:p>
                      <a:pPr algn="r" fontAlgn="b"/>
                      <a:r>
                        <a:rPr lang="en-US" sz="1400" b="1" i="0" u="none" strike="noStrike" dirty="0" smtClean="0">
                          <a:latin typeface="Calibri"/>
                        </a:rPr>
                        <a:t> Total     </a:t>
                      </a:r>
                      <a:endParaRPr lang="en-US" sz="1400" b="1" i="0" u="none" strike="noStrike" dirty="0">
                        <a:latin typeface="Calibri"/>
                      </a:endParaRPr>
                    </a:p>
                  </a:txBody>
                  <a:tcPr marL="0" marR="0" marT="0" marB="0" anchor="b">
                    <a:solidFill>
                      <a:schemeClr val="accent1">
                        <a:lumMod val="60000"/>
                        <a:lumOff val="40000"/>
                      </a:schemeClr>
                    </a:solidFill>
                  </a:tcPr>
                </a:tc>
                <a:tc>
                  <a:txBody>
                    <a:bodyPr/>
                    <a:lstStyle/>
                    <a:p>
                      <a:pPr algn="r" fontAlgn="b"/>
                      <a:r>
                        <a:rPr lang="en-US" sz="1400" b="1" i="0" u="none" strike="noStrike" dirty="0" smtClean="0">
                          <a:latin typeface="Calibri"/>
                        </a:rPr>
                        <a:t>$73,000,000</a:t>
                      </a:r>
                      <a:endParaRPr lang="en-US" sz="1400" b="1" i="0" u="none" strike="noStrike" dirty="0">
                        <a:latin typeface="Calibri"/>
                      </a:endParaRPr>
                    </a:p>
                  </a:txBody>
                  <a:tcPr marL="0" marR="0" marT="0" marB="0" anchor="b">
                    <a:solidFill>
                      <a:schemeClr val="accent1">
                        <a:lumMod val="60000"/>
                        <a:lumOff val="40000"/>
                      </a:schemeClr>
                    </a:solidFill>
                  </a:tcPr>
                </a:tc>
              </a:tr>
            </a:tbl>
          </a:graphicData>
        </a:graphic>
      </p:graphicFrame>
    </p:spTree>
    <p:extLst>
      <p:ext uri="{BB962C8B-B14F-4D97-AF65-F5344CB8AC3E}">
        <p14:creationId xmlns:p14="http://schemas.microsoft.com/office/powerpoint/2010/main" val="19353778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1552575" y="1156310"/>
            <a:ext cx="60579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7459"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80583" y="1689895"/>
            <a:ext cx="6871566" cy="376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7461" name="TextBox 5"/>
          <p:cNvSpPr txBox="1">
            <a:spLocks noChangeArrowheads="1"/>
          </p:cNvSpPr>
          <p:nvPr/>
        </p:nvSpPr>
        <p:spPr bwMode="auto">
          <a:xfrm>
            <a:off x="1459442" y="5981013"/>
            <a:ext cx="5886450" cy="623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050" dirty="0">
                <a:solidFill>
                  <a:srgbClr val="000000"/>
                </a:solidFill>
              </a:rPr>
              <a:t>* Green fading to yellow indicates potential downgrade at the end of the 2014-2015 milestone period if specific actions aren’t taken.</a:t>
            </a:r>
          </a:p>
          <a:p>
            <a:pPr eaLnBrk="1" hangingPunct="1"/>
            <a:endParaRPr lang="en-US" altLang="en-US" sz="1350" dirty="0">
              <a:solidFill>
                <a:srgbClr val="000000"/>
              </a:solidFill>
            </a:endParaRPr>
          </a:p>
        </p:txBody>
      </p:sp>
      <p:sp>
        <p:nvSpPr>
          <p:cNvPr id="4" name="Rectangle 3"/>
          <p:cNvSpPr/>
          <p:nvPr/>
        </p:nvSpPr>
        <p:spPr>
          <a:xfrm>
            <a:off x="5135033" y="2002367"/>
            <a:ext cx="1314450" cy="419100"/>
          </a:xfrm>
          <a:prstGeom prst="rect">
            <a:avLst/>
          </a:prstGeom>
          <a:solidFill>
            <a:srgbClr val="FFFF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900" dirty="0">
                <a:ln w="0"/>
                <a:solidFill>
                  <a:srgbClr val="1F497D"/>
                </a:solidFill>
                <a:effectLst>
                  <a:outerShdw blurRad="38100" dist="19050" dir="2700000" algn="tl" rotWithShape="0">
                    <a:prstClr val="black">
                      <a:alpha val="40000"/>
                    </a:prstClr>
                  </a:outerShdw>
                </a:effectLst>
                <a:latin typeface="Arial Rounded MT Bold" panose="020F0704030504030204" pitchFamily="34" charset="0"/>
              </a:rPr>
              <a:t>Enhanced Oversight</a:t>
            </a:r>
            <a:endParaRPr lang="en-US" sz="900" dirty="0">
              <a:solidFill>
                <a:srgbClr val="1F497D"/>
              </a:solidFill>
              <a:latin typeface="Arial Rounded MT Bold" panose="020F0704030504030204" pitchFamily="34" charset="0"/>
            </a:endParaRPr>
          </a:p>
        </p:txBody>
      </p:sp>
      <p:sp>
        <p:nvSpPr>
          <p:cNvPr id="147463" name="TextBox 8"/>
          <p:cNvSpPr txBox="1">
            <a:spLocks noChangeArrowheads="1"/>
          </p:cNvSpPr>
          <p:nvPr/>
        </p:nvSpPr>
        <p:spPr bwMode="auto">
          <a:xfrm>
            <a:off x="1459442" y="694645"/>
            <a:ext cx="6858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solidFill>
                  <a:schemeClr val="accent6">
                    <a:lumMod val="75000"/>
                  </a:schemeClr>
                </a:solidFill>
                <a:latin typeface="+mj-lt"/>
              </a:rPr>
              <a:t>Provide EPA Oversight </a:t>
            </a:r>
            <a:r>
              <a:rPr lang="en-US" altLang="en-US" sz="2400" b="1" dirty="0" smtClean="0">
                <a:solidFill>
                  <a:schemeClr val="accent6">
                    <a:lumMod val="75000"/>
                  </a:schemeClr>
                </a:solidFill>
                <a:latin typeface="+mj-lt"/>
              </a:rPr>
              <a:t>of 2014 Progress</a:t>
            </a:r>
            <a:endParaRPr lang="en-US" altLang="en-US" sz="2400" b="1" dirty="0">
              <a:solidFill>
                <a:schemeClr val="accent6">
                  <a:lumMod val="75000"/>
                </a:schemeClr>
              </a:solidFill>
              <a:latin typeface="+mj-lt"/>
            </a:endParaRPr>
          </a:p>
        </p:txBody>
      </p:sp>
    </p:spTree>
    <p:extLst>
      <p:ext uri="{BB962C8B-B14F-4D97-AF65-F5344CB8AC3E}">
        <p14:creationId xmlns:p14="http://schemas.microsoft.com/office/powerpoint/2010/main" val="26580309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558404"/>
            <a:ext cx="6172200" cy="708422"/>
          </a:xfrm>
        </p:spPr>
        <p:txBody>
          <a:bodyPr>
            <a:noAutofit/>
          </a:bodyPr>
          <a:lstStyle/>
          <a:p>
            <a:pPr algn="ctr"/>
            <a:r>
              <a:rPr lang="en-US" b="1" dirty="0">
                <a:solidFill>
                  <a:schemeClr val="accent6">
                    <a:lumMod val="75000"/>
                  </a:schemeClr>
                </a:solidFill>
              </a:rPr>
              <a:t>Chesapeake Bay Program Updates</a:t>
            </a:r>
          </a:p>
        </p:txBody>
      </p:sp>
      <p:sp>
        <p:nvSpPr>
          <p:cNvPr id="3" name="Content Placeholder 2"/>
          <p:cNvSpPr>
            <a:spLocks noGrp="1"/>
          </p:cNvSpPr>
          <p:nvPr>
            <p:ph idx="1"/>
          </p:nvPr>
        </p:nvSpPr>
        <p:spPr>
          <a:xfrm>
            <a:off x="1543049" y="1943099"/>
            <a:ext cx="6618818" cy="4068234"/>
          </a:xfrm>
        </p:spPr>
        <p:txBody>
          <a:bodyPr>
            <a:normAutofit/>
          </a:bodyPr>
          <a:lstStyle/>
          <a:p>
            <a:pPr marL="467915" indent="-385763">
              <a:lnSpc>
                <a:spcPct val="110000"/>
              </a:lnSpc>
              <a:spcAft>
                <a:spcPts val="900"/>
              </a:spcAft>
              <a:buFont typeface="+mj-lt"/>
              <a:buAutoNum type="arabicPeriod"/>
            </a:pPr>
            <a:r>
              <a:rPr lang="en-US" sz="1800" dirty="0">
                <a:latin typeface="Century Gothic" panose="020B0502020202020204" pitchFamily="34" charset="0"/>
                <a:cs typeface="Arial" panose="020B0604020202020204" pitchFamily="34" charset="0"/>
              </a:rPr>
              <a:t>Elements of the Chesapeake Bay Accountability and Recovery Act</a:t>
            </a:r>
          </a:p>
          <a:p>
            <a:pPr marL="1025128" lvl="2" indent="-257175">
              <a:lnSpc>
                <a:spcPct val="110000"/>
              </a:lnSpc>
              <a:spcAft>
                <a:spcPts val="900"/>
              </a:spcAft>
            </a:pPr>
            <a:r>
              <a:rPr lang="en-US" sz="1800" dirty="0" smtClean="0">
                <a:latin typeface="Century Gothic" panose="020B0502020202020204" pitchFamily="34" charset="0"/>
                <a:cs typeface="Arial" panose="020B0604020202020204" pitchFamily="34" charset="0"/>
              </a:rPr>
              <a:t>Independent Evaluator</a:t>
            </a:r>
          </a:p>
          <a:p>
            <a:pPr marL="1025128" lvl="2" indent="-257175">
              <a:lnSpc>
                <a:spcPct val="110000"/>
              </a:lnSpc>
              <a:spcAft>
                <a:spcPts val="900"/>
              </a:spcAft>
            </a:pPr>
            <a:r>
              <a:rPr lang="en-US" sz="1800" dirty="0">
                <a:latin typeface="Century Gothic" panose="020B0502020202020204" pitchFamily="34" charset="0"/>
                <a:cs typeface="Arial" panose="020B0604020202020204" pitchFamily="34" charset="0"/>
              </a:rPr>
              <a:t>Budget Reporting</a:t>
            </a:r>
          </a:p>
          <a:p>
            <a:pPr marL="467915" indent="-385763">
              <a:lnSpc>
                <a:spcPct val="110000"/>
              </a:lnSpc>
              <a:spcAft>
                <a:spcPts val="900"/>
              </a:spcAft>
              <a:buFont typeface="+mj-lt"/>
              <a:buAutoNum type="arabicPeriod"/>
            </a:pPr>
            <a:r>
              <a:rPr lang="en-US" sz="1800" dirty="0" smtClean="0">
                <a:latin typeface="Century Gothic" panose="020B0502020202020204" pitchFamily="34" charset="0"/>
                <a:cs typeface="Arial" panose="020B0604020202020204" pitchFamily="34" charset="0"/>
              </a:rPr>
              <a:t>Brief </a:t>
            </a:r>
            <a:r>
              <a:rPr lang="en-US" sz="1800" dirty="0">
                <a:latin typeface="Century Gothic" panose="020B0502020202020204" pitchFamily="34" charset="0"/>
                <a:cs typeface="Arial" panose="020B0604020202020204" pitchFamily="34" charset="0"/>
              </a:rPr>
              <a:t>Review of the Environmental Finance Symposium</a:t>
            </a:r>
          </a:p>
          <a:p>
            <a:pPr marL="467915" indent="-385763">
              <a:lnSpc>
                <a:spcPct val="110000"/>
              </a:lnSpc>
              <a:spcAft>
                <a:spcPts val="900"/>
              </a:spcAft>
              <a:buFont typeface="+mj-lt"/>
              <a:buAutoNum type="arabicPeriod"/>
            </a:pPr>
            <a:r>
              <a:rPr lang="en-US" sz="1800" dirty="0">
                <a:latin typeface="Century Gothic" panose="020B0502020202020204" pitchFamily="34" charset="0"/>
                <a:cs typeface="Arial" panose="020B0604020202020204" pitchFamily="34" charset="0"/>
              </a:rPr>
              <a:t>Brief Highlights of the Executive Order Progress Report</a:t>
            </a:r>
          </a:p>
          <a:p>
            <a:pPr marL="467915" indent="-385763">
              <a:lnSpc>
                <a:spcPct val="110000"/>
              </a:lnSpc>
              <a:spcAft>
                <a:spcPts val="900"/>
              </a:spcAft>
              <a:buFont typeface="+mj-lt"/>
              <a:buAutoNum type="arabicPeriod"/>
            </a:pPr>
            <a:r>
              <a:rPr lang="en-US" sz="1800" dirty="0">
                <a:latin typeface="Century Gothic" panose="020B0502020202020204" pitchFamily="34" charset="0"/>
                <a:cs typeface="Arial" panose="020B0604020202020204" pitchFamily="34" charset="0"/>
              </a:rPr>
              <a:t>Updates on the Mid Point Assessment</a:t>
            </a:r>
          </a:p>
          <a:p>
            <a:pPr marL="467915" indent="-385763">
              <a:lnSpc>
                <a:spcPct val="110000"/>
              </a:lnSpc>
              <a:spcAft>
                <a:spcPts val="900"/>
              </a:spcAft>
              <a:buFont typeface="+mj-lt"/>
              <a:buAutoNum type="arabicPeriod"/>
            </a:pPr>
            <a:r>
              <a:rPr lang="en-US" sz="1800" dirty="0">
                <a:latin typeface="Century Gothic" panose="020B0502020202020204" pitchFamily="34" charset="0"/>
                <a:cs typeface="Arial" panose="020B0604020202020204" pitchFamily="34" charset="0"/>
              </a:rPr>
              <a:t>Diversity Demographics Profile</a:t>
            </a:r>
          </a:p>
          <a:p>
            <a:pPr marL="425196" indent="-342900">
              <a:buFont typeface="+mj-lt"/>
              <a:buAutoNum type="arabicPeriod"/>
            </a:pPr>
            <a:endParaRPr lang="en-US" sz="1800" dirty="0">
              <a:latin typeface="Calibri" panose="020F0502020204030204" pitchFamily="34" charset="0"/>
            </a:endParaRPr>
          </a:p>
          <a:p>
            <a:pPr marL="425196" indent="-342900">
              <a:buFont typeface="+mj-lt"/>
              <a:buAutoNum type="arabicPeriod"/>
            </a:pPr>
            <a:endParaRPr lang="en-US" sz="1800" dirty="0">
              <a:latin typeface="Calibri" panose="020F0502020204030204" pitchFamily="34" charset="0"/>
            </a:endParaRPr>
          </a:p>
          <a:p>
            <a:pPr marL="82296" indent="0">
              <a:buNone/>
            </a:pPr>
            <a:endParaRPr lang="en-US" sz="1800" dirty="0">
              <a:latin typeface="Calibri" panose="020F0502020204030204" pitchFamily="34" charset="0"/>
            </a:endParaRPr>
          </a:p>
          <a:p>
            <a:pPr lvl="1"/>
            <a:endParaRPr lang="en-US" dirty="0">
              <a:latin typeface="Calibri" panose="020F0502020204030204" pitchFamily="34" charset="0"/>
            </a:endParaRPr>
          </a:p>
        </p:txBody>
      </p:sp>
      <p:cxnSp>
        <p:nvCxnSpPr>
          <p:cNvPr id="5" name="Straight Connector 4"/>
          <p:cNvCxnSpPr/>
          <p:nvPr/>
        </p:nvCxnSpPr>
        <p:spPr>
          <a:xfrm>
            <a:off x="1543050" y="1800226"/>
            <a:ext cx="60579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05419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0530" name="Picture 4"/>
          <p:cNvPicPr>
            <a:picLocks noChangeAspect="1" noChangeArrowheads="1"/>
          </p:cNvPicPr>
          <p:nvPr/>
        </p:nvPicPr>
        <p:blipFill>
          <a:blip r:embed="rId2">
            <a:extLst>
              <a:ext uri="{28A0092B-C50C-407E-A947-70E740481C1C}">
                <a14:useLocalDpi xmlns:a14="http://schemas.microsoft.com/office/drawing/2010/main" val="0"/>
              </a:ext>
            </a:extLst>
          </a:blip>
          <a:srcRect l="3906" t="5208" r="3125" b="11458"/>
          <a:stretch>
            <a:fillRect/>
          </a:stretch>
        </p:blipFill>
        <p:spPr bwMode="auto">
          <a:xfrm>
            <a:off x="755087" y="347133"/>
            <a:ext cx="8037975" cy="5291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3937001" y="4282064"/>
            <a:ext cx="4170760" cy="1292662"/>
          </a:xfrm>
          <a:prstGeom prst="rect">
            <a:avLst/>
          </a:prstGeom>
          <a:solidFill>
            <a:srgbClr val="8DB0F7"/>
          </a:solidFill>
          <a:ln>
            <a:solidFill>
              <a:srgbClr val="000099"/>
            </a:solidFill>
          </a:ln>
        </p:spPr>
        <p:txBody>
          <a:bodyPr anchor="ctr" anchorCtr="1">
            <a:spAutoFit/>
          </a:bodyPr>
          <a:lstStyle/>
          <a:p>
            <a:pPr>
              <a:defRPr/>
            </a:pPr>
            <a:r>
              <a:rPr lang="en-US" b="1" dirty="0"/>
              <a:t>Issues:</a:t>
            </a:r>
          </a:p>
          <a:p>
            <a:pPr marL="214313" indent="-214313">
              <a:buFont typeface="Arial" panose="020B0604020202020204" pitchFamily="34" charset="0"/>
              <a:buChar char="•"/>
              <a:defRPr/>
            </a:pPr>
            <a:r>
              <a:rPr lang="en-US" sz="1500" b="1" dirty="0"/>
              <a:t>Land Use changes</a:t>
            </a:r>
          </a:p>
          <a:p>
            <a:pPr marL="214313" indent="-214313">
              <a:buFont typeface="Arial" panose="020B0604020202020204" pitchFamily="34" charset="0"/>
              <a:buChar char="•"/>
              <a:defRPr/>
            </a:pPr>
            <a:r>
              <a:rPr lang="en-US" sz="1500" b="1" dirty="0"/>
              <a:t>Climate Change</a:t>
            </a:r>
          </a:p>
          <a:p>
            <a:pPr marL="214313" indent="-214313">
              <a:buFont typeface="Arial" panose="020B0604020202020204" pitchFamily="34" charset="0"/>
              <a:buChar char="•"/>
              <a:defRPr/>
            </a:pPr>
            <a:r>
              <a:rPr lang="en-US" sz="1500" b="1" dirty="0"/>
              <a:t>Geographic (James River &amp; Conowingo)</a:t>
            </a:r>
          </a:p>
          <a:p>
            <a:pPr marL="214313" indent="-214313">
              <a:buFont typeface="Arial" panose="020B0604020202020204" pitchFamily="34" charset="0"/>
              <a:buChar char="•"/>
              <a:defRPr/>
            </a:pPr>
            <a:r>
              <a:rPr lang="en-US" sz="1500" b="1" dirty="0"/>
              <a:t>New BMPs</a:t>
            </a:r>
          </a:p>
        </p:txBody>
      </p:sp>
    </p:spTree>
    <p:extLst>
      <p:ext uri="{BB962C8B-B14F-4D97-AF65-F5344CB8AC3E}">
        <p14:creationId xmlns:p14="http://schemas.microsoft.com/office/powerpoint/2010/main" val="36485632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1"/>
          <p:cNvSpPr>
            <a:spLocks noGrp="1"/>
          </p:cNvSpPr>
          <p:nvPr>
            <p:ph type="title"/>
          </p:nvPr>
        </p:nvSpPr>
        <p:spPr>
          <a:xfrm>
            <a:off x="1382316" y="511572"/>
            <a:ext cx="6877049" cy="447675"/>
          </a:xfrm>
        </p:spPr>
        <p:txBody>
          <a:bodyPr>
            <a:noAutofit/>
          </a:bodyPr>
          <a:lstStyle/>
          <a:p>
            <a:pPr algn="ctr" eaLnBrk="1" hangingPunct="1"/>
            <a:r>
              <a:rPr lang="en-US" altLang="en-US" sz="3200" b="1" dirty="0">
                <a:solidFill>
                  <a:schemeClr val="accent6">
                    <a:lumMod val="75000"/>
                  </a:schemeClr>
                </a:solidFill>
                <a:cs typeface="Arial" panose="020B0604020202020204" pitchFamily="34" charset="0"/>
              </a:rPr>
              <a:t>What’s Next for the Midpoint Assessment</a:t>
            </a:r>
          </a:p>
        </p:txBody>
      </p:sp>
      <p:sp>
        <p:nvSpPr>
          <p:cNvPr id="151555" name="Content Placeholder 2"/>
          <p:cNvSpPr>
            <a:spLocks noGrp="1"/>
          </p:cNvSpPr>
          <p:nvPr>
            <p:ph idx="1"/>
          </p:nvPr>
        </p:nvSpPr>
        <p:spPr>
          <a:xfrm>
            <a:off x="1564348" y="1930534"/>
            <a:ext cx="6893851" cy="3936866"/>
          </a:xfrm>
        </p:spPr>
        <p:txBody>
          <a:bodyPr>
            <a:normAutofit lnSpcReduction="10000"/>
          </a:bodyPr>
          <a:lstStyle/>
          <a:p>
            <a:pPr eaLnBrk="1" hangingPunct="1"/>
            <a:r>
              <a:rPr lang="en-US" altLang="en-US" b="1" dirty="0" smtClean="0">
                <a:cs typeface="Arial" panose="020B0604020202020204" pitchFamily="34" charset="0"/>
              </a:rPr>
              <a:t>Local area targets:</a:t>
            </a:r>
            <a:r>
              <a:rPr lang="en-US" altLang="en-US" dirty="0" smtClean="0">
                <a:cs typeface="Arial" panose="020B0604020202020204" pitchFamily="34" charset="0"/>
              </a:rPr>
              <a:t> Task Force recommendations spring 2017, partnership decisions </a:t>
            </a:r>
            <a:r>
              <a:rPr lang="en-US" altLang="en-US" u="sng" dirty="0" smtClean="0">
                <a:cs typeface="Arial" panose="020B0604020202020204" pitchFamily="34" charset="0"/>
              </a:rPr>
              <a:t>summer 2017, factor into Phase III WIPs 2018</a:t>
            </a:r>
          </a:p>
          <a:p>
            <a:pPr eaLnBrk="1" hangingPunct="1"/>
            <a:endParaRPr lang="en-US" altLang="en-US" dirty="0" smtClean="0">
              <a:cs typeface="Arial" panose="020B0604020202020204" pitchFamily="34" charset="0"/>
            </a:endParaRPr>
          </a:p>
          <a:p>
            <a:pPr eaLnBrk="1" hangingPunct="1"/>
            <a:r>
              <a:rPr lang="en-US" altLang="en-US" b="1" dirty="0" smtClean="0">
                <a:cs typeface="Arial" panose="020B0604020202020204" pitchFamily="34" charset="0"/>
              </a:rPr>
              <a:t>Phase 6 Models:</a:t>
            </a:r>
            <a:r>
              <a:rPr lang="en-US" altLang="en-US" dirty="0" smtClean="0">
                <a:cs typeface="Arial" panose="020B0604020202020204" pitchFamily="34" charset="0"/>
              </a:rPr>
              <a:t> independent scientific peer reviews spring/summer 2016; continue Partnership reviews 2016-early 2017; management application starting </a:t>
            </a:r>
            <a:r>
              <a:rPr lang="en-US" altLang="en-US" u="sng" dirty="0" smtClean="0">
                <a:cs typeface="Arial" panose="020B0604020202020204" pitchFamily="34" charset="0"/>
              </a:rPr>
              <a:t>late spring 2017</a:t>
            </a:r>
          </a:p>
          <a:p>
            <a:pPr eaLnBrk="1" hangingPunct="1"/>
            <a:endParaRPr lang="en-US" altLang="en-US" dirty="0" smtClean="0">
              <a:cs typeface="Arial" panose="020B0604020202020204" pitchFamily="34" charset="0"/>
            </a:endParaRPr>
          </a:p>
          <a:p>
            <a:pPr eaLnBrk="1" hangingPunct="1"/>
            <a:r>
              <a:rPr lang="en-US" altLang="en-US" b="1" dirty="0" err="1" smtClean="0">
                <a:cs typeface="Arial" panose="020B0604020202020204" pitchFamily="34" charset="0"/>
              </a:rPr>
              <a:t>Conowingo</a:t>
            </a:r>
            <a:r>
              <a:rPr lang="en-US" altLang="en-US" b="1" dirty="0" smtClean="0">
                <a:cs typeface="Arial" panose="020B0604020202020204" pitchFamily="34" charset="0"/>
              </a:rPr>
              <a:t> Dam:</a:t>
            </a:r>
            <a:r>
              <a:rPr lang="en-US" altLang="en-US" dirty="0" smtClean="0">
                <a:cs typeface="Arial" panose="020B0604020202020204" pitchFamily="34" charset="0"/>
              </a:rPr>
              <a:t> Partnership decisions on path forward fall 2016; solid understanding of level of nutrients/sediment loads to be offset </a:t>
            </a:r>
            <a:r>
              <a:rPr lang="en-US" altLang="en-US" u="sng" dirty="0" smtClean="0">
                <a:cs typeface="Arial" panose="020B0604020202020204" pitchFamily="34" charset="0"/>
              </a:rPr>
              <a:t>spring 2017; factor into Phase III WIPs 2018</a:t>
            </a:r>
          </a:p>
          <a:p>
            <a:pPr eaLnBrk="1" hangingPunct="1"/>
            <a:endParaRPr lang="en-US" altLang="en-US" dirty="0" smtClean="0">
              <a:latin typeface="Arial" panose="020B0604020202020204" pitchFamily="34" charset="0"/>
              <a:cs typeface="Arial" panose="020B0604020202020204" pitchFamily="34" charset="0"/>
            </a:endParaRPr>
          </a:p>
        </p:txBody>
      </p:sp>
      <p:cxnSp>
        <p:nvCxnSpPr>
          <p:cNvPr id="4" name="Straight Connector 3"/>
          <p:cNvCxnSpPr/>
          <p:nvPr/>
        </p:nvCxnSpPr>
        <p:spPr>
          <a:xfrm>
            <a:off x="1866966" y="1559685"/>
            <a:ext cx="5515967" cy="1594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25660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447800" y="596239"/>
            <a:ext cx="6877049" cy="447675"/>
          </a:xfrm>
        </p:spPr>
        <p:txBody>
          <a:bodyPr>
            <a:noAutofit/>
          </a:bodyPr>
          <a:lstStyle/>
          <a:p>
            <a:pPr algn="ctr" eaLnBrk="1" hangingPunct="1"/>
            <a:r>
              <a:rPr lang="en-US" altLang="en-US" b="1" dirty="0">
                <a:solidFill>
                  <a:schemeClr val="accent6">
                    <a:lumMod val="75000"/>
                  </a:schemeClr>
                </a:solidFill>
                <a:cs typeface="Arial" panose="020B0604020202020204" pitchFamily="34" charset="0"/>
              </a:rPr>
              <a:t>What’s Next for the Midpoint Assessment</a:t>
            </a:r>
          </a:p>
        </p:txBody>
      </p:sp>
      <p:sp>
        <p:nvSpPr>
          <p:cNvPr id="152579" name="Content Placeholder 2"/>
          <p:cNvSpPr>
            <a:spLocks noGrp="1"/>
          </p:cNvSpPr>
          <p:nvPr>
            <p:ph idx="1"/>
          </p:nvPr>
        </p:nvSpPr>
        <p:spPr>
          <a:xfrm>
            <a:off x="1447799" y="2144317"/>
            <a:ext cx="7103533" cy="3994016"/>
          </a:xfrm>
        </p:spPr>
        <p:txBody>
          <a:bodyPr>
            <a:normAutofit/>
          </a:bodyPr>
          <a:lstStyle/>
          <a:p>
            <a:pPr eaLnBrk="1" hangingPunct="1"/>
            <a:r>
              <a:rPr lang="en-US" altLang="en-US" b="1" dirty="0">
                <a:cs typeface="Arial" panose="020B0604020202020204" pitchFamily="34" charset="0"/>
              </a:rPr>
              <a:t>Climate Change:</a:t>
            </a:r>
            <a:r>
              <a:rPr lang="en-US" altLang="en-US" dirty="0">
                <a:cs typeface="Arial" panose="020B0604020202020204" pitchFamily="34" charset="0"/>
              </a:rPr>
              <a:t> independent scientific peer review summer 2016, partnership decisions on how to factor into WIPs </a:t>
            </a:r>
            <a:r>
              <a:rPr lang="en-US" altLang="en-US" u="sng" dirty="0">
                <a:cs typeface="Arial" panose="020B0604020202020204" pitchFamily="34" charset="0"/>
              </a:rPr>
              <a:t>fall 2016-spring 2017, factor into Phase III WIPs 2018</a:t>
            </a:r>
          </a:p>
          <a:p>
            <a:pPr eaLnBrk="1" hangingPunct="1"/>
            <a:endParaRPr lang="en-US" altLang="en-US" b="1" dirty="0" smtClean="0">
              <a:cs typeface="Arial" panose="020B0604020202020204" pitchFamily="34" charset="0"/>
            </a:endParaRPr>
          </a:p>
          <a:p>
            <a:pPr eaLnBrk="1" hangingPunct="1"/>
            <a:r>
              <a:rPr lang="en-US" altLang="en-US" b="1" dirty="0" smtClean="0">
                <a:cs typeface="Arial" panose="020B0604020202020204" pitchFamily="34" charset="0"/>
              </a:rPr>
              <a:t>2025 </a:t>
            </a:r>
            <a:r>
              <a:rPr lang="en-US" altLang="en-US" b="1" dirty="0">
                <a:cs typeface="Arial" panose="020B0604020202020204" pitchFamily="34" charset="0"/>
              </a:rPr>
              <a:t>Projections:</a:t>
            </a:r>
            <a:r>
              <a:rPr lang="en-US" altLang="en-US" dirty="0">
                <a:cs typeface="Arial" panose="020B0604020202020204" pitchFamily="34" charset="0"/>
              </a:rPr>
              <a:t> Partnership discussions about how to address increased load due to growth within the Phase III WIPs </a:t>
            </a:r>
            <a:r>
              <a:rPr lang="en-US" altLang="en-US" u="sng" dirty="0">
                <a:cs typeface="Arial" panose="020B0604020202020204" pitchFamily="34" charset="0"/>
              </a:rPr>
              <a:t>fall 2016-spring 2017</a:t>
            </a:r>
          </a:p>
          <a:p>
            <a:pPr eaLnBrk="1" hangingPunct="1"/>
            <a:endParaRPr lang="en-US" altLang="en-US" dirty="0">
              <a:cs typeface="Arial" panose="020B0604020202020204" pitchFamily="34" charset="0"/>
            </a:endParaRPr>
          </a:p>
          <a:p>
            <a:pPr eaLnBrk="1" hangingPunct="1"/>
            <a:r>
              <a:rPr lang="en-US" altLang="en-US" b="1" dirty="0">
                <a:cs typeface="Arial" panose="020B0604020202020204" pitchFamily="34" charset="0"/>
              </a:rPr>
              <a:t>Phase III WIP Expectation:</a:t>
            </a:r>
            <a:r>
              <a:rPr lang="en-US" altLang="en-US" dirty="0">
                <a:cs typeface="Arial" panose="020B0604020202020204" pitchFamily="34" charset="0"/>
              </a:rPr>
              <a:t> share draft with Partners </a:t>
            </a:r>
            <a:r>
              <a:rPr lang="en-US" altLang="en-US" u="sng" dirty="0">
                <a:cs typeface="Arial" panose="020B0604020202020204" pitchFamily="34" charset="0"/>
              </a:rPr>
              <a:t>summer 2016; actively seek feedback/input; finalize expectations by summer 2017 </a:t>
            </a:r>
          </a:p>
          <a:p>
            <a:pPr eaLnBrk="1" hangingPunct="1"/>
            <a:endParaRPr lang="en-US" altLang="en-US" u="sng" dirty="0" smtClean="0">
              <a:latin typeface="Arial" panose="020B0604020202020204" pitchFamily="34" charset="0"/>
              <a:cs typeface="Arial" panose="020B0604020202020204" pitchFamily="34" charset="0"/>
            </a:endParaRPr>
          </a:p>
        </p:txBody>
      </p:sp>
      <p:cxnSp>
        <p:nvCxnSpPr>
          <p:cNvPr id="6" name="Straight Connector 5"/>
          <p:cNvCxnSpPr/>
          <p:nvPr/>
        </p:nvCxnSpPr>
        <p:spPr>
          <a:xfrm>
            <a:off x="1850033" y="1781107"/>
            <a:ext cx="5515967" cy="1594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85704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3" name="Content Placeholder 2"/>
          <p:cNvSpPr>
            <a:spLocks noGrp="1"/>
          </p:cNvSpPr>
          <p:nvPr>
            <p:ph idx="1"/>
          </p:nvPr>
        </p:nvSpPr>
        <p:spPr>
          <a:xfrm>
            <a:off x="1447800" y="2080817"/>
            <a:ext cx="7061200" cy="4209916"/>
          </a:xfrm>
        </p:spPr>
        <p:txBody>
          <a:bodyPr>
            <a:normAutofit/>
          </a:bodyPr>
          <a:lstStyle/>
          <a:p>
            <a:pPr eaLnBrk="1" hangingPunct="1"/>
            <a:r>
              <a:rPr lang="en-US" altLang="en-US" b="1" dirty="0">
                <a:cs typeface="Arial" panose="020B0604020202020204" pitchFamily="34" charset="0"/>
              </a:rPr>
              <a:t>Implications from Monitoring Trends:</a:t>
            </a:r>
            <a:r>
              <a:rPr lang="en-US" altLang="en-US" dirty="0">
                <a:cs typeface="Arial" panose="020B0604020202020204" pitchFamily="34" charset="0"/>
              </a:rPr>
              <a:t> initial explanations of long term monitoring trends winter 2016, factor into development of Phase III </a:t>
            </a:r>
            <a:r>
              <a:rPr lang="en-US" altLang="en-US" u="sng" dirty="0">
                <a:cs typeface="Arial" panose="020B0604020202020204" pitchFamily="34" charset="0"/>
              </a:rPr>
              <a:t>target loads in 2017 and into Phase III WIPs in 2018</a:t>
            </a:r>
          </a:p>
          <a:p>
            <a:pPr eaLnBrk="1" hangingPunct="1"/>
            <a:endParaRPr lang="en-US" altLang="en-US" dirty="0">
              <a:cs typeface="Arial" panose="020B0604020202020204" pitchFamily="34" charset="0"/>
            </a:endParaRPr>
          </a:p>
          <a:p>
            <a:pPr eaLnBrk="1" hangingPunct="1"/>
            <a:r>
              <a:rPr lang="en-US" altLang="en-US" b="1" dirty="0">
                <a:cs typeface="Arial" panose="020B0604020202020204" pitchFamily="34" charset="0"/>
              </a:rPr>
              <a:t>Analysis of Programmatic Capacity:</a:t>
            </a:r>
            <a:r>
              <a:rPr lang="en-US" altLang="en-US" dirty="0">
                <a:cs typeface="Arial" panose="020B0604020202020204" pitchFamily="34" charset="0"/>
              </a:rPr>
              <a:t> </a:t>
            </a:r>
            <a:r>
              <a:rPr lang="en-US" altLang="en-US" dirty="0">
                <a:solidFill>
                  <a:srgbClr val="000000"/>
                </a:solidFill>
                <a:cs typeface="Arial" panose="020B0604020202020204" pitchFamily="34" charset="0"/>
              </a:rPr>
              <a:t>factor into development of Phase III </a:t>
            </a:r>
            <a:r>
              <a:rPr lang="en-US" altLang="en-US" u="sng" dirty="0">
                <a:solidFill>
                  <a:srgbClr val="000000"/>
                </a:solidFill>
                <a:cs typeface="Arial" panose="020B0604020202020204" pitchFamily="34" charset="0"/>
              </a:rPr>
              <a:t>target loads in 2017 and into Phase III WIPs in 2018</a:t>
            </a:r>
            <a:endParaRPr lang="en-US" altLang="en-US" u="sng" dirty="0">
              <a:cs typeface="Arial" panose="020B0604020202020204" pitchFamily="34" charset="0"/>
            </a:endParaRPr>
          </a:p>
          <a:p>
            <a:pPr eaLnBrk="1" hangingPunct="1"/>
            <a:endParaRPr lang="en-US" altLang="en-US" b="1" dirty="0">
              <a:cs typeface="Arial" panose="020B0604020202020204" pitchFamily="34" charset="0"/>
            </a:endParaRPr>
          </a:p>
          <a:p>
            <a:pPr eaLnBrk="1" hangingPunct="1"/>
            <a:r>
              <a:rPr lang="en-US" altLang="en-US" b="1" dirty="0">
                <a:cs typeface="Arial" panose="020B0604020202020204" pitchFamily="34" charset="0"/>
              </a:rPr>
              <a:t>Phase III WIP Target Loads:</a:t>
            </a:r>
            <a:r>
              <a:rPr lang="en-US" altLang="en-US" dirty="0">
                <a:cs typeface="Arial" panose="020B0604020202020204" pitchFamily="34" charset="0"/>
              </a:rPr>
              <a:t> approve suite of Partnership models for management application spring 2017; develop target loads </a:t>
            </a:r>
            <a:r>
              <a:rPr lang="en-US" altLang="en-US" u="sng" dirty="0">
                <a:cs typeface="Arial" panose="020B0604020202020204" pitchFamily="34" charset="0"/>
              </a:rPr>
              <a:t>spring-winter 2017; factor into Phase III WIPs 2018</a:t>
            </a:r>
          </a:p>
          <a:p>
            <a:pPr eaLnBrk="1" hangingPunct="1"/>
            <a:endParaRPr lang="en-US" altLang="en-US" dirty="0" smtClean="0">
              <a:latin typeface="Arial" panose="020B0604020202020204" pitchFamily="34" charset="0"/>
              <a:cs typeface="Arial" panose="020B0604020202020204" pitchFamily="34" charset="0"/>
            </a:endParaRPr>
          </a:p>
        </p:txBody>
      </p:sp>
      <p:sp>
        <p:nvSpPr>
          <p:cNvPr id="4" name="Title 1"/>
          <p:cNvSpPr txBox="1">
            <a:spLocks/>
          </p:cNvSpPr>
          <p:nvPr/>
        </p:nvSpPr>
        <p:spPr>
          <a:xfrm>
            <a:off x="1447800" y="680906"/>
            <a:ext cx="6877049" cy="447675"/>
          </a:xfrm>
          <a:prstGeom prst="rect">
            <a:avLst/>
          </a:prstGeom>
        </p:spPr>
        <p:txBody>
          <a:bodyPr vert="horz" lIns="68580" tIns="34290" rIns="68580" bIns="3429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altLang="en-US" sz="3200" b="1" dirty="0">
                <a:solidFill>
                  <a:schemeClr val="accent6">
                    <a:lumMod val="75000"/>
                  </a:schemeClr>
                </a:solidFill>
                <a:cs typeface="Arial" panose="020B0604020202020204" pitchFamily="34" charset="0"/>
              </a:rPr>
              <a:t>What’s Next for the Midpoint Assessment</a:t>
            </a:r>
          </a:p>
        </p:txBody>
      </p:sp>
      <p:cxnSp>
        <p:nvCxnSpPr>
          <p:cNvPr id="5" name="Straight Connector 4"/>
          <p:cNvCxnSpPr/>
          <p:nvPr/>
        </p:nvCxnSpPr>
        <p:spPr>
          <a:xfrm>
            <a:off x="1850033" y="1781107"/>
            <a:ext cx="5515967" cy="1594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60731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60550" y="4096288"/>
            <a:ext cx="5829300" cy="1322483"/>
          </a:xfrm>
          <a:ln>
            <a:noFill/>
          </a:ln>
          <a:effectLst>
            <a:glow rad="127000">
              <a:schemeClr val="accent1">
                <a:satMod val="175000"/>
                <a:alpha val="40000"/>
              </a:schemeClr>
            </a:glow>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a:normAutofit fontScale="25000" lnSpcReduction="20000"/>
          </a:bodyPr>
          <a:lstStyle/>
          <a:p>
            <a:pPr algn="ctr"/>
            <a:endParaRPr lang="en-US" b="1" dirty="0" smtClean="0">
              <a:solidFill>
                <a:schemeClr val="accent1">
                  <a:lumMod val="75000"/>
                </a:schemeClr>
              </a:solidFill>
            </a:endParaRPr>
          </a:p>
          <a:p>
            <a:pPr algn="ctr"/>
            <a:endParaRPr lang="en-US" sz="2850" b="1" dirty="0">
              <a:solidFill>
                <a:schemeClr val="accent1">
                  <a:lumMod val="75000"/>
                </a:schemeClr>
              </a:solidFill>
            </a:endParaRPr>
          </a:p>
          <a:p>
            <a:pPr algn="ctr"/>
            <a:r>
              <a:rPr lang="en-US" sz="5400" b="1" dirty="0">
                <a:solidFill>
                  <a:schemeClr val="accent1">
                    <a:lumMod val="75000"/>
                  </a:schemeClr>
                </a:solidFill>
              </a:rPr>
              <a:t>Using a Simple Demographic Profile Tool</a:t>
            </a:r>
          </a:p>
          <a:p>
            <a:pPr algn="ctr"/>
            <a:endParaRPr lang="en-US" sz="5400" b="1" dirty="0">
              <a:solidFill>
                <a:schemeClr val="accent1">
                  <a:lumMod val="75000"/>
                </a:schemeClr>
              </a:solidFill>
            </a:endParaRPr>
          </a:p>
          <a:p>
            <a:pPr algn="ctr"/>
            <a:r>
              <a:rPr lang="en-US" sz="7200" b="1" dirty="0">
                <a:solidFill>
                  <a:schemeClr val="accent1">
                    <a:lumMod val="75000"/>
                  </a:schemeClr>
                </a:solidFill>
              </a:rPr>
              <a:t>   </a:t>
            </a:r>
          </a:p>
          <a:p>
            <a:pPr algn="ctr"/>
            <a:endParaRPr lang="en-US" dirty="0">
              <a:solidFill>
                <a:schemeClr val="accent4">
                  <a:lumMod val="75000"/>
                </a:schemeClr>
              </a:solidFill>
            </a:endParaRPr>
          </a:p>
        </p:txBody>
      </p:sp>
      <p:sp>
        <p:nvSpPr>
          <p:cNvPr id="5" name="TextBox 4"/>
          <p:cNvSpPr txBox="1"/>
          <p:nvPr/>
        </p:nvSpPr>
        <p:spPr>
          <a:xfrm>
            <a:off x="1971675" y="1612900"/>
            <a:ext cx="5314950" cy="2862322"/>
          </a:xfrm>
          <a:prstGeom prst="rect">
            <a:avLst/>
          </a:prstGeom>
          <a:noFill/>
        </p:spPr>
        <p:txBody>
          <a:bodyPr wrap="square" rtlCol="0">
            <a:spAutoFit/>
          </a:bodyPr>
          <a:lstStyle/>
          <a:p>
            <a:pPr algn="ctr"/>
            <a:r>
              <a:rPr lang="en-US" sz="3600" b="1" dirty="0">
                <a:solidFill>
                  <a:schemeClr val="accent6">
                    <a:lumMod val="75000"/>
                  </a:schemeClr>
                </a:solidFill>
              </a:rPr>
              <a:t>Establishing a Diversity Baseline for the Chesapeake Bay Program</a:t>
            </a:r>
          </a:p>
          <a:p>
            <a:pPr algn="ctr"/>
            <a:endParaRPr lang="en-US" sz="3600" b="1" dirty="0">
              <a:solidFill>
                <a:schemeClr val="accent1">
                  <a:lumMod val="50000"/>
                </a:schemeClr>
              </a:solidFill>
            </a:endParaRPr>
          </a:p>
        </p:txBody>
      </p:sp>
    </p:spTree>
    <p:extLst>
      <p:ext uri="{BB962C8B-B14F-4D97-AF65-F5344CB8AC3E}">
        <p14:creationId xmlns:p14="http://schemas.microsoft.com/office/powerpoint/2010/main" val="7138036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3050" y="494708"/>
            <a:ext cx="6172200" cy="908445"/>
          </a:xfrm>
        </p:spPr>
        <p:txBody>
          <a:bodyPr>
            <a:noAutofit/>
          </a:bodyPr>
          <a:lstStyle/>
          <a:p>
            <a:pPr algn="ctr"/>
            <a:r>
              <a:rPr lang="en-US" b="1" dirty="0">
                <a:solidFill>
                  <a:schemeClr val="accent6">
                    <a:lumMod val="75000"/>
                  </a:schemeClr>
                </a:solidFill>
              </a:rPr>
              <a:t>Diversity Management </a:t>
            </a:r>
            <a:br>
              <a:rPr lang="en-US" b="1" dirty="0">
                <a:solidFill>
                  <a:schemeClr val="accent6">
                    <a:lumMod val="75000"/>
                  </a:schemeClr>
                </a:solidFill>
              </a:rPr>
            </a:br>
            <a:r>
              <a:rPr lang="en-US" b="1" dirty="0">
                <a:solidFill>
                  <a:schemeClr val="accent6">
                    <a:lumMod val="75000"/>
                  </a:schemeClr>
                </a:solidFill>
              </a:rPr>
              <a:t>Strategy and </a:t>
            </a:r>
            <a:r>
              <a:rPr lang="en-US" b="1" dirty="0" err="1">
                <a:solidFill>
                  <a:schemeClr val="accent6">
                    <a:lumMod val="75000"/>
                  </a:schemeClr>
                </a:solidFill>
              </a:rPr>
              <a:t>Workplan</a:t>
            </a:r>
            <a:endParaRPr lang="en-US" b="1" dirty="0">
              <a:solidFill>
                <a:schemeClr val="accent6">
                  <a:lumMod val="75000"/>
                </a:schemeClr>
              </a:solidFill>
            </a:endParaRPr>
          </a:p>
        </p:txBody>
      </p:sp>
      <p:sp>
        <p:nvSpPr>
          <p:cNvPr id="3" name="Content Placeholder 2"/>
          <p:cNvSpPr>
            <a:spLocks noGrp="1"/>
          </p:cNvSpPr>
          <p:nvPr>
            <p:ph idx="1"/>
          </p:nvPr>
        </p:nvSpPr>
        <p:spPr>
          <a:xfrm>
            <a:off x="1693333" y="1981201"/>
            <a:ext cx="6460067" cy="4436532"/>
          </a:xfrm>
        </p:spPr>
        <p:txBody>
          <a:bodyPr>
            <a:normAutofit/>
          </a:bodyPr>
          <a:lstStyle/>
          <a:p>
            <a:pPr marL="0" lvl="1" indent="0">
              <a:buNone/>
            </a:pPr>
            <a:r>
              <a:rPr lang="en-US" dirty="0"/>
              <a:t>“Identify minority stakeholder groups that are </a:t>
            </a:r>
            <a:r>
              <a:rPr lang="en-US" b="1" dirty="0"/>
              <a:t>not currently represented in the leadership, decision making and implementation </a:t>
            </a:r>
            <a:r>
              <a:rPr lang="en-US" dirty="0"/>
              <a:t>of conservation and restoration activities, and create meaningful opportunities and programs to recruit and engage them in the partnership’s efforts.” – </a:t>
            </a:r>
            <a:r>
              <a:rPr lang="en-US" i="1" u="sng" dirty="0"/>
              <a:t>Diversity Outcome</a:t>
            </a:r>
          </a:p>
          <a:p>
            <a:pPr marL="0" lvl="1" indent="0">
              <a:buNone/>
            </a:pPr>
            <a:endParaRPr lang="en-US" i="1" dirty="0"/>
          </a:p>
          <a:p>
            <a:pPr marL="0" lvl="1" indent="0">
              <a:buNone/>
            </a:pPr>
            <a:r>
              <a:rPr lang="en-US" dirty="0"/>
              <a:t>“Explore the use of organizational demographic profile tools (e.g. </a:t>
            </a:r>
            <a:r>
              <a:rPr lang="en-US" dirty="0" err="1"/>
              <a:t>Guidestar</a:t>
            </a:r>
            <a:r>
              <a:rPr lang="en-US" dirty="0"/>
              <a:t> and D5) for the </a:t>
            </a:r>
            <a:r>
              <a:rPr lang="en-US" b="1" dirty="0"/>
              <a:t>Bay Program jurisdictions, agencies, partners and other NGOs in the Bay watershed to report on diversity representation </a:t>
            </a:r>
            <a:r>
              <a:rPr lang="en-US" dirty="0"/>
              <a:t>within their organizations.” – </a:t>
            </a:r>
            <a:r>
              <a:rPr lang="en-US" i="1" u="sng" dirty="0"/>
              <a:t>Diversity Management Strategy</a:t>
            </a:r>
          </a:p>
          <a:p>
            <a:pPr marL="0" lvl="1" indent="0">
              <a:buNone/>
            </a:pPr>
            <a:endParaRPr lang="en-US" i="1" dirty="0"/>
          </a:p>
          <a:p>
            <a:pPr marL="0" lvl="1" indent="0">
              <a:buNone/>
            </a:pPr>
            <a:r>
              <a:rPr lang="en-US" dirty="0"/>
              <a:t>“</a:t>
            </a:r>
            <a:r>
              <a:rPr lang="en-US" b="1" dirty="0"/>
              <a:t>Establish a baseline of the level of diversity in the CBP</a:t>
            </a:r>
            <a:r>
              <a:rPr lang="en-US" dirty="0"/>
              <a:t> (staff, boards, programs and initiatives aimed at increasing internal diversity).” – </a:t>
            </a:r>
            <a:r>
              <a:rPr lang="en-US" i="1" u="sng" dirty="0"/>
              <a:t>Diversity </a:t>
            </a:r>
            <a:r>
              <a:rPr lang="en-US" i="1" u="sng" dirty="0" err="1"/>
              <a:t>Workplan</a:t>
            </a:r>
            <a:r>
              <a:rPr lang="en-US" i="1" u="sng" dirty="0"/>
              <a:t> </a:t>
            </a:r>
          </a:p>
          <a:p>
            <a:pPr marL="0" lvl="1" indent="0">
              <a:buNone/>
            </a:pPr>
            <a:endParaRPr lang="en-US" dirty="0">
              <a:latin typeface="Calibri" panose="020F0502020204030204" pitchFamily="34" charset="0"/>
            </a:endParaRPr>
          </a:p>
          <a:p>
            <a:pPr marL="0" lvl="1" indent="0">
              <a:buNone/>
            </a:pPr>
            <a:endParaRPr lang="en-US" dirty="0">
              <a:latin typeface="Calibri" panose="020F0502020204030204" pitchFamily="34" charset="0"/>
            </a:endParaRPr>
          </a:p>
          <a:p>
            <a:pPr marL="82296" indent="0">
              <a:buNone/>
            </a:pPr>
            <a:endParaRPr lang="en-US" sz="1800" dirty="0">
              <a:latin typeface="Calibri" panose="020F0502020204030204" pitchFamily="34" charset="0"/>
            </a:endParaRPr>
          </a:p>
          <a:p>
            <a:pPr lvl="1"/>
            <a:endParaRPr lang="en-US" dirty="0">
              <a:latin typeface="Calibri" panose="020F0502020204030204" pitchFamily="34" charset="0"/>
            </a:endParaRPr>
          </a:p>
        </p:txBody>
      </p:sp>
      <p:cxnSp>
        <p:nvCxnSpPr>
          <p:cNvPr id="5" name="Straight Connector 4"/>
          <p:cNvCxnSpPr/>
          <p:nvPr/>
        </p:nvCxnSpPr>
        <p:spPr>
          <a:xfrm>
            <a:off x="1600200" y="1780117"/>
            <a:ext cx="60579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89128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7217" y="663718"/>
            <a:ext cx="6546850" cy="708422"/>
          </a:xfrm>
        </p:spPr>
        <p:txBody>
          <a:bodyPr>
            <a:noAutofit/>
          </a:bodyPr>
          <a:lstStyle/>
          <a:p>
            <a:pPr algn="ctr"/>
            <a:r>
              <a:rPr lang="en-US" b="1" dirty="0">
                <a:solidFill>
                  <a:schemeClr val="accent6">
                    <a:lumMod val="75000"/>
                  </a:schemeClr>
                </a:solidFill>
              </a:rPr>
              <a:t>Why a demographic profile?</a:t>
            </a:r>
          </a:p>
        </p:txBody>
      </p:sp>
      <p:cxnSp>
        <p:nvCxnSpPr>
          <p:cNvPr id="5" name="Straight Connector 4"/>
          <p:cNvCxnSpPr/>
          <p:nvPr/>
        </p:nvCxnSpPr>
        <p:spPr>
          <a:xfrm>
            <a:off x="1600201" y="1382723"/>
            <a:ext cx="60579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1752601" y="1727200"/>
            <a:ext cx="6231466" cy="4157133"/>
          </a:xfrm>
          <a:prstGeom prst="rect">
            <a:avLst/>
          </a:prstGeom>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339328" indent="-257175"/>
            <a:endParaRPr lang="en-US" sz="1800" dirty="0"/>
          </a:p>
          <a:p>
            <a:pPr marL="339328" indent="-257175"/>
            <a:r>
              <a:rPr lang="en-US" sz="2000" dirty="0"/>
              <a:t>An important aspect of tracking and assessment is to collect baseline data in order to measure progress towards the goal/outcome.</a:t>
            </a:r>
          </a:p>
          <a:p>
            <a:pPr marL="339328" indent="-257175"/>
            <a:endParaRPr lang="en-US" sz="2000" dirty="0"/>
          </a:p>
          <a:p>
            <a:pPr marL="339328" indent="-257175"/>
            <a:r>
              <a:rPr lang="en-US" sz="2000" dirty="0"/>
              <a:t>Green 2.0 made a national call to environmental organizations to share their diversity data in order to begin improving diversity at all levels. </a:t>
            </a:r>
          </a:p>
          <a:p>
            <a:pPr marL="82153" indent="0">
              <a:buNone/>
            </a:pPr>
            <a:endParaRPr lang="en-US" sz="1800" dirty="0"/>
          </a:p>
          <a:p>
            <a:pPr marL="82296" indent="0">
              <a:buNone/>
            </a:pPr>
            <a:endParaRPr lang="en-US" sz="1800" dirty="0"/>
          </a:p>
        </p:txBody>
      </p:sp>
    </p:spTree>
    <p:extLst>
      <p:ext uri="{BB962C8B-B14F-4D97-AF65-F5344CB8AC3E}">
        <p14:creationId xmlns:p14="http://schemas.microsoft.com/office/powerpoint/2010/main" val="5420618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1456" y="647999"/>
            <a:ext cx="6056910" cy="960668"/>
          </a:xfrm>
        </p:spPr>
        <p:txBody>
          <a:bodyPr>
            <a:normAutofit fontScale="90000"/>
          </a:bodyPr>
          <a:lstStyle/>
          <a:p>
            <a:pPr marL="339328" indent="-257175"/>
            <a:r>
              <a:rPr lang="en-US" b="1" dirty="0" smtClean="0">
                <a:solidFill>
                  <a:schemeClr val="accent6">
                    <a:lumMod val="75000"/>
                  </a:schemeClr>
                </a:solidFill>
              </a:rPr>
              <a:t>CBP Partners who Responded</a:t>
            </a:r>
            <a:endParaRPr lang="en-US" sz="900" b="1" dirty="0">
              <a:solidFill>
                <a:schemeClr val="accent6">
                  <a:lumMod val="75000"/>
                </a:schemeClr>
              </a:solidFill>
            </a:endParaRPr>
          </a:p>
        </p:txBody>
      </p:sp>
      <p:sp>
        <p:nvSpPr>
          <p:cNvPr id="3" name="Content Placeholder 2"/>
          <p:cNvSpPr>
            <a:spLocks noGrp="1"/>
          </p:cNvSpPr>
          <p:nvPr>
            <p:ph idx="1"/>
          </p:nvPr>
        </p:nvSpPr>
        <p:spPr>
          <a:xfrm>
            <a:off x="2164223" y="1608667"/>
            <a:ext cx="5811377" cy="4191000"/>
          </a:xfrm>
        </p:spPr>
        <p:txBody>
          <a:bodyPr>
            <a:noAutofit/>
          </a:bodyPr>
          <a:lstStyle/>
          <a:p>
            <a:pPr>
              <a:spcBef>
                <a:spcPts val="0"/>
              </a:spcBef>
            </a:pPr>
            <a:r>
              <a:rPr lang="en-US" sz="2000" dirty="0"/>
              <a:t>Chesapeake Bay Trust</a:t>
            </a:r>
          </a:p>
          <a:p>
            <a:pPr marL="0" indent="0">
              <a:spcBef>
                <a:spcPts val="0"/>
              </a:spcBef>
              <a:buNone/>
            </a:pPr>
            <a:endParaRPr lang="en-US" sz="2000" dirty="0"/>
          </a:p>
          <a:p>
            <a:pPr>
              <a:spcBef>
                <a:spcPts val="0"/>
              </a:spcBef>
            </a:pPr>
            <a:r>
              <a:rPr lang="en-US" sz="2000" dirty="0"/>
              <a:t>Alliance for the Chesapeake Bay</a:t>
            </a:r>
          </a:p>
          <a:p>
            <a:pPr marL="0" indent="0">
              <a:spcBef>
                <a:spcPts val="0"/>
              </a:spcBef>
              <a:buNone/>
            </a:pPr>
            <a:endParaRPr lang="en-US" sz="2000" dirty="0"/>
          </a:p>
          <a:p>
            <a:pPr>
              <a:spcBef>
                <a:spcPts val="0"/>
              </a:spcBef>
            </a:pPr>
            <a:r>
              <a:rPr lang="en-US" sz="2000" dirty="0"/>
              <a:t>Conservation Fund</a:t>
            </a:r>
          </a:p>
          <a:p>
            <a:pPr marL="0" indent="0">
              <a:spcBef>
                <a:spcPts val="0"/>
              </a:spcBef>
              <a:buNone/>
            </a:pPr>
            <a:endParaRPr lang="en-US" sz="2000" dirty="0"/>
          </a:p>
          <a:p>
            <a:pPr>
              <a:spcBef>
                <a:spcPts val="0"/>
              </a:spcBef>
            </a:pPr>
            <a:r>
              <a:rPr lang="en-US" sz="2000" dirty="0"/>
              <a:t>National Fish and Wildlife Foundation</a:t>
            </a:r>
          </a:p>
          <a:p>
            <a:pPr marL="0" indent="0">
              <a:spcBef>
                <a:spcPts val="0"/>
              </a:spcBef>
              <a:buNone/>
            </a:pPr>
            <a:endParaRPr lang="en-US" sz="2000" dirty="0"/>
          </a:p>
          <a:p>
            <a:pPr>
              <a:spcBef>
                <a:spcPts val="0"/>
              </a:spcBef>
            </a:pPr>
            <a:r>
              <a:rPr lang="en-US" sz="2000" dirty="0"/>
              <a:t>Chesapeake Bay Foundation </a:t>
            </a:r>
          </a:p>
          <a:p>
            <a:pPr marL="0" indent="0">
              <a:spcBef>
                <a:spcPts val="0"/>
              </a:spcBef>
              <a:buNone/>
            </a:pPr>
            <a:endParaRPr lang="en-US" sz="2000" dirty="0"/>
          </a:p>
          <a:p>
            <a:pPr>
              <a:spcBef>
                <a:spcPts val="0"/>
              </a:spcBef>
            </a:pPr>
            <a:r>
              <a:rPr lang="en-US" sz="2000" dirty="0"/>
              <a:t>And more…</a:t>
            </a:r>
          </a:p>
        </p:txBody>
      </p:sp>
    </p:spTree>
    <p:extLst>
      <p:ext uri="{BB962C8B-B14F-4D97-AF65-F5344CB8AC3E}">
        <p14:creationId xmlns:p14="http://schemas.microsoft.com/office/powerpoint/2010/main" val="14668006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25133" y="897467"/>
            <a:ext cx="5977467" cy="5113866"/>
          </a:xfrm>
        </p:spPr>
        <p:txBody>
          <a:bodyPr>
            <a:normAutofit/>
          </a:bodyPr>
          <a:lstStyle/>
          <a:p>
            <a:pPr marL="82296" indent="0">
              <a:buNone/>
            </a:pPr>
            <a:r>
              <a:rPr lang="en-US" sz="2000" dirty="0"/>
              <a:t>Others have begun collecting their own diversity data to establish baselines for </a:t>
            </a:r>
            <a:r>
              <a:rPr lang="en-US" sz="2000" u="sng" dirty="0"/>
              <a:t>diverse attendance and </a:t>
            </a:r>
            <a:r>
              <a:rPr lang="en-US" sz="2000" u="sng" dirty="0" smtClean="0"/>
              <a:t>participation in conferences</a:t>
            </a:r>
            <a:r>
              <a:rPr lang="en-US" sz="2000" dirty="0" smtClean="0"/>
              <a:t>:</a:t>
            </a:r>
            <a:endParaRPr lang="en-US" sz="2000" dirty="0"/>
          </a:p>
          <a:p>
            <a:pPr marL="82296" indent="0">
              <a:buNone/>
            </a:pPr>
            <a:endParaRPr lang="en-US" sz="2000" dirty="0"/>
          </a:p>
          <a:p>
            <a:r>
              <a:rPr lang="en-US" sz="2000" dirty="0"/>
              <a:t>Choose Clean Water Coalition </a:t>
            </a:r>
            <a:r>
              <a:rPr lang="en-US" sz="2000" dirty="0" smtClean="0"/>
              <a:t>Conference</a:t>
            </a:r>
          </a:p>
          <a:p>
            <a:pPr marL="0" indent="0">
              <a:buNone/>
            </a:pPr>
            <a:r>
              <a:rPr lang="en-US" sz="2000" dirty="0" smtClean="0"/>
              <a:t> </a:t>
            </a:r>
            <a:endParaRPr lang="en-US" sz="2000" dirty="0"/>
          </a:p>
          <a:p>
            <a:r>
              <a:rPr lang="en-US" sz="2000" dirty="0"/>
              <a:t>Alliance Chesapeake Bay Watershed </a:t>
            </a:r>
            <a:r>
              <a:rPr lang="en-US" sz="2000" dirty="0" smtClean="0"/>
              <a:t>Forum</a:t>
            </a:r>
          </a:p>
          <a:p>
            <a:pPr marL="0" indent="0">
              <a:buNone/>
            </a:pPr>
            <a:r>
              <a:rPr lang="en-US" sz="2000" dirty="0" smtClean="0"/>
              <a:t> </a:t>
            </a:r>
            <a:endParaRPr lang="en-US" sz="2000" dirty="0"/>
          </a:p>
          <a:p>
            <a:r>
              <a:rPr lang="en-US" sz="2000" dirty="0"/>
              <a:t>Others?</a:t>
            </a:r>
          </a:p>
          <a:p>
            <a:pPr marL="0" indent="0">
              <a:buNone/>
            </a:pPr>
            <a:endParaRPr lang="en-US" sz="1800" dirty="0"/>
          </a:p>
        </p:txBody>
      </p:sp>
    </p:spTree>
    <p:extLst>
      <p:ext uri="{BB962C8B-B14F-4D97-AF65-F5344CB8AC3E}">
        <p14:creationId xmlns:p14="http://schemas.microsoft.com/office/powerpoint/2010/main" val="26209717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3133" y="694268"/>
            <a:ext cx="6629400" cy="1286932"/>
          </a:xfrm>
        </p:spPr>
        <p:txBody>
          <a:bodyPr>
            <a:normAutofit/>
          </a:bodyPr>
          <a:lstStyle/>
          <a:p>
            <a:pPr algn="ctr"/>
            <a:r>
              <a:rPr lang="en-US" sz="2800" b="1" dirty="0" smtClean="0">
                <a:solidFill>
                  <a:schemeClr val="accent6">
                    <a:lumMod val="75000"/>
                  </a:schemeClr>
                </a:solidFill>
              </a:rPr>
              <a:t>What is the CBP Diversities Profile?</a:t>
            </a:r>
            <a:endParaRPr lang="en-US" sz="2800" b="1" dirty="0">
              <a:solidFill>
                <a:schemeClr val="accent6">
                  <a:lumMod val="75000"/>
                </a:schemeClr>
              </a:solidFill>
            </a:endParaRPr>
          </a:p>
        </p:txBody>
      </p:sp>
      <p:sp>
        <p:nvSpPr>
          <p:cNvPr id="2" name="Content Placeholder 1"/>
          <p:cNvSpPr>
            <a:spLocks noGrp="1"/>
          </p:cNvSpPr>
          <p:nvPr>
            <p:ph idx="1"/>
          </p:nvPr>
        </p:nvSpPr>
        <p:spPr>
          <a:xfrm>
            <a:off x="2235200" y="2074333"/>
            <a:ext cx="5757333" cy="3496734"/>
          </a:xfrm>
        </p:spPr>
        <p:txBody>
          <a:bodyPr>
            <a:normAutofit/>
          </a:bodyPr>
          <a:lstStyle/>
          <a:p>
            <a:r>
              <a:rPr lang="en-US" sz="2000" dirty="0"/>
              <a:t>10 Simple </a:t>
            </a:r>
            <a:r>
              <a:rPr lang="en-US" sz="2000" dirty="0" smtClean="0"/>
              <a:t>Questions</a:t>
            </a:r>
          </a:p>
          <a:p>
            <a:pPr marL="0" indent="0">
              <a:buNone/>
            </a:pPr>
            <a:endParaRPr lang="en-US" sz="2000" dirty="0"/>
          </a:p>
          <a:p>
            <a:r>
              <a:rPr lang="en-US" sz="2000" dirty="0" smtClean="0"/>
              <a:t>Voluntary and anonymous</a:t>
            </a:r>
          </a:p>
          <a:p>
            <a:pPr marL="0" indent="0">
              <a:buNone/>
            </a:pPr>
            <a:endParaRPr lang="en-US" sz="2000" dirty="0"/>
          </a:p>
          <a:p>
            <a:r>
              <a:rPr lang="en-US" sz="2000" dirty="0"/>
              <a:t>“Self-Identify” </a:t>
            </a:r>
            <a:r>
              <a:rPr lang="en-US" sz="2000" dirty="0" smtClean="0"/>
              <a:t>responses</a:t>
            </a:r>
          </a:p>
          <a:p>
            <a:pPr marL="0" indent="0">
              <a:buNone/>
            </a:pPr>
            <a:endParaRPr lang="en-US" sz="2000" dirty="0"/>
          </a:p>
          <a:p>
            <a:r>
              <a:rPr lang="en-US" sz="2000" dirty="0"/>
              <a:t>Includes questions on management roles due to </a:t>
            </a:r>
            <a:r>
              <a:rPr lang="en-US" sz="2000" dirty="0" smtClean="0"/>
              <a:t>language in diversity outcome</a:t>
            </a:r>
            <a:endParaRPr lang="en-US" sz="2000" dirty="0"/>
          </a:p>
          <a:p>
            <a:pPr marL="0" indent="0">
              <a:buNone/>
            </a:pPr>
            <a:endParaRPr lang="en-US" sz="1800" dirty="0"/>
          </a:p>
        </p:txBody>
      </p:sp>
    </p:spTree>
    <p:extLst>
      <p:ext uri="{BB962C8B-B14F-4D97-AF65-F5344CB8AC3E}">
        <p14:creationId xmlns:p14="http://schemas.microsoft.com/office/powerpoint/2010/main" val="3049100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7061" y="540199"/>
            <a:ext cx="6683765" cy="960668"/>
          </a:xfrm>
        </p:spPr>
        <p:txBody>
          <a:bodyPr>
            <a:normAutofit fontScale="90000"/>
          </a:bodyPr>
          <a:lstStyle/>
          <a:p>
            <a:pPr algn="ctr"/>
            <a:r>
              <a:rPr lang="en-US" b="1" dirty="0" smtClean="0">
                <a:solidFill>
                  <a:schemeClr val="accent6">
                    <a:lumMod val="75000"/>
                  </a:schemeClr>
                </a:solidFill>
              </a:rPr>
              <a:t>Chesapeake Bay Accountability and Recovery Act (2014)</a:t>
            </a:r>
            <a:endParaRPr lang="en-US" b="1" dirty="0">
              <a:solidFill>
                <a:schemeClr val="accent6">
                  <a:lumMod val="75000"/>
                </a:schemeClr>
              </a:solidFill>
            </a:endParaRPr>
          </a:p>
        </p:txBody>
      </p:sp>
      <p:sp>
        <p:nvSpPr>
          <p:cNvPr id="3" name="Content Placeholder 2"/>
          <p:cNvSpPr>
            <a:spLocks noGrp="1"/>
          </p:cNvSpPr>
          <p:nvPr>
            <p:ph idx="1"/>
          </p:nvPr>
        </p:nvSpPr>
        <p:spPr/>
        <p:txBody>
          <a:bodyPr>
            <a:normAutofit/>
          </a:bodyPr>
          <a:lstStyle/>
          <a:p>
            <a:endParaRPr lang="en-US" sz="2400" dirty="0"/>
          </a:p>
          <a:p>
            <a:r>
              <a:rPr lang="en-US" sz="2800" dirty="0">
                <a:solidFill>
                  <a:schemeClr val="tx1"/>
                </a:solidFill>
              </a:rPr>
              <a:t>Independent Evaluator</a:t>
            </a:r>
          </a:p>
          <a:p>
            <a:endParaRPr lang="en-US" sz="2800" dirty="0">
              <a:solidFill>
                <a:schemeClr val="tx1"/>
              </a:solidFill>
            </a:endParaRPr>
          </a:p>
          <a:p>
            <a:r>
              <a:rPr lang="en-US" sz="2800" dirty="0">
                <a:solidFill>
                  <a:schemeClr val="tx1"/>
                </a:solidFill>
              </a:rPr>
              <a:t>Chesapeake Bay Crosscut Budget</a:t>
            </a:r>
          </a:p>
        </p:txBody>
      </p:sp>
      <p:cxnSp>
        <p:nvCxnSpPr>
          <p:cNvPr id="4" name="Straight Connector 3"/>
          <p:cNvCxnSpPr/>
          <p:nvPr/>
        </p:nvCxnSpPr>
        <p:spPr>
          <a:xfrm>
            <a:off x="1557867" y="1684866"/>
            <a:ext cx="60579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31249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045219" y="683982"/>
            <a:ext cx="4941899" cy="617768"/>
          </a:xfrm>
        </p:spPr>
        <p:txBody>
          <a:bodyPr>
            <a:normAutofit fontScale="90000"/>
          </a:bodyPr>
          <a:lstStyle/>
          <a:p>
            <a:pPr algn="ctr"/>
            <a:r>
              <a:rPr lang="en-US" b="1" dirty="0" smtClean="0">
                <a:solidFill>
                  <a:schemeClr val="accent6">
                    <a:lumMod val="75000"/>
                  </a:schemeClr>
                </a:solidFill>
              </a:rPr>
              <a:t>The Process </a:t>
            </a:r>
            <a:endParaRPr lang="en-US" b="1" dirty="0">
              <a:solidFill>
                <a:schemeClr val="accent6">
                  <a:lumMod val="75000"/>
                </a:schemeClr>
              </a:solidFill>
            </a:endParaRPr>
          </a:p>
        </p:txBody>
      </p:sp>
      <p:sp>
        <p:nvSpPr>
          <p:cNvPr id="2" name="Content Placeholder 1"/>
          <p:cNvSpPr>
            <a:spLocks noGrp="1"/>
          </p:cNvSpPr>
          <p:nvPr>
            <p:ph idx="1"/>
          </p:nvPr>
        </p:nvSpPr>
        <p:spPr>
          <a:xfrm>
            <a:off x="2295012" y="1809750"/>
            <a:ext cx="4943989" cy="2833217"/>
          </a:xfrm>
        </p:spPr>
        <p:txBody>
          <a:bodyPr>
            <a:noAutofit/>
          </a:bodyPr>
          <a:lstStyle/>
          <a:p>
            <a:r>
              <a:rPr lang="en-US" sz="1800" dirty="0"/>
              <a:t>The Alliance for the Chesapeake Bay will conduct the profile on behalf of the Chesapeake Bay Program</a:t>
            </a:r>
          </a:p>
          <a:p>
            <a:pPr marL="82296" indent="0">
              <a:buNone/>
            </a:pPr>
            <a:endParaRPr lang="en-US" sz="750" dirty="0"/>
          </a:p>
          <a:p>
            <a:r>
              <a:rPr lang="en-US" sz="1800" dirty="0"/>
              <a:t>The profile will be sent to the Principals Staff Committee, Management Board, Advisory Committees, GITs, and workgroup </a:t>
            </a:r>
            <a:r>
              <a:rPr lang="en-US" sz="1800" dirty="0" smtClean="0"/>
              <a:t>members (using anonymous survey monkey tool). </a:t>
            </a:r>
          </a:p>
          <a:p>
            <a:r>
              <a:rPr lang="en-US" sz="1800" dirty="0" smtClean="0"/>
              <a:t>Encourage </a:t>
            </a:r>
            <a:r>
              <a:rPr lang="en-US" sz="1800" dirty="0"/>
              <a:t>Chairs to incorporate in ongoing meeting </a:t>
            </a:r>
            <a:r>
              <a:rPr lang="en-US" sz="1800" dirty="0" smtClean="0"/>
              <a:t>agendas and make follow-up requests to their members.</a:t>
            </a:r>
            <a:endParaRPr lang="en-US" sz="1800" dirty="0"/>
          </a:p>
          <a:p>
            <a:pPr marL="0" indent="0">
              <a:buNone/>
            </a:pPr>
            <a:endParaRPr lang="en-US" sz="750" dirty="0"/>
          </a:p>
          <a:p>
            <a:r>
              <a:rPr lang="en-US" sz="1800" dirty="0"/>
              <a:t>Demographic Profile analysis based on participant response.  </a:t>
            </a:r>
            <a:endParaRPr lang="en-US" sz="1800" dirty="0">
              <a:latin typeface="Century Gothic" panose="020B0502020202020204" pitchFamily="34" charset="0"/>
            </a:endParaRPr>
          </a:p>
          <a:p>
            <a:endParaRPr lang="en-US" sz="1800" dirty="0"/>
          </a:p>
        </p:txBody>
      </p:sp>
    </p:spTree>
    <p:extLst>
      <p:ext uri="{BB962C8B-B14F-4D97-AF65-F5344CB8AC3E}">
        <p14:creationId xmlns:p14="http://schemas.microsoft.com/office/powerpoint/2010/main" val="4702570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0" y="608087"/>
            <a:ext cx="6172200" cy="708422"/>
          </a:xfrm>
        </p:spPr>
        <p:txBody>
          <a:bodyPr>
            <a:noAutofit/>
          </a:bodyPr>
          <a:lstStyle/>
          <a:p>
            <a:pPr algn="ctr"/>
            <a:r>
              <a:rPr lang="en-US" b="1" dirty="0">
                <a:solidFill>
                  <a:schemeClr val="accent6">
                    <a:lumMod val="75000"/>
                  </a:schemeClr>
                </a:solidFill>
              </a:rPr>
              <a:t>Timeline </a:t>
            </a:r>
          </a:p>
        </p:txBody>
      </p:sp>
      <p:sp>
        <p:nvSpPr>
          <p:cNvPr id="3" name="Content Placeholder 2"/>
          <p:cNvSpPr>
            <a:spLocks noGrp="1"/>
          </p:cNvSpPr>
          <p:nvPr>
            <p:ph idx="1"/>
          </p:nvPr>
        </p:nvSpPr>
        <p:spPr>
          <a:xfrm>
            <a:off x="2114550" y="1626940"/>
            <a:ext cx="5600700" cy="3758258"/>
          </a:xfrm>
        </p:spPr>
        <p:txBody>
          <a:bodyPr>
            <a:noAutofit/>
          </a:bodyPr>
          <a:lstStyle/>
          <a:p>
            <a:pPr marL="82296" indent="0">
              <a:spcBef>
                <a:spcPts val="0"/>
              </a:spcBef>
              <a:buNone/>
            </a:pPr>
            <a:endParaRPr lang="en-US" sz="1650" dirty="0">
              <a:latin typeface="Calibri" panose="020F0502020204030204" pitchFamily="34" charset="0"/>
            </a:endParaRPr>
          </a:p>
          <a:p>
            <a:pPr>
              <a:spcBef>
                <a:spcPts val="0"/>
              </a:spcBef>
            </a:pPr>
            <a:r>
              <a:rPr lang="en-US" b="1" dirty="0"/>
              <a:t>May:</a:t>
            </a:r>
            <a:r>
              <a:rPr lang="en-US" dirty="0"/>
              <a:t>  Develop simple survey monkey instrument</a:t>
            </a:r>
          </a:p>
          <a:p>
            <a:pPr>
              <a:spcBef>
                <a:spcPts val="0"/>
              </a:spcBef>
            </a:pPr>
            <a:endParaRPr lang="en-US" dirty="0"/>
          </a:p>
          <a:p>
            <a:pPr>
              <a:spcBef>
                <a:spcPts val="0"/>
              </a:spcBef>
            </a:pPr>
            <a:r>
              <a:rPr lang="en-US" b="1" dirty="0"/>
              <a:t>Early June</a:t>
            </a:r>
            <a:r>
              <a:rPr lang="en-US" dirty="0"/>
              <a:t>: Email from Al Todd to CBP membership</a:t>
            </a:r>
          </a:p>
          <a:p>
            <a:pPr marL="82296" indent="0">
              <a:spcBef>
                <a:spcPts val="0"/>
              </a:spcBef>
              <a:buNone/>
            </a:pPr>
            <a:endParaRPr lang="en-US" dirty="0"/>
          </a:p>
          <a:p>
            <a:pPr>
              <a:spcBef>
                <a:spcPts val="0"/>
              </a:spcBef>
            </a:pPr>
            <a:r>
              <a:rPr lang="en-US" b="1" dirty="0"/>
              <a:t>30 days </a:t>
            </a:r>
            <a:r>
              <a:rPr lang="en-US" dirty="0"/>
              <a:t>to complete the profile</a:t>
            </a:r>
          </a:p>
          <a:p>
            <a:pPr marL="82296" indent="0">
              <a:spcBef>
                <a:spcPts val="0"/>
              </a:spcBef>
              <a:buNone/>
            </a:pPr>
            <a:endParaRPr lang="en-US" dirty="0"/>
          </a:p>
          <a:p>
            <a:pPr>
              <a:spcBef>
                <a:spcPts val="0"/>
              </a:spcBef>
            </a:pPr>
            <a:r>
              <a:rPr lang="en-US" b="1" dirty="0"/>
              <a:t>Mid June</a:t>
            </a:r>
            <a:r>
              <a:rPr lang="en-US" dirty="0"/>
              <a:t>: Follow-up email from CBP leadership (MB chair, GIT chairs, etc.)</a:t>
            </a:r>
          </a:p>
          <a:p>
            <a:pPr marL="0" indent="0">
              <a:spcBef>
                <a:spcPts val="0"/>
              </a:spcBef>
              <a:buNone/>
            </a:pPr>
            <a:endParaRPr lang="en-US" dirty="0"/>
          </a:p>
          <a:p>
            <a:pPr>
              <a:spcBef>
                <a:spcPts val="0"/>
              </a:spcBef>
            </a:pPr>
            <a:r>
              <a:rPr lang="en-US" b="1" dirty="0"/>
              <a:t>Summer 2016 </a:t>
            </a:r>
            <a:r>
              <a:rPr lang="en-US" dirty="0"/>
              <a:t>– Present results to Management Board </a:t>
            </a:r>
          </a:p>
          <a:p>
            <a:pPr marL="82296" indent="0">
              <a:spcBef>
                <a:spcPts val="0"/>
              </a:spcBef>
              <a:buNone/>
            </a:pPr>
            <a:endParaRPr lang="en-US" dirty="0"/>
          </a:p>
          <a:p>
            <a:pPr>
              <a:spcBef>
                <a:spcPts val="0"/>
              </a:spcBef>
            </a:pPr>
            <a:r>
              <a:rPr lang="en-US" b="1" dirty="0"/>
              <a:t>September 2016: </a:t>
            </a:r>
            <a:r>
              <a:rPr lang="en-US" dirty="0"/>
              <a:t>Post results on CBP website</a:t>
            </a:r>
          </a:p>
          <a:p>
            <a:pPr lvl="1">
              <a:spcBef>
                <a:spcPts val="0"/>
              </a:spcBef>
            </a:pPr>
            <a:r>
              <a:rPr lang="en-US" sz="1800" dirty="0"/>
              <a:t>Press release and web story </a:t>
            </a:r>
          </a:p>
          <a:p>
            <a:pPr>
              <a:spcBef>
                <a:spcPts val="0"/>
              </a:spcBef>
            </a:pPr>
            <a:endParaRPr lang="en-US" sz="1650" dirty="0"/>
          </a:p>
        </p:txBody>
      </p:sp>
      <p:cxnSp>
        <p:nvCxnSpPr>
          <p:cNvPr id="5" name="Straight Connector 4"/>
          <p:cNvCxnSpPr/>
          <p:nvPr/>
        </p:nvCxnSpPr>
        <p:spPr>
          <a:xfrm>
            <a:off x="1800806" y="1303648"/>
            <a:ext cx="5727700" cy="21167"/>
          </a:xfrm>
          <a:prstGeom prst="line">
            <a:avLst/>
          </a:prstGeom>
        </p:spPr>
        <p:style>
          <a:lnRef idx="1">
            <a:schemeClr val="accent1"/>
          </a:lnRef>
          <a:fillRef idx="0">
            <a:schemeClr val="accent1"/>
          </a:fillRef>
          <a:effectRef idx="0">
            <a:schemeClr val="accent1"/>
          </a:effectRef>
          <a:fontRef idx="minor">
            <a:schemeClr val="tx1"/>
          </a:fontRef>
        </p:style>
      </p:cxnSp>
      <p:sp>
        <p:nvSpPr>
          <p:cNvPr id="7" name="Content Placeholder 2"/>
          <p:cNvSpPr txBox="1">
            <a:spLocks/>
          </p:cNvSpPr>
          <p:nvPr/>
        </p:nvSpPr>
        <p:spPr>
          <a:xfrm>
            <a:off x="1485900" y="1899592"/>
            <a:ext cx="6042606" cy="3485606"/>
          </a:xfrm>
          <a:prstGeom prst="rect">
            <a:avLst/>
          </a:prstGeom>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lvl="1" indent="0">
              <a:buNone/>
            </a:pPr>
            <a:endParaRPr lang="en-US" sz="1500" dirty="0">
              <a:latin typeface="Calibri" panose="020F0502020204030204" pitchFamily="34" charset="0"/>
            </a:endParaRPr>
          </a:p>
          <a:p>
            <a:pPr marL="257175" lvl="1" indent="-257175">
              <a:buFont typeface="Arial" pitchFamily="34" charset="0"/>
              <a:buChar char="•"/>
            </a:pPr>
            <a:endParaRPr lang="en-US" sz="1725" b="1" dirty="0"/>
          </a:p>
          <a:p>
            <a:pPr marL="0" indent="0">
              <a:buNone/>
            </a:pPr>
            <a:endParaRPr lang="en-US" sz="1800" dirty="0"/>
          </a:p>
        </p:txBody>
      </p:sp>
    </p:spTree>
    <p:extLst>
      <p:ext uri="{BB962C8B-B14F-4D97-AF65-F5344CB8AC3E}">
        <p14:creationId xmlns:p14="http://schemas.microsoft.com/office/powerpoint/2010/main" val="19700208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0" y="660202"/>
            <a:ext cx="6172200" cy="708422"/>
          </a:xfrm>
        </p:spPr>
        <p:txBody>
          <a:bodyPr>
            <a:noAutofit/>
          </a:bodyPr>
          <a:lstStyle/>
          <a:p>
            <a:pPr algn="ctr"/>
            <a:r>
              <a:rPr lang="en-US" b="1" dirty="0">
                <a:solidFill>
                  <a:schemeClr val="accent6">
                    <a:lumMod val="75000"/>
                  </a:schemeClr>
                </a:solidFill>
              </a:rPr>
              <a:t>Questions?</a:t>
            </a:r>
            <a:endParaRPr lang="en-US" sz="1800" b="1" dirty="0">
              <a:solidFill>
                <a:schemeClr val="accent6">
                  <a:lumMod val="75000"/>
                </a:schemeClr>
              </a:solidFill>
            </a:endParaRPr>
          </a:p>
        </p:txBody>
      </p:sp>
      <p:sp>
        <p:nvSpPr>
          <p:cNvPr id="3" name="Content Placeholder 2"/>
          <p:cNvSpPr>
            <a:spLocks noGrp="1"/>
          </p:cNvSpPr>
          <p:nvPr>
            <p:ph idx="1"/>
          </p:nvPr>
        </p:nvSpPr>
        <p:spPr>
          <a:xfrm>
            <a:off x="1428749" y="2225315"/>
            <a:ext cx="6286500" cy="3486150"/>
          </a:xfrm>
        </p:spPr>
        <p:txBody>
          <a:bodyPr>
            <a:normAutofit/>
          </a:bodyPr>
          <a:lstStyle/>
          <a:p>
            <a:pPr marL="82296" indent="0" algn="ctr">
              <a:buNone/>
            </a:pPr>
            <a:r>
              <a:rPr lang="en-US" sz="2175" b="1" dirty="0"/>
              <a:t>Jim Edward</a:t>
            </a:r>
          </a:p>
          <a:p>
            <a:pPr marL="82296" indent="0" algn="ctr">
              <a:buNone/>
            </a:pPr>
            <a:r>
              <a:rPr lang="en-US" sz="2175" b="1" dirty="0">
                <a:solidFill>
                  <a:schemeClr val="accent6">
                    <a:lumMod val="75000"/>
                  </a:schemeClr>
                </a:solidFill>
              </a:rPr>
              <a:t>edward.james@epa.gov</a:t>
            </a:r>
          </a:p>
          <a:p>
            <a:pPr marL="82296" indent="0" algn="ctr">
              <a:buNone/>
            </a:pPr>
            <a:r>
              <a:rPr lang="en-US" sz="2175" b="1" dirty="0">
                <a:solidFill>
                  <a:schemeClr val="accent6">
                    <a:lumMod val="75000"/>
                  </a:schemeClr>
                </a:solidFill>
                <a:hlinkClick r:id="rId2"/>
              </a:rPr>
              <a:t>www.ChesapeakeBay.net</a:t>
            </a:r>
            <a:endParaRPr lang="en-US" sz="2175" b="1" dirty="0">
              <a:solidFill>
                <a:schemeClr val="accent6">
                  <a:lumMod val="75000"/>
                </a:schemeClr>
              </a:solidFill>
            </a:endParaRPr>
          </a:p>
          <a:p>
            <a:pPr marL="82296" indent="0">
              <a:buNone/>
            </a:pPr>
            <a:endParaRPr lang="en-US" sz="2175" b="1" dirty="0"/>
          </a:p>
          <a:p>
            <a:pPr marL="82296" indent="0">
              <a:buNone/>
            </a:pPr>
            <a:endParaRPr lang="en-US" sz="1800" dirty="0"/>
          </a:p>
          <a:p>
            <a:pPr marL="425196" indent="-342900">
              <a:buSzPct val="100000"/>
              <a:buFont typeface="+mj-lt"/>
              <a:buAutoNum type="arabicPeriod" startAt="5"/>
            </a:pPr>
            <a:endParaRPr lang="en-US" sz="1800" dirty="0">
              <a:solidFill>
                <a:schemeClr val="accent4">
                  <a:lumMod val="75000"/>
                </a:schemeClr>
              </a:solidFill>
            </a:endParaRPr>
          </a:p>
        </p:txBody>
      </p:sp>
      <p:cxnSp>
        <p:nvCxnSpPr>
          <p:cNvPr id="5" name="Straight Connector 4"/>
          <p:cNvCxnSpPr/>
          <p:nvPr/>
        </p:nvCxnSpPr>
        <p:spPr>
          <a:xfrm>
            <a:off x="1485900" y="1391907"/>
            <a:ext cx="6057900" cy="0"/>
          </a:xfrm>
          <a:prstGeom prst="line">
            <a:avLst/>
          </a:prstGeom>
        </p:spPr>
        <p:style>
          <a:lnRef idx="1">
            <a:schemeClr val="accent1"/>
          </a:lnRef>
          <a:fillRef idx="0">
            <a:schemeClr val="accent1"/>
          </a:fillRef>
          <a:effectRef idx="0">
            <a:schemeClr val="accent1"/>
          </a:effectRef>
          <a:fontRef idx="minor">
            <a:schemeClr val="tx1"/>
          </a:fontRef>
        </p:style>
      </p:cxnSp>
      <p:pic>
        <p:nvPicPr>
          <p:cNvPr id="6" name="Shape 196"/>
          <p:cNvPicPr preferRelativeResize="0"/>
          <p:nvPr/>
        </p:nvPicPr>
        <p:blipFill>
          <a:blip r:embed="rId3"/>
          <a:stretch>
            <a:fillRect/>
          </a:stretch>
        </p:blipFill>
        <p:spPr>
          <a:xfrm>
            <a:off x="3657189" y="3968390"/>
            <a:ext cx="1829624" cy="1411725"/>
          </a:xfrm>
          <a:prstGeom prst="rect">
            <a:avLst/>
          </a:prstGeom>
          <a:noFill/>
          <a:ln>
            <a:noFill/>
          </a:ln>
        </p:spPr>
      </p:pic>
    </p:spTree>
    <p:extLst>
      <p:ext uri="{BB962C8B-B14F-4D97-AF65-F5344CB8AC3E}">
        <p14:creationId xmlns:p14="http://schemas.microsoft.com/office/powerpoint/2010/main" val="1408204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Independent Evaluator</a:t>
            </a:r>
            <a:endParaRPr lang="en-US" b="1" dirty="0">
              <a:solidFill>
                <a:schemeClr val="accent6">
                  <a:lumMod val="75000"/>
                </a:schemeClr>
              </a:solidFill>
            </a:endParaRPr>
          </a:p>
        </p:txBody>
      </p:sp>
      <p:sp>
        <p:nvSpPr>
          <p:cNvPr id="3" name="Content Placeholder 2"/>
          <p:cNvSpPr>
            <a:spLocks noGrp="1"/>
          </p:cNvSpPr>
          <p:nvPr>
            <p:ph idx="1"/>
          </p:nvPr>
        </p:nvSpPr>
        <p:spPr>
          <a:xfrm>
            <a:off x="1563291" y="1624050"/>
            <a:ext cx="6971109" cy="3004667"/>
          </a:xfrm>
        </p:spPr>
        <p:txBody>
          <a:bodyPr/>
          <a:lstStyle/>
          <a:p>
            <a:pPr marL="0" indent="0">
              <a:buNone/>
            </a:pPr>
            <a:r>
              <a:rPr lang="en-US" sz="1800" dirty="0"/>
              <a:t>There shall be an Independent Evaluator for restoration activities in the Chesapeake Bay watershed, who shall review and report on</a:t>
            </a:r>
            <a:r>
              <a:rPr lang="en-US" sz="1800" dirty="0" smtClean="0"/>
              <a:t>—</a:t>
            </a:r>
          </a:p>
          <a:p>
            <a:pPr marL="0" indent="0">
              <a:buNone/>
            </a:pPr>
            <a:endParaRPr lang="en-US" sz="1800" dirty="0"/>
          </a:p>
          <a:p>
            <a:pPr marL="0" indent="0">
              <a:buNone/>
            </a:pPr>
            <a:r>
              <a:rPr lang="en-US" sz="1800" dirty="0"/>
              <a:t>	(1) restoration activities; </a:t>
            </a:r>
            <a:r>
              <a:rPr lang="en-US" sz="1800" dirty="0" smtClean="0"/>
              <a:t>and</a:t>
            </a:r>
          </a:p>
          <a:p>
            <a:pPr marL="0" indent="0">
              <a:buNone/>
            </a:pPr>
            <a:endParaRPr lang="en-US" sz="1800" dirty="0"/>
          </a:p>
          <a:p>
            <a:pPr marL="0" indent="0">
              <a:buNone/>
            </a:pPr>
            <a:r>
              <a:rPr lang="en-US" sz="1800" dirty="0"/>
              <a:t>	(2) any related topics that are suggested by the 				Chesapeake Executive Council.</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4770" y="4347766"/>
            <a:ext cx="2286000" cy="1593056"/>
          </a:xfrm>
          <a:prstGeom prst="rect">
            <a:avLst/>
          </a:prstGeom>
        </p:spPr>
      </p:pic>
      <p:cxnSp>
        <p:nvCxnSpPr>
          <p:cNvPr id="6" name="Straight Connector 5"/>
          <p:cNvCxnSpPr/>
          <p:nvPr/>
        </p:nvCxnSpPr>
        <p:spPr>
          <a:xfrm flipV="1">
            <a:off x="2365243" y="1363852"/>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36828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What needs to be done?</a:t>
            </a:r>
            <a:endParaRPr lang="en-US" b="1" dirty="0">
              <a:solidFill>
                <a:schemeClr val="accent6">
                  <a:lumMod val="75000"/>
                </a:schemeClr>
              </a:solidFill>
            </a:endParaRPr>
          </a:p>
        </p:txBody>
      </p:sp>
      <p:sp>
        <p:nvSpPr>
          <p:cNvPr id="3" name="Content Placeholder 2"/>
          <p:cNvSpPr>
            <a:spLocks noGrp="1"/>
          </p:cNvSpPr>
          <p:nvPr>
            <p:ph idx="1"/>
          </p:nvPr>
        </p:nvSpPr>
        <p:spPr>
          <a:xfrm>
            <a:off x="1811868" y="1735668"/>
            <a:ext cx="6816592" cy="3555000"/>
          </a:xfrm>
        </p:spPr>
        <p:txBody>
          <a:bodyPr>
            <a:normAutofit/>
          </a:bodyPr>
          <a:lstStyle/>
          <a:p>
            <a:r>
              <a:rPr lang="en-US" sz="1800" dirty="0">
                <a:solidFill>
                  <a:schemeClr val="tx1"/>
                </a:solidFill>
              </a:rPr>
              <a:t>Executive Council may nominate an independent evaluator</a:t>
            </a:r>
          </a:p>
          <a:p>
            <a:r>
              <a:rPr lang="en-US" sz="1800" dirty="0">
                <a:solidFill>
                  <a:schemeClr val="tx1"/>
                </a:solidFill>
              </a:rPr>
              <a:t>Within 30 days the Administrator selects a nominee that demonstrates excellence in</a:t>
            </a:r>
          </a:p>
          <a:p>
            <a:pPr lvl="1"/>
            <a:r>
              <a:rPr lang="en-US" sz="1800" dirty="0">
                <a:solidFill>
                  <a:schemeClr val="tx1"/>
                </a:solidFill>
              </a:rPr>
              <a:t>Marine science</a:t>
            </a:r>
          </a:p>
          <a:p>
            <a:pPr lvl="1"/>
            <a:r>
              <a:rPr lang="en-US" sz="1800" dirty="0">
                <a:solidFill>
                  <a:schemeClr val="tx1"/>
                </a:solidFill>
              </a:rPr>
              <a:t>Policy evaluation</a:t>
            </a:r>
          </a:p>
          <a:p>
            <a:pPr lvl="1"/>
            <a:r>
              <a:rPr lang="en-US" sz="1800" dirty="0">
                <a:solidFill>
                  <a:schemeClr val="tx1"/>
                </a:solidFill>
              </a:rPr>
              <a:t>Other studies relating to complex environmental activities</a:t>
            </a:r>
          </a:p>
          <a:p>
            <a:r>
              <a:rPr lang="en-US" sz="1800" dirty="0">
                <a:solidFill>
                  <a:schemeClr val="tx1"/>
                </a:solidFill>
              </a:rPr>
              <a:t>First report due to Congress in 180 days, every 2 years after</a:t>
            </a:r>
          </a:p>
          <a:p>
            <a:pPr marL="0" indent="0">
              <a:buNone/>
            </a:pPr>
            <a:endParaRPr lang="en-US" dirty="0" smtClean="0">
              <a:solidFill>
                <a:srgbClr val="002060"/>
              </a:solidFill>
            </a:endParaRPr>
          </a:p>
        </p:txBody>
      </p:sp>
      <p:cxnSp>
        <p:nvCxnSpPr>
          <p:cNvPr id="4" name="Straight Connector 3"/>
          <p:cNvCxnSpPr/>
          <p:nvPr/>
        </p:nvCxnSpPr>
        <p:spPr>
          <a:xfrm flipV="1">
            <a:off x="2356776" y="1363851"/>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66478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3 Options Analyzed</a:t>
            </a:r>
            <a:endParaRPr lang="en-US" b="1" dirty="0">
              <a:solidFill>
                <a:schemeClr val="accent6">
                  <a:lumMod val="75000"/>
                </a:schemeClr>
              </a:solidFill>
            </a:endParaRPr>
          </a:p>
        </p:txBody>
      </p:sp>
      <p:sp>
        <p:nvSpPr>
          <p:cNvPr id="3" name="Content Placeholder 2"/>
          <p:cNvSpPr>
            <a:spLocks noGrp="1"/>
          </p:cNvSpPr>
          <p:nvPr>
            <p:ph idx="1"/>
          </p:nvPr>
        </p:nvSpPr>
        <p:spPr>
          <a:xfrm>
            <a:off x="1790700" y="1659467"/>
            <a:ext cx="6837759" cy="4851400"/>
          </a:xfrm>
        </p:spPr>
        <p:txBody>
          <a:bodyPr>
            <a:noAutofit/>
          </a:bodyPr>
          <a:lstStyle/>
          <a:p>
            <a:pPr marL="0" lvl="0" indent="0">
              <a:buNone/>
            </a:pPr>
            <a:r>
              <a:rPr lang="en-US" sz="1500" b="1" dirty="0" smtClean="0">
                <a:solidFill>
                  <a:schemeClr val="tx1"/>
                </a:solidFill>
              </a:rPr>
              <a:t>Option 1: EPA </a:t>
            </a:r>
            <a:r>
              <a:rPr lang="en-US" sz="1500" b="1" dirty="0">
                <a:solidFill>
                  <a:schemeClr val="tx1"/>
                </a:solidFill>
              </a:rPr>
              <a:t>Science Advisory Board </a:t>
            </a:r>
          </a:p>
          <a:p>
            <a:pPr lvl="1"/>
            <a:r>
              <a:rPr lang="en-US" sz="1500" dirty="0">
                <a:solidFill>
                  <a:schemeClr val="tx1"/>
                </a:solidFill>
              </a:rPr>
              <a:t>Convener</a:t>
            </a:r>
          </a:p>
          <a:p>
            <a:pPr lvl="1"/>
            <a:r>
              <a:rPr lang="en-US" sz="1500" dirty="0">
                <a:solidFill>
                  <a:schemeClr val="tx1"/>
                </a:solidFill>
              </a:rPr>
              <a:t>Standing Committee</a:t>
            </a:r>
          </a:p>
          <a:p>
            <a:pPr lvl="1"/>
            <a:r>
              <a:rPr lang="en-US" sz="1500" dirty="0">
                <a:solidFill>
                  <a:schemeClr val="tx1"/>
                </a:solidFill>
              </a:rPr>
              <a:t>Nominating individuals with expertise to the Committee</a:t>
            </a:r>
          </a:p>
          <a:p>
            <a:pPr marL="0" lvl="0" indent="0">
              <a:buNone/>
            </a:pPr>
            <a:r>
              <a:rPr lang="en-US" sz="1500" b="1" dirty="0" smtClean="0">
                <a:solidFill>
                  <a:schemeClr val="tx1"/>
                </a:solidFill>
              </a:rPr>
              <a:t>Option 2</a:t>
            </a:r>
            <a:r>
              <a:rPr lang="en-US" sz="1500" dirty="0" smtClean="0">
                <a:solidFill>
                  <a:schemeClr val="tx1"/>
                </a:solidFill>
              </a:rPr>
              <a:t>: </a:t>
            </a:r>
            <a:r>
              <a:rPr lang="en-US" sz="1500" b="1" dirty="0" smtClean="0">
                <a:solidFill>
                  <a:schemeClr val="tx1"/>
                </a:solidFill>
              </a:rPr>
              <a:t>Awarding </a:t>
            </a:r>
            <a:r>
              <a:rPr lang="en-US" sz="1500" b="1" dirty="0">
                <a:solidFill>
                  <a:schemeClr val="tx1"/>
                </a:solidFill>
              </a:rPr>
              <a:t>a grant to an entity </a:t>
            </a:r>
            <a:r>
              <a:rPr lang="en-US" sz="1500" dirty="0">
                <a:solidFill>
                  <a:schemeClr val="tx1"/>
                </a:solidFill>
              </a:rPr>
              <a:t>through the EC nomination/Administrator selection </a:t>
            </a:r>
          </a:p>
          <a:p>
            <a:pPr lvl="1"/>
            <a:r>
              <a:rPr lang="en-US" sz="1500" dirty="0">
                <a:solidFill>
                  <a:schemeClr val="tx1"/>
                </a:solidFill>
              </a:rPr>
              <a:t>Nominating an institution to act as the Independent Evaluator</a:t>
            </a:r>
          </a:p>
          <a:p>
            <a:pPr marL="0" lvl="0" indent="0">
              <a:buNone/>
            </a:pPr>
            <a:r>
              <a:rPr lang="en-US" sz="1500" b="1" dirty="0" smtClean="0">
                <a:solidFill>
                  <a:schemeClr val="tx1"/>
                </a:solidFill>
              </a:rPr>
              <a:t>Option 3: The </a:t>
            </a:r>
            <a:r>
              <a:rPr lang="en-US" sz="1500" b="1" dirty="0">
                <a:solidFill>
                  <a:schemeClr val="tx1"/>
                </a:solidFill>
              </a:rPr>
              <a:t>National Academy of Science</a:t>
            </a:r>
          </a:p>
          <a:p>
            <a:pPr lvl="1"/>
            <a:r>
              <a:rPr lang="en-US" sz="1500" dirty="0">
                <a:solidFill>
                  <a:schemeClr val="tx1"/>
                </a:solidFill>
              </a:rPr>
              <a:t>Convener</a:t>
            </a:r>
          </a:p>
          <a:p>
            <a:pPr lvl="1"/>
            <a:r>
              <a:rPr lang="en-US" sz="1500" dirty="0">
                <a:solidFill>
                  <a:schemeClr val="tx1"/>
                </a:solidFill>
              </a:rPr>
              <a:t>Panel</a:t>
            </a:r>
          </a:p>
          <a:p>
            <a:pPr lvl="1"/>
            <a:r>
              <a:rPr lang="en-US" sz="1500" dirty="0">
                <a:solidFill>
                  <a:schemeClr val="tx1"/>
                </a:solidFill>
              </a:rPr>
              <a:t>Individuals are selected based on expertise</a:t>
            </a:r>
          </a:p>
        </p:txBody>
      </p:sp>
      <p:cxnSp>
        <p:nvCxnSpPr>
          <p:cNvPr id="4" name="Straight Connector 3"/>
          <p:cNvCxnSpPr/>
          <p:nvPr/>
        </p:nvCxnSpPr>
        <p:spPr>
          <a:xfrm flipV="1">
            <a:off x="2212843" y="1378668"/>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9195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Key Considerations</a:t>
            </a:r>
            <a:endParaRPr lang="en-US" b="1" dirty="0">
              <a:solidFill>
                <a:schemeClr val="accent6">
                  <a:lumMod val="75000"/>
                </a:schemeClr>
              </a:solidFill>
            </a:endParaRPr>
          </a:p>
        </p:txBody>
      </p:sp>
      <p:sp>
        <p:nvSpPr>
          <p:cNvPr id="9" name="Content Placeholder 8"/>
          <p:cNvSpPr>
            <a:spLocks noGrp="1"/>
          </p:cNvSpPr>
          <p:nvPr>
            <p:ph idx="1"/>
          </p:nvPr>
        </p:nvSpPr>
        <p:spPr>
          <a:xfrm>
            <a:off x="1945201" y="1629833"/>
            <a:ext cx="6686550" cy="4373033"/>
          </a:xfrm>
        </p:spPr>
        <p:txBody>
          <a:bodyPr>
            <a:noAutofit/>
          </a:bodyPr>
          <a:lstStyle/>
          <a:p>
            <a:r>
              <a:rPr lang="en-US" sz="2400" dirty="0">
                <a:solidFill>
                  <a:schemeClr val="tx1"/>
                </a:solidFill>
              </a:rPr>
              <a:t>Format</a:t>
            </a:r>
          </a:p>
          <a:p>
            <a:r>
              <a:rPr lang="en-US" sz="2400" dirty="0">
                <a:solidFill>
                  <a:schemeClr val="tx1"/>
                </a:solidFill>
              </a:rPr>
              <a:t>Cost to Program</a:t>
            </a:r>
          </a:p>
          <a:p>
            <a:r>
              <a:rPr lang="en-US" sz="2400" dirty="0">
                <a:solidFill>
                  <a:schemeClr val="tx1"/>
                </a:solidFill>
              </a:rPr>
              <a:t>Timeliness</a:t>
            </a:r>
          </a:p>
          <a:p>
            <a:r>
              <a:rPr lang="en-US" sz="2400" dirty="0">
                <a:solidFill>
                  <a:schemeClr val="tx1"/>
                </a:solidFill>
              </a:rPr>
              <a:t>Sustainability</a:t>
            </a:r>
          </a:p>
          <a:p>
            <a:r>
              <a:rPr lang="en-US" sz="2400" dirty="0">
                <a:solidFill>
                  <a:schemeClr val="tx1"/>
                </a:solidFill>
              </a:rPr>
              <a:t>Readiness</a:t>
            </a:r>
          </a:p>
          <a:p>
            <a:r>
              <a:rPr lang="en-US" sz="2400" dirty="0">
                <a:solidFill>
                  <a:schemeClr val="tx1"/>
                </a:solidFill>
              </a:rPr>
              <a:t>Meets Intent of law</a:t>
            </a:r>
          </a:p>
          <a:p>
            <a:r>
              <a:rPr lang="en-US" sz="2400" dirty="0">
                <a:solidFill>
                  <a:schemeClr val="tx1"/>
                </a:solidFill>
              </a:rPr>
              <a:t>Avoids actual or appearance of </a:t>
            </a:r>
            <a:endParaRPr lang="en-US" sz="2400" dirty="0" smtClean="0">
              <a:solidFill>
                <a:schemeClr val="tx1"/>
              </a:solidFill>
            </a:endParaRPr>
          </a:p>
          <a:p>
            <a:pPr marL="0" indent="0">
              <a:buNone/>
            </a:pPr>
            <a:r>
              <a:rPr lang="en-US" sz="2400" dirty="0">
                <a:solidFill>
                  <a:schemeClr val="tx1"/>
                </a:solidFill>
              </a:rPr>
              <a:t>	</a:t>
            </a:r>
            <a:r>
              <a:rPr lang="en-US" sz="2400" dirty="0" smtClean="0">
                <a:solidFill>
                  <a:schemeClr val="tx1"/>
                </a:solidFill>
              </a:rPr>
              <a:t>conflict </a:t>
            </a:r>
            <a:r>
              <a:rPr lang="en-US" sz="2400" dirty="0">
                <a:solidFill>
                  <a:schemeClr val="tx1"/>
                </a:solidFill>
              </a:rPr>
              <a:t>of interest</a:t>
            </a:r>
          </a:p>
        </p:txBody>
      </p:sp>
      <p:cxnSp>
        <p:nvCxnSpPr>
          <p:cNvPr id="4" name="Straight Connector 3"/>
          <p:cNvCxnSpPr/>
          <p:nvPr/>
        </p:nvCxnSpPr>
        <p:spPr>
          <a:xfrm flipV="1">
            <a:off x="2145109" y="1260185"/>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71747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50" y="612128"/>
            <a:ext cx="6589199" cy="1280890"/>
          </a:xfrm>
        </p:spPr>
        <p:txBody>
          <a:bodyPr/>
          <a:lstStyle/>
          <a:p>
            <a:r>
              <a:rPr lang="en-US" b="1" dirty="0" smtClean="0">
                <a:solidFill>
                  <a:schemeClr val="accent6">
                    <a:lumMod val="75000"/>
                  </a:schemeClr>
                </a:solidFill>
              </a:rPr>
              <a:t>Meeting the Intent of the Law</a:t>
            </a:r>
            <a:endParaRPr lang="en-US" b="1" dirty="0">
              <a:solidFill>
                <a:schemeClr val="accent6">
                  <a:lumMod val="75000"/>
                </a:schemeClr>
              </a:solidFill>
            </a:endParaRPr>
          </a:p>
        </p:txBody>
      </p:sp>
      <p:sp>
        <p:nvSpPr>
          <p:cNvPr id="3" name="Content Placeholder 2"/>
          <p:cNvSpPr>
            <a:spLocks noGrp="1"/>
          </p:cNvSpPr>
          <p:nvPr>
            <p:ph idx="1"/>
          </p:nvPr>
        </p:nvSpPr>
        <p:spPr>
          <a:xfrm>
            <a:off x="1809750" y="1612900"/>
            <a:ext cx="6818709" cy="4550833"/>
          </a:xfrm>
        </p:spPr>
        <p:txBody>
          <a:bodyPr>
            <a:noAutofit/>
          </a:bodyPr>
          <a:lstStyle/>
          <a:p>
            <a:r>
              <a:rPr lang="en-US" sz="1800" dirty="0">
                <a:solidFill>
                  <a:schemeClr val="tx1"/>
                </a:solidFill>
              </a:rPr>
              <a:t>Nominations for independent evaluator submitted by the EC </a:t>
            </a:r>
          </a:p>
          <a:p>
            <a:r>
              <a:rPr lang="en-US" sz="1800" dirty="0">
                <a:solidFill>
                  <a:schemeClr val="tx1"/>
                </a:solidFill>
              </a:rPr>
              <a:t>Science-based institution of higher education</a:t>
            </a:r>
          </a:p>
          <a:p>
            <a:r>
              <a:rPr lang="en-US" sz="1800" dirty="0">
                <a:solidFill>
                  <a:schemeClr val="tx1"/>
                </a:solidFill>
              </a:rPr>
              <a:t>Administrator appoints IE from among nominees with consultation of the scientific community</a:t>
            </a:r>
          </a:p>
          <a:p>
            <a:r>
              <a:rPr lang="en-US" sz="1800" dirty="0">
                <a:solidFill>
                  <a:schemeClr val="tx1"/>
                </a:solidFill>
              </a:rPr>
              <a:t>Demonstrates excellence in marine science, policy evaluation, or other studies relating to complex environmental restoration activities</a:t>
            </a:r>
          </a:p>
          <a:p>
            <a:r>
              <a:rPr lang="en-US" sz="1800" dirty="0">
                <a:solidFill>
                  <a:schemeClr val="tx1"/>
                </a:solidFill>
              </a:rPr>
              <a:t>Reports not later than 180 days after date of appointment and once every 2 years thereafter</a:t>
            </a:r>
          </a:p>
        </p:txBody>
      </p:sp>
      <p:cxnSp>
        <p:nvCxnSpPr>
          <p:cNvPr id="4" name="Straight Connector 3"/>
          <p:cNvCxnSpPr/>
          <p:nvPr/>
        </p:nvCxnSpPr>
        <p:spPr>
          <a:xfrm flipV="1">
            <a:off x="2602309" y="1317284"/>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6460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Discussion and Decision</a:t>
            </a:r>
            <a:endParaRPr lang="en-US" b="1" dirty="0">
              <a:solidFill>
                <a:schemeClr val="accent6">
                  <a:lumMod val="75000"/>
                </a:schemeClr>
              </a:solidFill>
            </a:endParaRPr>
          </a:p>
        </p:txBody>
      </p:sp>
      <p:sp>
        <p:nvSpPr>
          <p:cNvPr id="3" name="Content Placeholder 2"/>
          <p:cNvSpPr>
            <a:spLocks noGrp="1"/>
          </p:cNvSpPr>
          <p:nvPr>
            <p:ph idx="1"/>
          </p:nvPr>
        </p:nvSpPr>
        <p:spPr>
          <a:xfrm>
            <a:off x="1945200" y="1744133"/>
            <a:ext cx="6868599" cy="4360333"/>
          </a:xfrm>
        </p:spPr>
        <p:txBody>
          <a:bodyPr>
            <a:normAutofit/>
          </a:bodyPr>
          <a:lstStyle/>
          <a:p>
            <a:pPr lvl="0"/>
            <a:r>
              <a:rPr lang="en-US" sz="2000" dirty="0">
                <a:solidFill>
                  <a:schemeClr val="tx1"/>
                </a:solidFill>
              </a:rPr>
              <a:t>Agree on the selected option</a:t>
            </a:r>
          </a:p>
          <a:p>
            <a:pPr lvl="0"/>
            <a:r>
              <a:rPr lang="en-US" sz="2000" dirty="0">
                <a:solidFill>
                  <a:schemeClr val="tx1"/>
                </a:solidFill>
              </a:rPr>
              <a:t>Assign next steps to include</a:t>
            </a:r>
          </a:p>
          <a:p>
            <a:pPr lvl="1"/>
            <a:r>
              <a:rPr lang="en-US" sz="2000" dirty="0">
                <a:solidFill>
                  <a:schemeClr val="tx1"/>
                </a:solidFill>
              </a:rPr>
              <a:t>Initial task/charge development </a:t>
            </a:r>
          </a:p>
          <a:p>
            <a:pPr lvl="1"/>
            <a:r>
              <a:rPr lang="en-US" sz="2000" dirty="0">
                <a:solidFill>
                  <a:schemeClr val="tx1"/>
                </a:solidFill>
              </a:rPr>
              <a:t>Recommended expertise needed for individual members </a:t>
            </a:r>
          </a:p>
          <a:p>
            <a:pPr lvl="1"/>
            <a:r>
              <a:rPr lang="en-US" sz="2000" dirty="0">
                <a:solidFill>
                  <a:schemeClr val="tx1"/>
                </a:solidFill>
              </a:rPr>
              <a:t>Process for nominating members</a:t>
            </a:r>
          </a:p>
          <a:p>
            <a:r>
              <a:rPr lang="en-US" sz="2000" dirty="0">
                <a:solidFill>
                  <a:schemeClr val="tx1"/>
                </a:solidFill>
              </a:rPr>
              <a:t>Bring back to PSC in May for final approval of approach</a:t>
            </a:r>
          </a:p>
          <a:p>
            <a:pPr marL="0" indent="0">
              <a:buNone/>
            </a:pPr>
            <a:endParaRPr lang="en-US" dirty="0"/>
          </a:p>
          <a:p>
            <a:endParaRPr lang="en-US" dirty="0"/>
          </a:p>
        </p:txBody>
      </p:sp>
      <p:cxnSp>
        <p:nvCxnSpPr>
          <p:cNvPr id="4" name="Straight Connector 3"/>
          <p:cNvCxnSpPr/>
          <p:nvPr/>
        </p:nvCxnSpPr>
        <p:spPr>
          <a:xfrm flipV="1">
            <a:off x="2627709" y="1264555"/>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039046"/>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32EFA969-1A94-4F75-8CEF-64CBB9FA23B5}">
  <ds:schemaRefs>
    <ds:schemaRef ds:uri="ESRI.ArcGIS.Mapping.OfficeIntegration.PowerPointInfo"/>
  </ds:schemaRefs>
</ds:datastoreItem>
</file>

<file path=customXml/itemProps2.xml><?xml version="1.0" encoding="utf-8"?>
<ds:datastoreItem xmlns:ds="http://schemas.openxmlformats.org/officeDocument/2006/customXml" ds:itemID="{C8B49BAD-E112-4314-8D01-9C1171B9A958}">
  <ds:schemaRefs>
    <ds:schemaRef ds:uri="ESRI.ArcGIS.Mapping.OfficeIntegration.PowerPointInfo"/>
  </ds:schemaRefs>
</ds:datastoreItem>
</file>

<file path=customXml/itemProps3.xml><?xml version="1.0" encoding="utf-8"?>
<ds:datastoreItem xmlns:ds="http://schemas.openxmlformats.org/officeDocument/2006/customXml" ds:itemID="{A86E6392-4A9D-4E83-BF27-0739F2C6FE4C}">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Wisp</Template>
  <TotalTime>157</TotalTime>
  <Words>2068</Words>
  <Application>Microsoft Office PowerPoint</Application>
  <PresentationFormat>On-screen Show (4:3)</PresentationFormat>
  <Paragraphs>399</Paragraphs>
  <Slides>32</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Arial</vt:lpstr>
      <vt:lpstr>Arial Rounded MT Bold</vt:lpstr>
      <vt:lpstr>Calibri</vt:lpstr>
      <vt:lpstr>Century Gothic</vt:lpstr>
      <vt:lpstr>Times New Roman</vt:lpstr>
      <vt:lpstr>Verdana</vt:lpstr>
      <vt:lpstr>Wingdings 3</vt:lpstr>
      <vt:lpstr>Wisp</vt:lpstr>
      <vt:lpstr> Chesapeake Bay Program Update  </vt:lpstr>
      <vt:lpstr>Chesapeake Bay Program Updates</vt:lpstr>
      <vt:lpstr>Chesapeake Bay Accountability and Recovery Act (2014)</vt:lpstr>
      <vt:lpstr>Independent Evaluator</vt:lpstr>
      <vt:lpstr>What needs to be done?</vt:lpstr>
      <vt:lpstr>3 Options Analyzed</vt:lpstr>
      <vt:lpstr>Key Considerations</vt:lpstr>
      <vt:lpstr>Meeting the Intent of the Law</vt:lpstr>
      <vt:lpstr>Discussion and Decision</vt:lpstr>
      <vt:lpstr>Budget Accounting</vt:lpstr>
      <vt:lpstr>CBARA Budget Accounting</vt:lpstr>
      <vt:lpstr>Categories May Include:</vt:lpstr>
      <vt:lpstr>Interagency Cross-cut Budget</vt:lpstr>
      <vt:lpstr>Funding Levels and Timeline</vt:lpstr>
      <vt:lpstr>Chesapeake Bay Environmental Finance Symposium University of Maryland April 25-26, 2016</vt:lpstr>
      <vt:lpstr>Symposium Themes</vt:lpstr>
      <vt:lpstr>Federal Funding Summary  2011-2016</vt:lpstr>
      <vt:lpstr>PowerPoint Presentation</vt:lpstr>
      <vt:lpstr>PowerPoint Presentation</vt:lpstr>
      <vt:lpstr>PowerPoint Presentation</vt:lpstr>
      <vt:lpstr>What’s Next for the Midpoint Assessment</vt:lpstr>
      <vt:lpstr>What’s Next for the Midpoint Assessment</vt:lpstr>
      <vt:lpstr>PowerPoint Presentation</vt:lpstr>
      <vt:lpstr>PowerPoint Presentation</vt:lpstr>
      <vt:lpstr>Diversity Management  Strategy and Workplan</vt:lpstr>
      <vt:lpstr>Why a demographic profile?</vt:lpstr>
      <vt:lpstr>CBP Partners who Responded</vt:lpstr>
      <vt:lpstr>PowerPoint Presentation</vt:lpstr>
      <vt:lpstr>What is the CBP Diversities Profile?</vt:lpstr>
      <vt:lpstr>The Process </vt:lpstr>
      <vt:lpstr>Timeline </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EPA Program Update</dc:title>
  <dc:creator>Arscott, Loretta</dc:creator>
  <cp:lastModifiedBy>Jessica</cp:lastModifiedBy>
  <cp:revision>14</cp:revision>
  <cp:lastPrinted>2016-05-13T12:56:34Z</cp:lastPrinted>
  <dcterms:created xsi:type="dcterms:W3CDTF">2016-05-12T20:19:28Z</dcterms:created>
  <dcterms:modified xsi:type="dcterms:W3CDTF">2016-05-16T14:13:20Z</dcterms:modified>
</cp:coreProperties>
</file>