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17"/>
  </p:notesMasterIdLst>
  <p:sldIdLst>
    <p:sldId id="256" r:id="rId2"/>
    <p:sldId id="257" r:id="rId3"/>
    <p:sldId id="260" r:id="rId4"/>
    <p:sldId id="262" r:id="rId5"/>
    <p:sldId id="263" r:id="rId6"/>
    <p:sldId id="274" r:id="rId7"/>
    <p:sldId id="265" r:id="rId8"/>
    <p:sldId id="264" r:id="rId9"/>
    <p:sldId id="266" r:id="rId10"/>
    <p:sldId id="261" r:id="rId11"/>
    <p:sldId id="273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2" autoAdjust="0"/>
  </p:normalViewPr>
  <p:slideViewPr>
    <p:cSldViewPr snapToGrid="0">
      <p:cViewPr varScale="1">
        <p:scale>
          <a:sx n="83" d="100"/>
          <a:sy n="83" d="100"/>
        </p:scale>
        <p:origin x="145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nc.maps.arcgis.com/apps/Shortlist/index.html?appid=ee1ff27def2c4b6a9c9d5a4f1b07e23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These </a:t>
            </a:r>
            <a:r>
              <a:rPr lang="en-US" dirty="0"/>
              <a:t>are the initial expected outcomes and data products but they will be further developed through conversations with the MTAG to ensure that outcomes are useable by stakeholders</a:t>
            </a:r>
            <a:r>
              <a:rPr lang="en-US" dirty="0" smtClean="0"/>
              <a:t>.</a:t>
            </a:r>
            <a:endParaRPr dirty="0"/>
          </a:p>
        </p:txBody>
      </p:sp>
      <p:sp>
        <p:nvSpPr>
          <p:cNvPr id="127" name="Google Shape;12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AutoNum type="arabicParenR"/>
            </a:pPr>
            <a:r>
              <a:rPr lang="en-US" dirty="0" smtClean="0"/>
              <a:t>MTAG</a:t>
            </a:r>
          </a:p>
          <a:p>
            <a:pPr>
              <a:buAutoNum type="arabicParenR"/>
            </a:pPr>
            <a:r>
              <a:rPr lang="en-US" dirty="0" smtClean="0"/>
              <a:t>Workgroup Formation</a:t>
            </a:r>
          </a:p>
          <a:p>
            <a:pPr>
              <a:buAutoNum type="arabicParenR"/>
            </a:pPr>
            <a:r>
              <a:rPr lang="en-US" dirty="0" smtClean="0"/>
              <a:t>Outreach – Where can this</a:t>
            </a:r>
            <a:r>
              <a:rPr lang="en-US" baseline="0" dirty="0" smtClean="0"/>
              <a:t> project inform other decision-making tools/processes?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3514-B438-4D28-BB67-236FEF51712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3514-B438-4D28-BB67-236FEF51712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smtClean="0">
                <a:solidFill>
                  <a:schemeClr val="accent3"/>
                </a:solidFill>
              </a:rPr>
              <a:t>-Quantify the benefits of natural &amp; nature-based features (NNBF) in Maryland’s Chesapeake &amp; Atlantic Coastal Bays – wave and flood attenuation capacity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smtClean="0">
                <a:solidFill>
                  <a:schemeClr val="accent3"/>
                </a:solidFill>
              </a:rPr>
              <a:t>-Partners: George</a:t>
            </a:r>
            <a:r>
              <a:rPr lang="en-US" baseline="0" dirty="0" smtClean="0">
                <a:solidFill>
                  <a:schemeClr val="accent3"/>
                </a:solidFill>
              </a:rPr>
              <a:t> Mason University’s Flood Hazards Research Lab, The Nature Conservancy, Management Transition Advisory Group. Builds upon a previous partnership monitoring protection services at Monie Bay and Deal Island, MD.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smtClean="0"/>
              <a:t>-Inform conservation and management under future SLR scenarios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smtClean="0"/>
              <a:t>-Update decision-making tools (Coastal Resiliency Assessment)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smtClean="0"/>
              <a:t>-Advance use of NNBF where feasible,</a:t>
            </a:r>
            <a:r>
              <a:rPr lang="en-US" baseline="0" dirty="0" smtClean="0"/>
              <a:t> either in place of or in combination with gray infrastructure.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smtClean="0">
                <a:solidFill>
                  <a:schemeClr val="accent3"/>
                </a:solidFill>
              </a:rPr>
              <a:t>Focus on marshes and</a:t>
            </a:r>
            <a:r>
              <a:rPr lang="en-US" baseline="0" dirty="0" smtClean="0">
                <a:solidFill>
                  <a:schemeClr val="accent3"/>
                </a:solidFill>
              </a:rPr>
              <a:t> seagrass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smtClean="0">
                <a:solidFill>
                  <a:schemeClr val="accent3"/>
                </a:solidFill>
              </a:rPr>
              <a:t>Connections to Habitat GIT (meeting SAV restoration goals) and CRW (protection capacity of wetlands) </a:t>
            </a:r>
            <a:endParaRPr dirty="0"/>
          </a:p>
        </p:txBody>
      </p:sp>
      <p:sp>
        <p:nvSpPr>
          <p:cNvPr id="117" name="Google Shape;11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Objectives – Focus on first 2 over the next year.</a:t>
            </a:r>
            <a:endParaRPr dirty="0"/>
          </a:p>
        </p:txBody>
      </p:sp>
      <p:sp>
        <p:nvSpPr>
          <p:cNvPr id="136" name="Google Shape;13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https://tnc.maps.arcgis.com/apps/Shortlist/index.html?appid=ee1ff27def2c4b6a9c9d5a4f1b07e230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-Water Levels, Waves, Currents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-Topo/Bathy,</a:t>
            </a:r>
            <a:r>
              <a:rPr lang="en-US" baseline="0" dirty="0" smtClean="0"/>
              <a:t> Vegetation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-Address Seasonality and Extreme/chronic events</a:t>
            </a:r>
            <a:endParaRPr dirty="0"/>
          </a:p>
        </p:txBody>
      </p:sp>
      <p:sp>
        <p:nvSpPr>
          <p:cNvPr id="163" name="Google Shape;16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dirty="0" smtClean="0"/>
              <a:t>Numerical Models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dirty="0" smtClean="0"/>
              <a:t>Sea Levels Affecting Marshes Model (SLAMM)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 dirty="0" smtClean="0"/>
              <a:t>Numerical Models + SLAMM</a:t>
            </a:r>
            <a:endParaRPr dirty="0"/>
          </a:p>
        </p:txBody>
      </p:sp>
      <p:sp>
        <p:nvSpPr>
          <p:cNvPr id="153" name="Google Shape;15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-ADCIRC + SWAN Regional Hydrodynamic and Wave Models</a:t>
            </a:r>
          </a:p>
          <a:p>
            <a:r>
              <a:rPr lang="en-US" dirty="0" smtClean="0"/>
              <a:t>-XBeach Local Hydrodynamic and Wave Model</a:t>
            </a:r>
          </a:p>
          <a:p>
            <a:r>
              <a:rPr lang="en-US" dirty="0" smtClean="0"/>
              <a:t>-Couple with field-based </a:t>
            </a:r>
            <a:r>
              <a:rPr lang="en-US" sz="1200" dirty="0" smtClean="0"/>
              <a:t>Drag Coefficients, Site and Vegetation characteristics, Wave and Water Levels Data</a:t>
            </a:r>
          </a:p>
          <a:p>
            <a:r>
              <a:rPr lang="en-US" sz="1200" dirty="0" smtClean="0"/>
              <a:t>-Evaluate statewide buffering capacity of NNBF under various storm conditions, management actions, and SLR scenarios.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75D46-9607-4E8F-8422-238181999F8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60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2884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457200" y="163677"/>
            <a:ext cx="538706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263772" cy="896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263772" cy="896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575050" y="1726058"/>
            <a:ext cx="5111750" cy="440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57200" y="1726058"/>
            <a:ext cx="3008313" cy="440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263772" cy="896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1792288" y="1627427"/>
            <a:ext cx="5486400" cy="3100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263772" cy="896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5" name="Google Shape;15;p1"/>
          <p:cNvSpPr/>
          <p:nvPr/>
        </p:nvSpPr>
        <p:spPr>
          <a:xfrm>
            <a:off x="0" y="0"/>
            <a:ext cx="9156700" cy="141763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CACACA"/>
              </a:gs>
            </a:gsLst>
            <a:lin ang="16200000" scaled="0"/>
          </a:gradFill>
          <a:ln w="9525" cap="flat" cmpd="sng">
            <a:solidFill>
              <a:srgbClr val="77777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" descr="DNR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19800" y="292100"/>
            <a:ext cx="2795588" cy="7778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11" Type="http://schemas.openxmlformats.org/officeDocument/2006/relationships/image" Target="../media/image2.png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ctrTitle"/>
          </p:nvPr>
        </p:nvSpPr>
        <p:spPr>
          <a:xfrm>
            <a:off x="374904" y="2130425"/>
            <a:ext cx="8403336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2060"/>
                </a:solidFill>
              </a:rPr>
              <a:t>Maryland’s Ecological </a:t>
            </a:r>
            <a:r>
              <a:rPr lang="en-US" dirty="0">
                <a:solidFill>
                  <a:srgbClr val="002060"/>
                </a:solidFill>
              </a:rPr>
              <a:t>Effects of Sea Level </a:t>
            </a:r>
            <a:r>
              <a:rPr lang="en-US" dirty="0" smtClean="0">
                <a:solidFill>
                  <a:srgbClr val="002060"/>
                </a:solidFill>
              </a:rPr>
              <a:t>Rise Project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86" name="Google Shape;86;p12"/>
          <p:cNvSpPr txBox="1">
            <a:spLocks noGrp="1"/>
          </p:cNvSpPr>
          <p:nvPr>
            <p:ph type="subTitle" idx="1"/>
          </p:nvPr>
        </p:nvSpPr>
        <p:spPr>
          <a:xfrm>
            <a:off x="978408" y="4023360"/>
            <a:ext cx="7050024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Nicole Carlozo, Chesapeake &amp; Coastal Service</a:t>
            </a:r>
            <a:endParaRPr sz="28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May 6, 2020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87" name="Google Shape;8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07" y="5350249"/>
            <a:ext cx="2171700" cy="1386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0120" y="5638800"/>
            <a:ext cx="2428373" cy="114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File:NOAA logo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938" y="5642923"/>
            <a:ext cx="1076152" cy="107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1047" y="4088523"/>
            <a:ext cx="3961254" cy="262386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 txBox="1">
            <a:spLocks noGrp="1"/>
          </p:cNvSpPr>
          <p:nvPr>
            <p:ph type="title"/>
          </p:nvPr>
        </p:nvSpPr>
        <p:spPr>
          <a:xfrm>
            <a:off x="457200" y="163677"/>
            <a:ext cx="538706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Anticipated Outcomes</a:t>
            </a:r>
            <a:br>
              <a:rPr lang="en-US" dirty="0"/>
            </a:br>
            <a:r>
              <a:rPr lang="en-US" dirty="0"/>
              <a:t>&amp; Products</a:t>
            </a:r>
            <a:endParaRPr dirty="0"/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Tx/>
              <a:buSzPts val="240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Site-level biological &amp; hydrodynamic characterizations</a:t>
            </a:r>
            <a:endParaRPr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Tx/>
              <a:buSzPts val="240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Spatial datasets</a:t>
            </a:r>
            <a:endParaRPr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Tx/>
              <a:buSzPts val="240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Updated statewide conservation &amp; restoration targeting tools</a:t>
            </a:r>
            <a:endParaRPr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Tx/>
              <a:buSzPts val="240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Management recommendations for priority areas as sea levels rise</a:t>
            </a:r>
            <a:endParaRPr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Tx/>
              <a:buSzPts val="240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Communication materials</a:t>
            </a:r>
            <a:endParaRPr dirty="0">
              <a:solidFill>
                <a:schemeClr val="tx1"/>
              </a:solidFill>
            </a:endParaRP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Tx/>
              <a:buSzPts val="2800"/>
              <a:buNone/>
            </a:pPr>
            <a:endParaRPr dirty="0"/>
          </a:p>
        </p:txBody>
      </p:sp>
      <p:pic>
        <p:nvPicPr>
          <p:cNvPr id="132" name="Google Shape;13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1047" y="1600200"/>
            <a:ext cx="3874736" cy="2185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288432" cy="1417638"/>
          </a:xfrm>
        </p:spPr>
        <p:txBody>
          <a:bodyPr/>
          <a:lstStyle/>
          <a:p>
            <a:r>
              <a:rPr lang="en-US" dirty="0" smtClean="0"/>
              <a:t>Where are we now?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t="73906" r="81340"/>
          <a:stretch>
            <a:fillRect/>
          </a:stretch>
        </p:blipFill>
        <p:spPr bwMode="auto">
          <a:xfrm>
            <a:off x="281896" y="4437665"/>
            <a:ext cx="2556225" cy="121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313" y="1578471"/>
            <a:ext cx="8907446" cy="268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86130" cy="1417638"/>
          </a:xfrm>
        </p:spPr>
        <p:txBody>
          <a:bodyPr/>
          <a:lstStyle/>
          <a:p>
            <a:r>
              <a:rPr lang="en-US" dirty="0" smtClean="0"/>
              <a:t>Proposed Workgroups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788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Sea Level Rise (2020)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i="1" dirty="0" smtClean="0">
                <a:solidFill>
                  <a:schemeClr val="tx1"/>
                </a:solidFill>
              </a:rPr>
              <a:t>Review state SLR projections and scenarios and make recommendations for SLR projections/scenarios to include within the EESLR project.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Living Shoreline (2020)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i="1" dirty="0" smtClean="0">
                <a:solidFill>
                  <a:schemeClr val="tx1"/>
                </a:solidFill>
              </a:rPr>
              <a:t>Discuss options for living shoreline monitoring. Discuss  living shoreline types and MTAG priorities. Make recommendations for living shorelines to monitor that would inform management or practitioner decision-making.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Marsh Model (2020-2021)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i="1" dirty="0" smtClean="0">
                <a:solidFill>
                  <a:schemeClr val="tx1"/>
                </a:solidFill>
              </a:rPr>
              <a:t>Review SLAMM inputs and outputs for marsh model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SAV Model (2020-2021)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i="1" dirty="0" smtClean="0">
                <a:solidFill>
                  <a:schemeClr val="tx1"/>
                </a:solidFill>
              </a:rPr>
              <a:t>Review SLAMM inputs and outputs for SAV model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Workgroups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23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Risk Reduction (2021)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i="1" dirty="0" smtClean="0">
                <a:solidFill>
                  <a:schemeClr val="tx1"/>
                </a:solidFill>
              </a:rPr>
              <a:t>Inform methods for quantifying risk reduction.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Management Actions (2021)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i="1" dirty="0" smtClean="0">
                <a:solidFill>
                  <a:schemeClr val="tx1"/>
                </a:solidFill>
              </a:rPr>
              <a:t>Identify and review proposed management actions for scenario modeling (ex. living shorelines, thin-layer sediment placement, marsh restoration, green vs. gray solutions).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Data Integration (2022)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i="1" dirty="0" smtClean="0">
                <a:solidFill>
                  <a:schemeClr val="tx1"/>
                </a:solidFill>
              </a:rPr>
              <a:t>Discuss data integration options for state targeting models. Identify other data integration opportunities. How best can model outputs be integrated into existing decision-making tools? How should data be used? How should data not be used?</a:t>
            </a:r>
          </a:p>
          <a:p>
            <a:endParaRPr lang="en-US" sz="2000" i="1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Workgroups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Scenario Modeling/Community Outreach (2022)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i="1" dirty="0" smtClean="0">
                <a:solidFill>
                  <a:schemeClr val="tx1"/>
                </a:solidFill>
              </a:rPr>
              <a:t>Identify scenarios of interest (storm events and management strategies) based on focus areas, SLR scenarios, and management actions list</a:t>
            </a:r>
            <a:r>
              <a:rPr lang="en-US" sz="2000" b="1" i="1" dirty="0" smtClean="0">
                <a:solidFill>
                  <a:schemeClr val="tx1"/>
                </a:solidFill>
              </a:rPr>
              <a:t>. </a:t>
            </a:r>
            <a:r>
              <a:rPr lang="en-US" sz="2000" i="1" dirty="0" smtClean="0">
                <a:solidFill>
                  <a:schemeClr val="tx1"/>
                </a:solidFill>
              </a:rPr>
              <a:t>Identify stakeholders and make outreach recommendations. Participate in outreach meetings as is relevant.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5932966" cy="1417638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 smtClean="0"/>
              <a:t>George Mason University</a:t>
            </a:r>
          </a:p>
          <a:p>
            <a:pPr lvl="1"/>
            <a:r>
              <a:rPr lang="en-US" sz="2400" dirty="0" smtClean="0"/>
              <a:t>Celso Ferreira,</a:t>
            </a:r>
            <a:r>
              <a:rPr lang="en-US" sz="2400" b="1" dirty="0" smtClean="0"/>
              <a:t> </a:t>
            </a:r>
            <a:r>
              <a:rPr lang="en-US" sz="2400" dirty="0" smtClean="0"/>
              <a:t>cferei3@gmu.edu</a:t>
            </a:r>
          </a:p>
          <a:p>
            <a:pPr lvl="1">
              <a:buNone/>
            </a:pPr>
            <a:endParaRPr lang="en-US" sz="2400" dirty="0" smtClean="0"/>
          </a:p>
          <a:p>
            <a:r>
              <a:rPr lang="en-US" sz="2400" b="1" dirty="0" smtClean="0"/>
              <a:t>Maryland Department of Natural Resources</a:t>
            </a:r>
          </a:p>
          <a:p>
            <a:pPr lvl="1"/>
            <a:r>
              <a:rPr lang="en-US" sz="2400" dirty="0" smtClean="0"/>
              <a:t>Nicole Carlozo, nicole.carlozo@maryland.gov</a:t>
            </a:r>
          </a:p>
          <a:p>
            <a:pPr lvl="1"/>
            <a:r>
              <a:rPr lang="en-US" sz="2400" dirty="0" smtClean="0"/>
              <a:t>Rebecca Golden, rebecca.golden@maryland.gov</a:t>
            </a:r>
          </a:p>
          <a:p>
            <a:pPr lvl="1"/>
            <a:r>
              <a:rPr lang="en-US" sz="2400" dirty="0" smtClean="0"/>
              <a:t>Elliott Campbell, elliott.campbell@maryland.gov</a:t>
            </a:r>
          </a:p>
          <a:p>
            <a:pPr lvl="1">
              <a:buNone/>
            </a:pPr>
            <a:endParaRPr lang="en-US" sz="2400" dirty="0" smtClean="0"/>
          </a:p>
          <a:p>
            <a:r>
              <a:rPr lang="en-US" sz="2400" b="1" dirty="0" smtClean="0"/>
              <a:t>The Nature Conservancy</a:t>
            </a:r>
          </a:p>
          <a:p>
            <a:pPr lvl="1"/>
            <a:r>
              <a:rPr lang="en-US" sz="2400" dirty="0" smtClean="0"/>
              <a:t>Michelle Canick, mcanick@tnc.org</a:t>
            </a:r>
          </a:p>
          <a:p>
            <a:pPr lvl="1"/>
            <a:r>
              <a:rPr lang="en-US" sz="2400" dirty="0" smtClean="0"/>
              <a:t>Jackie Specht, jackie.specht@tnc.org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-1" y="0"/>
            <a:ext cx="5990897" cy="141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EESLR Overview</a:t>
            </a:r>
            <a:endParaRPr dirty="0"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1"/>
          </p:nvPr>
        </p:nvSpPr>
        <p:spPr>
          <a:xfrm>
            <a:off x="457200" y="3657599"/>
            <a:ext cx="8229600" cy="112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Char char="•"/>
            </a:pPr>
            <a:r>
              <a:rPr lang="en-US" dirty="0">
                <a:solidFill>
                  <a:srgbClr val="002060"/>
                </a:solidFill>
              </a:rPr>
              <a:t>Multidisciplinary research program</a:t>
            </a:r>
            <a:endParaRPr dirty="0">
              <a:solidFill>
                <a:srgbClr val="002060"/>
              </a:solidFill>
            </a:endParaRPr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 sz="2400" dirty="0"/>
              <a:t>inform coastal managers of local coastal vulnerability &amp; solutions to mitigate flood risk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3"/>
              </a:buClr>
              <a:buSzPts val="3200"/>
              <a:buChar char="•"/>
            </a:pPr>
            <a:r>
              <a:rPr lang="en-US" dirty="0">
                <a:solidFill>
                  <a:srgbClr val="002060"/>
                </a:solidFill>
              </a:rPr>
              <a:t>Collaborative science model</a:t>
            </a:r>
            <a:endParaRPr dirty="0">
              <a:solidFill>
                <a:srgbClr val="002060"/>
              </a:solidFill>
            </a:endParaRPr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 sz="2400" dirty="0"/>
              <a:t>integrates stakeholder input to ensure relevancy, applicability &amp; value to coastal managers</a:t>
            </a:r>
            <a:endParaRPr dirty="0"/>
          </a:p>
        </p:txBody>
      </p:sp>
      <p:pic>
        <p:nvPicPr>
          <p:cNvPr id="96" name="Google Shape;9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316" y="1556077"/>
            <a:ext cx="6907367" cy="1963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5971032" cy="141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Project Goals</a:t>
            </a:r>
            <a:endParaRPr dirty="0"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Tx/>
              <a:buSzPts val="3200"/>
              <a:buChar char="•"/>
            </a:pPr>
            <a:r>
              <a:rPr lang="en-US" dirty="0">
                <a:solidFill>
                  <a:schemeClr val="tx1"/>
                </a:solidFill>
              </a:rPr>
              <a:t>Quantify the benefits of natural &amp; nature-based features (NNBF)</a:t>
            </a:r>
            <a:endParaRPr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Tx/>
              <a:buSzPts val="3200"/>
              <a:buChar char="•"/>
            </a:pPr>
            <a:r>
              <a:rPr lang="en-US" dirty="0">
                <a:solidFill>
                  <a:schemeClr val="tx1"/>
                </a:solidFill>
              </a:rPr>
              <a:t>Inform conservation &amp; management under future sea level rise scenarios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>
              <a:solidFill>
                <a:schemeClr val="accent3"/>
              </a:solidFill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 r="14762"/>
          <a:stretch/>
        </p:blipFill>
        <p:spPr>
          <a:xfrm>
            <a:off x="474785" y="4098195"/>
            <a:ext cx="2409092" cy="2357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7915" y="4005174"/>
            <a:ext cx="2310584" cy="2645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2537" y="4098195"/>
            <a:ext cx="2426677" cy="2290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-1" y="0"/>
            <a:ext cx="5951483" cy="141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Objectives</a:t>
            </a:r>
            <a:endParaRPr dirty="0"/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Tx/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Enhance understanding of flood protection capacity &amp; performance of NNBF under extreme &amp; chronic events</a:t>
            </a:r>
            <a:endParaRPr dirty="0">
              <a:solidFill>
                <a:schemeClr val="tx1"/>
              </a:solidFill>
            </a:endParaRPr>
          </a:p>
          <a:p>
            <a:pPr marL="514350" lvl="0" indent="-514350" algn="l" rtl="0">
              <a:spcBef>
                <a:spcPts val="480"/>
              </a:spcBef>
              <a:spcAft>
                <a:spcPts val="0"/>
              </a:spcAft>
              <a:buClrTx/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Increase understanding of statewide flood protection capacity of NNBF under current conditions &amp; future SLR scenarios</a:t>
            </a:r>
            <a:endParaRPr dirty="0">
              <a:solidFill>
                <a:schemeClr val="tx1"/>
              </a:solidFill>
            </a:endParaRPr>
          </a:p>
          <a:p>
            <a:pPr marL="514350" lvl="0" indent="-514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dirty="0"/>
              <a:t>Quantify NNBF benefits for current and future SLR scenarios &amp; integrate into Maryland’s natural resource management</a:t>
            </a:r>
            <a:endParaRPr dirty="0"/>
          </a:p>
          <a:p>
            <a:pPr marL="514350" lvl="0" indent="-514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dirty="0"/>
              <a:t>Work with regional, state &amp; local stakeholders to: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 sz="2000" dirty="0"/>
              <a:t>Develop conservation &amp; management recommendations to preserve or elevate the protective benefits of NNBF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 sz="2000" dirty="0"/>
              <a:t>Enhance resiliency of Maryland’s vulnerable coastal communities 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5990897" cy="1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Objective 1</a:t>
            </a:r>
            <a:endParaRPr dirty="0"/>
          </a:p>
        </p:txBody>
      </p:sp>
      <p:sp>
        <p:nvSpPr>
          <p:cNvPr id="146" name="Google Shape;146;p19"/>
          <p:cNvSpPr txBox="1">
            <a:spLocks noGrp="1"/>
          </p:cNvSpPr>
          <p:nvPr>
            <p:ph type="body" idx="1"/>
          </p:nvPr>
        </p:nvSpPr>
        <p:spPr>
          <a:xfrm>
            <a:off x="457199" y="1600200"/>
            <a:ext cx="538706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Enhance understanding of flood protection capacity &amp; performance of NNBF under extreme &amp; chronic events</a:t>
            </a:r>
            <a:endParaRPr dirty="0"/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Tx/>
              <a:buSzPts val="2800"/>
              <a:buFont typeface="Calibri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Site Selection</a:t>
            </a:r>
            <a:endParaRPr dirty="0">
              <a:solidFill>
                <a:schemeClr val="tx1"/>
              </a:solidFill>
            </a:endParaRPr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dirty="0"/>
              <a:t>Field-based NNBF and Nearshore Habitat Monitoring</a:t>
            </a:r>
            <a:endParaRPr dirty="0"/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dirty="0"/>
              <a:t>Field-based Hydrodynamic Monitoring</a:t>
            </a:r>
            <a:endParaRPr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5080" y="3479988"/>
            <a:ext cx="2078916" cy="1566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5080" y="5046796"/>
            <a:ext cx="2083145" cy="156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5080" y="1600200"/>
            <a:ext cx="2095526" cy="1863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Site Selection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858" y="1594884"/>
            <a:ext cx="3689496" cy="3625702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/>
              <a:t>YEAR 1</a:t>
            </a:r>
          </a:p>
          <a:p>
            <a:r>
              <a:rPr lang="en-US" sz="2400" dirty="0" smtClean="0"/>
              <a:t>North Point State Park</a:t>
            </a:r>
          </a:p>
          <a:p>
            <a:r>
              <a:rPr lang="en-US" sz="2400" dirty="0" smtClean="0"/>
              <a:t>Fairmount (private)</a:t>
            </a:r>
          </a:p>
          <a:p>
            <a:r>
              <a:rPr lang="en-US" sz="2400" dirty="0" smtClean="0"/>
              <a:t>Assateague State Park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b="1" dirty="0" smtClean="0"/>
              <a:t>YEAR 2</a:t>
            </a:r>
          </a:p>
          <a:p>
            <a:r>
              <a:rPr lang="en-US" sz="2400" dirty="0" smtClean="0"/>
              <a:t>Franklin Point State Park</a:t>
            </a:r>
          </a:p>
          <a:p>
            <a:r>
              <a:rPr lang="en-US" sz="2400" dirty="0" smtClean="0"/>
              <a:t>Chesapeake Bay Environmental Center</a:t>
            </a:r>
          </a:p>
          <a:p>
            <a:r>
              <a:rPr lang="en-US" sz="2400" dirty="0" smtClean="0"/>
              <a:t>Isle of Wight WMA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39424" t="27515" r="3044" b="10159"/>
          <a:stretch/>
        </p:blipFill>
        <p:spPr bwMode="auto">
          <a:xfrm>
            <a:off x="3800808" y="1968819"/>
            <a:ext cx="5114925" cy="4260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2884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Field Setup</a:t>
            </a:r>
            <a:endParaRPr dirty="0"/>
          </a:p>
        </p:txBody>
      </p:sp>
      <p:pic>
        <p:nvPicPr>
          <p:cNvPr id="166" name="Google Shape;16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1443101"/>
            <a:ext cx="9144006" cy="264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http://frg.vse.gmu.edu/documents/882235/1464042/17_DM_20150911.JPG/f549f258-eb19-4d49-bd00-441fd25ec517?t=144651985576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824" y="4478741"/>
            <a:ext cx="3008897" cy="225667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0"/>
          <a:stretch>
            <a:fillRect/>
          </a:stretch>
        </p:blipFill>
        <p:spPr>
          <a:xfrm>
            <a:off x="2743200" y="4498136"/>
            <a:ext cx="2374693" cy="21980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5" descr="P100096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4" y="4480596"/>
            <a:ext cx="1641775" cy="21938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78195" y="4178596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 Sensor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55089" y="4182142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Level Sensor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50690" y="4196319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Currents Profile (ADCP)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5951483" cy="14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Objective 2</a:t>
            </a:r>
            <a:endParaRPr dirty="0"/>
          </a:p>
        </p:txBody>
      </p:sp>
      <p:sp>
        <p:nvSpPr>
          <p:cNvPr id="156" name="Google Shape;156;p20"/>
          <p:cNvSpPr txBox="1">
            <a:spLocks noGrp="1"/>
          </p:cNvSpPr>
          <p:nvPr>
            <p:ph type="body" idx="1"/>
          </p:nvPr>
        </p:nvSpPr>
        <p:spPr>
          <a:xfrm>
            <a:off x="457199" y="1600200"/>
            <a:ext cx="538706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Increase understanding of statewide flood protection capacity of NNBF under current conditions &amp; future SLR scenarios</a:t>
            </a:r>
            <a:endParaRPr dirty="0"/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Tx/>
              <a:buSzPts val="2800"/>
              <a:buFont typeface="Calibri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Evaluate statewide buffering capacity of NNBF</a:t>
            </a:r>
            <a:endParaRPr dirty="0">
              <a:solidFill>
                <a:schemeClr val="tx1"/>
              </a:solidFill>
            </a:endParaRPr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Tx/>
              <a:buSzPts val="2800"/>
              <a:buFont typeface="Calibri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Evaluate SLR Impacts to NNBF</a:t>
            </a:r>
            <a:endParaRPr dirty="0">
              <a:solidFill>
                <a:schemeClr val="tx1"/>
              </a:solidFill>
            </a:endParaRPr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Tx/>
              <a:buSzPts val="2800"/>
              <a:buFont typeface="Calibri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Evaluate Buffering Capacity of NNBF under Future SLR conditions</a:t>
            </a:r>
            <a:endParaRPr dirty="0">
              <a:solidFill>
                <a:schemeClr val="tx1"/>
              </a:solidFill>
            </a:endParaRP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5656" y="1512848"/>
            <a:ext cx="2395936" cy="176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5656" y="4858652"/>
            <a:ext cx="2395936" cy="184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3906" y="3065064"/>
            <a:ext cx="2397686" cy="1788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1265" y="0"/>
            <a:ext cx="5986130" cy="14465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dirty="0" smtClean="0">
                <a:latin typeface="Calibri" pitchFamily="34" charset="0"/>
                <a:cs typeface="Calibri" pitchFamily="34" charset="0"/>
              </a:rPr>
              <a:t>Coastal Flooding Modeling Framework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69" y="2235853"/>
            <a:ext cx="3618462" cy="2228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t="6297" r="50208" b="4814"/>
          <a:stretch/>
        </p:blipFill>
        <p:spPr>
          <a:xfrm>
            <a:off x="6837069" y="2617203"/>
            <a:ext cx="1868906" cy="9383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r="6741"/>
          <a:stretch/>
        </p:blipFill>
        <p:spPr>
          <a:xfrm>
            <a:off x="255233" y="2217981"/>
            <a:ext cx="487572" cy="4857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961" y="3383356"/>
            <a:ext cx="476218" cy="4694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r="3849"/>
          <a:stretch/>
        </p:blipFill>
        <p:spPr>
          <a:xfrm>
            <a:off x="264961" y="3960627"/>
            <a:ext cx="477844" cy="467622"/>
          </a:xfrm>
          <a:prstGeom prst="rect">
            <a:avLst/>
          </a:prstGeom>
        </p:spPr>
      </p:pic>
      <p:pic>
        <p:nvPicPr>
          <p:cNvPr id="27" name="Picture 8" descr="https://raw.githubusercontent.com/MasonFloodHazardsResearchLab/iFloodWebsite/master/public/map/layerIcons/stormPath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4" y="2814065"/>
            <a:ext cx="461466" cy="46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207620" y="5071068"/>
            <a:ext cx="617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  <a:ea typeface="Times New Roman" panose="02020603050405020304" pitchFamily="18" charset="0"/>
              </a:rPr>
              <a:t>Scenario-based simulations </a:t>
            </a:r>
            <a:r>
              <a:rPr lang="en-US" sz="2800" dirty="0">
                <a:latin typeface="Cambria" pitchFamily="18" charset="0"/>
                <a:ea typeface="Times New Roman" panose="02020603050405020304" pitchFamily="18" charset="0"/>
              </a:rPr>
              <a:t>that compare the benefits of various management actions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7799" y="2322335"/>
            <a:ext cx="1091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itchFamily="18" charset="0"/>
                <a:ea typeface="Times New Roman" panose="02020603050405020304" pitchFamily="18" charset="0"/>
              </a:rPr>
              <a:t>Sea-level rise</a:t>
            </a:r>
            <a:endParaRPr lang="en-US" sz="1200" dirty="0"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7799" y="3391137"/>
            <a:ext cx="137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itchFamily="18" charset="0"/>
                <a:ea typeface="Times New Roman" panose="02020603050405020304" pitchFamily="18" charset="0"/>
              </a:rPr>
              <a:t>Marsh migration and conservation</a:t>
            </a:r>
            <a:endParaRPr lang="en-US" sz="1200" dirty="0">
              <a:latin typeface="Cambria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9438" y="3984881"/>
            <a:ext cx="1091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itchFamily="18" charset="0"/>
                <a:ea typeface="Times New Roman" panose="02020603050405020304" pitchFamily="18" charset="0"/>
              </a:rPr>
              <a:t>Management actions</a:t>
            </a:r>
            <a:endParaRPr lang="en-US" sz="1200" dirty="0">
              <a:latin typeface="Cambr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7511" y="2869556"/>
            <a:ext cx="1376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itchFamily="18" charset="0"/>
                <a:ea typeface="Times New Roman" panose="02020603050405020304" pitchFamily="18" charset="0"/>
              </a:rPr>
              <a:t>Extreme events</a:t>
            </a:r>
            <a:endParaRPr lang="en-US" sz="1200" dirty="0">
              <a:latin typeface="Cambria" pitchFamily="18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5400000">
            <a:off x="1248941" y="3224824"/>
            <a:ext cx="2196302" cy="182616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Isosceles Triangle 34"/>
          <p:cNvSpPr/>
          <p:nvPr/>
        </p:nvSpPr>
        <p:spPr>
          <a:xfrm rot="5400000">
            <a:off x="5363741" y="3216643"/>
            <a:ext cx="2196302" cy="182616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/>
          <a:srcRect l="16667" t="20370" r="76250" b="57407"/>
          <a:stretch/>
        </p:blipFill>
        <p:spPr>
          <a:xfrm>
            <a:off x="7557572" y="2132551"/>
            <a:ext cx="609600" cy="537882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76200" y="2122188"/>
            <a:ext cx="1996968" cy="2438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2561266" y="2133600"/>
            <a:ext cx="3687134" cy="2438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6629400" y="2122188"/>
            <a:ext cx="2438400" cy="2438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93031" y="1510195"/>
            <a:ext cx="1950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Scenarios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76317" y="1466193"/>
            <a:ext cx="3257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Costal Flood Hazards Models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48098" y="1409121"/>
            <a:ext cx="2786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State-wide coastal protection information</a:t>
            </a:r>
            <a:endParaRPr lang="en-US" sz="2000" dirty="0">
              <a:latin typeface="Cambria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5136" y="3481780"/>
            <a:ext cx="1834597" cy="1031961"/>
          </a:xfrm>
          <a:prstGeom prst="rect">
            <a:avLst/>
          </a:prstGeom>
        </p:spPr>
      </p:pic>
      <p:pic>
        <p:nvPicPr>
          <p:cNvPr id="30" name="Google Shape;87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76977" y="5624621"/>
            <a:ext cx="1828800" cy="1091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31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3833</TotalTime>
  <Words>877</Words>
  <Application>Microsoft Office PowerPoint</Application>
  <PresentationFormat>On-screen Show (4:3)</PresentationFormat>
  <Paragraphs>117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Calibri</vt:lpstr>
      <vt:lpstr>Cambria</vt:lpstr>
      <vt:lpstr>Times New Roman</vt:lpstr>
      <vt:lpstr>Office Theme</vt:lpstr>
      <vt:lpstr>Maryland’s Ecological Effects of Sea Level Rise Project</vt:lpstr>
      <vt:lpstr>EESLR Overview</vt:lpstr>
      <vt:lpstr>Project Goals</vt:lpstr>
      <vt:lpstr>Objectives</vt:lpstr>
      <vt:lpstr>Objective 1</vt:lpstr>
      <vt:lpstr>Site Selection</vt:lpstr>
      <vt:lpstr>Field Setup</vt:lpstr>
      <vt:lpstr>Objective 2</vt:lpstr>
      <vt:lpstr>PowerPoint Presentation</vt:lpstr>
      <vt:lpstr>Anticipated Outcomes &amp; Products</vt:lpstr>
      <vt:lpstr>Where are we now?</vt:lpstr>
      <vt:lpstr>Proposed Workgroups</vt:lpstr>
      <vt:lpstr>Proposed Workgroups</vt:lpstr>
      <vt:lpstr>Proposed Workgroups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Ecological Effects of Sea Level Rise</dc:title>
  <dc:creator>Carlozo, Nicole</dc:creator>
  <cp:lastModifiedBy>Nicole Carlozo</cp:lastModifiedBy>
  <cp:revision>24</cp:revision>
  <dcterms:modified xsi:type="dcterms:W3CDTF">2020-04-30T14:59:52Z</dcterms:modified>
</cp:coreProperties>
</file>