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6" r:id="rId4"/>
  </p:sldMasterIdLst>
  <p:notesMasterIdLst>
    <p:notesMasterId r:id="rId25"/>
  </p:notesMasterIdLst>
  <p:handoutMasterIdLst>
    <p:handoutMasterId r:id="rId26"/>
  </p:handoutMasterIdLst>
  <p:sldIdLst>
    <p:sldId id="256" r:id="rId5"/>
    <p:sldId id="298" r:id="rId6"/>
    <p:sldId id="290" r:id="rId7"/>
    <p:sldId id="294" r:id="rId8"/>
    <p:sldId id="288" r:id="rId9"/>
    <p:sldId id="295" r:id="rId10"/>
    <p:sldId id="289" r:id="rId11"/>
    <p:sldId id="292" r:id="rId12"/>
    <p:sldId id="291" r:id="rId13"/>
    <p:sldId id="296" r:id="rId14"/>
    <p:sldId id="293" r:id="rId15"/>
    <p:sldId id="297" r:id="rId16"/>
    <p:sldId id="285" r:id="rId17"/>
    <p:sldId id="286" r:id="rId18"/>
    <p:sldId id="287" r:id="rId19"/>
    <p:sldId id="267" r:id="rId20"/>
    <p:sldId id="263" r:id="rId21"/>
    <p:sldId id="270" r:id="rId22"/>
    <p:sldId id="260" r:id="rId23"/>
    <p:sldId id="28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13F2BCE-124B-4B2C-AE3B-19F3333F3737}">
          <p14:sldIdLst>
            <p14:sldId id="256"/>
          </p14:sldIdLst>
        </p14:section>
        <p14:section name="Metrics" id="{49CAC2E0-D884-4EC7-A1F9-91A9E8EDEBC8}">
          <p14:sldIdLst>
            <p14:sldId id="298"/>
            <p14:sldId id="290"/>
            <p14:sldId id="294"/>
            <p14:sldId id="288"/>
            <p14:sldId id="295"/>
            <p14:sldId id="289"/>
            <p14:sldId id="292"/>
            <p14:sldId id="291"/>
            <p14:sldId id="296"/>
            <p14:sldId id="293"/>
          </p14:sldIdLst>
        </p14:section>
        <p14:section name="Indicators" id="{3CABDD59-DED7-440A-BAAA-1DE5D74E832D}">
          <p14:sldIdLst>
            <p14:sldId id="297"/>
            <p14:sldId id="285"/>
            <p14:sldId id="286"/>
            <p14:sldId id="287"/>
            <p14:sldId id="267"/>
            <p14:sldId id="263"/>
            <p14:sldId id="270"/>
            <p14:sldId id="260"/>
            <p14:sldId id="284"/>
          </p14:sldIdLst>
        </p14:section>
      </p14:sectionLst>
    </p:ex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21"/>
    <p:restoredTop sz="92147" autoAdjust="0"/>
  </p:normalViewPr>
  <p:slideViewPr>
    <p:cSldViewPr snapToGrid="0" snapToObjects="1">
      <p:cViewPr>
        <p:scale>
          <a:sx n="50" d="100"/>
          <a:sy n="50" d="100"/>
        </p:scale>
        <p:origin x="-1098" y="-11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E:\Dropbox\Active\cbpEnvironLiteracy\08_reconciled_db2\ELIT%20Variables%20w%20Reconciliation%20(22Jul2016).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Dropbox\Active\cbpEnvironLiteracy\08_reconciled_db2\ELIT%20Variables%20w%20Reconciliation%20(22Jul2016).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Dropbox\Active\cbpEnvironLiteracy\08_reconciled_db2\ELIT%20Variables%20w%20Reconciliation%20(22Jul2016).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Dropbox\Active\cbpEnvironLiteracy\08_reconciled_db2\ELIT%20Variables%20w%20Reconciliation%20(22Jul2016).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divs135fs1.tt.local\Projects\Envsci\Public\Melissa\Ches%20Bay%20Support\Environmental%20Literacy\Corrected\Jon's%20Sheet\ELIT%20Variables%20Key%202015-06-29,%20rev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E:\Dropbox\Active\cbpEnvironLiteracy\08_reconciled_db2\ELIT%20Variables%20w%20Reconciliation%20(22Jul20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b="0" i="0" u="none" strike="noStrike" baseline="0">
                <a:solidFill>
                  <a:srgbClr val="595959"/>
                </a:solidFill>
                <a:latin typeface="Calibri"/>
                <a:ea typeface="Calibri"/>
                <a:cs typeface="Calibri"/>
              </a:defRPr>
            </a:pPr>
            <a:r>
              <a:rPr lang="en-US"/>
              <a:t>LEA Preparedness to Implement Environmental Education</a:t>
            </a:r>
          </a:p>
        </c:rich>
      </c:tx>
      <c:layout>
        <c:manualLayout>
          <c:xMode val="edge"/>
          <c:yMode val="edge"/>
          <c:x val="0.1267607631584339"/>
          <c:y val="3.3203172497519251E-2"/>
        </c:manualLayout>
      </c:layout>
      <c:overlay val="0"/>
      <c:spPr>
        <a:noFill/>
        <a:ln w="25400">
          <a:noFill/>
        </a:ln>
      </c:spPr>
    </c:title>
    <c:autoTitleDeleted val="0"/>
    <c:plotArea>
      <c:layout>
        <c:manualLayout>
          <c:layoutTarget val="inner"/>
          <c:xMode val="edge"/>
          <c:yMode val="edge"/>
          <c:x val="7.9812332359013943E-2"/>
          <c:y val="0.21093780174894583"/>
          <c:w val="0.90023616057887779"/>
          <c:h val="0.57031331583974243"/>
        </c:manualLayout>
      </c:layout>
      <c:barChart>
        <c:barDir val="col"/>
        <c:grouping val="clustered"/>
        <c:varyColors val="0"/>
        <c:ser>
          <c:idx val="0"/>
          <c:order val="0"/>
          <c:tx>
            <c:v>Well Prepared</c:v>
          </c:tx>
          <c:spPr>
            <a:solidFill>
              <a:srgbClr val="9BBB59"/>
            </a:solidFill>
            <a:ln w="25400">
              <a:noFill/>
            </a:ln>
          </c:spPr>
          <c:invertIfNegative val="0"/>
          <c:cat>
            <c:strRef>
              <c:f>'Q35.1'!$B$8:$B$14</c:f>
              <c:strCache>
                <c:ptCount val="7"/>
                <c:pt idx="0">
                  <c:v>DC</c:v>
                </c:pt>
                <c:pt idx="1">
                  <c:v>DE</c:v>
                </c:pt>
                <c:pt idx="2">
                  <c:v>MD</c:v>
                </c:pt>
                <c:pt idx="3">
                  <c:v>PA</c:v>
                </c:pt>
                <c:pt idx="4">
                  <c:v>VA</c:v>
                </c:pt>
                <c:pt idx="5">
                  <c:v>WV</c:v>
                </c:pt>
                <c:pt idx="6">
                  <c:v>All</c:v>
                </c:pt>
              </c:strCache>
            </c:strRef>
          </c:cat>
          <c:val>
            <c:numRef>
              <c:f>'Q35.1'!$F$8:$F$14</c:f>
              <c:numCache>
                <c:formatCode>0%</c:formatCode>
                <c:ptCount val="7"/>
                <c:pt idx="0">
                  <c:v>0</c:v>
                </c:pt>
                <c:pt idx="1">
                  <c:v>0</c:v>
                </c:pt>
                <c:pt idx="2">
                  <c:v>0.70833333333333337</c:v>
                </c:pt>
                <c:pt idx="3">
                  <c:v>8.3333333333333329E-2</c:v>
                </c:pt>
                <c:pt idx="4">
                  <c:v>0.13461538461538461</c:v>
                </c:pt>
                <c:pt idx="5">
                  <c:v>0</c:v>
                </c:pt>
                <c:pt idx="6">
                  <c:v>0.15625</c:v>
                </c:pt>
              </c:numCache>
            </c:numRef>
          </c:val>
        </c:ser>
        <c:ser>
          <c:idx val="1"/>
          <c:order val="1"/>
          <c:tx>
            <c:v>Somewhat Prepared</c:v>
          </c:tx>
          <c:spPr>
            <a:solidFill>
              <a:srgbClr val="4F81BD"/>
            </a:solidFill>
            <a:ln w="25400">
              <a:noFill/>
            </a:ln>
          </c:spPr>
          <c:invertIfNegative val="0"/>
          <c:cat>
            <c:strRef>
              <c:f>'Q35.1'!$B$8:$B$14</c:f>
              <c:strCache>
                <c:ptCount val="7"/>
                <c:pt idx="0">
                  <c:v>DC</c:v>
                </c:pt>
                <c:pt idx="1">
                  <c:v>DE</c:v>
                </c:pt>
                <c:pt idx="2">
                  <c:v>MD</c:v>
                </c:pt>
                <c:pt idx="3">
                  <c:v>PA</c:v>
                </c:pt>
                <c:pt idx="4">
                  <c:v>VA</c:v>
                </c:pt>
                <c:pt idx="5">
                  <c:v>WV</c:v>
                </c:pt>
                <c:pt idx="6">
                  <c:v>All</c:v>
                </c:pt>
              </c:strCache>
            </c:strRef>
          </c:cat>
          <c:val>
            <c:numRef>
              <c:f>'Q35.1'!$H$8:$H$14</c:f>
              <c:numCache>
                <c:formatCode>0%</c:formatCode>
                <c:ptCount val="7"/>
                <c:pt idx="0">
                  <c:v>1</c:v>
                </c:pt>
                <c:pt idx="1">
                  <c:v>0</c:v>
                </c:pt>
                <c:pt idx="2">
                  <c:v>0.25</c:v>
                </c:pt>
                <c:pt idx="3">
                  <c:v>0.33333333333333331</c:v>
                </c:pt>
                <c:pt idx="4">
                  <c:v>0.47115384615384615</c:v>
                </c:pt>
                <c:pt idx="5">
                  <c:v>0</c:v>
                </c:pt>
                <c:pt idx="6">
                  <c:v>0.36328125</c:v>
                </c:pt>
              </c:numCache>
            </c:numRef>
          </c:val>
        </c:ser>
        <c:ser>
          <c:idx val="2"/>
          <c:order val="2"/>
          <c:tx>
            <c:v>Not Prepared</c:v>
          </c:tx>
          <c:spPr>
            <a:solidFill>
              <a:srgbClr val="C0504D"/>
            </a:solidFill>
            <a:ln w="25400">
              <a:noFill/>
            </a:ln>
          </c:spPr>
          <c:invertIfNegative val="0"/>
          <c:cat>
            <c:strRef>
              <c:f>'Q35.1'!$B$8:$B$14</c:f>
              <c:strCache>
                <c:ptCount val="7"/>
                <c:pt idx="0">
                  <c:v>DC</c:v>
                </c:pt>
                <c:pt idx="1">
                  <c:v>DE</c:v>
                </c:pt>
                <c:pt idx="2">
                  <c:v>MD</c:v>
                </c:pt>
                <c:pt idx="3">
                  <c:v>PA</c:v>
                </c:pt>
                <c:pt idx="4">
                  <c:v>VA</c:v>
                </c:pt>
                <c:pt idx="5">
                  <c:v>WV</c:v>
                </c:pt>
                <c:pt idx="6">
                  <c:v>All</c:v>
                </c:pt>
              </c:strCache>
            </c:strRef>
          </c:cat>
          <c:val>
            <c:numRef>
              <c:f>'Q35.1'!$J$8:$J$14</c:f>
              <c:numCache>
                <c:formatCode>0%</c:formatCode>
                <c:ptCount val="7"/>
                <c:pt idx="0">
                  <c:v>0</c:v>
                </c:pt>
                <c:pt idx="1">
                  <c:v>1</c:v>
                </c:pt>
                <c:pt idx="2">
                  <c:v>4.1666666666666664E-2</c:v>
                </c:pt>
                <c:pt idx="3">
                  <c:v>0.58333333333333337</c:v>
                </c:pt>
                <c:pt idx="4">
                  <c:v>0.39423076923076922</c:v>
                </c:pt>
                <c:pt idx="5">
                  <c:v>1</c:v>
                </c:pt>
                <c:pt idx="6">
                  <c:v>0.48046875</c:v>
                </c:pt>
              </c:numCache>
            </c:numRef>
          </c:val>
        </c:ser>
        <c:dLbls>
          <c:showLegendKey val="0"/>
          <c:showVal val="0"/>
          <c:showCatName val="0"/>
          <c:showSerName val="0"/>
          <c:showPercent val="0"/>
          <c:showBubbleSize val="0"/>
        </c:dLbls>
        <c:gapWidth val="150"/>
        <c:axId val="97802112"/>
        <c:axId val="97803648"/>
      </c:barChart>
      <c:catAx>
        <c:axId val="97802112"/>
        <c:scaling>
          <c:orientation val="minMax"/>
        </c:scaling>
        <c:delete val="0"/>
        <c:axPos val="b"/>
        <c:numFmt formatCode="General" sourceLinked="1"/>
        <c:majorTickMark val="cross"/>
        <c:minorTickMark val="cross"/>
        <c:tickLblPos val="nextTo"/>
        <c:spPr>
          <a:ln w="12700">
            <a:solidFill>
              <a:srgbClr val="878787"/>
            </a:solidFill>
            <a:prstDash val="solid"/>
          </a:ln>
        </c:spPr>
        <c:txPr>
          <a:bodyPr rot="0" vert="horz"/>
          <a:lstStyle/>
          <a:p>
            <a:pPr>
              <a:defRPr sz="1400" b="0" i="0" u="none" strike="noStrike" baseline="0">
                <a:solidFill>
                  <a:srgbClr val="595959"/>
                </a:solidFill>
                <a:latin typeface="Calibri"/>
                <a:ea typeface="Calibri"/>
                <a:cs typeface="Calibri"/>
              </a:defRPr>
            </a:pPr>
            <a:endParaRPr lang="en-US"/>
          </a:p>
        </c:txPr>
        <c:crossAx val="97803648"/>
        <c:crosses val="autoZero"/>
        <c:auto val="1"/>
        <c:lblAlgn val="ctr"/>
        <c:lblOffset val="100"/>
        <c:tickLblSkip val="1"/>
        <c:tickMarkSkip val="1"/>
        <c:noMultiLvlLbl val="0"/>
      </c:catAx>
      <c:valAx>
        <c:axId val="97803648"/>
        <c:scaling>
          <c:orientation val="minMax"/>
          <c:max val="1"/>
        </c:scaling>
        <c:delete val="0"/>
        <c:axPos val="l"/>
        <c:majorGridlines>
          <c:spPr>
            <a:ln w="12700">
              <a:solidFill>
                <a:srgbClr val="D9D9D9"/>
              </a:solidFill>
              <a:prstDash val="solid"/>
            </a:ln>
          </c:spPr>
        </c:majorGridlines>
        <c:numFmt formatCode="0%" sourceLinked="0"/>
        <c:majorTickMark val="cross"/>
        <c:minorTickMark val="cross"/>
        <c:tickLblPos val="nextTo"/>
        <c:spPr>
          <a:ln w="6350">
            <a:noFill/>
          </a:ln>
        </c:spPr>
        <c:txPr>
          <a:bodyPr rot="0" vert="horz"/>
          <a:lstStyle/>
          <a:p>
            <a:pPr>
              <a:defRPr sz="1400" b="0" i="0" u="none" strike="noStrike" baseline="0">
                <a:solidFill>
                  <a:srgbClr val="595959"/>
                </a:solidFill>
                <a:latin typeface="Calibri"/>
                <a:ea typeface="Calibri"/>
                <a:cs typeface="Calibri"/>
              </a:defRPr>
            </a:pPr>
            <a:endParaRPr lang="en-US"/>
          </a:p>
        </c:txPr>
        <c:crossAx val="97802112"/>
        <c:crosses val="autoZero"/>
        <c:crossBetween val="between"/>
        <c:majorUnit val="0.2"/>
      </c:valAx>
      <c:spPr>
        <a:solidFill>
          <a:srgbClr val="FFFFFF"/>
        </a:solidFill>
        <a:ln w="25400">
          <a:noFill/>
        </a:ln>
      </c:spPr>
    </c:plotArea>
    <c:legend>
      <c:legendPos val="b"/>
      <c:layout>
        <c:manualLayout>
          <c:xMode val="edge"/>
          <c:yMode val="edge"/>
          <c:x val="0.16929729198775009"/>
          <c:y val="0.91601693537273698"/>
          <c:w val="0.71538202665926143"/>
          <c:h val="6.8359472789010223E-2"/>
        </c:manualLayout>
      </c:layout>
      <c:overlay val="0"/>
      <c:spPr>
        <a:noFill/>
        <a:ln w="25400">
          <a:noFill/>
        </a:ln>
      </c:spPr>
      <c:txPr>
        <a:bodyPr/>
        <a:lstStyle/>
        <a:p>
          <a:pPr>
            <a:defRPr sz="1285" b="0" i="0" u="none" strike="noStrike" baseline="0">
              <a:solidFill>
                <a:srgbClr val="595959"/>
              </a:solidFill>
              <a:latin typeface="Calibri"/>
              <a:ea typeface="Calibri"/>
              <a:cs typeface="Calibri"/>
            </a:defRPr>
          </a:pPr>
          <a:endParaRPr lang="en-US"/>
        </a:p>
      </c:txPr>
    </c:legend>
    <c:plotVisOnly val="1"/>
    <c:dispBlanksAs val="zero"/>
    <c:showDLblsOverMax val="0"/>
  </c:chart>
  <c:spPr>
    <a:solidFill>
      <a:srgbClr val="FFFFFF"/>
    </a:solidFill>
    <a:ln w="6350">
      <a:noFill/>
    </a:ln>
  </c:spPr>
  <c:txPr>
    <a:bodyPr/>
    <a:lstStyle/>
    <a:p>
      <a:pPr>
        <a:defRPr sz="11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b="0" i="0" u="none" strike="noStrike" baseline="0">
                <a:solidFill>
                  <a:srgbClr val="595959"/>
                </a:solidFill>
                <a:latin typeface="Calibri"/>
                <a:ea typeface="Calibri"/>
                <a:cs typeface="Calibri"/>
              </a:defRPr>
            </a:pPr>
            <a:r>
              <a:rPr lang="en-US"/>
              <a:t>Reporting LEAs that Provided MWEEs at Elementary Schools</a:t>
            </a:r>
          </a:p>
        </c:rich>
      </c:tx>
      <c:layout>
        <c:manualLayout>
          <c:xMode val="edge"/>
          <c:yMode val="edge"/>
          <c:x val="0.14378391660781994"/>
          <c:y val="3.3203172497519251E-2"/>
        </c:manualLayout>
      </c:layout>
      <c:overlay val="0"/>
      <c:spPr>
        <a:noFill/>
        <a:ln w="25400">
          <a:noFill/>
        </a:ln>
      </c:spPr>
    </c:title>
    <c:autoTitleDeleted val="0"/>
    <c:plotArea>
      <c:layout>
        <c:manualLayout>
          <c:layoutTarget val="inner"/>
          <c:xMode val="edge"/>
          <c:yMode val="edge"/>
          <c:x val="9.7297387178224018E-2"/>
          <c:y val="0.21093780174894583"/>
          <c:w val="0.88432514124208039"/>
          <c:h val="0.57031331583974243"/>
        </c:manualLayout>
      </c:layout>
      <c:barChart>
        <c:barDir val="col"/>
        <c:grouping val="clustered"/>
        <c:varyColors val="0"/>
        <c:ser>
          <c:idx val="0"/>
          <c:order val="0"/>
          <c:tx>
            <c:v>Systemwide MWEE</c:v>
          </c:tx>
          <c:spPr>
            <a:solidFill>
              <a:srgbClr val="9BBB59"/>
            </a:solidFill>
            <a:ln w="25400">
              <a:noFill/>
            </a:ln>
          </c:spPr>
          <c:invertIfNegative val="0"/>
          <c:cat>
            <c:strRef>
              <c:f>'Q48.1, 56.1, 71.1'!$B$8:$B$14</c:f>
              <c:strCache>
                <c:ptCount val="7"/>
                <c:pt idx="0">
                  <c:v>DC</c:v>
                </c:pt>
                <c:pt idx="1">
                  <c:v>DE</c:v>
                </c:pt>
                <c:pt idx="2">
                  <c:v>MD</c:v>
                </c:pt>
                <c:pt idx="3">
                  <c:v>PA</c:v>
                </c:pt>
                <c:pt idx="4">
                  <c:v>VA</c:v>
                </c:pt>
                <c:pt idx="5">
                  <c:v>WV</c:v>
                </c:pt>
                <c:pt idx="6">
                  <c:v>All</c:v>
                </c:pt>
              </c:strCache>
            </c:strRef>
          </c:cat>
          <c:val>
            <c:numRef>
              <c:f>'Q48.1, 56.1, 71.1'!$F$8:$F$14</c:f>
              <c:numCache>
                <c:formatCode>0%</c:formatCode>
                <c:ptCount val="7"/>
                <c:pt idx="0">
                  <c:v>1</c:v>
                </c:pt>
                <c:pt idx="1">
                  <c:v>0</c:v>
                </c:pt>
                <c:pt idx="2">
                  <c:v>0.65217391304347827</c:v>
                </c:pt>
                <c:pt idx="3">
                  <c:v>0.23711340206185566</c:v>
                </c:pt>
                <c:pt idx="4">
                  <c:v>0.29702970297029702</c:v>
                </c:pt>
                <c:pt idx="5">
                  <c:v>0.5</c:v>
                </c:pt>
                <c:pt idx="6">
                  <c:v>0.29831932773109243</c:v>
                </c:pt>
              </c:numCache>
            </c:numRef>
          </c:val>
        </c:ser>
        <c:ser>
          <c:idx val="1"/>
          <c:order val="1"/>
          <c:tx>
            <c:v>Some MWEE</c:v>
          </c:tx>
          <c:spPr>
            <a:solidFill>
              <a:srgbClr val="4F81BD"/>
            </a:solidFill>
            <a:ln w="25400">
              <a:noFill/>
            </a:ln>
          </c:spPr>
          <c:invertIfNegative val="0"/>
          <c:cat>
            <c:strRef>
              <c:f>'Q48.1, 56.1, 71.1'!$B$8:$B$14</c:f>
              <c:strCache>
                <c:ptCount val="7"/>
                <c:pt idx="0">
                  <c:v>DC</c:v>
                </c:pt>
                <c:pt idx="1">
                  <c:v>DE</c:v>
                </c:pt>
                <c:pt idx="2">
                  <c:v>MD</c:v>
                </c:pt>
                <c:pt idx="3">
                  <c:v>PA</c:v>
                </c:pt>
                <c:pt idx="4">
                  <c:v>VA</c:v>
                </c:pt>
                <c:pt idx="5">
                  <c:v>WV</c:v>
                </c:pt>
                <c:pt idx="6">
                  <c:v>All</c:v>
                </c:pt>
              </c:strCache>
            </c:strRef>
          </c:cat>
          <c:val>
            <c:numRef>
              <c:f>'Q48.1, 56.1, 71.1'!$H$8:$H$14</c:f>
              <c:numCache>
                <c:formatCode>0%</c:formatCode>
                <c:ptCount val="7"/>
                <c:pt idx="0">
                  <c:v>0</c:v>
                </c:pt>
                <c:pt idx="1">
                  <c:v>0.23076923076923078</c:v>
                </c:pt>
                <c:pt idx="2">
                  <c:v>0.34782608695652173</c:v>
                </c:pt>
                <c:pt idx="3">
                  <c:v>0.37113402061855671</c:v>
                </c:pt>
                <c:pt idx="4">
                  <c:v>0.48514851485148514</c:v>
                </c:pt>
                <c:pt idx="5">
                  <c:v>0</c:v>
                </c:pt>
                <c:pt idx="6">
                  <c:v>0.40336134453781514</c:v>
                </c:pt>
              </c:numCache>
            </c:numRef>
          </c:val>
        </c:ser>
        <c:ser>
          <c:idx val="2"/>
          <c:order val="2"/>
          <c:tx>
            <c:v>No Evidence</c:v>
          </c:tx>
          <c:spPr>
            <a:solidFill>
              <a:srgbClr val="C0504D"/>
            </a:solidFill>
            <a:ln w="25400">
              <a:noFill/>
            </a:ln>
          </c:spPr>
          <c:invertIfNegative val="0"/>
          <c:cat>
            <c:strRef>
              <c:f>'Q48.1, 56.1, 71.1'!$B$8:$B$14</c:f>
              <c:strCache>
                <c:ptCount val="7"/>
                <c:pt idx="0">
                  <c:v>DC</c:v>
                </c:pt>
                <c:pt idx="1">
                  <c:v>DE</c:v>
                </c:pt>
                <c:pt idx="2">
                  <c:v>MD</c:v>
                </c:pt>
                <c:pt idx="3">
                  <c:v>PA</c:v>
                </c:pt>
                <c:pt idx="4">
                  <c:v>VA</c:v>
                </c:pt>
                <c:pt idx="5">
                  <c:v>WV</c:v>
                </c:pt>
                <c:pt idx="6">
                  <c:v>All</c:v>
                </c:pt>
              </c:strCache>
            </c:strRef>
          </c:cat>
          <c:val>
            <c:numRef>
              <c:f>'Q48.1, 56.1, 71.1'!$J$8:$J$14</c:f>
              <c:numCache>
                <c:formatCode>0%</c:formatCode>
                <c:ptCount val="7"/>
                <c:pt idx="0">
                  <c:v>0</c:v>
                </c:pt>
                <c:pt idx="1">
                  <c:v>0.76923076923076927</c:v>
                </c:pt>
                <c:pt idx="2">
                  <c:v>0</c:v>
                </c:pt>
                <c:pt idx="3">
                  <c:v>0.39175257731958762</c:v>
                </c:pt>
                <c:pt idx="4">
                  <c:v>0.21782178217821782</c:v>
                </c:pt>
                <c:pt idx="5">
                  <c:v>0.5</c:v>
                </c:pt>
                <c:pt idx="6">
                  <c:v>0.29831932773109243</c:v>
                </c:pt>
              </c:numCache>
            </c:numRef>
          </c:val>
        </c:ser>
        <c:dLbls>
          <c:showLegendKey val="0"/>
          <c:showVal val="0"/>
          <c:showCatName val="0"/>
          <c:showSerName val="0"/>
          <c:showPercent val="0"/>
          <c:showBubbleSize val="0"/>
        </c:dLbls>
        <c:gapWidth val="150"/>
        <c:axId val="97851264"/>
        <c:axId val="97852800"/>
      </c:barChart>
      <c:catAx>
        <c:axId val="97851264"/>
        <c:scaling>
          <c:orientation val="minMax"/>
        </c:scaling>
        <c:delete val="0"/>
        <c:axPos val="b"/>
        <c:numFmt formatCode="General" sourceLinked="1"/>
        <c:majorTickMark val="cross"/>
        <c:minorTickMark val="cross"/>
        <c:tickLblPos val="nextTo"/>
        <c:spPr>
          <a:ln w="12700">
            <a:solidFill>
              <a:srgbClr val="878787"/>
            </a:solidFill>
            <a:prstDash val="solid"/>
          </a:ln>
        </c:spPr>
        <c:txPr>
          <a:bodyPr rot="0" vert="horz"/>
          <a:lstStyle/>
          <a:p>
            <a:pPr>
              <a:defRPr sz="1400" b="0" i="0" u="none" strike="noStrike" baseline="0">
                <a:solidFill>
                  <a:srgbClr val="595959"/>
                </a:solidFill>
                <a:latin typeface="Calibri"/>
                <a:ea typeface="Calibri"/>
                <a:cs typeface="Calibri"/>
              </a:defRPr>
            </a:pPr>
            <a:endParaRPr lang="en-US"/>
          </a:p>
        </c:txPr>
        <c:crossAx val="97852800"/>
        <c:crosses val="autoZero"/>
        <c:auto val="1"/>
        <c:lblAlgn val="ctr"/>
        <c:lblOffset val="100"/>
        <c:tickLblSkip val="1"/>
        <c:tickMarkSkip val="1"/>
        <c:noMultiLvlLbl val="0"/>
      </c:catAx>
      <c:valAx>
        <c:axId val="97852800"/>
        <c:scaling>
          <c:orientation val="minMax"/>
          <c:max val="1"/>
        </c:scaling>
        <c:delete val="0"/>
        <c:axPos val="l"/>
        <c:majorGridlines>
          <c:spPr>
            <a:ln w="12700">
              <a:solidFill>
                <a:srgbClr val="D9D9D9"/>
              </a:solidFill>
              <a:prstDash val="solid"/>
            </a:ln>
          </c:spPr>
        </c:majorGridlines>
        <c:numFmt formatCode="0%" sourceLinked="0"/>
        <c:majorTickMark val="cross"/>
        <c:minorTickMark val="cross"/>
        <c:tickLblPos val="nextTo"/>
        <c:spPr>
          <a:ln w="6350">
            <a:noFill/>
          </a:ln>
        </c:spPr>
        <c:txPr>
          <a:bodyPr rot="0" vert="horz"/>
          <a:lstStyle/>
          <a:p>
            <a:pPr>
              <a:defRPr sz="1400" b="0" i="0" u="none" strike="noStrike" baseline="0">
                <a:solidFill>
                  <a:srgbClr val="595959"/>
                </a:solidFill>
                <a:latin typeface="Calibri"/>
                <a:ea typeface="Calibri"/>
                <a:cs typeface="Calibri"/>
              </a:defRPr>
            </a:pPr>
            <a:endParaRPr lang="en-US"/>
          </a:p>
        </c:txPr>
        <c:crossAx val="97851264"/>
        <c:crosses val="autoZero"/>
        <c:crossBetween val="between"/>
        <c:majorUnit val="0.2"/>
      </c:valAx>
      <c:spPr>
        <a:solidFill>
          <a:srgbClr val="FFFFFF"/>
        </a:solidFill>
        <a:ln w="25400">
          <a:noFill/>
        </a:ln>
      </c:spPr>
    </c:plotArea>
    <c:legend>
      <c:legendPos val="b"/>
      <c:layout>
        <c:manualLayout>
          <c:xMode val="edge"/>
          <c:yMode val="edge"/>
          <c:x val="0.22162190536993687"/>
          <c:y val="0.91601688833839601"/>
          <c:w val="0.56432460807263962"/>
          <c:h val="6.8359472789010223E-2"/>
        </c:manualLayout>
      </c:layout>
      <c:overlay val="0"/>
      <c:spPr>
        <a:noFill/>
        <a:ln w="25400">
          <a:noFill/>
        </a:ln>
      </c:spPr>
      <c:txPr>
        <a:bodyPr/>
        <a:lstStyle/>
        <a:p>
          <a:pPr>
            <a:defRPr sz="1285" b="0" i="0" u="none" strike="noStrike" baseline="0">
              <a:solidFill>
                <a:srgbClr val="595959"/>
              </a:solidFill>
              <a:latin typeface="Calibri"/>
              <a:ea typeface="Calibri"/>
              <a:cs typeface="Calibri"/>
            </a:defRPr>
          </a:pPr>
          <a:endParaRPr lang="en-US"/>
        </a:p>
      </c:txPr>
    </c:legend>
    <c:plotVisOnly val="1"/>
    <c:dispBlanksAs val="zero"/>
    <c:showDLblsOverMax val="0"/>
  </c:chart>
  <c:spPr>
    <a:solidFill>
      <a:srgbClr val="FFFFFF"/>
    </a:solidFill>
    <a:ln w="6350">
      <a:noFill/>
    </a:ln>
  </c:spPr>
  <c:txPr>
    <a:bodyPr/>
    <a:lstStyle/>
    <a:p>
      <a:pPr>
        <a:defRPr sz="11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b="0" i="0" u="none" strike="noStrike" baseline="0">
                <a:solidFill>
                  <a:srgbClr val="595959"/>
                </a:solidFill>
                <a:latin typeface="Calibri"/>
                <a:ea typeface="Calibri"/>
                <a:cs typeface="Calibri"/>
              </a:defRPr>
            </a:pPr>
            <a:r>
              <a:rPr lang="en-US"/>
              <a:t>Reporting LEAs that Provided MWEEs at Middle Schools</a:t>
            </a:r>
          </a:p>
        </c:rich>
      </c:tx>
      <c:layout>
        <c:manualLayout>
          <c:xMode val="edge"/>
          <c:yMode val="edge"/>
          <c:x val="0.16972988652201301"/>
          <c:y val="3.3203172497519251E-2"/>
        </c:manualLayout>
      </c:layout>
      <c:overlay val="0"/>
      <c:spPr>
        <a:noFill/>
        <a:ln w="25400">
          <a:noFill/>
        </a:ln>
      </c:spPr>
    </c:title>
    <c:autoTitleDeleted val="0"/>
    <c:plotArea>
      <c:layout>
        <c:manualLayout>
          <c:layoutTarget val="inner"/>
          <c:xMode val="edge"/>
          <c:yMode val="edge"/>
          <c:x val="9.7297387178224018E-2"/>
          <c:y val="0.21093780174894583"/>
          <c:w val="0.88432514124208039"/>
          <c:h val="0.57031331583974243"/>
        </c:manualLayout>
      </c:layout>
      <c:barChart>
        <c:barDir val="col"/>
        <c:grouping val="clustered"/>
        <c:varyColors val="0"/>
        <c:ser>
          <c:idx val="0"/>
          <c:order val="0"/>
          <c:tx>
            <c:v>Systemwide MWEE</c:v>
          </c:tx>
          <c:spPr>
            <a:solidFill>
              <a:srgbClr val="9BBB59"/>
            </a:solidFill>
            <a:ln w="25400">
              <a:noFill/>
            </a:ln>
          </c:spPr>
          <c:invertIfNegative val="0"/>
          <c:cat>
            <c:strRef>
              <c:f>'Q48.1, 56.1, 71.1'!$B$8:$B$14</c:f>
              <c:strCache>
                <c:ptCount val="7"/>
                <c:pt idx="0">
                  <c:v>DC</c:v>
                </c:pt>
                <c:pt idx="1">
                  <c:v>DE</c:v>
                </c:pt>
                <c:pt idx="2">
                  <c:v>MD</c:v>
                </c:pt>
                <c:pt idx="3">
                  <c:v>PA</c:v>
                </c:pt>
                <c:pt idx="4">
                  <c:v>VA</c:v>
                </c:pt>
                <c:pt idx="5">
                  <c:v>WV</c:v>
                </c:pt>
                <c:pt idx="6">
                  <c:v>All</c:v>
                </c:pt>
              </c:strCache>
            </c:strRef>
          </c:cat>
          <c:val>
            <c:numRef>
              <c:f>'Q48.1, 56.1, 71.1'!$P$8:$P$14</c:f>
              <c:numCache>
                <c:formatCode>0%</c:formatCode>
                <c:ptCount val="7"/>
                <c:pt idx="0">
                  <c:v>0</c:v>
                </c:pt>
                <c:pt idx="1">
                  <c:v>7.6923076923076927E-2</c:v>
                </c:pt>
                <c:pt idx="2">
                  <c:v>0.73913043478260865</c:v>
                </c:pt>
                <c:pt idx="3">
                  <c:v>0.25510204081632654</c:v>
                </c:pt>
                <c:pt idx="4">
                  <c:v>0.34313725490196079</c:v>
                </c:pt>
                <c:pt idx="5">
                  <c:v>0.5</c:v>
                </c:pt>
                <c:pt idx="6">
                  <c:v>0.32916666666666666</c:v>
                </c:pt>
              </c:numCache>
            </c:numRef>
          </c:val>
        </c:ser>
        <c:ser>
          <c:idx val="1"/>
          <c:order val="1"/>
          <c:tx>
            <c:v>Some MWEE</c:v>
          </c:tx>
          <c:spPr>
            <a:solidFill>
              <a:srgbClr val="4F81BD"/>
            </a:solidFill>
            <a:ln w="25400">
              <a:noFill/>
            </a:ln>
          </c:spPr>
          <c:invertIfNegative val="0"/>
          <c:cat>
            <c:strRef>
              <c:f>'Q48.1, 56.1, 71.1'!$B$8:$B$14</c:f>
              <c:strCache>
                <c:ptCount val="7"/>
                <c:pt idx="0">
                  <c:v>DC</c:v>
                </c:pt>
                <c:pt idx="1">
                  <c:v>DE</c:v>
                </c:pt>
                <c:pt idx="2">
                  <c:v>MD</c:v>
                </c:pt>
                <c:pt idx="3">
                  <c:v>PA</c:v>
                </c:pt>
                <c:pt idx="4">
                  <c:v>VA</c:v>
                </c:pt>
                <c:pt idx="5">
                  <c:v>WV</c:v>
                </c:pt>
                <c:pt idx="6">
                  <c:v>All</c:v>
                </c:pt>
              </c:strCache>
            </c:strRef>
          </c:cat>
          <c:val>
            <c:numRef>
              <c:f>'Q48.1, 56.1, 71.1'!$R$8:$R$14</c:f>
              <c:numCache>
                <c:formatCode>0%</c:formatCode>
                <c:ptCount val="7"/>
                <c:pt idx="0">
                  <c:v>1</c:v>
                </c:pt>
                <c:pt idx="1">
                  <c:v>0.23076923076923078</c:v>
                </c:pt>
                <c:pt idx="2">
                  <c:v>0.2608695652173913</c:v>
                </c:pt>
                <c:pt idx="3">
                  <c:v>0.43877551020408162</c:v>
                </c:pt>
                <c:pt idx="4">
                  <c:v>0.45098039215686275</c:v>
                </c:pt>
                <c:pt idx="5">
                  <c:v>0</c:v>
                </c:pt>
                <c:pt idx="6">
                  <c:v>0.41666666666666669</c:v>
                </c:pt>
              </c:numCache>
            </c:numRef>
          </c:val>
        </c:ser>
        <c:ser>
          <c:idx val="2"/>
          <c:order val="2"/>
          <c:tx>
            <c:v>No Evidence</c:v>
          </c:tx>
          <c:spPr>
            <a:solidFill>
              <a:srgbClr val="C0504D"/>
            </a:solidFill>
            <a:ln w="25400">
              <a:noFill/>
            </a:ln>
          </c:spPr>
          <c:invertIfNegative val="0"/>
          <c:cat>
            <c:strRef>
              <c:f>'Q48.1, 56.1, 71.1'!$B$8:$B$14</c:f>
              <c:strCache>
                <c:ptCount val="7"/>
                <c:pt idx="0">
                  <c:v>DC</c:v>
                </c:pt>
                <c:pt idx="1">
                  <c:v>DE</c:v>
                </c:pt>
                <c:pt idx="2">
                  <c:v>MD</c:v>
                </c:pt>
                <c:pt idx="3">
                  <c:v>PA</c:v>
                </c:pt>
                <c:pt idx="4">
                  <c:v>VA</c:v>
                </c:pt>
                <c:pt idx="5">
                  <c:v>WV</c:v>
                </c:pt>
                <c:pt idx="6">
                  <c:v>All</c:v>
                </c:pt>
              </c:strCache>
            </c:strRef>
          </c:cat>
          <c:val>
            <c:numRef>
              <c:f>'Q48.1, 56.1, 71.1'!$T$8:$T$14</c:f>
              <c:numCache>
                <c:formatCode>0%</c:formatCode>
                <c:ptCount val="7"/>
                <c:pt idx="0">
                  <c:v>0</c:v>
                </c:pt>
                <c:pt idx="1">
                  <c:v>0.69230769230769229</c:v>
                </c:pt>
                <c:pt idx="2">
                  <c:v>0</c:v>
                </c:pt>
                <c:pt idx="3">
                  <c:v>0.30612244897959184</c:v>
                </c:pt>
                <c:pt idx="4">
                  <c:v>0.20588235294117646</c:v>
                </c:pt>
                <c:pt idx="5">
                  <c:v>0.5</c:v>
                </c:pt>
                <c:pt idx="6">
                  <c:v>0.25416666666666665</c:v>
                </c:pt>
              </c:numCache>
            </c:numRef>
          </c:val>
        </c:ser>
        <c:dLbls>
          <c:showLegendKey val="0"/>
          <c:showVal val="0"/>
          <c:showCatName val="0"/>
          <c:showSerName val="0"/>
          <c:showPercent val="0"/>
          <c:showBubbleSize val="0"/>
        </c:dLbls>
        <c:gapWidth val="150"/>
        <c:axId val="97884032"/>
        <c:axId val="97885568"/>
      </c:barChart>
      <c:catAx>
        <c:axId val="97884032"/>
        <c:scaling>
          <c:orientation val="minMax"/>
        </c:scaling>
        <c:delete val="0"/>
        <c:axPos val="b"/>
        <c:numFmt formatCode="General" sourceLinked="1"/>
        <c:majorTickMark val="cross"/>
        <c:minorTickMark val="cross"/>
        <c:tickLblPos val="nextTo"/>
        <c:spPr>
          <a:ln w="12700">
            <a:solidFill>
              <a:srgbClr val="878787"/>
            </a:solidFill>
            <a:prstDash val="solid"/>
          </a:ln>
        </c:spPr>
        <c:txPr>
          <a:bodyPr rot="0" vert="horz"/>
          <a:lstStyle/>
          <a:p>
            <a:pPr>
              <a:defRPr sz="1400" b="0" i="0" u="none" strike="noStrike" baseline="0">
                <a:solidFill>
                  <a:srgbClr val="595959"/>
                </a:solidFill>
                <a:latin typeface="Calibri"/>
                <a:ea typeface="Calibri"/>
                <a:cs typeface="Calibri"/>
              </a:defRPr>
            </a:pPr>
            <a:endParaRPr lang="en-US"/>
          </a:p>
        </c:txPr>
        <c:crossAx val="97885568"/>
        <c:crosses val="autoZero"/>
        <c:auto val="1"/>
        <c:lblAlgn val="ctr"/>
        <c:lblOffset val="100"/>
        <c:tickLblSkip val="1"/>
        <c:tickMarkSkip val="1"/>
        <c:noMultiLvlLbl val="0"/>
      </c:catAx>
      <c:valAx>
        <c:axId val="97885568"/>
        <c:scaling>
          <c:orientation val="minMax"/>
          <c:max val="1"/>
        </c:scaling>
        <c:delete val="0"/>
        <c:axPos val="l"/>
        <c:majorGridlines>
          <c:spPr>
            <a:ln w="12700">
              <a:solidFill>
                <a:srgbClr val="D9D9D9"/>
              </a:solidFill>
              <a:prstDash val="solid"/>
            </a:ln>
          </c:spPr>
        </c:majorGridlines>
        <c:numFmt formatCode="0%" sourceLinked="0"/>
        <c:majorTickMark val="cross"/>
        <c:minorTickMark val="cross"/>
        <c:tickLblPos val="nextTo"/>
        <c:spPr>
          <a:ln w="6350">
            <a:noFill/>
          </a:ln>
        </c:spPr>
        <c:txPr>
          <a:bodyPr rot="0" vert="horz"/>
          <a:lstStyle/>
          <a:p>
            <a:pPr>
              <a:defRPr sz="1400" b="0" i="0" u="none" strike="noStrike" baseline="0">
                <a:solidFill>
                  <a:srgbClr val="595959"/>
                </a:solidFill>
                <a:latin typeface="Calibri"/>
                <a:ea typeface="Calibri"/>
                <a:cs typeface="Calibri"/>
              </a:defRPr>
            </a:pPr>
            <a:endParaRPr lang="en-US"/>
          </a:p>
        </c:txPr>
        <c:crossAx val="97884032"/>
        <c:crosses val="autoZero"/>
        <c:crossBetween val="between"/>
        <c:majorUnit val="0.2"/>
      </c:valAx>
      <c:spPr>
        <a:solidFill>
          <a:srgbClr val="FFFFFF"/>
        </a:solidFill>
        <a:ln w="25400">
          <a:noFill/>
        </a:ln>
      </c:spPr>
    </c:plotArea>
    <c:legend>
      <c:legendPos val="b"/>
      <c:layout>
        <c:manualLayout>
          <c:xMode val="edge"/>
          <c:yMode val="edge"/>
          <c:x val="0.22162190536993687"/>
          <c:y val="0.91601687639512352"/>
          <c:w val="0.55171199546002692"/>
          <c:h val="6.8359472789010223E-2"/>
        </c:manualLayout>
      </c:layout>
      <c:overlay val="0"/>
      <c:spPr>
        <a:noFill/>
        <a:ln w="25400">
          <a:noFill/>
        </a:ln>
      </c:spPr>
      <c:txPr>
        <a:bodyPr/>
        <a:lstStyle/>
        <a:p>
          <a:pPr>
            <a:defRPr sz="1285" b="0" i="0" u="none" strike="noStrike" baseline="0">
              <a:solidFill>
                <a:srgbClr val="595959"/>
              </a:solidFill>
              <a:latin typeface="Calibri"/>
              <a:ea typeface="Calibri"/>
              <a:cs typeface="Calibri"/>
            </a:defRPr>
          </a:pPr>
          <a:endParaRPr lang="en-US"/>
        </a:p>
      </c:txPr>
    </c:legend>
    <c:plotVisOnly val="1"/>
    <c:dispBlanksAs val="zero"/>
    <c:showDLblsOverMax val="0"/>
  </c:chart>
  <c:spPr>
    <a:solidFill>
      <a:srgbClr val="FFFFFF"/>
    </a:solidFill>
    <a:ln w="6350">
      <a:noFill/>
    </a:ln>
  </c:spPr>
  <c:txPr>
    <a:bodyPr/>
    <a:lstStyle/>
    <a:p>
      <a:pPr>
        <a:defRPr sz="11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b="0" i="0" u="none" strike="noStrike" baseline="0">
                <a:solidFill>
                  <a:srgbClr val="595959"/>
                </a:solidFill>
                <a:latin typeface="Calibri"/>
                <a:ea typeface="Calibri"/>
                <a:cs typeface="Calibri"/>
              </a:defRPr>
            </a:pPr>
            <a:r>
              <a:rPr lang="en-US"/>
              <a:t>Reporting LEAs that Provided MWEEs at High Schools in Required Courses</a:t>
            </a:r>
          </a:p>
        </c:rich>
      </c:tx>
      <c:layout>
        <c:manualLayout>
          <c:xMode val="edge"/>
          <c:yMode val="edge"/>
          <c:x val="0.12958978657839276"/>
          <c:y val="3.3203172497519251E-2"/>
        </c:manualLayout>
      </c:layout>
      <c:overlay val="0"/>
      <c:spPr>
        <a:noFill/>
        <a:ln w="25400">
          <a:noFill/>
        </a:ln>
      </c:spPr>
    </c:title>
    <c:autoTitleDeleted val="0"/>
    <c:plotArea>
      <c:layout>
        <c:manualLayout>
          <c:layoutTarget val="inner"/>
          <c:xMode val="edge"/>
          <c:yMode val="edge"/>
          <c:x val="9.7192339933794572E-2"/>
          <c:y val="0.19726590719114381"/>
          <c:w val="0.88445029339753067"/>
          <c:h val="0.58398521039754459"/>
        </c:manualLayout>
      </c:layout>
      <c:barChart>
        <c:barDir val="col"/>
        <c:grouping val="clustered"/>
        <c:varyColors val="0"/>
        <c:ser>
          <c:idx val="0"/>
          <c:order val="0"/>
          <c:tx>
            <c:v>Systemwide MWEE</c:v>
          </c:tx>
          <c:spPr>
            <a:solidFill>
              <a:srgbClr val="9BBB59"/>
            </a:solidFill>
            <a:ln w="25400">
              <a:noFill/>
            </a:ln>
          </c:spPr>
          <c:invertIfNegative val="0"/>
          <c:cat>
            <c:strRef>
              <c:f>'Q48.1, 56.1, 71.1'!$B$8:$B$14</c:f>
              <c:strCache>
                <c:ptCount val="7"/>
                <c:pt idx="0">
                  <c:v>DC</c:v>
                </c:pt>
                <c:pt idx="1">
                  <c:v>DE</c:v>
                </c:pt>
                <c:pt idx="2">
                  <c:v>MD</c:v>
                </c:pt>
                <c:pt idx="3">
                  <c:v>PA</c:v>
                </c:pt>
                <c:pt idx="4">
                  <c:v>VA</c:v>
                </c:pt>
                <c:pt idx="5">
                  <c:v>WV</c:v>
                </c:pt>
                <c:pt idx="6">
                  <c:v>All</c:v>
                </c:pt>
              </c:strCache>
            </c:strRef>
          </c:cat>
          <c:val>
            <c:numRef>
              <c:f>'Q48.1, 56.1, 71.1'!$Z$8:$Z$14</c:f>
              <c:numCache>
                <c:formatCode>0%</c:formatCode>
                <c:ptCount val="7"/>
                <c:pt idx="0">
                  <c:v>0</c:v>
                </c:pt>
                <c:pt idx="1">
                  <c:v>0</c:v>
                </c:pt>
                <c:pt idx="2">
                  <c:v>0.34782608695652173</c:v>
                </c:pt>
                <c:pt idx="3">
                  <c:v>0.23076923076923078</c:v>
                </c:pt>
                <c:pt idx="4">
                  <c:v>0.28431372549019607</c:v>
                </c:pt>
                <c:pt idx="5">
                  <c:v>0</c:v>
                </c:pt>
                <c:pt idx="6">
                  <c:v>0.25438596491228072</c:v>
                </c:pt>
              </c:numCache>
            </c:numRef>
          </c:val>
        </c:ser>
        <c:ser>
          <c:idx val="1"/>
          <c:order val="1"/>
          <c:tx>
            <c:v>Some MWEE</c:v>
          </c:tx>
          <c:spPr>
            <a:solidFill>
              <a:srgbClr val="4F81BD"/>
            </a:solidFill>
            <a:ln w="25400">
              <a:noFill/>
            </a:ln>
          </c:spPr>
          <c:invertIfNegative val="0"/>
          <c:cat>
            <c:strRef>
              <c:f>'Q48.1, 56.1, 71.1'!$B$8:$B$14</c:f>
              <c:strCache>
                <c:ptCount val="7"/>
                <c:pt idx="0">
                  <c:v>DC</c:v>
                </c:pt>
                <c:pt idx="1">
                  <c:v>DE</c:v>
                </c:pt>
                <c:pt idx="2">
                  <c:v>MD</c:v>
                </c:pt>
                <c:pt idx="3">
                  <c:v>PA</c:v>
                </c:pt>
                <c:pt idx="4">
                  <c:v>VA</c:v>
                </c:pt>
                <c:pt idx="5">
                  <c:v>WV</c:v>
                </c:pt>
                <c:pt idx="6">
                  <c:v>All</c:v>
                </c:pt>
              </c:strCache>
            </c:strRef>
          </c:cat>
          <c:val>
            <c:numRef>
              <c:f>'Q48.1, 56.1, 71.1'!$AB$8:$AB$14</c:f>
              <c:numCache>
                <c:formatCode>0%</c:formatCode>
                <c:ptCount val="7"/>
                <c:pt idx="0">
                  <c:v>0.5</c:v>
                </c:pt>
                <c:pt idx="1">
                  <c:v>0</c:v>
                </c:pt>
                <c:pt idx="2">
                  <c:v>0.60869565217391308</c:v>
                </c:pt>
                <c:pt idx="3">
                  <c:v>0.43956043956043955</c:v>
                </c:pt>
                <c:pt idx="4">
                  <c:v>0.44117647058823528</c:v>
                </c:pt>
                <c:pt idx="5">
                  <c:v>0.5</c:v>
                </c:pt>
                <c:pt idx="6">
                  <c:v>0.44298245614035087</c:v>
                </c:pt>
              </c:numCache>
            </c:numRef>
          </c:val>
        </c:ser>
        <c:ser>
          <c:idx val="2"/>
          <c:order val="2"/>
          <c:tx>
            <c:v>No Evidence</c:v>
          </c:tx>
          <c:spPr>
            <a:solidFill>
              <a:srgbClr val="C0504D"/>
            </a:solidFill>
            <a:ln w="25400">
              <a:noFill/>
            </a:ln>
          </c:spPr>
          <c:invertIfNegative val="0"/>
          <c:cat>
            <c:strRef>
              <c:f>'Q48.1, 56.1, 71.1'!$B$8:$B$14</c:f>
              <c:strCache>
                <c:ptCount val="7"/>
                <c:pt idx="0">
                  <c:v>DC</c:v>
                </c:pt>
                <c:pt idx="1">
                  <c:v>DE</c:v>
                </c:pt>
                <c:pt idx="2">
                  <c:v>MD</c:v>
                </c:pt>
                <c:pt idx="3">
                  <c:v>PA</c:v>
                </c:pt>
                <c:pt idx="4">
                  <c:v>VA</c:v>
                </c:pt>
                <c:pt idx="5">
                  <c:v>WV</c:v>
                </c:pt>
                <c:pt idx="6">
                  <c:v>All</c:v>
                </c:pt>
              </c:strCache>
            </c:strRef>
          </c:cat>
          <c:val>
            <c:numRef>
              <c:f>'Q48.1, 56.1, 71.1'!$AD$8:$AD$14</c:f>
              <c:numCache>
                <c:formatCode>0%</c:formatCode>
                <c:ptCount val="7"/>
                <c:pt idx="0">
                  <c:v>0.5</c:v>
                </c:pt>
                <c:pt idx="1">
                  <c:v>1</c:v>
                </c:pt>
                <c:pt idx="2">
                  <c:v>4.3478260869565216E-2</c:v>
                </c:pt>
                <c:pt idx="3">
                  <c:v>0.32967032967032966</c:v>
                </c:pt>
                <c:pt idx="4">
                  <c:v>0.27450980392156865</c:v>
                </c:pt>
                <c:pt idx="5">
                  <c:v>0.5</c:v>
                </c:pt>
                <c:pt idx="6">
                  <c:v>0.30263157894736842</c:v>
                </c:pt>
              </c:numCache>
            </c:numRef>
          </c:val>
        </c:ser>
        <c:dLbls>
          <c:showLegendKey val="0"/>
          <c:showVal val="0"/>
          <c:showCatName val="0"/>
          <c:showSerName val="0"/>
          <c:showPercent val="0"/>
          <c:showBubbleSize val="0"/>
        </c:dLbls>
        <c:gapWidth val="150"/>
        <c:axId val="98260864"/>
        <c:axId val="98262400"/>
      </c:barChart>
      <c:catAx>
        <c:axId val="98260864"/>
        <c:scaling>
          <c:orientation val="minMax"/>
        </c:scaling>
        <c:delete val="0"/>
        <c:axPos val="b"/>
        <c:numFmt formatCode="General" sourceLinked="1"/>
        <c:majorTickMark val="cross"/>
        <c:minorTickMark val="cross"/>
        <c:tickLblPos val="nextTo"/>
        <c:spPr>
          <a:ln w="12700">
            <a:solidFill>
              <a:srgbClr val="878787"/>
            </a:solidFill>
            <a:prstDash val="solid"/>
          </a:ln>
        </c:spPr>
        <c:txPr>
          <a:bodyPr rot="0" vert="horz"/>
          <a:lstStyle/>
          <a:p>
            <a:pPr>
              <a:defRPr sz="1400" b="0" i="0" u="none" strike="noStrike" baseline="0">
                <a:solidFill>
                  <a:srgbClr val="595959"/>
                </a:solidFill>
                <a:latin typeface="Calibri"/>
                <a:ea typeface="Calibri"/>
                <a:cs typeface="Calibri"/>
              </a:defRPr>
            </a:pPr>
            <a:endParaRPr lang="en-US"/>
          </a:p>
        </c:txPr>
        <c:crossAx val="98262400"/>
        <c:crosses val="autoZero"/>
        <c:auto val="1"/>
        <c:lblAlgn val="ctr"/>
        <c:lblOffset val="100"/>
        <c:tickLblSkip val="1"/>
        <c:tickMarkSkip val="1"/>
        <c:noMultiLvlLbl val="0"/>
      </c:catAx>
      <c:valAx>
        <c:axId val="98262400"/>
        <c:scaling>
          <c:orientation val="minMax"/>
          <c:max val="1"/>
        </c:scaling>
        <c:delete val="0"/>
        <c:axPos val="l"/>
        <c:majorGridlines>
          <c:spPr>
            <a:ln w="12700">
              <a:solidFill>
                <a:srgbClr val="D9D9D9"/>
              </a:solidFill>
              <a:prstDash val="solid"/>
            </a:ln>
          </c:spPr>
        </c:majorGridlines>
        <c:numFmt formatCode="0%" sourceLinked="0"/>
        <c:majorTickMark val="cross"/>
        <c:minorTickMark val="cross"/>
        <c:tickLblPos val="nextTo"/>
        <c:spPr>
          <a:ln w="6350">
            <a:noFill/>
          </a:ln>
        </c:spPr>
        <c:txPr>
          <a:bodyPr rot="0" vert="horz"/>
          <a:lstStyle/>
          <a:p>
            <a:pPr>
              <a:defRPr sz="1400" b="0" i="0" u="none" strike="noStrike" baseline="0">
                <a:solidFill>
                  <a:srgbClr val="595959"/>
                </a:solidFill>
                <a:latin typeface="Calibri"/>
                <a:ea typeface="Calibri"/>
                <a:cs typeface="Calibri"/>
              </a:defRPr>
            </a:pPr>
            <a:endParaRPr lang="en-US"/>
          </a:p>
        </c:txPr>
        <c:crossAx val="98260864"/>
        <c:crosses val="autoZero"/>
        <c:crossBetween val="between"/>
        <c:majorUnit val="0.2"/>
      </c:valAx>
      <c:spPr>
        <a:solidFill>
          <a:srgbClr val="FFFFFF"/>
        </a:solidFill>
        <a:ln w="25400">
          <a:noFill/>
        </a:ln>
      </c:spPr>
    </c:plotArea>
    <c:legend>
      <c:legendPos val="b"/>
      <c:layout>
        <c:manualLayout>
          <c:xMode val="edge"/>
          <c:yMode val="edge"/>
          <c:x val="0.23686147627874812"/>
          <c:y val="0.91601693537273698"/>
          <c:w val="0.53491763178630758"/>
          <c:h val="6.8359472789010223E-2"/>
        </c:manualLayout>
      </c:layout>
      <c:overlay val="0"/>
      <c:spPr>
        <a:noFill/>
        <a:ln w="25400">
          <a:noFill/>
        </a:ln>
      </c:spPr>
      <c:txPr>
        <a:bodyPr/>
        <a:lstStyle/>
        <a:p>
          <a:pPr>
            <a:defRPr sz="1285" b="0" i="0" u="none" strike="noStrike" baseline="0">
              <a:solidFill>
                <a:srgbClr val="595959"/>
              </a:solidFill>
              <a:latin typeface="Calibri"/>
              <a:ea typeface="Calibri"/>
              <a:cs typeface="Calibri"/>
            </a:defRPr>
          </a:pPr>
          <a:endParaRPr lang="en-US"/>
        </a:p>
      </c:txPr>
    </c:legend>
    <c:plotVisOnly val="1"/>
    <c:dispBlanksAs val="zero"/>
    <c:showDLblsOverMax val="0"/>
  </c:chart>
  <c:spPr>
    <a:solidFill>
      <a:srgbClr val="FFFFFF"/>
    </a:solidFill>
    <a:ln w="6350">
      <a:noFill/>
    </a:ln>
  </c:spPr>
  <c:txPr>
    <a:bodyPr/>
    <a:lstStyle/>
    <a:p>
      <a:pPr>
        <a:defRPr sz="11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en-US"/>
              <a:t>Percent</a:t>
            </a:r>
            <a:r>
              <a:rPr lang="en-US" baseline="0"/>
              <a:t> of MWEEs by Course Type</a:t>
            </a:r>
            <a:endParaRPr lang="en-US"/>
          </a:p>
        </c:rich>
      </c:tx>
      <c:layout/>
      <c:overlay val="0"/>
      <c:spPr>
        <a:noFill/>
        <a:ln>
          <a:noFill/>
        </a:ln>
        <a:effectLst/>
      </c:spPr>
    </c:title>
    <c:autoTitleDeleted val="0"/>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'Q60-70'!$E$19:$I$19</c:f>
              <c:strCache>
                <c:ptCount val="5"/>
                <c:pt idx="0">
                  <c:v>Science</c:v>
                </c:pt>
                <c:pt idx="1">
                  <c:v>Soc. Stud.</c:v>
                </c:pt>
                <c:pt idx="2">
                  <c:v>English</c:v>
                </c:pt>
                <c:pt idx="3">
                  <c:v>Math</c:v>
                </c:pt>
                <c:pt idx="4">
                  <c:v>Other</c:v>
                </c:pt>
              </c:strCache>
            </c:strRef>
          </c:cat>
          <c:val>
            <c:numRef>
              <c:f>'Q60-70'!$E$27:$I$27</c:f>
              <c:numCache>
                <c:formatCode>0%</c:formatCode>
                <c:ptCount val="5"/>
                <c:pt idx="0">
                  <c:v>0.60447761194029848</c:v>
                </c:pt>
                <c:pt idx="1">
                  <c:v>0.11567164179104478</c:v>
                </c:pt>
                <c:pt idx="2">
                  <c:v>5.2238805970149252E-2</c:v>
                </c:pt>
                <c:pt idx="3">
                  <c:v>2.2388059701492536E-2</c:v>
                </c:pt>
                <c:pt idx="4">
                  <c:v>0.20522388059701493</c:v>
                </c:pt>
              </c:numCache>
            </c:numRef>
          </c:val>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Sustainable Schools by State</a:t>
            </a:r>
          </a:p>
        </c:rich>
      </c:tx>
      <c:layout>
        <c:manualLayout>
          <c:xMode val="edge"/>
          <c:yMode val="edge"/>
          <c:x val="0.3130232022930004"/>
          <c:y val="3.1716482919344834E-2"/>
        </c:manualLayout>
      </c:layout>
      <c:overlay val="0"/>
      <c:spPr>
        <a:noFill/>
        <a:ln w="25400">
          <a:noFill/>
        </a:ln>
      </c:spPr>
    </c:title>
    <c:autoTitleDeleted val="0"/>
    <c:plotArea>
      <c:layout>
        <c:manualLayout>
          <c:layoutTarget val="inner"/>
          <c:xMode val="edge"/>
          <c:yMode val="edge"/>
          <c:x val="9.3190113659748233E-2"/>
          <c:y val="0.20335862577697569"/>
          <c:w val="0.88650082481452808"/>
          <c:h val="0.58768777174080145"/>
        </c:manualLayout>
      </c:layout>
      <c:barChart>
        <c:barDir val="col"/>
        <c:grouping val="clustered"/>
        <c:varyColors val="0"/>
        <c:ser>
          <c:idx val="0"/>
          <c:order val="0"/>
          <c:tx>
            <c:v>Elementary</c:v>
          </c:tx>
          <c:spPr>
            <a:solidFill>
              <a:srgbClr val="9BBB59"/>
            </a:solidFill>
            <a:ln w="25400">
              <a:noFill/>
            </a:ln>
          </c:spPr>
          <c:invertIfNegative val="0"/>
          <c:cat>
            <c:strRef>
              <c:f>'Q87-92'!$B$8:$B$14</c:f>
              <c:strCache>
                <c:ptCount val="7"/>
                <c:pt idx="0">
                  <c:v>DC</c:v>
                </c:pt>
                <c:pt idx="1">
                  <c:v>DE</c:v>
                </c:pt>
                <c:pt idx="2">
                  <c:v>MD</c:v>
                </c:pt>
                <c:pt idx="3">
                  <c:v>PA</c:v>
                </c:pt>
                <c:pt idx="4">
                  <c:v>VA</c:v>
                </c:pt>
                <c:pt idx="5">
                  <c:v>WV</c:v>
                </c:pt>
                <c:pt idx="6">
                  <c:v>All</c:v>
                </c:pt>
              </c:strCache>
            </c:strRef>
          </c:cat>
          <c:val>
            <c:numRef>
              <c:f>'Q87-92'!$H$8:$H$14</c:f>
              <c:numCache>
                <c:formatCode>0%</c:formatCode>
                <c:ptCount val="7"/>
                <c:pt idx="0">
                  <c:v>2.2388059701492536E-2</c:v>
                </c:pt>
                <c:pt idx="1">
                  <c:v>2.5000000000000001E-2</c:v>
                </c:pt>
                <c:pt idx="2">
                  <c:v>0.29579067121729236</c:v>
                </c:pt>
                <c:pt idx="3">
                  <c:v>2.5723472668810289E-2</c:v>
                </c:pt>
                <c:pt idx="4">
                  <c:v>8.3739045764362224E-2</c:v>
                </c:pt>
                <c:pt idx="5">
                  <c:v>0</c:v>
                </c:pt>
                <c:pt idx="6">
                  <c:v>0.14904246461282264</c:v>
                </c:pt>
              </c:numCache>
            </c:numRef>
          </c:val>
        </c:ser>
        <c:ser>
          <c:idx val="1"/>
          <c:order val="1"/>
          <c:tx>
            <c:v>Middle</c:v>
          </c:tx>
          <c:spPr>
            <a:solidFill>
              <a:srgbClr val="4F81BD"/>
            </a:solidFill>
            <a:ln w="25400">
              <a:noFill/>
            </a:ln>
          </c:spPr>
          <c:invertIfNegative val="0"/>
          <c:cat>
            <c:strRef>
              <c:f>'Q87-92'!$B$8:$B$14</c:f>
              <c:strCache>
                <c:ptCount val="7"/>
                <c:pt idx="0">
                  <c:v>DC</c:v>
                </c:pt>
                <c:pt idx="1">
                  <c:v>DE</c:v>
                </c:pt>
                <c:pt idx="2">
                  <c:v>MD</c:v>
                </c:pt>
                <c:pt idx="3">
                  <c:v>PA</c:v>
                </c:pt>
                <c:pt idx="4">
                  <c:v>VA</c:v>
                </c:pt>
                <c:pt idx="5">
                  <c:v>WV</c:v>
                </c:pt>
                <c:pt idx="6">
                  <c:v>All</c:v>
                </c:pt>
              </c:strCache>
            </c:strRef>
          </c:cat>
          <c:val>
            <c:numRef>
              <c:f>'Q87-92'!$P$8:$P$14</c:f>
              <c:numCache>
                <c:formatCode>0%</c:formatCode>
                <c:ptCount val="7"/>
                <c:pt idx="0">
                  <c:v>0</c:v>
                </c:pt>
                <c:pt idx="1">
                  <c:v>0</c:v>
                </c:pt>
                <c:pt idx="2">
                  <c:v>0.25723472668810288</c:v>
                </c:pt>
                <c:pt idx="3">
                  <c:v>2.6905829596412557E-2</c:v>
                </c:pt>
                <c:pt idx="4">
                  <c:v>5.921052631578947E-2</c:v>
                </c:pt>
                <c:pt idx="5">
                  <c:v>0</c:v>
                </c:pt>
                <c:pt idx="6">
                  <c:v>0.12324588163514338</c:v>
                </c:pt>
              </c:numCache>
            </c:numRef>
          </c:val>
        </c:ser>
        <c:ser>
          <c:idx val="2"/>
          <c:order val="2"/>
          <c:tx>
            <c:v>High</c:v>
          </c:tx>
          <c:spPr>
            <a:solidFill>
              <a:srgbClr val="C0504D"/>
            </a:solidFill>
            <a:ln w="25400">
              <a:noFill/>
            </a:ln>
          </c:spPr>
          <c:invertIfNegative val="0"/>
          <c:cat>
            <c:strRef>
              <c:f>'Q87-92'!$B$8:$B$14</c:f>
              <c:strCache>
                <c:ptCount val="7"/>
                <c:pt idx="0">
                  <c:v>DC</c:v>
                </c:pt>
                <c:pt idx="1">
                  <c:v>DE</c:v>
                </c:pt>
                <c:pt idx="2">
                  <c:v>MD</c:v>
                </c:pt>
                <c:pt idx="3">
                  <c:v>PA</c:v>
                </c:pt>
                <c:pt idx="4">
                  <c:v>VA</c:v>
                </c:pt>
                <c:pt idx="5">
                  <c:v>WV</c:v>
                </c:pt>
                <c:pt idx="6">
                  <c:v>All</c:v>
                </c:pt>
              </c:strCache>
            </c:strRef>
          </c:cat>
          <c:val>
            <c:numRef>
              <c:f>'Q87-92'!$X$8:$X$14</c:f>
              <c:numCache>
                <c:formatCode>0%</c:formatCode>
                <c:ptCount val="7"/>
                <c:pt idx="0">
                  <c:v>2.7027027027027029E-2</c:v>
                </c:pt>
                <c:pt idx="1">
                  <c:v>0</c:v>
                </c:pt>
                <c:pt idx="2">
                  <c:v>0.26923076923076922</c:v>
                </c:pt>
                <c:pt idx="3">
                  <c:v>4.0201005025125629E-2</c:v>
                </c:pt>
                <c:pt idx="4">
                  <c:v>7.1428571428571425E-2</c:v>
                </c:pt>
                <c:pt idx="5">
                  <c:v>0</c:v>
                </c:pt>
                <c:pt idx="6">
                  <c:v>0.12626656274356976</c:v>
                </c:pt>
              </c:numCache>
            </c:numRef>
          </c:val>
        </c:ser>
        <c:dLbls>
          <c:showLegendKey val="0"/>
          <c:showVal val="0"/>
          <c:showCatName val="0"/>
          <c:showSerName val="0"/>
          <c:showPercent val="0"/>
          <c:showBubbleSize val="0"/>
        </c:dLbls>
        <c:gapWidth val="150"/>
        <c:axId val="97697152"/>
        <c:axId val="97703040"/>
      </c:barChart>
      <c:catAx>
        <c:axId val="97697152"/>
        <c:scaling>
          <c:orientation val="minMax"/>
        </c:scaling>
        <c:delete val="0"/>
        <c:axPos val="b"/>
        <c:numFmt formatCode="General" sourceLinked="1"/>
        <c:majorTickMark val="cross"/>
        <c:minorTickMark val="cross"/>
        <c:tickLblPos val="nextTo"/>
        <c:spPr>
          <a:ln w="12700">
            <a:solidFill>
              <a:srgbClr val="878787"/>
            </a:solidFill>
            <a:prstDash val="solid"/>
          </a:ln>
        </c:spPr>
        <c:txPr>
          <a:bodyPr rot="0" vert="horz"/>
          <a:lstStyle/>
          <a:p>
            <a:pPr>
              <a:defRPr/>
            </a:pPr>
            <a:endParaRPr lang="en-US"/>
          </a:p>
        </c:txPr>
        <c:crossAx val="97703040"/>
        <c:crosses val="autoZero"/>
        <c:auto val="1"/>
        <c:lblAlgn val="ctr"/>
        <c:lblOffset val="100"/>
        <c:tickLblSkip val="1"/>
        <c:tickMarkSkip val="1"/>
        <c:noMultiLvlLbl val="0"/>
      </c:catAx>
      <c:valAx>
        <c:axId val="97703040"/>
        <c:scaling>
          <c:orientation val="minMax"/>
        </c:scaling>
        <c:delete val="0"/>
        <c:axPos val="l"/>
        <c:majorGridlines>
          <c:spPr>
            <a:ln w="12700">
              <a:solidFill>
                <a:srgbClr val="D9D9D9"/>
              </a:solidFill>
              <a:prstDash val="solid"/>
            </a:ln>
          </c:spPr>
        </c:majorGridlines>
        <c:numFmt formatCode="0%" sourceLinked="0"/>
        <c:majorTickMark val="cross"/>
        <c:minorTickMark val="cross"/>
        <c:tickLblPos val="nextTo"/>
        <c:spPr>
          <a:ln w="6350">
            <a:noFill/>
          </a:ln>
        </c:spPr>
        <c:txPr>
          <a:bodyPr rot="0" vert="horz"/>
          <a:lstStyle/>
          <a:p>
            <a:pPr>
              <a:defRPr/>
            </a:pPr>
            <a:endParaRPr lang="en-US"/>
          </a:p>
        </c:txPr>
        <c:crossAx val="97697152"/>
        <c:crosses val="autoZero"/>
        <c:crossBetween val="between"/>
      </c:valAx>
      <c:spPr>
        <a:solidFill>
          <a:srgbClr val="FFFFFF"/>
        </a:solidFill>
        <a:ln w="25400">
          <a:noFill/>
        </a:ln>
      </c:spPr>
    </c:plotArea>
    <c:legend>
      <c:legendPos val="b"/>
      <c:layout>
        <c:manualLayout>
          <c:xMode val="edge"/>
          <c:yMode val="edge"/>
          <c:x val="0.35842351407595469"/>
          <c:y val="0.91977800466100013"/>
          <c:w val="0.35483927893519518"/>
          <c:h val="6.5298641304533486E-2"/>
        </c:manualLayout>
      </c:layout>
      <c:overlay val="0"/>
      <c:spPr>
        <a:noFill/>
        <a:ln w="25400">
          <a:noFill/>
        </a:ln>
      </c:spPr>
    </c:legend>
    <c:plotVisOnly val="1"/>
    <c:dispBlanksAs val="zero"/>
    <c:showDLblsOverMax val="0"/>
  </c:chart>
  <c:spPr>
    <a:solidFill>
      <a:srgbClr val="FFFFFF"/>
    </a:solidFill>
    <a:ln w="6350">
      <a:noFill/>
    </a:ln>
  </c:spPr>
  <c:txPr>
    <a:bodyPr/>
    <a:lstStyle/>
    <a:p>
      <a:pPr>
        <a:defRPr sz="1400" b="0" i="0" u="none" strike="noStrike" baseline="0">
          <a:solidFill>
            <a:srgbClr val="000000"/>
          </a:solidFill>
          <a:latin typeface="Calibri"/>
          <a:ea typeface="Calibri"/>
          <a:cs typeface="Calibri"/>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2E1CD2BA-773C-6C4C-AEDA-A47299A68586}" type="datetimeFigureOut">
              <a:rPr lang="en-US" smtClean="0"/>
              <a:t>11/18/2016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FD981CB-C734-B64B-A0C3-C359CB8DFD99}" type="slidenum">
              <a:rPr lang="en-US" smtClean="0"/>
              <a:t>‹#›</a:t>
            </a:fld>
            <a:endParaRPr lang="en-US"/>
          </a:p>
        </p:txBody>
      </p:sp>
    </p:spTree>
    <p:extLst>
      <p:ext uri="{BB962C8B-B14F-4D97-AF65-F5344CB8AC3E}">
        <p14:creationId xmlns:p14="http://schemas.microsoft.com/office/powerpoint/2010/main" val="18142012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1390560-AC47-484F-A775-F325E827B704}" type="datetimeFigureOut">
              <a:rPr lang="en-US" smtClean="0"/>
              <a:t>11/18/2016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E7B4BB-A3F8-374D-AD29-81C1FBDADE39}" type="slidenum">
              <a:rPr lang="en-US" smtClean="0"/>
              <a:t>‹#›</a:t>
            </a:fld>
            <a:endParaRPr lang="en-US"/>
          </a:p>
        </p:txBody>
      </p:sp>
    </p:spTree>
    <p:extLst>
      <p:ext uri="{BB962C8B-B14F-4D97-AF65-F5344CB8AC3E}">
        <p14:creationId xmlns:p14="http://schemas.microsoft.com/office/powerpoint/2010/main" val="419665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E7B4BB-A3F8-374D-AD29-81C1FBDADE39}" type="slidenum">
              <a:rPr lang="en-US" smtClean="0"/>
              <a:t>1</a:t>
            </a:fld>
            <a:endParaRPr lang="en-US"/>
          </a:p>
        </p:txBody>
      </p:sp>
    </p:spTree>
    <p:extLst>
      <p:ext uri="{BB962C8B-B14F-4D97-AF65-F5344CB8AC3E}">
        <p14:creationId xmlns:p14="http://schemas.microsoft.com/office/powerpoint/2010/main" val="421238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E7B4BB-A3F8-374D-AD29-81C1FBDADE39}" type="slidenum">
              <a:rPr lang="en-US" smtClean="0"/>
              <a:t>16</a:t>
            </a:fld>
            <a:endParaRPr lang="en-US"/>
          </a:p>
        </p:txBody>
      </p:sp>
    </p:spTree>
    <p:extLst>
      <p:ext uri="{BB962C8B-B14F-4D97-AF65-F5344CB8AC3E}">
        <p14:creationId xmlns:p14="http://schemas.microsoft.com/office/powerpoint/2010/main" val="1954610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Indicator: </a:t>
            </a:r>
            <a:r>
              <a:rPr lang="en-US" dirty="0" smtClean="0">
                <a:latin typeface="Trebuchet MS" charset="0"/>
                <a:ea typeface="Trebuchet MS" charset="0"/>
                <a:cs typeface="Trebuchet MS" charset="0"/>
              </a:rPr>
              <a:t>The number of certified sustainable elementary, middle and high schools in the Chesapeake Bay watershed, tracked by jurisdiction.</a:t>
            </a:r>
          </a:p>
          <a:p>
            <a:endParaRPr lang="en-US" dirty="0" smtClean="0">
              <a:latin typeface="Trebuchet MS" charset="0"/>
              <a:ea typeface="Trebuchet MS" charset="0"/>
              <a:cs typeface="Trebuchet MS" charset="0"/>
            </a:endParaRPr>
          </a:p>
          <a:p>
            <a:r>
              <a:rPr lang="en-US" dirty="0" smtClean="0">
                <a:latin typeface="Trebuchet MS" charset="0"/>
                <a:ea typeface="Trebuchet MS" charset="0"/>
                <a:cs typeface="Trebuchet MS" charset="0"/>
              </a:rPr>
              <a:t>Representations:</a:t>
            </a:r>
            <a:r>
              <a:rPr lang="en-US" baseline="0" dirty="0" smtClean="0">
                <a:latin typeface="Trebuchet MS" charset="0"/>
                <a:ea typeface="Trebuchet MS" charset="0"/>
                <a:cs typeface="Trebuchet MS" charset="0"/>
              </a:rPr>
              <a:t> </a:t>
            </a:r>
            <a:endParaRPr lang="en-US" dirty="0" smtClean="0">
              <a:latin typeface="Trebuchet MS" charset="0"/>
              <a:ea typeface="Trebuchet MS" charset="0"/>
              <a:cs typeface="Trebuchet MS" charset="0"/>
            </a:endParaRPr>
          </a:p>
          <a:p>
            <a:pPr marL="171450" indent="-171450">
              <a:buFont typeface="Arial" charset="0"/>
              <a:buChar char="•"/>
            </a:pPr>
            <a:r>
              <a:rPr lang="en-US" dirty="0" smtClean="0">
                <a:latin typeface="Trebuchet MS" charset="0"/>
                <a:ea typeface="Trebuchet MS" charset="0"/>
                <a:cs typeface="Trebuchet MS" charset="0"/>
              </a:rPr>
              <a:t>Baseline: </a:t>
            </a:r>
            <a:r>
              <a:rPr lang="en-US" baseline="0" dirty="0" smtClean="0">
                <a:latin typeface="Trebuchet MS" charset="0"/>
                <a:ea typeface="Trebuchet MS" charset="0"/>
                <a:cs typeface="Trebuchet MS" charset="0"/>
              </a:rPr>
              <a:t>Percentage of certified sustainable schools in the watershed (donut chart; light blue: certified sustainable; dark blue: not certified sustainable)</a:t>
            </a:r>
          </a:p>
          <a:p>
            <a:pPr marL="171450" indent="-171450">
              <a:buFont typeface="Arial" charset="0"/>
              <a:buChar char="•"/>
            </a:pPr>
            <a:r>
              <a:rPr lang="en-US" dirty="0" smtClean="0">
                <a:latin typeface="Trebuchet MS" charset="0"/>
                <a:ea typeface="Trebuchet MS" charset="0"/>
                <a:cs typeface="Trebuchet MS" charset="0"/>
              </a:rPr>
              <a:t>Change Over</a:t>
            </a:r>
            <a:r>
              <a:rPr lang="en-US" baseline="0" dirty="0" smtClean="0">
                <a:latin typeface="Trebuchet MS" charset="0"/>
                <a:ea typeface="Trebuchet MS" charset="0"/>
                <a:cs typeface="Trebuchet MS" charset="0"/>
              </a:rPr>
              <a:t> Time: Total number (or percentage) of certified sustainable schools in each jurisdiction</a:t>
            </a:r>
          </a:p>
          <a:p>
            <a:pPr marL="171450" lvl="0" indent="-171450">
              <a:buFont typeface="Arial" panose="020B0604020202020204" pitchFamily="34" charset="0"/>
              <a:buChar char="•"/>
            </a:pPr>
            <a:r>
              <a:rPr lang="en-US" baseline="0" dirty="0" smtClean="0">
                <a:latin typeface="Trebuchet MS" charset="0"/>
                <a:ea typeface="Trebuchet MS" charset="0"/>
                <a:cs typeface="Trebuchet MS" charset="0"/>
              </a:rPr>
              <a:t>Discussing different options for representation with the Leadership Team.</a:t>
            </a:r>
          </a:p>
          <a:p>
            <a:pPr marL="0" lvl="0" indent="0">
              <a:buFont typeface="Arial" charset="0"/>
              <a:buNone/>
            </a:pPr>
            <a:r>
              <a:rPr lang="en-US" baseline="0" dirty="0" smtClean="0">
                <a:latin typeface="Trebuchet MS" charset="0"/>
                <a:ea typeface="Trebuchet MS" charset="0"/>
                <a:cs typeface="Trebuchet MS" charset="0"/>
              </a:rPr>
              <a:t>Data would be presented at the watershed level (i.e., clipped to watershed boundary), but be available for download at the jurisdiction-wide level. </a:t>
            </a:r>
          </a:p>
        </p:txBody>
      </p:sp>
      <p:sp>
        <p:nvSpPr>
          <p:cNvPr id="4" name="Slide Number Placeholder 3"/>
          <p:cNvSpPr>
            <a:spLocks noGrp="1"/>
          </p:cNvSpPr>
          <p:nvPr>
            <p:ph type="sldNum" sz="quarter" idx="10"/>
          </p:nvPr>
        </p:nvSpPr>
        <p:spPr/>
        <p:txBody>
          <a:bodyPr/>
          <a:lstStyle/>
          <a:p>
            <a:fld id="{45E7B4BB-A3F8-374D-AD29-81C1FBDADE39}" type="slidenum">
              <a:rPr lang="en-US" smtClean="0"/>
              <a:t>17</a:t>
            </a:fld>
            <a:endParaRPr lang="en-US"/>
          </a:p>
        </p:txBody>
      </p:sp>
    </p:spTree>
    <p:extLst>
      <p:ext uri="{BB962C8B-B14F-4D97-AF65-F5344CB8AC3E}">
        <p14:creationId xmlns:p14="http://schemas.microsoft.com/office/powerpoint/2010/main" val="390045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latin typeface="Trebuchet MS" charset="0"/>
                <a:ea typeface="Trebuchet MS" charset="0"/>
                <a:cs typeface="Trebuchet MS" charset="0"/>
              </a:rPr>
              <a:t>Indicator: </a:t>
            </a:r>
            <a:r>
              <a:rPr lang="en-US" dirty="0" smtClean="0">
                <a:latin typeface="Trebuchet MS" charset="0"/>
                <a:ea typeface="Trebuchet MS" charset="0"/>
                <a:cs typeface="Trebuchet MS" charset="0"/>
              </a:rPr>
              <a:t>The percentage of reporting Local Education Agencies (LEAs)</a:t>
            </a:r>
            <a:r>
              <a:rPr lang="en-US" baseline="0" dirty="0" smtClean="0">
                <a:latin typeface="Trebuchet MS" charset="0"/>
                <a:ea typeface="Trebuchet MS" charset="0"/>
                <a:cs typeface="Trebuchet MS" charset="0"/>
              </a:rPr>
              <a:t> </a:t>
            </a:r>
            <a:r>
              <a:rPr lang="en-US" dirty="0" smtClean="0">
                <a:latin typeface="Trebuchet MS" charset="0"/>
                <a:ea typeface="Trebuchet MS" charset="0"/>
                <a:cs typeface="Trebuchet MS" charset="0"/>
              </a:rPr>
              <a:t>that are “Well” or “Somewhat Prepared” to implement environmental education program(s). </a:t>
            </a:r>
          </a:p>
          <a:p>
            <a:r>
              <a:rPr lang="en-US" dirty="0" smtClean="0">
                <a:latin typeface="Trebuchet MS" charset="0"/>
                <a:ea typeface="Trebuchet MS" charset="0"/>
                <a:cs typeface="Trebuchet MS" charset="0"/>
              </a:rPr>
              <a:t>Based on ELIT data</a:t>
            </a:r>
          </a:p>
          <a:p>
            <a:r>
              <a:rPr lang="en-US" dirty="0" smtClean="0">
                <a:latin typeface="Trebuchet MS" charset="0"/>
                <a:ea typeface="Trebuchet MS" charset="0"/>
                <a:cs typeface="Trebuchet MS" charset="0"/>
              </a:rPr>
              <a:t>Representations:</a:t>
            </a:r>
          </a:p>
          <a:p>
            <a:pPr marL="171450" indent="-171450">
              <a:buFont typeface="Arial" charset="0"/>
              <a:buChar char="•"/>
            </a:pPr>
            <a:r>
              <a:rPr lang="en-US" dirty="0" smtClean="0">
                <a:latin typeface="Trebuchet MS" charset="0"/>
                <a:ea typeface="Trebuchet MS" charset="0"/>
                <a:cs typeface="Trebuchet MS" charset="0"/>
              </a:rPr>
              <a:t>Baseline: The percentage of LEAs in each jurisdiction that are well-prepared, somewhat prepared and not at all prepared to implement environmental education program(s) </a:t>
            </a:r>
          </a:p>
          <a:p>
            <a:pPr marL="171450" indent="-171450">
              <a:buFont typeface="Arial" charset="0"/>
              <a:buChar char="•"/>
            </a:pPr>
            <a:r>
              <a:rPr lang="en-US" dirty="0" smtClean="0">
                <a:latin typeface="Trebuchet MS" charset="0"/>
                <a:ea typeface="Trebuchet MS" charset="0"/>
                <a:cs typeface="Trebuchet MS" charset="0"/>
              </a:rPr>
              <a:t>How should we depict change over time—still</a:t>
            </a:r>
            <a:r>
              <a:rPr lang="en-US" baseline="0" dirty="0" smtClean="0">
                <a:latin typeface="Trebuchet MS" charset="0"/>
                <a:ea typeface="Trebuchet MS" charset="0"/>
                <a:cs typeface="Trebuchet MS" charset="0"/>
              </a:rPr>
              <a:t> a question</a:t>
            </a:r>
            <a:endParaRPr lang="en-US" dirty="0" smtClean="0">
              <a:latin typeface="Trebuchet MS" charset="0"/>
              <a:ea typeface="Trebuchet MS" charset="0"/>
              <a:cs typeface="Trebuchet MS" charset="0"/>
            </a:endParaRPr>
          </a:p>
          <a:p>
            <a:endParaRPr lang="en-US" dirty="0" smtClean="0">
              <a:latin typeface="Trebuchet MS" charset="0"/>
              <a:ea typeface="Trebuchet MS" charset="0"/>
              <a:cs typeface="Trebuchet MS" charset="0"/>
            </a:endParaRPr>
          </a:p>
          <a:p>
            <a:pPr marL="0" marR="0" lvl="0" indent="0" algn="l" defTabSz="914400" rtl="0" eaLnBrk="1" fontAlgn="auto" latinLnBrk="0" hangingPunct="1">
              <a:lnSpc>
                <a:spcPct val="100000"/>
              </a:lnSpc>
              <a:spcBef>
                <a:spcPts val="0"/>
              </a:spcBef>
              <a:spcAft>
                <a:spcPts val="0"/>
              </a:spcAft>
              <a:buClrTx/>
              <a:buSzTx/>
              <a:buFont typeface="Arial" charset="0"/>
              <a:buNone/>
              <a:tabLst/>
              <a:defRPr/>
            </a:pPr>
            <a:r>
              <a:rPr lang="en-US" baseline="0" dirty="0" smtClean="0">
                <a:latin typeface="Trebuchet MS" charset="0"/>
                <a:ea typeface="Trebuchet MS" charset="0"/>
                <a:cs typeface="Trebuchet MS" charset="0"/>
              </a:rPr>
              <a:t>Progress text should explain how data were gathered and interpreted (e.g., questions posed to survey participants; ranking scale; etc.). Data would be presented at the watershed level (i.e., clipped to watershed boundary), but be available for download at the jurisdiction-wide level.</a:t>
            </a:r>
          </a:p>
        </p:txBody>
      </p:sp>
      <p:sp>
        <p:nvSpPr>
          <p:cNvPr id="4" name="Slide Number Placeholder 3"/>
          <p:cNvSpPr>
            <a:spLocks noGrp="1"/>
          </p:cNvSpPr>
          <p:nvPr>
            <p:ph type="sldNum" sz="quarter" idx="10"/>
          </p:nvPr>
        </p:nvSpPr>
        <p:spPr/>
        <p:txBody>
          <a:bodyPr/>
          <a:lstStyle/>
          <a:p>
            <a:fld id="{45E7B4BB-A3F8-374D-AD29-81C1FBDADE39}" type="slidenum">
              <a:rPr lang="en-US" smtClean="0"/>
              <a:t>18</a:t>
            </a:fld>
            <a:endParaRPr lang="en-US"/>
          </a:p>
        </p:txBody>
      </p:sp>
    </p:spTree>
    <p:extLst>
      <p:ext uri="{BB962C8B-B14F-4D97-AF65-F5344CB8AC3E}">
        <p14:creationId xmlns:p14="http://schemas.microsoft.com/office/powerpoint/2010/main" val="1228460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rebuchet MS" charset="0"/>
                <a:ea typeface="Trebuchet MS" charset="0"/>
                <a:cs typeface="Trebuchet MS" charset="0"/>
              </a:rPr>
              <a:t>Indicator 1: The number</a:t>
            </a:r>
            <a:r>
              <a:rPr lang="en-US" baseline="0" dirty="0" smtClean="0">
                <a:latin typeface="Trebuchet MS" charset="0"/>
                <a:ea typeface="Trebuchet MS" charset="0"/>
                <a:cs typeface="Trebuchet MS" charset="0"/>
              </a:rPr>
              <a:t> of students enrolled in elementary, middle and high schools that provide system-wide MWEEs. </a:t>
            </a:r>
          </a:p>
          <a:p>
            <a:endParaRPr lang="en-US" dirty="0" smtClean="0">
              <a:latin typeface="Trebuchet MS" charset="0"/>
              <a:ea typeface="Trebuchet MS" charset="0"/>
              <a:cs typeface="Trebuchet MS" charset="0"/>
            </a:endParaRPr>
          </a:p>
          <a:p>
            <a:r>
              <a:rPr lang="en-US" dirty="0" smtClean="0">
                <a:latin typeface="Trebuchet MS" charset="0"/>
                <a:ea typeface="Trebuchet MS" charset="0"/>
                <a:cs typeface="Trebuchet MS" charset="0"/>
              </a:rPr>
              <a:t>Representation:</a:t>
            </a:r>
          </a:p>
          <a:p>
            <a:pPr marL="171450" indent="-171450">
              <a:buFont typeface="Arial" charset="0"/>
              <a:buChar char="•"/>
            </a:pPr>
            <a:r>
              <a:rPr lang="en-US" dirty="0" smtClean="0">
                <a:latin typeface="Trebuchet MS" charset="0"/>
                <a:ea typeface="Trebuchet MS" charset="0"/>
                <a:cs typeface="Trebuchet MS" charset="0"/>
              </a:rPr>
              <a:t>Baseline: The percentage</a:t>
            </a:r>
            <a:r>
              <a:rPr lang="en-US" baseline="0" dirty="0" smtClean="0">
                <a:latin typeface="Trebuchet MS" charset="0"/>
                <a:ea typeface="Trebuchet MS" charset="0"/>
                <a:cs typeface="Trebuchet MS" charset="0"/>
              </a:rPr>
              <a:t> of students enrolled in elementary, middle and high schools that provide system-wide and/or some MWEEs in each jurisdiction</a:t>
            </a:r>
          </a:p>
          <a:p>
            <a:pPr marL="171450" indent="-171450">
              <a:buFont typeface="Arial" charset="0"/>
              <a:buChar char="•"/>
            </a:pPr>
            <a:r>
              <a:rPr lang="en-US" baseline="0" dirty="0" smtClean="0">
                <a:latin typeface="Trebuchet MS" charset="0"/>
                <a:ea typeface="Trebuchet MS" charset="0"/>
                <a:cs typeface="Trebuchet MS" charset="0"/>
              </a:rPr>
              <a:t>How should we depict change over time?</a:t>
            </a:r>
          </a:p>
          <a:p>
            <a:endParaRPr lang="en-US" baseline="0" dirty="0" smtClean="0">
              <a:latin typeface="Trebuchet MS" charset="0"/>
              <a:ea typeface="Trebuchet MS" charset="0"/>
              <a:cs typeface="Trebuchet MS" charset="0"/>
            </a:endParaRPr>
          </a:p>
          <a:p>
            <a:r>
              <a:rPr lang="en-US" baseline="0" dirty="0" smtClean="0">
                <a:latin typeface="Trebuchet MS" charset="0"/>
                <a:ea typeface="Trebuchet MS" charset="0"/>
                <a:cs typeface="Trebuchet MS" charset="0"/>
              </a:rPr>
              <a:t>Indicator 2: The number of Local Education Agencies that provide system-wide MWEEs. </a:t>
            </a:r>
          </a:p>
          <a:p>
            <a:endParaRPr lang="en-US" baseline="0" dirty="0" smtClean="0">
              <a:latin typeface="Trebuchet MS" charset="0"/>
              <a:ea typeface="Trebuchet MS" charset="0"/>
              <a:cs typeface="Trebuchet MS" charset="0"/>
            </a:endParaRPr>
          </a:p>
          <a:p>
            <a:r>
              <a:rPr lang="en-US" baseline="0" dirty="0" smtClean="0">
                <a:latin typeface="Trebuchet MS" charset="0"/>
                <a:ea typeface="Trebuchet MS" charset="0"/>
                <a:cs typeface="Trebuchet MS" charset="0"/>
              </a:rPr>
              <a:t>Representation:</a:t>
            </a:r>
          </a:p>
          <a:p>
            <a:pPr marL="171450" indent="-171450">
              <a:buFont typeface="Arial" charset="0"/>
              <a:buChar char="•"/>
            </a:pPr>
            <a:r>
              <a:rPr lang="en-US" baseline="0" dirty="0" smtClean="0">
                <a:latin typeface="Trebuchet MS" charset="0"/>
                <a:ea typeface="Trebuchet MS" charset="0"/>
                <a:cs typeface="Trebuchet MS" charset="0"/>
              </a:rPr>
              <a:t>Baseline: The percentage of reporting Local Education Agencies that provide system-wide MWEEs, some MWEEs or no MWEEs for at least one grade level in elementary and middle school and one course in high school in each jurisdiction (stacked bar charts for elementary, middle and high schools; light blue: LEAs that offer system-wide MWEEs; medium blue: LEAs that offer some MWEEs; dark blue: LEAs that offer no MWEEs). </a:t>
            </a:r>
          </a:p>
          <a:p>
            <a:pPr marL="171450" indent="-171450">
              <a:buFont typeface="Arial" charset="0"/>
              <a:buChar char="•"/>
            </a:pPr>
            <a:r>
              <a:rPr lang="en-US" baseline="0" dirty="0" smtClean="0">
                <a:latin typeface="Trebuchet MS" charset="0"/>
                <a:ea typeface="Trebuchet MS" charset="0"/>
                <a:cs typeface="Trebuchet MS" charset="0"/>
              </a:rPr>
              <a:t>How should we depict change over time? </a:t>
            </a:r>
            <a:endParaRPr lang="en-US" dirty="0" smtClean="0">
              <a:latin typeface="Trebuchet MS" charset="0"/>
              <a:ea typeface="Trebuchet MS" charset="0"/>
              <a:cs typeface="Trebuchet MS" charset="0"/>
            </a:endParaRPr>
          </a:p>
          <a:p>
            <a:pPr marL="0" marR="0" lvl="0" indent="0" algn="l" defTabSz="914400" rtl="0" eaLnBrk="1" fontAlgn="auto" latinLnBrk="0" hangingPunct="1">
              <a:lnSpc>
                <a:spcPct val="100000"/>
              </a:lnSpc>
              <a:spcBef>
                <a:spcPts val="0"/>
              </a:spcBef>
              <a:spcAft>
                <a:spcPts val="0"/>
              </a:spcAft>
              <a:buClrTx/>
              <a:buSzTx/>
              <a:buFont typeface="Arial" charset="0"/>
              <a:buNone/>
              <a:tabLst/>
              <a:defRPr/>
            </a:pPr>
            <a:endParaRPr lang="en-US" b="0" i="0" baseline="0" dirty="0" smtClean="0">
              <a:latin typeface="Trebuchet MS" charset="0"/>
              <a:ea typeface="Trebuchet MS" charset="0"/>
              <a:cs typeface="Trebuchet MS" charset="0"/>
            </a:endParaRPr>
          </a:p>
          <a:p>
            <a:pPr marL="0" marR="0" lvl="0" indent="0" algn="l" defTabSz="914400" rtl="0" eaLnBrk="1" fontAlgn="auto" latinLnBrk="0" hangingPunct="1">
              <a:lnSpc>
                <a:spcPct val="100000"/>
              </a:lnSpc>
              <a:spcBef>
                <a:spcPts val="0"/>
              </a:spcBef>
              <a:spcAft>
                <a:spcPts val="0"/>
              </a:spcAft>
              <a:buClrTx/>
              <a:buSzTx/>
              <a:buFont typeface="Arial" charset="0"/>
              <a:buNone/>
              <a:tabLst/>
              <a:defRPr/>
            </a:pPr>
            <a:r>
              <a:rPr lang="en-US" baseline="0" dirty="0" smtClean="0">
                <a:latin typeface="Trebuchet MS" charset="0"/>
                <a:ea typeface="Trebuchet MS" charset="0"/>
                <a:cs typeface="Trebuchet MS" charset="0"/>
              </a:rPr>
              <a:t>Data would be presented at the watershed level (i.e., clipped to watershed boundary), but be available for download at the jurisdiction-wide level. </a:t>
            </a:r>
          </a:p>
        </p:txBody>
      </p:sp>
      <p:sp>
        <p:nvSpPr>
          <p:cNvPr id="4" name="Slide Number Placeholder 3"/>
          <p:cNvSpPr>
            <a:spLocks noGrp="1"/>
          </p:cNvSpPr>
          <p:nvPr>
            <p:ph type="sldNum" sz="quarter" idx="10"/>
          </p:nvPr>
        </p:nvSpPr>
        <p:spPr/>
        <p:txBody>
          <a:bodyPr/>
          <a:lstStyle/>
          <a:p>
            <a:fld id="{45E7B4BB-A3F8-374D-AD29-81C1FBDADE39}" type="slidenum">
              <a:rPr lang="en-US" smtClean="0"/>
              <a:t>19</a:t>
            </a:fld>
            <a:endParaRPr lang="en-US"/>
          </a:p>
        </p:txBody>
      </p:sp>
    </p:spTree>
    <p:extLst>
      <p:ext uri="{BB962C8B-B14F-4D97-AF65-F5344CB8AC3E}">
        <p14:creationId xmlns:p14="http://schemas.microsoft.com/office/powerpoint/2010/main" val="1595400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E7B4BB-A3F8-374D-AD29-81C1FBDADE39}" type="slidenum">
              <a:rPr lang="en-US" smtClean="0"/>
              <a:t>20</a:t>
            </a:fld>
            <a:endParaRPr lang="en-US"/>
          </a:p>
        </p:txBody>
      </p:sp>
    </p:spTree>
    <p:extLst>
      <p:ext uri="{BB962C8B-B14F-4D97-AF65-F5344CB8AC3E}">
        <p14:creationId xmlns:p14="http://schemas.microsoft.com/office/powerpoint/2010/main" val="573038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11/18/2016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590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7500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505406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11/18/2016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934382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09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11/18/2016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162079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F7D4976-E339-4826-83B7-FBD03F55ECF8}" type="datetimeFigureOut">
              <a:rPr lang="en-US" smtClean="0"/>
              <a:t>11/18/2016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852660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11/18/2016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300936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278504F-A551-4DE0-9316-4DCD1D8CC752}" type="datetimeFigureOut">
              <a:rPr lang="en-US" smtClean="0"/>
              <a:t>11/18/2016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310308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1BE4249-C0D0-4B06-8692-E8BB871AF643}" type="datetimeFigureOut">
              <a:rPr lang="en-US" smtClean="0"/>
              <a:t>11/18/2016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A7A6979-0714-4377-B894-6BE4C2D6E202}" type="slidenum">
              <a:rPr lang="en-US" smtClean="0"/>
              <a:t>‹#›</a:t>
            </a:fld>
            <a:endParaRPr lang="en-US" dirty="0"/>
          </a:p>
        </p:txBody>
      </p:sp>
    </p:spTree>
    <p:extLst>
      <p:ext uri="{BB962C8B-B14F-4D97-AF65-F5344CB8AC3E}">
        <p14:creationId xmlns:p14="http://schemas.microsoft.com/office/powerpoint/2010/main" val="205670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t>11/18/2016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093227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160EA64-D806-43AC-9DF2-F8C432F32B4C}" type="datetimeFigureOut">
              <a:rPr lang="en-US" smtClean="0"/>
              <a:t>11/18/2016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A7A6979-0714-4377-B894-6BE4C2D6E202}"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743786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hyperlink" Target="http://www.chesapeakebay.net/"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www.chesapeakeprogress.com/engaged-communities" TargetMode="External"/><Relationship Id="rId2" Type="http://schemas.openxmlformats.org/officeDocument/2006/relationships/hyperlink" Target="http://www.chesapeakebay.net/documents/FINAL_Ches_Bay_Watershed_Agreement.withsignatures-HIres.pdf" TargetMode="External"/><Relationship Id="rId1" Type="http://schemas.openxmlformats.org/officeDocument/2006/relationships/slideLayout" Target="../slideLayouts/slideLayout2.xml"/><Relationship Id="rId4" Type="http://schemas.openxmlformats.org/officeDocument/2006/relationships/hyperlink" Target="http://www.chesapeakeprogress.com/"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www.chesapeakebay.net/channel_files/24154/stw_indicator_process_final_06-16-2016.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dirty="0" smtClean="0">
                <a:latin typeface="Trebuchet MS" charset="0"/>
                <a:ea typeface="Trebuchet MS" charset="0"/>
                <a:cs typeface="Trebuchet MS" charset="0"/>
              </a:rPr>
              <a:t>Environmental Literacy</a:t>
            </a:r>
            <a:endParaRPr lang="en-US" sz="6600" b="1" dirty="0">
              <a:latin typeface="Trebuchet MS" charset="0"/>
              <a:ea typeface="Trebuchet MS" charset="0"/>
              <a:cs typeface="Trebuchet MS" charset="0"/>
            </a:endParaRPr>
          </a:p>
        </p:txBody>
      </p:sp>
      <p:sp>
        <p:nvSpPr>
          <p:cNvPr id="3" name="Subtitle 2"/>
          <p:cNvSpPr>
            <a:spLocks noGrp="1"/>
          </p:cNvSpPr>
          <p:nvPr>
            <p:ph type="subTitle" idx="1"/>
          </p:nvPr>
        </p:nvSpPr>
        <p:spPr/>
        <p:txBody>
          <a:bodyPr>
            <a:normAutofit/>
          </a:bodyPr>
          <a:lstStyle/>
          <a:p>
            <a:r>
              <a:rPr lang="en-US" sz="1800" cap="none" dirty="0" smtClean="0">
                <a:latin typeface="Trebuchet MS" charset="0"/>
                <a:ea typeface="Trebuchet MS" charset="0"/>
                <a:cs typeface="Trebuchet MS" charset="0"/>
              </a:rPr>
              <a:t>Metrics and Draft Indicators | Environmental Literacy</a:t>
            </a:r>
          </a:p>
          <a:p>
            <a:r>
              <a:rPr lang="en-US" sz="1800" cap="none" dirty="0" smtClean="0">
                <a:latin typeface="Trebuchet MS" charset="0"/>
                <a:ea typeface="Trebuchet MS" charset="0"/>
                <a:cs typeface="Trebuchet MS" charset="0"/>
              </a:rPr>
              <a:t>Presentation to the Environmental Literacy Workgroup| 11-10-2016</a:t>
            </a:r>
            <a:endParaRPr lang="en-US" sz="1800" cap="none" dirty="0">
              <a:latin typeface="Trebuchet MS" charset="0"/>
              <a:ea typeface="Trebuchet MS" charset="0"/>
              <a:cs typeface="Trebuchet MS" charset="0"/>
            </a:endParaRPr>
          </a:p>
        </p:txBody>
      </p:sp>
    </p:spTree>
    <p:extLst>
      <p:ext uri="{BB962C8B-B14F-4D97-AF65-F5344CB8AC3E}">
        <p14:creationId xmlns:p14="http://schemas.microsoft.com/office/powerpoint/2010/main" val="13511897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ELIT: MWEEs in High School</a:t>
            </a:r>
            <a:endParaRPr lang="en-US" dirty="0"/>
          </a:p>
        </p:txBody>
      </p:sp>
      <p:graphicFrame>
        <p:nvGraphicFramePr>
          <p:cNvPr id="5" name="Content Placeholder 3"/>
          <p:cNvGraphicFramePr>
            <a:graphicFrameLocks noGrp="1"/>
          </p:cNvGraphicFramePr>
          <p:nvPr>
            <p:ph idx="1"/>
            <p:extLst/>
          </p:nvPr>
        </p:nvGraphicFramePr>
        <p:xfrm>
          <a:off x="1096963" y="1846263"/>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6912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ELIT: Sustainable Schools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881071495"/>
              </p:ext>
            </p:extLst>
          </p:nvPr>
        </p:nvGraphicFramePr>
        <p:xfrm>
          <a:off x="1096963" y="1846263"/>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3084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5608320"/>
            <a:ext cx="10113645" cy="822960"/>
          </a:xfrm>
        </p:spPr>
        <p:txBody>
          <a:bodyPr/>
          <a:lstStyle/>
          <a:p>
            <a:r>
              <a:rPr lang="en-US" sz="8800" dirty="0" smtClean="0"/>
              <a:t>INDICATORS</a:t>
            </a:r>
            <a:endParaRPr lang="en-US" sz="8800" dirty="0"/>
          </a:p>
        </p:txBody>
      </p:sp>
      <p:sp>
        <p:nvSpPr>
          <p:cNvPr id="3" name="Picture Placeholder 2"/>
          <p:cNvSpPr>
            <a:spLocks noGrp="1"/>
          </p:cNvSpPr>
          <p:nvPr>
            <p:ph type="pic" idx="1"/>
          </p:nvPr>
        </p:nvSpPr>
        <p:spPr/>
      </p:sp>
    </p:spTree>
    <p:extLst>
      <p:ext uri="{BB962C8B-B14F-4D97-AF65-F5344CB8AC3E}">
        <p14:creationId xmlns:p14="http://schemas.microsoft.com/office/powerpoint/2010/main" val="1653404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smtClean="0"/>
              <a:t>“Since its formation, the </a:t>
            </a:r>
            <a:r>
              <a:rPr lang="en-US" sz="3400" dirty="0" smtClean="0">
                <a:hlinkClick r:id="rId2"/>
              </a:rPr>
              <a:t>Chesapeake Bay Program</a:t>
            </a:r>
            <a:r>
              <a:rPr lang="en-US" sz="3400" dirty="0" smtClean="0"/>
              <a:t> has been guided by </a:t>
            </a:r>
            <a:r>
              <a:rPr lang="en-US" sz="3400" b="1" dirty="0" smtClean="0"/>
              <a:t>science-based goals</a:t>
            </a:r>
            <a:r>
              <a:rPr lang="en-US" sz="3400" dirty="0" smtClean="0"/>
              <a:t>. To </a:t>
            </a:r>
            <a:r>
              <a:rPr lang="en-US" sz="3400" b="1" dirty="0" smtClean="0"/>
              <a:t>assess our progress </a:t>
            </a:r>
            <a:r>
              <a:rPr lang="en-US" sz="3400" dirty="0" smtClean="0"/>
              <a:t>toward these goals, we track a </a:t>
            </a:r>
            <a:r>
              <a:rPr lang="en-US" sz="3400" b="1" dirty="0" smtClean="0"/>
              <a:t>range of environmental indicators</a:t>
            </a:r>
            <a:r>
              <a:rPr lang="en-US" sz="3400" dirty="0" smtClean="0"/>
              <a:t>. Accurate data and open assessments ensure our work is transparent and allow our </a:t>
            </a:r>
            <a:r>
              <a:rPr lang="en-US" sz="3400" b="1" dirty="0" smtClean="0"/>
              <a:t>partners, stakeholders and oversight groups </a:t>
            </a:r>
            <a:r>
              <a:rPr lang="en-US" sz="3400" dirty="0" smtClean="0"/>
              <a:t>to </a:t>
            </a:r>
            <a:r>
              <a:rPr lang="en-US" sz="3400" b="1" dirty="0" smtClean="0"/>
              <a:t>hold us accountable </a:t>
            </a:r>
            <a:r>
              <a:rPr lang="en-US" sz="3400" dirty="0" smtClean="0"/>
              <a:t>for the work that we do.”</a:t>
            </a:r>
            <a:endParaRPr lang="en-US" sz="3400" dirty="0"/>
          </a:p>
        </p:txBody>
      </p:sp>
      <p:sp>
        <p:nvSpPr>
          <p:cNvPr id="3" name="Content Placeholder 2"/>
          <p:cNvSpPr>
            <a:spLocks noGrp="1"/>
          </p:cNvSpPr>
          <p:nvPr>
            <p:ph type="body" idx="1"/>
          </p:nvPr>
        </p:nvSpPr>
        <p:spPr/>
        <p:txBody>
          <a:bodyPr>
            <a:normAutofit fontScale="85000" lnSpcReduction="20000"/>
          </a:bodyPr>
          <a:lstStyle/>
          <a:p>
            <a:pPr algn="r"/>
            <a:r>
              <a:rPr lang="en-US" b="1" cap="none" dirty="0" smtClean="0"/>
              <a:t>The Evolution Of Accountability At The Chesapeake Bay Program</a:t>
            </a:r>
          </a:p>
          <a:p>
            <a:pPr algn="r"/>
            <a:r>
              <a:rPr lang="en-US" b="1" cap="none" dirty="0" err="1" smtClean="0"/>
              <a:t>Chesapeakestat</a:t>
            </a:r>
            <a:r>
              <a:rPr lang="en-US" b="1" cap="none" dirty="0" smtClean="0"/>
              <a:t> Website</a:t>
            </a:r>
          </a:p>
          <a:p>
            <a:pPr algn="r"/>
            <a:r>
              <a:rPr lang="en-US" cap="none" dirty="0" smtClean="0"/>
              <a:t>(emphasis added)</a:t>
            </a:r>
            <a:endParaRPr lang="en-US" cap="none" dirty="0"/>
          </a:p>
        </p:txBody>
      </p:sp>
    </p:spTree>
    <p:extLst>
      <p:ext uri="{BB962C8B-B14F-4D97-AF65-F5344CB8AC3E}">
        <p14:creationId xmlns:p14="http://schemas.microsoft.com/office/powerpoint/2010/main" val="23512426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use data and indicators to … </a:t>
            </a:r>
            <a:endParaRPr lang="en-US" dirty="0"/>
          </a:p>
        </p:txBody>
      </p:sp>
      <p:sp>
        <p:nvSpPr>
          <p:cNvPr id="6" name="Content Placeholder 5"/>
          <p:cNvSpPr>
            <a:spLocks noGrp="1"/>
          </p:cNvSpPr>
          <p:nvPr>
            <p:ph idx="1"/>
          </p:nvPr>
        </p:nvSpPr>
        <p:spPr/>
        <p:txBody>
          <a:bodyPr/>
          <a:lstStyle/>
          <a:p>
            <a:pPr lvl="0" rtl="0"/>
            <a:r>
              <a:rPr lang="en-US" dirty="0" smtClean="0"/>
              <a:t>Assess our progress toward the goals of the </a:t>
            </a:r>
            <a:r>
              <a:rPr lang="en-US" dirty="0" smtClean="0">
                <a:hlinkClick r:id="rId2"/>
              </a:rPr>
              <a:t>2014 Chesapeake Bay Watershed Agreement</a:t>
            </a:r>
            <a:r>
              <a:rPr lang="en-US" dirty="0" smtClean="0"/>
              <a:t> </a:t>
            </a:r>
            <a:endParaRPr lang="en-US" dirty="0"/>
          </a:p>
          <a:p>
            <a:pPr lvl="1" rtl="0">
              <a:buFont typeface="Courier New" panose="02070309020205020404" pitchFamily="49" charset="0"/>
              <a:buChar char="o"/>
            </a:pPr>
            <a:r>
              <a:rPr lang="en-US" dirty="0" smtClean="0">
                <a:hlinkClick r:id="rId3"/>
              </a:rPr>
              <a:t>Environmental Literacy Goal</a:t>
            </a:r>
            <a:r>
              <a:rPr lang="en-US" dirty="0" smtClean="0"/>
              <a:t>, with 3 Outcomes: </a:t>
            </a:r>
            <a:endParaRPr lang="en-US" dirty="0"/>
          </a:p>
          <a:p>
            <a:pPr lvl="2" rtl="0">
              <a:buFont typeface="Wingdings" panose="05000000000000000000" pitchFamily="2" charset="2"/>
              <a:buChar char="§"/>
            </a:pPr>
            <a:r>
              <a:rPr lang="en-US" dirty="0" smtClean="0"/>
              <a:t>Environmental Literacy Planning</a:t>
            </a:r>
            <a:endParaRPr lang="en-US" dirty="0"/>
          </a:p>
          <a:p>
            <a:pPr lvl="2" rtl="0">
              <a:buFont typeface="Wingdings" panose="05000000000000000000" pitchFamily="2" charset="2"/>
              <a:buChar char="§"/>
            </a:pPr>
            <a:r>
              <a:rPr lang="en-US" dirty="0" smtClean="0"/>
              <a:t>Student</a:t>
            </a:r>
            <a:endParaRPr lang="en-US" dirty="0"/>
          </a:p>
          <a:p>
            <a:pPr lvl="2" rtl="0">
              <a:buFont typeface="Wingdings" panose="05000000000000000000" pitchFamily="2" charset="2"/>
              <a:buChar char="§"/>
            </a:pPr>
            <a:r>
              <a:rPr lang="en-US" dirty="0" smtClean="0"/>
              <a:t>Sustainable Schools </a:t>
            </a:r>
            <a:endParaRPr lang="en-US" dirty="0"/>
          </a:p>
          <a:p>
            <a:pPr lvl="1" rtl="0">
              <a:buFont typeface="Courier New" panose="02070309020205020404" pitchFamily="49" charset="0"/>
              <a:buChar char="o"/>
            </a:pPr>
            <a:r>
              <a:rPr lang="en-US" dirty="0" smtClean="0"/>
              <a:t>Via </a:t>
            </a:r>
            <a:r>
              <a:rPr lang="en-US" dirty="0" smtClean="0">
                <a:hlinkClick r:id="rId4"/>
              </a:rPr>
              <a:t>Chesapeake Progress</a:t>
            </a:r>
            <a:endParaRPr lang="en-US" dirty="0"/>
          </a:p>
          <a:p>
            <a:pPr lvl="0" rtl="0"/>
            <a:endParaRPr lang="en-US" dirty="0" smtClean="0"/>
          </a:p>
          <a:p>
            <a:pPr lvl="0" rtl="0"/>
            <a:r>
              <a:rPr lang="en-US" dirty="0" smtClean="0"/>
              <a:t>Make decisions about focus, resources, and effort</a:t>
            </a:r>
            <a:endParaRPr lang="en-US" dirty="0"/>
          </a:p>
          <a:p>
            <a:pPr lvl="1" rtl="0">
              <a:buFont typeface="Courier New" panose="02070309020205020404" pitchFamily="49" charset="0"/>
              <a:buChar char="o"/>
            </a:pPr>
            <a:r>
              <a:rPr lang="en-US" dirty="0" smtClean="0"/>
              <a:t>Within the Chesapeake Bay Program</a:t>
            </a:r>
            <a:endParaRPr lang="en-US" dirty="0"/>
          </a:p>
          <a:p>
            <a:pPr lvl="1" rtl="0">
              <a:buFont typeface="Courier New" panose="02070309020205020404" pitchFamily="49" charset="0"/>
              <a:buChar char="o"/>
            </a:pPr>
            <a:r>
              <a:rPr lang="en-US" dirty="0" smtClean="0"/>
              <a:t>Within individual jurisdictions</a:t>
            </a:r>
            <a:endParaRPr lang="en-US" dirty="0"/>
          </a:p>
        </p:txBody>
      </p:sp>
      <p:cxnSp>
        <p:nvCxnSpPr>
          <p:cNvPr id="8" name="Straight Connector 7"/>
          <p:cNvCxnSpPr>
            <a:stCxn id="6" idx="1"/>
            <a:endCxn id="6" idx="3"/>
          </p:cNvCxnSpPr>
          <p:nvPr/>
        </p:nvCxnSpPr>
        <p:spPr>
          <a:xfrm>
            <a:off x="1097280" y="3857414"/>
            <a:ext cx="10058400" cy="0"/>
          </a:xfrm>
          <a:prstGeom prst="line">
            <a:avLst/>
          </a:prstGeom>
          <a:ln>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18247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Indicator Updates are … </a:t>
            </a:r>
            <a:endParaRPr lang="en-US" dirty="0"/>
          </a:p>
        </p:txBody>
      </p:sp>
      <p:sp>
        <p:nvSpPr>
          <p:cNvPr id="3" name="Content Placeholder 2"/>
          <p:cNvSpPr>
            <a:spLocks noGrp="1"/>
          </p:cNvSpPr>
          <p:nvPr>
            <p:ph idx="1"/>
          </p:nvPr>
        </p:nvSpPr>
        <p:spPr/>
        <p:txBody>
          <a:bodyPr/>
          <a:lstStyle/>
          <a:p>
            <a:r>
              <a:rPr lang="en-US" dirty="0" smtClean="0"/>
              <a:t>Based on data availability.</a:t>
            </a:r>
          </a:p>
          <a:p>
            <a:r>
              <a:rPr lang="en-US" dirty="0" smtClean="0"/>
              <a:t>Managed among Indicators Coordinator, Web Content Specialist, and Workgroup Chair or Coordinator.</a:t>
            </a:r>
          </a:p>
          <a:p>
            <a:r>
              <a:rPr lang="en-US" dirty="0" smtClean="0"/>
              <a:t>Governed by a specific Program-approved </a:t>
            </a:r>
            <a:r>
              <a:rPr lang="en-US" dirty="0" smtClean="0">
                <a:hlinkClick r:id="rId2"/>
              </a:rPr>
              <a:t>process</a:t>
            </a:r>
            <a:r>
              <a:rPr lang="en-US" dirty="0" smtClean="0"/>
              <a:t>.</a:t>
            </a:r>
          </a:p>
          <a:p>
            <a:pPr lvl="1">
              <a:buFont typeface="Courier New" panose="02070309020205020404" pitchFamily="49" charset="0"/>
              <a:buChar char="o"/>
            </a:pPr>
            <a:r>
              <a:rPr lang="en-US" dirty="0" smtClean="0"/>
              <a:t>Establish communications plan</a:t>
            </a:r>
          </a:p>
          <a:p>
            <a:pPr lvl="1">
              <a:buFont typeface="Courier New" panose="02070309020205020404" pitchFamily="49" charset="0"/>
              <a:buChar char="o"/>
            </a:pPr>
            <a:r>
              <a:rPr lang="en-US" dirty="0" smtClean="0"/>
              <a:t>Assure data and Analysis &amp; Methods documentation are up to date and accurate</a:t>
            </a:r>
          </a:p>
          <a:p>
            <a:pPr lvl="1">
              <a:buFont typeface="Courier New" panose="02070309020205020404" pitchFamily="49" charset="0"/>
              <a:buChar char="o"/>
            </a:pPr>
            <a:r>
              <a:rPr lang="en-US" dirty="0" smtClean="0"/>
              <a:t>Draft and review web content</a:t>
            </a:r>
          </a:p>
          <a:p>
            <a:pPr lvl="1">
              <a:buFont typeface="Courier New" panose="02070309020205020404" pitchFamily="49" charset="0"/>
              <a:buChar char="o"/>
            </a:pPr>
            <a:r>
              <a:rPr lang="en-US" dirty="0" smtClean="0"/>
              <a:t>Notify the CBP Management Board of update made</a:t>
            </a:r>
            <a:endParaRPr lang="en-US" dirty="0"/>
          </a:p>
          <a:p>
            <a:r>
              <a:rPr lang="en-US" dirty="0" smtClean="0"/>
              <a:t>Used to tell a story about our progress and our work.</a:t>
            </a:r>
            <a:endParaRPr lang="en-US" dirty="0"/>
          </a:p>
        </p:txBody>
      </p:sp>
    </p:spTree>
    <p:extLst>
      <p:ext uri="{BB962C8B-B14F-4D97-AF65-F5344CB8AC3E}">
        <p14:creationId xmlns:p14="http://schemas.microsoft.com/office/powerpoint/2010/main" val="33322852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000" dirty="0" smtClean="0">
                <a:latin typeface="Trebuchet MS" charset="0"/>
                <a:ea typeface="Trebuchet MS" charset="0"/>
                <a:cs typeface="Trebuchet MS" charset="0"/>
              </a:rPr>
              <a:t>The Chesapeake Bay Watershed Agreement</a:t>
            </a:r>
            <a:endParaRPr lang="en-US" sz="4000" dirty="0">
              <a:latin typeface="Trebuchet MS" charset="0"/>
              <a:ea typeface="Trebuchet MS" charset="0"/>
              <a:cs typeface="Trebuchet MS" charset="0"/>
            </a:endParaRPr>
          </a:p>
        </p:txBody>
      </p:sp>
      <p:sp>
        <p:nvSpPr>
          <p:cNvPr id="5" name="Content Placeholder 4"/>
          <p:cNvSpPr>
            <a:spLocks noGrp="1"/>
          </p:cNvSpPr>
          <p:nvPr>
            <p:ph sz="half" idx="1"/>
          </p:nvPr>
        </p:nvSpPr>
        <p:spPr/>
        <p:txBody>
          <a:bodyPr>
            <a:normAutofit/>
          </a:bodyPr>
          <a:lstStyle/>
          <a:p>
            <a:pPr algn="ctr"/>
            <a:endParaRPr lang="en-US" sz="2400" b="1" dirty="0" smtClean="0">
              <a:latin typeface="Trebuchet MS" charset="0"/>
              <a:ea typeface="Trebuchet MS" charset="0"/>
              <a:cs typeface="Trebuchet MS" charset="0"/>
            </a:endParaRPr>
          </a:p>
          <a:p>
            <a:pPr algn="ctr"/>
            <a:r>
              <a:rPr lang="en-US" sz="2400" b="1" dirty="0" smtClean="0">
                <a:latin typeface="Trebuchet MS" charset="0"/>
                <a:ea typeface="Trebuchet MS" charset="0"/>
                <a:cs typeface="Trebuchet MS" charset="0"/>
              </a:rPr>
              <a:t>Environmental Literacy Goal:</a:t>
            </a:r>
          </a:p>
          <a:p>
            <a:pPr algn="ctr"/>
            <a:r>
              <a:rPr lang="en-US" sz="2400" dirty="0">
                <a:latin typeface="Trebuchet MS" charset="0"/>
                <a:ea typeface="Trebuchet MS" charset="0"/>
                <a:cs typeface="Trebuchet MS" charset="0"/>
              </a:rPr>
              <a:t>Enable students in the region to graduate with the knowledge and skills needed to act responsibly to protect and restore their local watersheds.</a:t>
            </a:r>
          </a:p>
        </p:txBody>
      </p:sp>
      <p:sp>
        <p:nvSpPr>
          <p:cNvPr id="6" name="Content Placeholder 5"/>
          <p:cNvSpPr>
            <a:spLocks noGrp="1"/>
          </p:cNvSpPr>
          <p:nvPr>
            <p:ph sz="half" idx="2"/>
          </p:nvPr>
        </p:nvSpPr>
        <p:spPr/>
        <p:txBody>
          <a:bodyPr>
            <a:normAutofit/>
          </a:bodyPr>
          <a:lstStyle/>
          <a:p>
            <a:pPr algn="ctr"/>
            <a:endParaRPr lang="en-US" sz="2400" b="1" dirty="0" smtClean="0">
              <a:latin typeface="Trebuchet MS" charset="0"/>
              <a:ea typeface="Trebuchet MS" charset="0"/>
              <a:cs typeface="Trebuchet MS" charset="0"/>
            </a:endParaRPr>
          </a:p>
          <a:p>
            <a:pPr algn="ctr"/>
            <a:r>
              <a:rPr lang="en-US" sz="2400" b="1" dirty="0" smtClean="0">
                <a:latin typeface="Trebuchet MS" charset="0"/>
                <a:ea typeface="Trebuchet MS" charset="0"/>
                <a:cs typeface="Trebuchet MS" charset="0"/>
              </a:rPr>
              <a:t>Environmental Literacy Outcomes:</a:t>
            </a:r>
            <a:endParaRPr lang="en-US" sz="2400" dirty="0">
              <a:latin typeface="Trebuchet MS" charset="0"/>
              <a:ea typeface="Trebuchet MS" charset="0"/>
              <a:cs typeface="Trebuchet MS" charset="0"/>
            </a:endParaRPr>
          </a:p>
          <a:p>
            <a:pPr algn="ctr"/>
            <a:r>
              <a:rPr lang="en-US" sz="2400" dirty="0" smtClean="0">
                <a:latin typeface="Trebuchet MS" charset="0"/>
                <a:ea typeface="Trebuchet MS" charset="0"/>
                <a:cs typeface="Trebuchet MS" charset="0"/>
              </a:rPr>
              <a:t>Sustainable Schools</a:t>
            </a:r>
          </a:p>
          <a:p>
            <a:pPr algn="ctr"/>
            <a:r>
              <a:rPr lang="en-US" sz="2400" dirty="0" smtClean="0">
                <a:latin typeface="Trebuchet MS" charset="0"/>
                <a:ea typeface="Trebuchet MS" charset="0"/>
                <a:cs typeface="Trebuchet MS" charset="0"/>
              </a:rPr>
              <a:t>Environmental Literacy Planning</a:t>
            </a:r>
          </a:p>
          <a:p>
            <a:pPr algn="ctr"/>
            <a:r>
              <a:rPr lang="en-US" sz="2400" dirty="0" smtClean="0">
                <a:latin typeface="Trebuchet MS" charset="0"/>
                <a:ea typeface="Trebuchet MS" charset="0"/>
                <a:cs typeface="Trebuchet MS" charset="0"/>
              </a:rPr>
              <a:t>Student</a:t>
            </a:r>
          </a:p>
        </p:txBody>
      </p:sp>
    </p:spTree>
    <p:extLst>
      <p:ext uri="{BB962C8B-B14F-4D97-AF65-F5344CB8AC3E}">
        <p14:creationId xmlns:p14="http://schemas.microsoft.com/office/powerpoint/2010/main" val="13786670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rebuchet MS" charset="0"/>
                <a:ea typeface="Trebuchet MS" charset="0"/>
                <a:cs typeface="Trebuchet MS" charset="0"/>
              </a:rPr>
              <a:t>Sustainable Schools Outcome</a:t>
            </a:r>
            <a:endParaRPr lang="en-US" sz="4000" dirty="0">
              <a:latin typeface="Trebuchet MS" charset="0"/>
              <a:ea typeface="Trebuchet MS" charset="0"/>
              <a:cs typeface="Trebuchet MS" charset="0"/>
            </a:endParaRPr>
          </a:p>
        </p:txBody>
      </p:sp>
      <p:sp>
        <p:nvSpPr>
          <p:cNvPr id="3" name="Content Placeholder 2"/>
          <p:cNvSpPr>
            <a:spLocks noGrp="1"/>
          </p:cNvSpPr>
          <p:nvPr>
            <p:ph sz="half" idx="1"/>
          </p:nvPr>
        </p:nvSpPr>
        <p:spPr/>
        <p:txBody>
          <a:bodyPr>
            <a:normAutofit lnSpcReduction="10000"/>
          </a:bodyPr>
          <a:lstStyle/>
          <a:p>
            <a:endParaRPr lang="en-US" b="1" dirty="0" smtClean="0">
              <a:latin typeface="Trebuchet MS" charset="0"/>
              <a:ea typeface="Trebuchet MS" charset="0"/>
              <a:cs typeface="Trebuchet MS" charset="0"/>
            </a:endParaRPr>
          </a:p>
          <a:p>
            <a:r>
              <a:rPr lang="en-US" b="1" dirty="0" smtClean="0">
                <a:latin typeface="Trebuchet MS" charset="0"/>
                <a:ea typeface="Trebuchet MS" charset="0"/>
                <a:cs typeface="Trebuchet MS" charset="0"/>
              </a:rPr>
              <a:t>Outcome: </a:t>
            </a:r>
          </a:p>
          <a:p>
            <a:r>
              <a:rPr lang="en-US" sz="1800" dirty="0">
                <a:latin typeface="Trebuchet MS" charset="0"/>
                <a:ea typeface="Trebuchet MS" charset="0"/>
                <a:cs typeface="Trebuchet MS" charset="0"/>
              </a:rPr>
              <a:t>Continually increase </a:t>
            </a:r>
            <a:r>
              <a:rPr lang="en-US" sz="1800" b="1" dirty="0">
                <a:solidFill>
                  <a:schemeClr val="accent1"/>
                </a:solidFill>
                <a:latin typeface="Trebuchet MS" charset="0"/>
                <a:ea typeface="Trebuchet MS" charset="0"/>
                <a:cs typeface="Trebuchet MS" charset="0"/>
              </a:rPr>
              <a:t>the number of schools in the region that reduce the impact of their buildings and grounds</a:t>
            </a:r>
            <a:r>
              <a:rPr lang="en-US" sz="1800" dirty="0">
                <a:solidFill>
                  <a:schemeClr val="accent1"/>
                </a:solidFill>
                <a:latin typeface="Trebuchet MS" charset="0"/>
                <a:ea typeface="Trebuchet MS" charset="0"/>
                <a:cs typeface="Trebuchet MS" charset="0"/>
              </a:rPr>
              <a:t> </a:t>
            </a:r>
            <a:r>
              <a:rPr lang="en-US" sz="1800" dirty="0">
                <a:latin typeface="Trebuchet MS" charset="0"/>
                <a:ea typeface="Trebuchet MS" charset="0"/>
                <a:cs typeface="Trebuchet MS" charset="0"/>
              </a:rPr>
              <a:t>on their local watershed, environment and human health through best practices, including student-led protection and restoration projects.</a:t>
            </a:r>
          </a:p>
        </p:txBody>
      </p:sp>
      <p:sp>
        <p:nvSpPr>
          <p:cNvPr id="4" name="Content Placeholder 3"/>
          <p:cNvSpPr>
            <a:spLocks noGrp="1"/>
          </p:cNvSpPr>
          <p:nvPr>
            <p:ph sz="half" idx="2"/>
          </p:nvPr>
        </p:nvSpPr>
        <p:spPr/>
        <p:txBody>
          <a:bodyPr>
            <a:normAutofit lnSpcReduction="10000"/>
          </a:bodyPr>
          <a:lstStyle/>
          <a:p>
            <a:endParaRPr lang="en-US" b="1" dirty="0" smtClean="0">
              <a:latin typeface="Trebuchet MS" charset="0"/>
              <a:ea typeface="Trebuchet MS" charset="0"/>
              <a:cs typeface="Trebuchet MS" charset="0"/>
            </a:endParaRPr>
          </a:p>
          <a:p>
            <a:r>
              <a:rPr lang="en-US" b="1" dirty="0" smtClean="0">
                <a:latin typeface="Trebuchet MS" charset="0"/>
                <a:ea typeface="Trebuchet MS" charset="0"/>
                <a:cs typeface="Trebuchet MS" charset="0"/>
              </a:rPr>
              <a:t>Indicator: </a:t>
            </a:r>
          </a:p>
          <a:p>
            <a:r>
              <a:rPr lang="en-US" dirty="0" smtClean="0">
                <a:latin typeface="Trebuchet MS" charset="0"/>
                <a:ea typeface="Trebuchet MS" charset="0"/>
                <a:cs typeface="Trebuchet MS" charset="0"/>
              </a:rPr>
              <a:t>The number of certified sustainable elementary, middle and high schools in the Chesapeake Bay watershed, tracked by jurisdiction.</a:t>
            </a:r>
            <a:endParaRPr lang="en-US" dirty="0">
              <a:latin typeface="Trebuchet MS" charset="0"/>
              <a:ea typeface="Trebuchet MS" charset="0"/>
              <a:cs typeface="Trebuchet MS" charset="0"/>
            </a:endParaRPr>
          </a:p>
          <a:p>
            <a:pPr lvl="1"/>
            <a:r>
              <a:rPr lang="en-US" dirty="0" smtClean="0">
                <a:latin typeface="Trebuchet MS" charset="0"/>
                <a:ea typeface="Trebuchet MS" charset="0"/>
                <a:cs typeface="Trebuchet MS" charset="0"/>
              </a:rPr>
              <a:t>US Green Ribbon Schools, MD Green Schools, VA Naturally, and Natural Wildlife Federation (NWF) Eco-Schools programs</a:t>
            </a:r>
          </a:p>
          <a:p>
            <a:pPr lvl="1"/>
            <a:r>
              <a:rPr lang="en-US" dirty="0" smtClean="0">
                <a:latin typeface="Trebuchet MS" charset="0"/>
                <a:ea typeface="Trebuchet MS" charset="0"/>
                <a:cs typeface="Trebuchet MS" charset="0"/>
              </a:rPr>
              <a:t>Baseline: Percentage of certified sustainable schools in the watershed</a:t>
            </a:r>
          </a:p>
          <a:p>
            <a:pPr lvl="1"/>
            <a:r>
              <a:rPr lang="en-US" dirty="0" smtClean="0">
                <a:latin typeface="Trebuchet MS" charset="0"/>
                <a:ea typeface="Trebuchet MS" charset="0"/>
                <a:cs typeface="Trebuchet MS" charset="0"/>
              </a:rPr>
              <a:t>Change Over Time: Total number (or percentage) of certified sustainable schools in each jurisdiction</a:t>
            </a:r>
          </a:p>
        </p:txBody>
      </p:sp>
    </p:spTree>
    <p:extLst>
      <p:ext uri="{BB962C8B-B14F-4D97-AF65-F5344CB8AC3E}">
        <p14:creationId xmlns:p14="http://schemas.microsoft.com/office/powerpoint/2010/main" val="20569942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rebuchet MS" charset="0"/>
                <a:ea typeface="Trebuchet MS" charset="0"/>
                <a:cs typeface="Trebuchet MS" charset="0"/>
              </a:rPr>
              <a:t>Environmental Literacy Planning Outcome</a:t>
            </a:r>
            <a:endParaRPr lang="en-US" sz="4000" dirty="0">
              <a:latin typeface="Trebuchet MS" charset="0"/>
              <a:ea typeface="Trebuchet MS" charset="0"/>
              <a:cs typeface="Trebuchet MS" charset="0"/>
            </a:endParaRPr>
          </a:p>
        </p:txBody>
      </p:sp>
      <p:sp>
        <p:nvSpPr>
          <p:cNvPr id="3" name="Content Placeholder 2"/>
          <p:cNvSpPr>
            <a:spLocks noGrp="1"/>
          </p:cNvSpPr>
          <p:nvPr>
            <p:ph sz="half" idx="1"/>
          </p:nvPr>
        </p:nvSpPr>
        <p:spPr/>
        <p:txBody>
          <a:bodyPr>
            <a:normAutofit/>
          </a:bodyPr>
          <a:lstStyle/>
          <a:p>
            <a:endParaRPr lang="en-US" b="1" dirty="0" smtClean="0"/>
          </a:p>
          <a:p>
            <a:r>
              <a:rPr lang="en-US" b="1" dirty="0" smtClean="0">
                <a:latin typeface="Trebuchet MS" charset="0"/>
                <a:ea typeface="Trebuchet MS" charset="0"/>
                <a:cs typeface="Trebuchet MS" charset="0"/>
              </a:rPr>
              <a:t>Outcome: </a:t>
            </a:r>
          </a:p>
          <a:p>
            <a:r>
              <a:rPr lang="en-US" sz="1800" b="1" dirty="0">
                <a:solidFill>
                  <a:schemeClr val="accent1"/>
                </a:solidFill>
                <a:latin typeface="Trebuchet MS" charset="0"/>
                <a:ea typeface="Trebuchet MS" charset="0"/>
                <a:cs typeface="Trebuchet MS" charset="0"/>
              </a:rPr>
              <a:t>Each participating Chesapeake Bay jurisdiction</a:t>
            </a:r>
            <a:r>
              <a:rPr lang="en-US" sz="1800" b="1" dirty="0">
                <a:latin typeface="Trebuchet MS" charset="0"/>
                <a:ea typeface="Trebuchet MS" charset="0"/>
                <a:cs typeface="Trebuchet MS" charset="0"/>
              </a:rPr>
              <a:t> </a:t>
            </a:r>
            <a:r>
              <a:rPr lang="en-US" sz="1800" dirty="0">
                <a:latin typeface="Trebuchet MS" charset="0"/>
                <a:ea typeface="Trebuchet MS" charset="0"/>
                <a:cs typeface="Trebuchet MS" charset="0"/>
              </a:rPr>
              <a:t>should develop a comprehensive and systemic </a:t>
            </a:r>
            <a:r>
              <a:rPr lang="en-US" sz="1800" b="1" dirty="0">
                <a:solidFill>
                  <a:schemeClr val="accent1"/>
                </a:solidFill>
                <a:latin typeface="Trebuchet MS" charset="0"/>
                <a:ea typeface="Trebuchet MS" charset="0"/>
                <a:cs typeface="Trebuchet MS" charset="0"/>
              </a:rPr>
              <a:t>approach to environmental literacy for all students in the region</a:t>
            </a:r>
            <a:r>
              <a:rPr lang="en-US" sz="1800" b="1" dirty="0">
                <a:latin typeface="Trebuchet MS" charset="0"/>
                <a:ea typeface="Trebuchet MS" charset="0"/>
                <a:cs typeface="Trebuchet MS" charset="0"/>
              </a:rPr>
              <a:t> </a:t>
            </a:r>
            <a:r>
              <a:rPr lang="en-US" sz="1800" dirty="0">
                <a:latin typeface="Trebuchet MS" charset="0"/>
                <a:ea typeface="Trebuchet MS" charset="0"/>
                <a:cs typeface="Trebuchet MS" charset="0"/>
              </a:rPr>
              <a:t>that includes policies, practices and voluntary metrics that support the environmental literacy goals and outcomes of the Watershed Agreement</a:t>
            </a:r>
            <a:r>
              <a:rPr lang="en-US" sz="1800" dirty="0" smtClean="0">
                <a:latin typeface="Trebuchet MS" charset="0"/>
                <a:ea typeface="Trebuchet MS" charset="0"/>
                <a:cs typeface="Trebuchet MS" charset="0"/>
              </a:rPr>
              <a:t>.</a:t>
            </a:r>
            <a:endParaRPr lang="en-US" sz="1800" dirty="0">
              <a:latin typeface="Trebuchet MS" charset="0"/>
              <a:ea typeface="Trebuchet MS" charset="0"/>
              <a:cs typeface="Trebuchet MS" charset="0"/>
            </a:endParaRPr>
          </a:p>
        </p:txBody>
      </p:sp>
      <p:sp>
        <p:nvSpPr>
          <p:cNvPr id="4" name="Content Placeholder 3"/>
          <p:cNvSpPr>
            <a:spLocks noGrp="1"/>
          </p:cNvSpPr>
          <p:nvPr>
            <p:ph sz="half" idx="2"/>
          </p:nvPr>
        </p:nvSpPr>
        <p:spPr/>
        <p:txBody>
          <a:bodyPr>
            <a:normAutofit/>
          </a:bodyPr>
          <a:lstStyle/>
          <a:p>
            <a:endParaRPr lang="en-US" b="1" dirty="0" smtClean="0">
              <a:latin typeface="Trebuchet MS" charset="0"/>
              <a:ea typeface="Trebuchet MS" charset="0"/>
              <a:cs typeface="Trebuchet MS" charset="0"/>
            </a:endParaRPr>
          </a:p>
          <a:p>
            <a:r>
              <a:rPr lang="en-US" b="1" dirty="0" smtClean="0">
                <a:latin typeface="Trebuchet MS" charset="0"/>
                <a:ea typeface="Trebuchet MS" charset="0"/>
                <a:cs typeface="Trebuchet MS" charset="0"/>
              </a:rPr>
              <a:t>Indicator: </a:t>
            </a:r>
          </a:p>
          <a:p>
            <a:r>
              <a:rPr lang="en-US" dirty="0" smtClean="0">
                <a:latin typeface="Trebuchet MS" charset="0"/>
                <a:ea typeface="Trebuchet MS" charset="0"/>
                <a:cs typeface="Trebuchet MS" charset="0"/>
              </a:rPr>
              <a:t>The percentage of reporting Local Education Agencies that are “Well” or “Somewhat Prepared” to implement environmental education program(s). </a:t>
            </a:r>
          </a:p>
          <a:p>
            <a:pPr lvl="1"/>
            <a:r>
              <a:rPr lang="en-US" dirty="0" smtClean="0">
                <a:latin typeface="Trebuchet MS" charset="0"/>
                <a:ea typeface="Trebuchet MS" charset="0"/>
                <a:cs typeface="Trebuchet MS" charset="0"/>
              </a:rPr>
              <a:t>Based on ELIT data</a:t>
            </a:r>
          </a:p>
          <a:p>
            <a:pPr lvl="1"/>
            <a:r>
              <a:rPr lang="en-US" dirty="0" smtClean="0">
                <a:latin typeface="Trebuchet MS" charset="0"/>
                <a:ea typeface="Trebuchet MS" charset="0"/>
                <a:cs typeface="Trebuchet MS" charset="0"/>
              </a:rPr>
              <a:t>Baseline: Percentage of LEAs in each jurisdiction that are well-prepared, somewhat prepared and not at all prepared to implement environmental education program(s)</a:t>
            </a:r>
          </a:p>
        </p:txBody>
      </p:sp>
    </p:spTree>
    <p:extLst>
      <p:ext uri="{BB962C8B-B14F-4D97-AF65-F5344CB8AC3E}">
        <p14:creationId xmlns:p14="http://schemas.microsoft.com/office/powerpoint/2010/main" val="5406530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rebuchet MS" charset="0"/>
                <a:ea typeface="Trebuchet MS" charset="0"/>
                <a:cs typeface="Trebuchet MS" charset="0"/>
              </a:rPr>
              <a:t>Student Outcome</a:t>
            </a:r>
            <a:endParaRPr lang="en-US" dirty="0">
              <a:latin typeface="Trebuchet MS" charset="0"/>
              <a:ea typeface="Trebuchet MS" charset="0"/>
              <a:cs typeface="Trebuchet MS" charset="0"/>
            </a:endParaRPr>
          </a:p>
        </p:txBody>
      </p:sp>
      <p:sp>
        <p:nvSpPr>
          <p:cNvPr id="3" name="Content Placeholder 2"/>
          <p:cNvSpPr>
            <a:spLocks noGrp="1"/>
          </p:cNvSpPr>
          <p:nvPr>
            <p:ph sz="half" idx="1"/>
          </p:nvPr>
        </p:nvSpPr>
        <p:spPr/>
        <p:txBody>
          <a:bodyPr>
            <a:normAutofit/>
          </a:bodyPr>
          <a:lstStyle/>
          <a:p>
            <a:endParaRPr lang="en-US" b="1" dirty="0" smtClean="0">
              <a:latin typeface="Trebuchet MS" charset="0"/>
              <a:ea typeface="Trebuchet MS" charset="0"/>
              <a:cs typeface="Trebuchet MS" charset="0"/>
            </a:endParaRPr>
          </a:p>
          <a:p>
            <a:r>
              <a:rPr lang="en-US" b="1" dirty="0" smtClean="0">
                <a:latin typeface="Trebuchet MS" charset="0"/>
                <a:ea typeface="Trebuchet MS" charset="0"/>
                <a:cs typeface="Trebuchet MS" charset="0"/>
              </a:rPr>
              <a:t>Outcome: </a:t>
            </a:r>
          </a:p>
          <a:p>
            <a:r>
              <a:rPr lang="en-US" sz="1800" dirty="0">
                <a:latin typeface="Trebuchet MS" charset="0"/>
                <a:ea typeface="Trebuchet MS" charset="0"/>
                <a:cs typeface="Trebuchet MS" charset="0"/>
              </a:rPr>
              <a:t>Continually increase students’ age-appropriate understanding of the watershed through participation in teacher-supported meaningful watershed educational experiences and rigorous, inquiry-based instruction, with </a:t>
            </a:r>
            <a:r>
              <a:rPr lang="en-US" sz="1800" b="1" dirty="0">
                <a:solidFill>
                  <a:schemeClr val="accent1"/>
                </a:solidFill>
                <a:latin typeface="Trebuchet MS" charset="0"/>
                <a:ea typeface="Trebuchet MS" charset="0"/>
                <a:cs typeface="Trebuchet MS" charset="0"/>
              </a:rPr>
              <a:t>a target of at least one meaningful watershed educational experience in elementary, middle and high school</a:t>
            </a:r>
            <a:r>
              <a:rPr lang="en-US" sz="1800" b="1" dirty="0">
                <a:latin typeface="Trebuchet MS" charset="0"/>
                <a:ea typeface="Trebuchet MS" charset="0"/>
                <a:cs typeface="Trebuchet MS" charset="0"/>
              </a:rPr>
              <a:t> </a:t>
            </a:r>
            <a:r>
              <a:rPr lang="en-US" sz="1800" dirty="0">
                <a:latin typeface="Trebuchet MS" charset="0"/>
                <a:ea typeface="Trebuchet MS" charset="0"/>
                <a:cs typeface="Trebuchet MS" charset="0"/>
              </a:rPr>
              <a:t>depending on available resources.</a:t>
            </a:r>
          </a:p>
        </p:txBody>
      </p:sp>
      <p:sp>
        <p:nvSpPr>
          <p:cNvPr id="4" name="Content Placeholder 3"/>
          <p:cNvSpPr>
            <a:spLocks noGrp="1"/>
          </p:cNvSpPr>
          <p:nvPr>
            <p:ph sz="half" idx="2"/>
          </p:nvPr>
        </p:nvSpPr>
        <p:spPr/>
        <p:txBody>
          <a:bodyPr>
            <a:normAutofit/>
          </a:bodyPr>
          <a:lstStyle/>
          <a:p>
            <a:endParaRPr lang="en-US" b="1" dirty="0" smtClean="0">
              <a:latin typeface="Trebuchet MS" charset="0"/>
              <a:ea typeface="Trebuchet MS" charset="0"/>
              <a:cs typeface="Trebuchet MS" charset="0"/>
            </a:endParaRPr>
          </a:p>
          <a:p>
            <a:r>
              <a:rPr lang="en-US" b="1" dirty="0" smtClean="0">
                <a:latin typeface="Trebuchet MS" charset="0"/>
                <a:ea typeface="Trebuchet MS" charset="0"/>
                <a:cs typeface="Trebuchet MS" charset="0"/>
              </a:rPr>
              <a:t>Indicator: </a:t>
            </a:r>
          </a:p>
          <a:p>
            <a:r>
              <a:rPr lang="en-US" dirty="0" smtClean="0">
                <a:latin typeface="Trebuchet MS" charset="0"/>
                <a:ea typeface="Trebuchet MS" charset="0"/>
                <a:cs typeface="Trebuchet MS" charset="0"/>
              </a:rPr>
              <a:t>The number of students that receive MWEEs and/or the number of Local Education Agencies that provide MWEEs. </a:t>
            </a:r>
          </a:p>
          <a:p>
            <a:pPr lvl="1"/>
            <a:r>
              <a:rPr lang="en-US" dirty="0" smtClean="0">
                <a:latin typeface="Trebuchet MS" charset="0"/>
                <a:ea typeface="Trebuchet MS" charset="0"/>
                <a:cs typeface="Trebuchet MS" charset="0"/>
              </a:rPr>
              <a:t>Based on ELIT data</a:t>
            </a:r>
          </a:p>
          <a:p>
            <a:pPr lvl="1"/>
            <a:r>
              <a:rPr lang="en-US" dirty="0" smtClean="0">
                <a:latin typeface="Trebuchet MS" charset="0"/>
                <a:ea typeface="Trebuchet MS" charset="0"/>
                <a:cs typeface="Trebuchet MS" charset="0"/>
              </a:rPr>
              <a:t>Baseline 1: Percentage of students in each jurisdiction enrolled in schools that provide system-wide, some or no MWEEs</a:t>
            </a:r>
          </a:p>
          <a:p>
            <a:pPr lvl="1"/>
            <a:r>
              <a:rPr lang="en-US" dirty="0" smtClean="0">
                <a:latin typeface="Trebuchet MS" charset="0"/>
                <a:ea typeface="Trebuchet MS" charset="0"/>
                <a:cs typeface="Trebuchet MS" charset="0"/>
              </a:rPr>
              <a:t>Baseline 2: </a:t>
            </a:r>
            <a:r>
              <a:rPr lang="en-US" dirty="0">
                <a:latin typeface="Trebuchet MS" charset="0"/>
                <a:ea typeface="Trebuchet MS" charset="0"/>
                <a:cs typeface="Trebuchet MS" charset="0"/>
              </a:rPr>
              <a:t>Percentage of LEAs </a:t>
            </a:r>
            <a:r>
              <a:rPr lang="en-US" dirty="0" smtClean="0">
                <a:latin typeface="Trebuchet MS" charset="0"/>
                <a:ea typeface="Trebuchet MS" charset="0"/>
                <a:cs typeface="Trebuchet MS" charset="0"/>
              </a:rPr>
              <a:t>in each jurisdiction that provide system-wide, some or no MWEEs</a:t>
            </a:r>
            <a:endParaRPr lang="en-US" dirty="0">
              <a:latin typeface="Trebuchet MS" charset="0"/>
              <a:ea typeface="Trebuchet MS" charset="0"/>
              <a:cs typeface="Trebuchet MS" charset="0"/>
            </a:endParaRPr>
          </a:p>
          <a:p>
            <a:endParaRPr lang="en-US" dirty="0" smtClean="0">
              <a:latin typeface="Trebuchet MS" charset="0"/>
              <a:ea typeface="Trebuchet MS" charset="0"/>
              <a:cs typeface="Trebuchet MS" charset="0"/>
            </a:endParaRPr>
          </a:p>
        </p:txBody>
      </p:sp>
    </p:spTree>
    <p:extLst>
      <p:ext uri="{BB962C8B-B14F-4D97-AF65-F5344CB8AC3E}">
        <p14:creationId xmlns:p14="http://schemas.microsoft.com/office/powerpoint/2010/main" val="123017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5608320"/>
            <a:ext cx="10113645" cy="822960"/>
          </a:xfrm>
        </p:spPr>
        <p:txBody>
          <a:bodyPr/>
          <a:lstStyle/>
          <a:p>
            <a:r>
              <a:rPr lang="en-US" sz="8800" dirty="0" smtClean="0"/>
              <a:t>ELIT SURVEY</a:t>
            </a:r>
            <a:endParaRPr lang="en-US" sz="8800" dirty="0"/>
          </a:p>
        </p:txBody>
      </p:sp>
      <p:sp>
        <p:nvSpPr>
          <p:cNvPr id="3" name="Picture Placeholder 2"/>
          <p:cNvSpPr>
            <a:spLocks noGrp="1"/>
          </p:cNvSpPr>
          <p:nvPr>
            <p:ph type="pic" idx="1"/>
          </p:nvPr>
        </p:nvSpPr>
        <p:spPr/>
      </p:sp>
    </p:spTree>
    <p:extLst>
      <p:ext uri="{BB962C8B-B14F-4D97-AF65-F5344CB8AC3E}">
        <p14:creationId xmlns:p14="http://schemas.microsoft.com/office/powerpoint/2010/main" val="3293878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7600" dirty="0" smtClean="0">
                <a:latin typeface="Trebuchet MS" charset="0"/>
                <a:ea typeface="Trebuchet MS" charset="0"/>
                <a:cs typeface="Trebuchet MS" charset="0"/>
              </a:rPr>
              <a:t>Thanks! Questions? </a:t>
            </a:r>
            <a:endParaRPr lang="en-US" sz="7600" dirty="0">
              <a:latin typeface="Trebuchet MS" charset="0"/>
              <a:ea typeface="Trebuchet MS" charset="0"/>
              <a:cs typeface="Trebuchet MS" charset="0"/>
            </a:endParaRPr>
          </a:p>
        </p:txBody>
      </p:sp>
      <p:sp>
        <p:nvSpPr>
          <p:cNvPr id="3" name="Text Placeholder 2"/>
          <p:cNvSpPr>
            <a:spLocks noGrp="1"/>
          </p:cNvSpPr>
          <p:nvPr>
            <p:ph type="body" idx="1"/>
          </p:nvPr>
        </p:nvSpPr>
        <p:spPr/>
        <p:txBody>
          <a:bodyPr/>
          <a:lstStyle/>
          <a:p>
            <a:pPr algn="ctr"/>
            <a:r>
              <a:rPr lang="en-US" cap="none" dirty="0" smtClean="0">
                <a:latin typeface="Trebuchet MS" charset="0"/>
                <a:ea typeface="Trebuchet MS" charset="0"/>
                <a:cs typeface="Trebuchet MS" charset="0"/>
              </a:rPr>
              <a:t>Laura Free| free.laura@epa.gov</a:t>
            </a:r>
            <a:endParaRPr lang="en-US" cap="none" dirty="0">
              <a:latin typeface="Trebuchet MS" charset="0"/>
              <a:ea typeface="Trebuchet MS" charset="0"/>
              <a:cs typeface="Trebuchet MS" charset="0"/>
            </a:endParaRPr>
          </a:p>
        </p:txBody>
      </p:sp>
    </p:spTree>
    <p:extLst>
      <p:ext uri="{BB962C8B-B14F-4D97-AF65-F5344CB8AC3E}">
        <p14:creationId xmlns:p14="http://schemas.microsoft.com/office/powerpoint/2010/main" val="11353350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Environmental Literacy Indicator Tool</a:t>
            </a:r>
            <a:endParaRPr lang="en-US" dirty="0"/>
          </a:p>
        </p:txBody>
      </p:sp>
      <p:sp>
        <p:nvSpPr>
          <p:cNvPr id="3" name="Content Placeholder 2"/>
          <p:cNvSpPr>
            <a:spLocks noGrp="1"/>
          </p:cNvSpPr>
          <p:nvPr>
            <p:ph idx="1"/>
          </p:nvPr>
        </p:nvSpPr>
        <p:spPr>
          <a:xfrm>
            <a:off x="1097280" y="1952414"/>
            <a:ext cx="10058400" cy="4023360"/>
          </a:xfrm>
        </p:spPr>
        <p:txBody>
          <a:bodyPr/>
          <a:lstStyle/>
          <a:p>
            <a:pPr>
              <a:spcAft>
                <a:spcPts val="0"/>
              </a:spcAft>
              <a:buNone/>
              <a:defRPr/>
            </a:pPr>
            <a:r>
              <a:rPr lang="en-US" dirty="0"/>
              <a:t>School System level survey that measured:</a:t>
            </a:r>
          </a:p>
          <a:p>
            <a:pPr marL="514350" indent="-514350">
              <a:spcAft>
                <a:spcPts val="0"/>
              </a:spcAft>
              <a:buFont typeface="Wingdings" pitchFamily="2" charset="2"/>
              <a:buAutoNum type="arabicPeriod"/>
              <a:defRPr/>
            </a:pPr>
            <a:r>
              <a:rPr lang="en-US" dirty="0"/>
              <a:t>Degree of preparedness to provide Environmental Education</a:t>
            </a:r>
          </a:p>
          <a:p>
            <a:pPr marL="514350" indent="-514350">
              <a:spcAft>
                <a:spcPts val="0"/>
              </a:spcAft>
              <a:buFont typeface="Wingdings" pitchFamily="2" charset="2"/>
              <a:buAutoNum type="arabicPeriod"/>
              <a:defRPr/>
            </a:pPr>
            <a:r>
              <a:rPr lang="en-US" dirty="0"/>
              <a:t>Extent to which MWEEs are provided to students in elementary, middle, and high schools</a:t>
            </a:r>
          </a:p>
          <a:p>
            <a:pPr marL="514350" indent="-514350">
              <a:spcAft>
                <a:spcPts val="0"/>
              </a:spcAft>
              <a:buFont typeface="Wingdings" pitchFamily="2" charset="2"/>
              <a:buAutoNum type="arabicPeriod"/>
              <a:defRPr/>
            </a:pPr>
            <a:r>
              <a:rPr lang="en-US" dirty="0"/>
              <a:t>Number of sustainable schools and capacity to support them</a:t>
            </a:r>
          </a:p>
          <a:p>
            <a:pPr>
              <a:spcAft>
                <a:spcPts val="0"/>
              </a:spcAft>
              <a:buNone/>
              <a:defRPr/>
            </a:pPr>
            <a:endParaRPr lang="en-US" i="1" dirty="0"/>
          </a:p>
          <a:p>
            <a:pPr>
              <a:spcAft>
                <a:spcPts val="0"/>
              </a:spcAft>
              <a:buNone/>
              <a:defRPr/>
            </a:pPr>
            <a:r>
              <a:rPr lang="en-US" i="1" dirty="0"/>
              <a:t>Note: Results based only on survey respondents and the # of responses to each </a:t>
            </a:r>
            <a:r>
              <a:rPr lang="en-US" i="1" dirty="0" smtClean="0"/>
              <a:t>question</a:t>
            </a:r>
            <a:endParaRPr lang="en-US" i="1" dirty="0"/>
          </a:p>
        </p:txBody>
      </p:sp>
    </p:spTree>
    <p:extLst>
      <p:ext uri="{BB962C8B-B14F-4D97-AF65-F5344CB8AC3E}">
        <p14:creationId xmlns:p14="http://schemas.microsoft.com/office/powerpoint/2010/main" val="3808616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ELIT: Response Rate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22944033"/>
              </p:ext>
            </p:extLst>
          </p:nvPr>
        </p:nvGraphicFramePr>
        <p:xfrm>
          <a:off x="1279841" y="1846263"/>
          <a:ext cx="8010266" cy="5638110"/>
        </p:xfrm>
        <a:graphic>
          <a:graphicData uri="http://schemas.openxmlformats.org/drawingml/2006/table">
            <a:tbl>
              <a:tblPr/>
              <a:tblGrid>
                <a:gridCol w="2048452"/>
                <a:gridCol w="2055798"/>
                <a:gridCol w="1850218"/>
                <a:gridCol w="2055798"/>
              </a:tblGrid>
              <a:tr h="527949">
                <a:tc gridSpan="4">
                  <a:txBody>
                    <a:bodyPr/>
                    <a:lstStyle/>
                    <a:p>
                      <a:pPr algn="ctr" fontAlgn="ctr"/>
                      <a:r>
                        <a:rPr lang="en-US" sz="2400" b="1" i="0" u="none" strike="noStrike" dirty="0">
                          <a:solidFill>
                            <a:srgbClr val="1F497D"/>
                          </a:solidFill>
                          <a:effectLst/>
                          <a:latin typeface="Calibri" panose="020F0502020204030204" pitchFamily="34" charset="0"/>
                        </a:rPr>
                        <a:t>Survey Response </a:t>
                      </a:r>
                      <a:r>
                        <a:rPr lang="en-US" sz="2400" b="1" i="0" u="none" strike="noStrike" dirty="0" smtClean="0">
                          <a:solidFill>
                            <a:srgbClr val="1F497D"/>
                          </a:solidFill>
                          <a:effectLst/>
                          <a:latin typeface="Calibri" panose="020F0502020204030204" pitchFamily="34" charset="0"/>
                        </a:rPr>
                        <a:t>Rate</a:t>
                      </a:r>
                      <a:endParaRPr lang="en-US" sz="2400" b="1" i="0" u="none" strike="noStrike" dirty="0">
                        <a:solidFill>
                          <a:srgbClr val="1F497D"/>
                        </a:solidFill>
                        <a:effectLst/>
                        <a:latin typeface="Calibri" panose="020F0502020204030204" pitchFamily="34" charset="0"/>
                      </a:endParaRPr>
                    </a:p>
                  </a:txBody>
                  <a:tcPr marL="0" marR="0" marT="0"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r h="216421">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1F497D"/>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1F497D"/>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1F497D"/>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1F497D"/>
                      </a:solidFill>
                      <a:prstDash val="solid"/>
                      <a:round/>
                      <a:headEnd type="none" w="med" len="med"/>
                      <a:tailEnd type="none" w="med" len="med"/>
                    </a:lnB>
                  </a:tcPr>
                </a:tc>
              </a:tr>
              <a:tr h="823014">
                <a:tc>
                  <a:txBody>
                    <a:bodyPr/>
                    <a:lstStyle/>
                    <a:p>
                      <a:pPr algn="l" fontAlgn="b"/>
                      <a:r>
                        <a:rPr lang="en-US" sz="1800" b="1" i="0" u="none" strike="noStrike" dirty="0">
                          <a:solidFill>
                            <a:srgbClr val="1F497D"/>
                          </a:solidFill>
                          <a:effectLst/>
                          <a:latin typeface="Calibri" panose="020F0502020204030204" pitchFamily="34" charset="0"/>
                        </a:rPr>
                        <a:t>State </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ctr"/>
                      <a:r>
                        <a:rPr lang="en-US" sz="1800" b="1" i="0" u="none" strike="noStrike" dirty="0">
                          <a:solidFill>
                            <a:srgbClr val="1F497D"/>
                          </a:solidFill>
                          <a:effectLst/>
                          <a:latin typeface="Calibri" panose="020F0502020204030204" pitchFamily="34" charset="0"/>
                        </a:rPr>
                        <a:t># of Surveys Returned</a:t>
                      </a:r>
                    </a:p>
                  </a:txBody>
                  <a:tcPr marL="0" marR="0" marT="0" marB="0" anchor="ctr">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ctr"/>
                      <a:r>
                        <a:rPr lang="en-US" sz="1800" b="1" i="0" u="none" strike="noStrike">
                          <a:solidFill>
                            <a:srgbClr val="1F497D"/>
                          </a:solidFill>
                          <a:effectLst/>
                          <a:latin typeface="Calibri" panose="020F0502020204030204" pitchFamily="34" charset="0"/>
                        </a:rPr>
                        <a:t># of Distributed Surveys</a:t>
                      </a:r>
                    </a:p>
                  </a:txBody>
                  <a:tcPr marL="0" marR="0" marT="0" marB="0" anchor="ctr">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ctr"/>
                      <a:r>
                        <a:rPr lang="en-US" sz="1800" b="1" i="0" u="none" strike="noStrike">
                          <a:solidFill>
                            <a:srgbClr val="1F497D"/>
                          </a:solidFill>
                          <a:effectLst/>
                          <a:latin typeface="Calibri" panose="020F0502020204030204" pitchFamily="34" charset="0"/>
                        </a:rPr>
                        <a:t>Response Rate</a:t>
                      </a:r>
                    </a:p>
                  </a:txBody>
                  <a:tcPr marL="0" marR="0" marT="0" marB="0" anchor="ctr">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r>
              <a:tr h="274338">
                <a:tc>
                  <a:txBody>
                    <a:bodyPr/>
                    <a:lstStyle/>
                    <a:p>
                      <a:pPr algn="l" fontAlgn="b"/>
                      <a:r>
                        <a:rPr lang="en-US" sz="1800" b="0" i="0" u="none" strike="noStrike">
                          <a:solidFill>
                            <a:srgbClr val="1F497D"/>
                          </a:solidFill>
                          <a:effectLst/>
                          <a:latin typeface="Calibri" panose="020F0502020204030204" pitchFamily="34" charset="0"/>
                        </a:rPr>
                        <a:t>DC</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a:solidFill>
                            <a:srgbClr val="1F497D"/>
                          </a:solidFill>
                          <a:effectLst/>
                          <a:latin typeface="Calibri" panose="020F0502020204030204" pitchFamily="34" charset="0"/>
                        </a:rPr>
                        <a:t>2</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a:solidFill>
                            <a:srgbClr val="1F497D"/>
                          </a:solidFill>
                          <a:effectLst/>
                          <a:latin typeface="Calibri" panose="020F0502020204030204" pitchFamily="34" charset="0"/>
                        </a:rPr>
                        <a:t>2</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a:solidFill>
                            <a:srgbClr val="1F497D"/>
                          </a:solidFill>
                          <a:effectLst/>
                          <a:latin typeface="Calibri" panose="020F0502020204030204" pitchFamily="34" charset="0"/>
                        </a:rPr>
                        <a:t>100%</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r>
              <a:tr h="274338">
                <a:tc>
                  <a:txBody>
                    <a:bodyPr/>
                    <a:lstStyle/>
                    <a:p>
                      <a:pPr algn="l" fontAlgn="b"/>
                      <a:r>
                        <a:rPr lang="en-US" sz="1800" b="0" i="0" u="none" strike="noStrike">
                          <a:solidFill>
                            <a:srgbClr val="1F497D"/>
                          </a:solidFill>
                          <a:effectLst/>
                          <a:latin typeface="Calibri" panose="020F0502020204030204" pitchFamily="34" charset="0"/>
                        </a:rPr>
                        <a:t>DE</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a:solidFill>
                            <a:srgbClr val="1F497D"/>
                          </a:solidFill>
                          <a:effectLst/>
                          <a:latin typeface="Calibri" panose="020F0502020204030204" pitchFamily="34" charset="0"/>
                        </a:rPr>
                        <a:t>19</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a:solidFill>
                            <a:srgbClr val="1F497D"/>
                          </a:solidFill>
                          <a:effectLst/>
                          <a:latin typeface="Calibri" panose="020F0502020204030204" pitchFamily="34" charset="0"/>
                        </a:rPr>
                        <a:t>39</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a:solidFill>
                            <a:srgbClr val="1F497D"/>
                          </a:solidFill>
                          <a:effectLst/>
                          <a:latin typeface="Calibri" panose="020F0502020204030204" pitchFamily="34" charset="0"/>
                        </a:rPr>
                        <a:t>49%</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r>
              <a:tr h="274338">
                <a:tc>
                  <a:txBody>
                    <a:bodyPr/>
                    <a:lstStyle/>
                    <a:p>
                      <a:pPr algn="l" fontAlgn="b"/>
                      <a:r>
                        <a:rPr lang="en-US" sz="1800" b="0" i="0" u="none" strike="noStrike" dirty="0">
                          <a:solidFill>
                            <a:srgbClr val="1F497D"/>
                          </a:solidFill>
                          <a:effectLst/>
                          <a:latin typeface="Calibri" panose="020F0502020204030204" pitchFamily="34" charset="0"/>
                        </a:rPr>
                        <a:t>MD</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190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smtClean="0">
                          <a:solidFill>
                            <a:srgbClr val="1F497D"/>
                          </a:solidFill>
                          <a:effectLst/>
                          <a:latin typeface="Calibri" panose="020F0502020204030204" pitchFamily="34" charset="0"/>
                        </a:rPr>
                        <a:t>24</a:t>
                      </a:r>
                      <a:endParaRPr lang="en-US" sz="1800" b="0" i="0" u="none" strike="noStrike" dirty="0">
                        <a:solidFill>
                          <a:srgbClr val="1F497D"/>
                        </a:solidFill>
                        <a:effectLst/>
                        <a:latin typeface="Calibri" panose="020F0502020204030204" pitchFamily="34" charset="0"/>
                      </a:endParaRP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190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a:solidFill>
                            <a:srgbClr val="1F497D"/>
                          </a:solidFill>
                          <a:effectLst/>
                          <a:latin typeface="Calibri" panose="020F0502020204030204" pitchFamily="34" charset="0"/>
                        </a:rPr>
                        <a:t>24</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190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smtClean="0">
                          <a:solidFill>
                            <a:srgbClr val="1F497D"/>
                          </a:solidFill>
                          <a:effectLst/>
                          <a:latin typeface="Calibri" panose="020F0502020204030204" pitchFamily="34" charset="0"/>
                        </a:rPr>
                        <a:t>100%</a:t>
                      </a:r>
                      <a:endParaRPr lang="en-US" sz="1800" b="0" i="0" u="none" strike="noStrike" dirty="0">
                        <a:solidFill>
                          <a:srgbClr val="1F497D"/>
                        </a:solidFill>
                        <a:effectLst/>
                        <a:latin typeface="Calibri" panose="020F0502020204030204" pitchFamily="34" charset="0"/>
                      </a:endParaRP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19050" cap="flat" cmpd="sng" algn="ctr">
                      <a:solidFill>
                        <a:srgbClr val="1F497D"/>
                      </a:solidFill>
                      <a:prstDash val="solid"/>
                      <a:round/>
                      <a:headEnd type="none" w="med" len="med"/>
                      <a:tailEnd type="none" w="med" len="med"/>
                    </a:lnB>
                  </a:tcPr>
                </a:tc>
              </a:tr>
              <a:tr h="274338">
                <a:tc>
                  <a:txBody>
                    <a:bodyPr/>
                    <a:lstStyle/>
                    <a:p>
                      <a:pPr algn="l" fontAlgn="b"/>
                      <a:r>
                        <a:rPr lang="en-US" sz="1800" b="0" i="0" u="none" strike="noStrike" dirty="0" smtClean="0">
                          <a:solidFill>
                            <a:srgbClr val="1F497D"/>
                          </a:solidFill>
                          <a:effectLst/>
                          <a:latin typeface="Calibri" panose="020F0502020204030204" pitchFamily="34" charset="0"/>
                        </a:rPr>
                        <a:t>PA</a:t>
                      </a:r>
                      <a:endParaRPr lang="en-US" sz="1800" b="0" i="0" u="none" strike="noStrike" dirty="0">
                        <a:solidFill>
                          <a:srgbClr val="1F497D"/>
                        </a:solidFill>
                        <a:effectLst/>
                        <a:latin typeface="Calibri" panose="020F0502020204030204" pitchFamily="34" charset="0"/>
                      </a:endParaRP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19050" cap="flat" cmpd="sng" algn="ctr">
                      <a:solidFill>
                        <a:srgbClr val="1F497D"/>
                      </a:solidFill>
                      <a:prstDash val="solid"/>
                      <a:round/>
                      <a:headEnd type="none" w="med" len="med"/>
                      <a:tailEnd type="none" w="med" len="med"/>
                    </a:lnT>
                    <a:lnB w="190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smtClean="0">
                          <a:solidFill>
                            <a:srgbClr val="1F497D"/>
                          </a:solidFill>
                          <a:effectLst/>
                          <a:latin typeface="Calibri" panose="020F0502020204030204" pitchFamily="34" charset="0"/>
                        </a:rPr>
                        <a:t>99</a:t>
                      </a:r>
                      <a:endParaRPr lang="en-US" sz="1800" b="0" i="0" u="none" strike="noStrike" dirty="0">
                        <a:solidFill>
                          <a:srgbClr val="1F497D"/>
                        </a:solidFill>
                        <a:effectLst/>
                        <a:latin typeface="Calibri" panose="020F0502020204030204" pitchFamily="34" charset="0"/>
                      </a:endParaRP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19050" cap="flat" cmpd="sng" algn="ctr">
                      <a:solidFill>
                        <a:srgbClr val="1F497D"/>
                      </a:solidFill>
                      <a:prstDash val="solid"/>
                      <a:round/>
                      <a:headEnd type="none" w="med" len="med"/>
                      <a:tailEnd type="none" w="med" len="med"/>
                    </a:lnT>
                    <a:lnB w="190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smtClean="0">
                          <a:solidFill>
                            <a:srgbClr val="1F497D"/>
                          </a:solidFill>
                          <a:effectLst/>
                          <a:latin typeface="Calibri" panose="020F0502020204030204" pitchFamily="34" charset="0"/>
                        </a:rPr>
                        <a:t>500</a:t>
                      </a:r>
                      <a:endParaRPr lang="en-US" sz="1800" b="0" i="0" u="none" strike="noStrike" dirty="0">
                        <a:solidFill>
                          <a:srgbClr val="1F497D"/>
                        </a:solidFill>
                        <a:effectLst/>
                        <a:latin typeface="Calibri" panose="020F0502020204030204" pitchFamily="34" charset="0"/>
                      </a:endParaRP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19050" cap="flat" cmpd="sng" algn="ctr">
                      <a:solidFill>
                        <a:srgbClr val="1F497D"/>
                      </a:solidFill>
                      <a:prstDash val="solid"/>
                      <a:round/>
                      <a:headEnd type="none" w="med" len="med"/>
                      <a:tailEnd type="none" w="med" len="med"/>
                    </a:lnT>
                    <a:lnB w="190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smtClean="0">
                          <a:solidFill>
                            <a:srgbClr val="1F497D"/>
                          </a:solidFill>
                          <a:effectLst/>
                          <a:latin typeface="Calibri" panose="020F0502020204030204" pitchFamily="34" charset="0"/>
                        </a:rPr>
                        <a:t>20%</a:t>
                      </a:r>
                      <a:endParaRPr lang="en-US" sz="1800" b="0" i="0" u="none" strike="noStrike" dirty="0">
                        <a:solidFill>
                          <a:srgbClr val="1F497D"/>
                        </a:solidFill>
                        <a:effectLst/>
                        <a:latin typeface="Calibri" panose="020F0502020204030204" pitchFamily="34" charset="0"/>
                      </a:endParaRP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19050" cap="flat" cmpd="sng" algn="ctr">
                      <a:solidFill>
                        <a:srgbClr val="1F497D"/>
                      </a:solidFill>
                      <a:prstDash val="solid"/>
                      <a:round/>
                      <a:headEnd type="none" w="med" len="med"/>
                      <a:tailEnd type="none" w="med" len="med"/>
                    </a:lnT>
                    <a:lnB w="19050" cap="flat" cmpd="sng" algn="ctr">
                      <a:solidFill>
                        <a:srgbClr val="1F497D"/>
                      </a:solidFill>
                      <a:prstDash val="solid"/>
                      <a:round/>
                      <a:headEnd type="none" w="med" len="med"/>
                      <a:tailEnd type="none" w="med" len="med"/>
                    </a:lnB>
                  </a:tcPr>
                </a:tc>
              </a:tr>
              <a:tr h="274338">
                <a:tc>
                  <a:txBody>
                    <a:bodyPr/>
                    <a:lstStyle/>
                    <a:p>
                      <a:pPr algn="l" fontAlgn="b"/>
                      <a:r>
                        <a:rPr lang="en-US" sz="1800" b="0" i="0" u="none" strike="noStrike" dirty="0">
                          <a:solidFill>
                            <a:srgbClr val="1F497D"/>
                          </a:solidFill>
                          <a:effectLst/>
                          <a:latin typeface="Calibri" panose="020F0502020204030204" pitchFamily="34" charset="0"/>
                        </a:rPr>
                        <a:t>VA</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190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a:solidFill>
                            <a:srgbClr val="1F497D"/>
                          </a:solidFill>
                          <a:effectLst/>
                          <a:latin typeface="Calibri" panose="020F0502020204030204" pitchFamily="34" charset="0"/>
                        </a:rPr>
                        <a:t>105</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190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a:solidFill>
                            <a:srgbClr val="1F497D"/>
                          </a:solidFill>
                          <a:effectLst/>
                          <a:latin typeface="Calibri" panose="020F0502020204030204" pitchFamily="34" charset="0"/>
                        </a:rPr>
                        <a:t>135</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190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a:solidFill>
                            <a:srgbClr val="1F497D"/>
                          </a:solidFill>
                          <a:effectLst/>
                          <a:latin typeface="Calibri" panose="020F0502020204030204" pitchFamily="34" charset="0"/>
                        </a:rPr>
                        <a:t>78%</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190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r>
              <a:tr h="274338">
                <a:tc>
                  <a:txBody>
                    <a:bodyPr/>
                    <a:lstStyle/>
                    <a:p>
                      <a:pPr algn="l" fontAlgn="b"/>
                      <a:r>
                        <a:rPr lang="en-US" sz="1800" b="0" i="0" u="none" strike="noStrike">
                          <a:solidFill>
                            <a:srgbClr val="1F497D"/>
                          </a:solidFill>
                          <a:effectLst/>
                          <a:latin typeface="Calibri" panose="020F0502020204030204" pitchFamily="34" charset="0"/>
                        </a:rPr>
                        <a:t>WV</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a:solidFill>
                            <a:srgbClr val="1F497D"/>
                          </a:solidFill>
                          <a:effectLst/>
                          <a:latin typeface="Calibri" panose="020F0502020204030204" pitchFamily="34" charset="0"/>
                        </a:rPr>
                        <a:t>2</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a:solidFill>
                            <a:srgbClr val="1F497D"/>
                          </a:solidFill>
                          <a:effectLst/>
                          <a:latin typeface="Calibri" panose="020F0502020204030204" pitchFamily="34" charset="0"/>
                        </a:rPr>
                        <a:t>55</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c>
                  <a:txBody>
                    <a:bodyPr/>
                    <a:lstStyle/>
                    <a:p>
                      <a:pPr algn="r" fontAlgn="b"/>
                      <a:r>
                        <a:rPr lang="en-US" sz="1800" b="0" i="0" u="none" strike="noStrike" dirty="0">
                          <a:solidFill>
                            <a:srgbClr val="1F497D"/>
                          </a:solidFill>
                          <a:effectLst/>
                          <a:latin typeface="Calibri" panose="020F0502020204030204" pitchFamily="34" charset="0"/>
                        </a:rPr>
                        <a:t>4%</a:t>
                      </a:r>
                    </a:p>
                  </a:txBody>
                  <a:tcPr marL="0" marR="0" marT="0" marB="0" anchor="b">
                    <a:lnL w="6350" cap="flat" cmpd="sng" algn="ctr">
                      <a:solidFill>
                        <a:srgbClr val="1F497D"/>
                      </a:solidFill>
                      <a:prstDash val="solid"/>
                      <a:round/>
                      <a:headEnd type="none" w="med" len="med"/>
                      <a:tailEnd type="none" w="med" len="med"/>
                    </a:lnL>
                    <a:lnR w="6350" cap="flat" cmpd="sng" algn="ctr">
                      <a:solidFill>
                        <a:srgbClr val="1F497D"/>
                      </a:solidFill>
                      <a:prstDash val="solid"/>
                      <a:round/>
                      <a:headEnd type="none" w="med" len="med"/>
                      <a:tailEnd type="none" w="med" len="med"/>
                    </a:lnR>
                    <a:lnT w="6350" cap="flat" cmpd="sng" algn="ctr">
                      <a:solidFill>
                        <a:srgbClr val="1F497D"/>
                      </a:solidFill>
                      <a:prstDash val="solid"/>
                      <a:round/>
                      <a:headEnd type="none" w="med" len="med"/>
                      <a:tailEnd type="none" w="med" len="med"/>
                    </a:lnT>
                    <a:lnB w="6350" cap="flat" cmpd="sng" algn="ctr">
                      <a:solidFill>
                        <a:srgbClr val="1F497D"/>
                      </a:solidFill>
                      <a:prstDash val="solid"/>
                      <a:round/>
                      <a:headEnd type="none" w="med" len="med"/>
                      <a:tailEnd type="none" w="med" len="med"/>
                    </a:lnB>
                  </a:tcPr>
                </a:tc>
              </a:tr>
              <a:tr h="219979">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1F497D"/>
                      </a:solidFill>
                      <a:prstDash val="solid"/>
                      <a:round/>
                      <a:headEnd type="none" w="med" len="med"/>
                      <a:tailEnd type="none" w="med" len="med"/>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1F497D"/>
                      </a:solidFill>
                      <a:prstDash val="solid"/>
                      <a:round/>
                      <a:headEnd type="none" w="med" len="med"/>
                      <a:tailEnd type="none" w="med" len="med"/>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1F497D"/>
                      </a:solidFill>
                      <a:prstDash val="solid"/>
                      <a:round/>
                      <a:headEnd type="none" w="med" len="med"/>
                      <a:tailEnd type="none" w="med" len="med"/>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1F497D"/>
                      </a:solidFill>
                      <a:prstDash val="solid"/>
                      <a:round/>
                      <a:headEnd type="none" w="med" len="med"/>
                      <a:tailEnd type="none" w="med" len="med"/>
                    </a:lnT>
                    <a:lnB>
                      <a:noFill/>
                    </a:lnB>
                  </a:tcPr>
                </a:tc>
              </a:tr>
              <a:tr h="2204719">
                <a:tc gridSpan="4">
                  <a:txBody>
                    <a:bodyPr/>
                    <a:lstStyle/>
                    <a:p>
                      <a:pPr algn="l" fontAlgn="t"/>
                      <a:endParaRPr lang="en-US" sz="1800" b="0" i="0" u="none" strike="noStrike" dirty="0">
                        <a:solidFill>
                          <a:srgbClr val="1F497D"/>
                        </a:solidFill>
                        <a:effectLst/>
                        <a:latin typeface="Calibri" panose="020F0502020204030204" pitchFamily="34" charset="0"/>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2026488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ELIT: School district Preparedness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54937890"/>
              </p:ext>
            </p:extLst>
          </p:nvPr>
        </p:nvGraphicFramePr>
        <p:xfrm>
          <a:off x="1096963" y="1846263"/>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66063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ELIT: School District Preparedness (cont.)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77377287"/>
              </p:ext>
            </p:extLst>
          </p:nvPr>
        </p:nvGraphicFramePr>
        <p:xfrm>
          <a:off x="334963" y="1891983"/>
          <a:ext cx="11719876" cy="4219255"/>
        </p:xfrm>
        <a:graphic>
          <a:graphicData uri="http://schemas.openxmlformats.org/drawingml/2006/table">
            <a:tbl>
              <a:tblPr/>
              <a:tblGrid>
                <a:gridCol w="1501986"/>
                <a:gridCol w="577094"/>
                <a:gridCol w="113886"/>
                <a:gridCol w="762834"/>
                <a:gridCol w="703023"/>
                <a:gridCol w="173697"/>
                <a:gridCol w="608094"/>
                <a:gridCol w="1145347"/>
                <a:gridCol w="876721"/>
                <a:gridCol w="876721"/>
                <a:gridCol w="876721"/>
                <a:gridCol w="876721"/>
                <a:gridCol w="876721"/>
                <a:gridCol w="131851"/>
                <a:gridCol w="744869"/>
                <a:gridCol w="873590"/>
              </a:tblGrid>
              <a:tr h="610147">
                <a:tc gridSpan="16">
                  <a:txBody>
                    <a:bodyPr/>
                    <a:lstStyle/>
                    <a:p>
                      <a:pPr algn="ctr" fontAlgn="ctr"/>
                      <a:r>
                        <a:rPr lang="en-US" sz="1600" b="1" i="0" u="none" strike="noStrike" dirty="0">
                          <a:solidFill>
                            <a:srgbClr val="1F497D"/>
                          </a:solidFill>
                          <a:effectLst/>
                          <a:latin typeface="Calibri" panose="020F0502020204030204" pitchFamily="34" charset="0"/>
                        </a:rPr>
                        <a:t>Environmental Literacy Planning - Comparison of </a:t>
                      </a:r>
                      <a:r>
                        <a:rPr lang="en-US" sz="1600" b="1" i="0" u="none" strike="noStrike" dirty="0" smtClean="0">
                          <a:solidFill>
                            <a:srgbClr val="1F497D"/>
                          </a:solidFill>
                          <a:effectLst/>
                          <a:latin typeface="Calibri" panose="020F0502020204030204" pitchFamily="34" charset="0"/>
                        </a:rPr>
                        <a:t>“Well Prepared”, “Somewhat Prepared”, </a:t>
                      </a:r>
                      <a:r>
                        <a:rPr lang="en-US" sz="1600" b="1" i="0" u="none" strike="noStrike" dirty="0">
                          <a:solidFill>
                            <a:srgbClr val="1F497D"/>
                          </a:solidFill>
                          <a:effectLst/>
                          <a:latin typeface="Calibri" panose="020F0502020204030204" pitchFamily="34" charset="0"/>
                        </a:rPr>
                        <a:t>and </a:t>
                      </a:r>
                      <a:r>
                        <a:rPr lang="en-US" sz="1600" b="1" i="0" u="none" strike="noStrike" dirty="0" smtClean="0">
                          <a:solidFill>
                            <a:srgbClr val="1F497D"/>
                          </a:solidFill>
                          <a:effectLst/>
                          <a:latin typeface="Calibri" panose="020F0502020204030204" pitchFamily="34" charset="0"/>
                        </a:rPr>
                        <a:t>“Not Prepared” </a:t>
                      </a:r>
                      <a:r>
                        <a:rPr lang="en-US" sz="1600" b="1" i="0" u="none" strike="noStrike" dirty="0">
                          <a:solidFill>
                            <a:srgbClr val="1F497D"/>
                          </a:solidFill>
                          <a:effectLst/>
                          <a:latin typeface="Calibri" panose="020F0502020204030204" pitchFamily="34" charset="0"/>
                        </a:rPr>
                        <a:t>LEAs</a:t>
                      </a:r>
                    </a:p>
                  </a:txBody>
                  <a:tcPr marL="0" marR="0" marT="0"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5073">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gridSpan="2">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hMerge="1">
                  <a:txBody>
                    <a:bodyPr/>
                    <a:lstStyle/>
                    <a:p>
                      <a:endParaRPr lang="en-US"/>
                    </a:p>
                  </a:txBody>
                  <a:tcPr/>
                </a:tc>
                <a:tc gridSpan="2">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gridSpan="2">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r>
              <a:tr h="655446">
                <a:tc rowSpan="2">
                  <a:txBody>
                    <a:bodyPr/>
                    <a:lstStyle/>
                    <a:p>
                      <a:pPr algn="l" fontAlgn="b"/>
                      <a:r>
                        <a:rPr lang="en-US" sz="1400" b="1" i="0" u="none" strike="noStrike" dirty="0">
                          <a:solidFill>
                            <a:srgbClr val="1F497D"/>
                          </a:solidFill>
                          <a:effectLst/>
                          <a:latin typeface="Calibri" panose="020F0502020204030204" pitchFamily="34" charset="0"/>
                        </a:rPr>
                        <a:t>Category</a:t>
                      </a:r>
                    </a:p>
                  </a:txBody>
                  <a:tcPr marL="0" marR="0" marT="0" marB="0" anchor="b">
                    <a:lnL>
                      <a:noFill/>
                    </a:lnL>
                    <a:lnR>
                      <a:noFill/>
                    </a:lnR>
                    <a:lnT w="12700" cap="flat" cmpd="sng" algn="ctr">
                      <a:solidFill>
                        <a:srgbClr val="1F497D"/>
                      </a:solidFill>
                      <a:prstDash val="solid"/>
                      <a:round/>
                      <a:headEnd type="none" w="med" len="med"/>
                      <a:tailEnd type="none" w="med" len="med"/>
                    </a:lnT>
                    <a:lnB w="12700" cap="flat" cmpd="sng" algn="ctr">
                      <a:solidFill>
                        <a:srgbClr val="1F497D"/>
                      </a:solidFill>
                      <a:prstDash val="solid"/>
                      <a:round/>
                      <a:headEnd type="none" w="med" len="med"/>
                      <a:tailEnd type="none" w="med" len="med"/>
                    </a:lnB>
                  </a:tcPr>
                </a:tc>
                <a:tc gridSpan="6">
                  <a:txBody>
                    <a:bodyPr/>
                    <a:lstStyle/>
                    <a:p>
                      <a:pPr algn="ctr" fontAlgn="b"/>
                      <a:r>
                        <a:rPr lang="en-US" sz="1400" b="1" i="0" u="none" strike="noStrike" dirty="0">
                          <a:solidFill>
                            <a:srgbClr val="1F497D"/>
                          </a:solidFill>
                          <a:effectLst/>
                          <a:latin typeface="Calibri" panose="020F0502020204030204" pitchFamily="34" charset="0"/>
                        </a:rPr>
                        <a:t>LEAs Well Prepared</a:t>
                      </a:r>
                      <a:br>
                        <a:rPr lang="en-US" sz="1400" b="1" i="0" u="none" strike="noStrike" dirty="0">
                          <a:solidFill>
                            <a:srgbClr val="1F497D"/>
                          </a:solidFill>
                          <a:effectLst/>
                          <a:latin typeface="Calibri" panose="020F0502020204030204" pitchFamily="34" charset="0"/>
                        </a:rPr>
                      </a:br>
                      <a:r>
                        <a:rPr lang="en-US" sz="1400" b="1" i="0" u="none" strike="noStrike" dirty="0">
                          <a:solidFill>
                            <a:srgbClr val="1F497D"/>
                          </a:solidFill>
                          <a:effectLst/>
                          <a:latin typeface="Calibri" panose="020F0502020204030204" pitchFamily="34" charset="0"/>
                        </a:rPr>
                        <a:t>(Score 10-14)</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C4D79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b"/>
                      <a:r>
                        <a:rPr lang="en-US" sz="1400" b="1" i="0" u="none" strike="noStrike" dirty="0">
                          <a:solidFill>
                            <a:srgbClr val="1F497D"/>
                          </a:solidFill>
                          <a:effectLst/>
                          <a:latin typeface="Calibri" panose="020F0502020204030204" pitchFamily="34" charset="0"/>
                        </a:rPr>
                        <a:t>LEAs Somewhat Prepared</a:t>
                      </a:r>
                      <a:br>
                        <a:rPr lang="en-US" sz="1400" b="1" i="0" u="none" strike="noStrike" dirty="0">
                          <a:solidFill>
                            <a:srgbClr val="1F497D"/>
                          </a:solidFill>
                          <a:effectLst/>
                          <a:latin typeface="Calibri" panose="020F0502020204030204" pitchFamily="34" charset="0"/>
                        </a:rPr>
                      </a:br>
                      <a:r>
                        <a:rPr lang="en-US" sz="1400" b="1" i="0" u="none" strike="noStrike" dirty="0">
                          <a:solidFill>
                            <a:srgbClr val="1F497D"/>
                          </a:solidFill>
                          <a:effectLst/>
                          <a:latin typeface="Calibri" panose="020F0502020204030204" pitchFamily="34" charset="0"/>
                        </a:rPr>
                        <a:t>(Score 5-9)</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8DB4E2"/>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b"/>
                      <a:r>
                        <a:rPr lang="en-US" sz="1400" b="1" i="0" u="none" strike="noStrike" dirty="0">
                          <a:solidFill>
                            <a:srgbClr val="1F497D"/>
                          </a:solidFill>
                          <a:effectLst/>
                          <a:latin typeface="Calibri" panose="020F0502020204030204" pitchFamily="34" charset="0"/>
                        </a:rPr>
                        <a:t>LEAs Not Prepared</a:t>
                      </a:r>
                      <a:br>
                        <a:rPr lang="en-US" sz="1400" b="1" i="0" u="none" strike="noStrike" dirty="0">
                          <a:solidFill>
                            <a:srgbClr val="1F497D"/>
                          </a:solidFill>
                          <a:effectLst/>
                          <a:latin typeface="Calibri" panose="020F0502020204030204" pitchFamily="34" charset="0"/>
                        </a:rPr>
                      </a:br>
                      <a:r>
                        <a:rPr lang="en-US" sz="1400" b="1" i="0" u="none" strike="noStrike" dirty="0">
                          <a:solidFill>
                            <a:srgbClr val="1F497D"/>
                          </a:solidFill>
                          <a:effectLst/>
                          <a:latin typeface="Calibri" panose="020F0502020204030204" pitchFamily="34" charset="0"/>
                        </a:rPr>
                        <a:t>(Score 0-4)</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DA969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96280">
                <a:tc vMerge="1">
                  <a:txBody>
                    <a:bodyPr/>
                    <a:lstStyle/>
                    <a:p>
                      <a:endParaRPr lang="en-US"/>
                    </a:p>
                  </a:txBody>
                  <a:tcPr/>
                </a:tc>
                <a:tc gridSpan="2">
                  <a:txBody>
                    <a:bodyPr/>
                    <a:lstStyle/>
                    <a:p>
                      <a:pPr algn="r" fontAlgn="b"/>
                      <a:r>
                        <a:rPr lang="en-US" sz="1400" b="1" i="0" u="none" strike="noStrike" dirty="0">
                          <a:solidFill>
                            <a:srgbClr val="1F497D"/>
                          </a:solidFill>
                          <a:effectLst/>
                          <a:latin typeface="Calibri" panose="020F0502020204030204" pitchFamily="34" charset="0"/>
                        </a:rPr>
                        <a:t>Fully In Place</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hMerge="1">
                  <a:txBody>
                    <a:bodyPr/>
                    <a:lstStyle/>
                    <a:p>
                      <a:pPr algn="r" fontAlgn="b"/>
                      <a:endParaRPr lang="en-US" sz="1100" b="1" i="0" u="none" strike="noStrike" dirty="0">
                        <a:solidFill>
                          <a:srgbClr val="1F497D"/>
                        </a:solidFill>
                        <a:effectLst/>
                        <a:latin typeface="Calibri" panose="020F0502020204030204" pitchFamily="34" charset="0"/>
                      </a:endParaRP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a:txBody>
                    <a:bodyPr/>
                    <a:lstStyle/>
                    <a:p>
                      <a:pPr algn="r" fontAlgn="b"/>
                      <a:r>
                        <a:rPr lang="en-US" sz="1400" b="1" i="0" u="none" strike="noStrike" dirty="0">
                          <a:solidFill>
                            <a:srgbClr val="1F497D"/>
                          </a:solidFill>
                          <a:effectLst/>
                          <a:latin typeface="Calibri" panose="020F0502020204030204" pitchFamily="34" charset="0"/>
                        </a:rPr>
                        <a:t>Partially In Place</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a:txBody>
                    <a:bodyPr/>
                    <a:lstStyle/>
                    <a:p>
                      <a:pPr algn="r" fontAlgn="b"/>
                      <a:r>
                        <a:rPr lang="en-US" sz="1400" b="1" i="0" u="none" strike="noStrike" dirty="0">
                          <a:solidFill>
                            <a:srgbClr val="1F497D"/>
                          </a:solidFill>
                          <a:effectLst/>
                          <a:latin typeface="Calibri" panose="020F0502020204030204" pitchFamily="34" charset="0"/>
                        </a:rPr>
                        <a:t>Not In Place</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gridSpan="2">
                  <a:txBody>
                    <a:bodyPr/>
                    <a:lstStyle/>
                    <a:p>
                      <a:pPr algn="r" fontAlgn="b"/>
                      <a:r>
                        <a:rPr lang="en-US" sz="1400" b="1" i="0" u="none" strike="noStrike" dirty="0">
                          <a:solidFill>
                            <a:srgbClr val="1F497D"/>
                          </a:solidFill>
                          <a:effectLst/>
                          <a:latin typeface="Calibri" panose="020F0502020204030204" pitchFamily="34" charset="0"/>
                        </a:rPr>
                        <a:t>No Answer</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hMerge="1">
                  <a:txBody>
                    <a:bodyPr/>
                    <a:lstStyle/>
                    <a:p>
                      <a:pPr algn="r" fontAlgn="b"/>
                      <a:endParaRPr lang="en-US" sz="1100" b="1" i="0" u="none" strike="noStrike" dirty="0">
                        <a:solidFill>
                          <a:srgbClr val="1F497D"/>
                        </a:solidFill>
                        <a:effectLst/>
                        <a:latin typeface="Calibri" panose="020F0502020204030204" pitchFamily="34" charset="0"/>
                      </a:endParaRP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a:txBody>
                    <a:bodyPr/>
                    <a:lstStyle/>
                    <a:p>
                      <a:pPr algn="r" fontAlgn="b"/>
                      <a:r>
                        <a:rPr lang="en-US" sz="1400" b="1" i="0" u="none" strike="noStrike" dirty="0">
                          <a:solidFill>
                            <a:srgbClr val="1F497D"/>
                          </a:solidFill>
                          <a:effectLst/>
                          <a:latin typeface="Calibri" panose="020F0502020204030204" pitchFamily="34" charset="0"/>
                        </a:rPr>
                        <a:t>Fully In Place</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8DB4E2"/>
                    </a:solidFill>
                  </a:tcPr>
                </a:tc>
                <a:tc>
                  <a:txBody>
                    <a:bodyPr/>
                    <a:lstStyle/>
                    <a:p>
                      <a:pPr algn="r" fontAlgn="b"/>
                      <a:r>
                        <a:rPr lang="en-US" sz="1400" b="1" i="0" u="none" strike="noStrike" dirty="0">
                          <a:solidFill>
                            <a:srgbClr val="1F497D"/>
                          </a:solidFill>
                          <a:effectLst/>
                          <a:latin typeface="Calibri" panose="020F0502020204030204" pitchFamily="34" charset="0"/>
                        </a:rPr>
                        <a:t>Partially In Place</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8DB4E2"/>
                    </a:solidFill>
                  </a:tcPr>
                </a:tc>
                <a:tc>
                  <a:txBody>
                    <a:bodyPr/>
                    <a:lstStyle/>
                    <a:p>
                      <a:pPr algn="r" fontAlgn="b"/>
                      <a:r>
                        <a:rPr lang="en-US" sz="1400" b="1" i="0" u="none" strike="noStrike" dirty="0">
                          <a:solidFill>
                            <a:srgbClr val="1F497D"/>
                          </a:solidFill>
                          <a:effectLst/>
                          <a:latin typeface="Calibri" panose="020F0502020204030204" pitchFamily="34" charset="0"/>
                        </a:rPr>
                        <a:t>Not In Place</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8DB4E2"/>
                    </a:solidFill>
                  </a:tcPr>
                </a:tc>
                <a:tc>
                  <a:txBody>
                    <a:bodyPr/>
                    <a:lstStyle/>
                    <a:p>
                      <a:pPr algn="r" fontAlgn="b"/>
                      <a:r>
                        <a:rPr lang="en-US" sz="1400" b="1" i="0" u="none" strike="noStrike" dirty="0">
                          <a:solidFill>
                            <a:srgbClr val="1F497D"/>
                          </a:solidFill>
                          <a:effectLst/>
                          <a:latin typeface="Calibri" panose="020F0502020204030204" pitchFamily="34" charset="0"/>
                        </a:rPr>
                        <a:t>No Answer</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8DB4E2"/>
                    </a:solidFill>
                  </a:tcPr>
                </a:tc>
                <a:tc>
                  <a:txBody>
                    <a:bodyPr/>
                    <a:lstStyle/>
                    <a:p>
                      <a:pPr algn="r" fontAlgn="b"/>
                      <a:r>
                        <a:rPr lang="en-US" sz="1400" b="1" i="0" u="none" strike="noStrike" dirty="0">
                          <a:solidFill>
                            <a:srgbClr val="1F497D"/>
                          </a:solidFill>
                          <a:effectLst/>
                          <a:latin typeface="Calibri" panose="020F0502020204030204" pitchFamily="34" charset="0"/>
                        </a:rPr>
                        <a:t>Fully In Place</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DA9694"/>
                    </a:solidFill>
                  </a:tcPr>
                </a:tc>
                <a:tc gridSpan="2">
                  <a:txBody>
                    <a:bodyPr/>
                    <a:lstStyle/>
                    <a:p>
                      <a:pPr algn="r" fontAlgn="b"/>
                      <a:r>
                        <a:rPr lang="en-US" sz="1400" b="1" i="0" u="none" strike="noStrike" dirty="0">
                          <a:solidFill>
                            <a:srgbClr val="1F497D"/>
                          </a:solidFill>
                          <a:effectLst/>
                          <a:latin typeface="Calibri" panose="020F0502020204030204" pitchFamily="34" charset="0"/>
                        </a:rPr>
                        <a:t>Partially In Place</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DA9694"/>
                    </a:solidFill>
                  </a:tcPr>
                </a:tc>
                <a:tc hMerge="1">
                  <a:txBody>
                    <a:bodyPr/>
                    <a:lstStyle/>
                    <a:p>
                      <a:pPr algn="r" fontAlgn="b"/>
                      <a:endParaRPr lang="en-US" sz="1100" b="1" i="0" u="none" strike="noStrike">
                        <a:solidFill>
                          <a:srgbClr val="1F497D"/>
                        </a:solidFill>
                        <a:effectLst/>
                        <a:latin typeface="Calibri" panose="020F0502020204030204" pitchFamily="34" charset="0"/>
                      </a:endParaRP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DA9694"/>
                    </a:solidFill>
                  </a:tcPr>
                </a:tc>
                <a:tc>
                  <a:txBody>
                    <a:bodyPr/>
                    <a:lstStyle/>
                    <a:p>
                      <a:pPr algn="r" fontAlgn="b"/>
                      <a:r>
                        <a:rPr lang="en-US" sz="1400" b="1" i="0" u="none" strike="noStrike" dirty="0">
                          <a:solidFill>
                            <a:srgbClr val="1F497D"/>
                          </a:solidFill>
                          <a:effectLst/>
                          <a:latin typeface="Calibri" panose="020F0502020204030204" pitchFamily="34" charset="0"/>
                        </a:rPr>
                        <a:t>Not In Place</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DA9694"/>
                    </a:solidFill>
                  </a:tcPr>
                </a:tc>
                <a:tc>
                  <a:txBody>
                    <a:bodyPr/>
                    <a:lstStyle/>
                    <a:p>
                      <a:pPr algn="r" fontAlgn="b"/>
                      <a:r>
                        <a:rPr lang="en-US" sz="1400" b="1" i="0" u="none" strike="noStrike" dirty="0">
                          <a:solidFill>
                            <a:srgbClr val="1F497D"/>
                          </a:solidFill>
                          <a:effectLst/>
                          <a:latin typeface="Calibri" panose="020F0502020204030204" pitchFamily="34" charset="0"/>
                        </a:rPr>
                        <a:t>No Answer</a:t>
                      </a:r>
                    </a:p>
                  </a:txBody>
                  <a:tcPr marL="0" marR="75834" marT="0" marB="0" anchor="b">
                    <a:lnL>
                      <a:noFill/>
                    </a:lnL>
                    <a:lnR>
                      <a:noFill/>
                    </a:lnR>
                    <a:lnT>
                      <a:noFill/>
                    </a:lnT>
                    <a:lnB w="12700" cap="flat" cmpd="sng" algn="ctr">
                      <a:solidFill>
                        <a:srgbClr val="1F497D"/>
                      </a:solidFill>
                      <a:prstDash val="solid"/>
                      <a:round/>
                      <a:headEnd type="none" w="med" len="med"/>
                      <a:tailEnd type="none" w="med" len="med"/>
                    </a:lnB>
                    <a:solidFill>
                      <a:srgbClr val="DA9694"/>
                    </a:solidFill>
                  </a:tcPr>
                </a:tc>
              </a:tr>
              <a:tr h="291206">
                <a:tc>
                  <a:txBody>
                    <a:bodyPr/>
                    <a:lstStyle/>
                    <a:p>
                      <a:pPr algn="l" fontAlgn="b"/>
                      <a:r>
                        <a:rPr lang="en-US" sz="1400" b="0" i="0" u="none" strike="noStrike" dirty="0" err="1">
                          <a:solidFill>
                            <a:srgbClr val="1F497D"/>
                          </a:solidFill>
                          <a:effectLst/>
                          <a:latin typeface="Calibri" panose="020F0502020204030204" pitchFamily="34" charset="0"/>
                        </a:rPr>
                        <a:t>Estab</a:t>
                      </a:r>
                      <a:r>
                        <a:rPr lang="en-US" sz="1400" b="0" i="0" u="none" strike="noStrike" dirty="0">
                          <a:solidFill>
                            <a:srgbClr val="1F497D"/>
                          </a:solidFill>
                          <a:effectLst/>
                          <a:latin typeface="Calibri" panose="020F0502020204030204" pitchFamily="34" charset="0"/>
                        </a:rPr>
                        <a:t>. Leader</a:t>
                      </a:r>
                    </a:p>
                  </a:txBody>
                  <a:tcPr marL="0" marR="0" marT="0" marB="0" anchor="b">
                    <a:lnL>
                      <a:noFill/>
                    </a:lnL>
                    <a:lnR>
                      <a:noFill/>
                    </a:lnR>
                    <a:lnT w="12700" cap="flat" cmpd="sng" algn="ctr">
                      <a:solidFill>
                        <a:srgbClr val="1F497D"/>
                      </a:solidFill>
                      <a:prstDash val="solid"/>
                      <a:round/>
                      <a:headEnd type="none" w="med" len="med"/>
                      <a:tailEnd type="none" w="med" len="med"/>
                    </a:lnT>
                    <a:lnB>
                      <a:noFill/>
                    </a:lnB>
                  </a:tcPr>
                </a:tc>
                <a:tc gridSpan="2">
                  <a:txBody>
                    <a:bodyPr/>
                    <a:lstStyle/>
                    <a:p>
                      <a:pPr algn="r" fontAlgn="b"/>
                      <a:r>
                        <a:rPr lang="en-US" sz="1400" b="0" i="0" u="none" strike="noStrike" dirty="0">
                          <a:solidFill>
                            <a:srgbClr val="1F497D"/>
                          </a:solidFill>
                          <a:effectLst/>
                          <a:latin typeface="Calibri" panose="020F0502020204030204" pitchFamily="34" charset="0"/>
                        </a:rPr>
                        <a:t>95%</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C4D79B"/>
                    </a:solidFill>
                  </a:tcPr>
                </a:tc>
                <a:tc hMerge="1">
                  <a:txBody>
                    <a:bodyPr/>
                    <a:lstStyle/>
                    <a:p>
                      <a:pPr algn="r" fontAlgn="b"/>
                      <a:endParaRPr lang="en-US" sz="1100" b="0" i="0" u="none" strike="noStrike" dirty="0">
                        <a:solidFill>
                          <a:srgbClr val="1F497D"/>
                        </a:solidFill>
                        <a:effectLst/>
                        <a:latin typeface="Calibri" panose="020F0502020204030204" pitchFamily="34" charset="0"/>
                      </a:endParaRP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C4D79B"/>
                    </a:solidFill>
                  </a:tcPr>
                </a:tc>
                <a:tc>
                  <a:txBody>
                    <a:bodyPr/>
                    <a:lstStyle/>
                    <a:p>
                      <a:pPr algn="r" fontAlgn="b"/>
                      <a:r>
                        <a:rPr lang="en-US" sz="1400" b="0" i="0" u="none" strike="noStrike" dirty="0" smtClean="0">
                          <a:solidFill>
                            <a:srgbClr val="1F497D"/>
                          </a:solidFill>
                          <a:effectLst/>
                          <a:latin typeface="Calibri" panose="020F0502020204030204" pitchFamily="34" charset="0"/>
                        </a:rPr>
                        <a:t>0%</a:t>
                      </a:r>
                      <a:endParaRPr lang="en-US" sz="1400" b="0" i="0" u="none" strike="noStrike" dirty="0">
                        <a:solidFill>
                          <a:srgbClr val="1F497D"/>
                        </a:solidFill>
                        <a:effectLst/>
                        <a:latin typeface="Calibri" panose="020F0502020204030204" pitchFamily="34" charset="0"/>
                      </a:endParaRP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C4D79B"/>
                    </a:solidFill>
                  </a:tcPr>
                </a:tc>
                <a:tc>
                  <a:txBody>
                    <a:bodyPr/>
                    <a:lstStyle/>
                    <a:p>
                      <a:pPr algn="r" fontAlgn="b"/>
                      <a:r>
                        <a:rPr lang="en-US" sz="1400" b="0" i="0" u="none" strike="noStrike">
                          <a:solidFill>
                            <a:srgbClr val="1F497D"/>
                          </a:solidFill>
                          <a:effectLst/>
                          <a:latin typeface="Calibri" panose="020F0502020204030204" pitchFamily="34" charset="0"/>
                        </a:rPr>
                        <a:t>5%</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C4D79B"/>
                    </a:solidFill>
                  </a:tcPr>
                </a:tc>
                <a:tc gridSpan="2">
                  <a:txBody>
                    <a:bodyPr/>
                    <a:lstStyle/>
                    <a:p>
                      <a:pPr algn="r" fontAlgn="b"/>
                      <a:r>
                        <a:rPr lang="en-US" sz="1400" b="0" i="0" u="none" strike="noStrike">
                          <a:solidFill>
                            <a:srgbClr val="1F497D"/>
                          </a:solidFill>
                          <a:effectLst/>
                          <a:latin typeface="Calibri" panose="020F0502020204030204" pitchFamily="34" charset="0"/>
                        </a:rPr>
                        <a:t>0%</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C4D79B"/>
                    </a:solidFill>
                  </a:tcPr>
                </a:tc>
                <a:tc hMerge="1">
                  <a:txBody>
                    <a:bodyPr/>
                    <a:lstStyle/>
                    <a:p>
                      <a:pPr algn="r" fontAlgn="b"/>
                      <a:endParaRPr lang="en-US" sz="1200" b="0" i="0" u="none" strike="noStrike">
                        <a:solidFill>
                          <a:srgbClr val="1F497D"/>
                        </a:solidFill>
                        <a:effectLst/>
                        <a:latin typeface="Calibri" panose="020F0502020204030204" pitchFamily="34" charset="0"/>
                      </a:endParaRP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C4D79B"/>
                    </a:solidFill>
                  </a:tcPr>
                </a:tc>
                <a:tc>
                  <a:txBody>
                    <a:bodyPr/>
                    <a:lstStyle/>
                    <a:p>
                      <a:pPr algn="r" fontAlgn="b"/>
                      <a:r>
                        <a:rPr lang="en-US" sz="1400" b="0" i="0" u="none" strike="noStrike" dirty="0">
                          <a:solidFill>
                            <a:srgbClr val="1F497D"/>
                          </a:solidFill>
                          <a:effectLst/>
                          <a:latin typeface="+mn-lt"/>
                        </a:rPr>
                        <a:t>48%</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8DB4E2"/>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8DB4E2"/>
                    </a:solidFill>
                  </a:tcPr>
                </a:tc>
                <a:tc>
                  <a:txBody>
                    <a:bodyPr/>
                    <a:lstStyle/>
                    <a:p>
                      <a:pPr algn="r" fontAlgn="b"/>
                      <a:r>
                        <a:rPr lang="en-US" sz="1400" b="0" i="0" u="none" strike="noStrike">
                          <a:solidFill>
                            <a:srgbClr val="1F497D"/>
                          </a:solidFill>
                          <a:effectLst/>
                          <a:latin typeface="+mn-lt"/>
                        </a:rPr>
                        <a:t>52%</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8DB4E2"/>
                    </a:solidFill>
                  </a:tcPr>
                </a:tc>
                <a:tc>
                  <a:txBody>
                    <a:bodyPr/>
                    <a:lstStyle/>
                    <a:p>
                      <a:pPr algn="r" fontAlgn="b"/>
                      <a:r>
                        <a:rPr lang="en-US" sz="1400" b="0" i="0" u="none" strike="noStrike">
                          <a:solidFill>
                            <a:srgbClr val="1F497D"/>
                          </a:solidFill>
                          <a:effectLst/>
                          <a:latin typeface="+mn-lt"/>
                        </a:rPr>
                        <a:t>0%</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8DB4E2"/>
                    </a:solidFill>
                  </a:tcPr>
                </a:tc>
                <a:tc>
                  <a:txBody>
                    <a:bodyPr/>
                    <a:lstStyle/>
                    <a:p>
                      <a:pPr algn="r" fontAlgn="b"/>
                      <a:r>
                        <a:rPr lang="en-US" sz="1400" b="0" i="0" u="none" strike="noStrike">
                          <a:solidFill>
                            <a:srgbClr val="1F497D"/>
                          </a:solidFill>
                          <a:effectLst/>
                          <a:latin typeface="+mn-lt"/>
                        </a:rPr>
                        <a:t>5%</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DA9694"/>
                    </a:solidFill>
                  </a:tcPr>
                </a:tc>
                <a:tc gridSpan="2">
                  <a:txBody>
                    <a:bodyPr/>
                    <a:lstStyle/>
                    <a:p>
                      <a:pPr algn="r" fontAlgn="b"/>
                      <a:r>
                        <a:rPr lang="en-US" sz="1400" b="0" i="0" u="none" strike="noStrike" dirty="0" smtClean="0">
                          <a:solidFill>
                            <a:srgbClr val="1F497D"/>
                          </a:solidFill>
                          <a:effectLst/>
                          <a:latin typeface="+mn-lt"/>
                        </a:rPr>
                        <a:t>0%</a:t>
                      </a:r>
                      <a:endParaRPr lang="en-US" sz="1400" b="0" i="0" u="none" strike="noStrike" dirty="0">
                        <a:solidFill>
                          <a:srgbClr val="1F497D"/>
                        </a:solidFill>
                        <a:effectLst/>
                        <a:latin typeface="+mn-lt"/>
                      </a:endParaRP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DA9694"/>
                    </a:solidFill>
                  </a:tcPr>
                </a:tc>
                <a:tc hMerge="1">
                  <a:txBody>
                    <a:bodyPr/>
                    <a:lstStyle/>
                    <a:p>
                      <a:pPr algn="r" fontAlgn="b"/>
                      <a:endParaRPr lang="en-US" sz="1100" b="0" i="0" u="none" strike="noStrike">
                        <a:solidFill>
                          <a:srgbClr val="1F497D"/>
                        </a:solidFill>
                        <a:effectLst/>
                        <a:latin typeface="Calibri" panose="020F0502020204030204" pitchFamily="34" charset="0"/>
                      </a:endParaRP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DA9694"/>
                    </a:solidFill>
                  </a:tcPr>
                </a:tc>
                <a:tc>
                  <a:txBody>
                    <a:bodyPr/>
                    <a:lstStyle/>
                    <a:p>
                      <a:pPr algn="r" fontAlgn="b"/>
                      <a:r>
                        <a:rPr lang="en-US" sz="1400" b="0" i="0" u="none" strike="noStrike" dirty="0">
                          <a:solidFill>
                            <a:srgbClr val="1F497D"/>
                          </a:solidFill>
                          <a:effectLst/>
                          <a:latin typeface="+mn-lt"/>
                        </a:rPr>
                        <a:t>95%</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DA9694"/>
                    </a:solidFill>
                  </a:tcPr>
                </a:tc>
                <a:tc>
                  <a:txBody>
                    <a:bodyPr/>
                    <a:lstStyle/>
                    <a:p>
                      <a:pPr algn="r" fontAlgn="b"/>
                      <a:r>
                        <a:rPr lang="en-US" sz="1400" b="0" i="0" u="none" strike="noStrike">
                          <a:solidFill>
                            <a:srgbClr val="1F497D"/>
                          </a:solidFill>
                          <a:effectLst/>
                          <a:latin typeface="+mn-lt"/>
                        </a:rPr>
                        <a:t>0%</a:t>
                      </a:r>
                    </a:p>
                  </a:txBody>
                  <a:tcPr marL="0" marR="0" marT="0" marB="0" anchor="b">
                    <a:lnL>
                      <a:noFill/>
                    </a:lnL>
                    <a:lnR>
                      <a:noFill/>
                    </a:lnR>
                    <a:lnT w="12700" cap="flat" cmpd="sng" algn="ctr">
                      <a:solidFill>
                        <a:srgbClr val="1F497D"/>
                      </a:solidFill>
                      <a:prstDash val="solid"/>
                      <a:round/>
                      <a:headEnd type="none" w="med" len="med"/>
                      <a:tailEnd type="none" w="med" len="med"/>
                    </a:lnT>
                    <a:lnB>
                      <a:noFill/>
                    </a:lnB>
                    <a:solidFill>
                      <a:srgbClr val="DA9694"/>
                    </a:solidFill>
                  </a:tcPr>
                </a:tc>
              </a:tr>
              <a:tr h="291206">
                <a:tc>
                  <a:txBody>
                    <a:bodyPr/>
                    <a:lstStyle/>
                    <a:p>
                      <a:pPr algn="l" fontAlgn="b"/>
                      <a:r>
                        <a:rPr lang="en-US" sz="1400" b="0" i="0" u="none" strike="noStrike" dirty="0" err="1">
                          <a:solidFill>
                            <a:srgbClr val="1F497D"/>
                          </a:solidFill>
                          <a:effectLst/>
                          <a:latin typeface="Calibri" panose="020F0502020204030204" pitchFamily="34" charset="0"/>
                        </a:rPr>
                        <a:t>Estab</a:t>
                      </a:r>
                      <a:r>
                        <a:rPr lang="en-US" sz="1400" b="0" i="0" u="none" strike="noStrike" dirty="0">
                          <a:solidFill>
                            <a:srgbClr val="1F497D"/>
                          </a:solidFill>
                          <a:effectLst/>
                          <a:latin typeface="Calibri" panose="020F0502020204030204" pitchFamily="34" charset="0"/>
                        </a:rPr>
                        <a:t>. Team</a:t>
                      </a:r>
                    </a:p>
                  </a:txBody>
                  <a:tcPr marL="0" marR="0" marT="0" marB="0" anchor="b">
                    <a:lnL>
                      <a:noFill/>
                    </a:lnL>
                    <a:lnR>
                      <a:noFill/>
                    </a:lnR>
                    <a:lnT>
                      <a:noFill/>
                    </a:lnT>
                    <a:lnB>
                      <a:noFill/>
                    </a:lnB>
                  </a:tcPr>
                </a:tc>
                <a:tc gridSpan="2">
                  <a:txBody>
                    <a:bodyPr/>
                    <a:lstStyle/>
                    <a:p>
                      <a:pPr algn="r" fontAlgn="b"/>
                      <a:r>
                        <a:rPr lang="en-US" sz="1400" b="0" i="0" u="none" strike="noStrike" dirty="0">
                          <a:solidFill>
                            <a:srgbClr val="1F497D"/>
                          </a:solidFill>
                          <a:effectLst/>
                          <a:latin typeface="Calibri" panose="020F0502020204030204" pitchFamily="34" charset="0"/>
                        </a:rPr>
                        <a:t>43%</a:t>
                      </a:r>
                    </a:p>
                  </a:txBody>
                  <a:tcPr marL="0" marR="0" marT="0" marB="0" anchor="b">
                    <a:lnL>
                      <a:noFill/>
                    </a:lnL>
                    <a:lnR>
                      <a:noFill/>
                    </a:lnR>
                    <a:lnT>
                      <a:noFill/>
                    </a:lnT>
                    <a:lnB>
                      <a:noFill/>
                    </a:lnB>
                    <a:solidFill>
                      <a:srgbClr val="C4D79B"/>
                    </a:solidFill>
                  </a:tcPr>
                </a:tc>
                <a:tc hMerge="1">
                  <a:txBody>
                    <a:bodyPr/>
                    <a:lstStyle/>
                    <a:p>
                      <a:pPr algn="r" fontAlgn="b"/>
                      <a:endParaRPr lang="en-US" sz="11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dirty="0" smtClean="0">
                          <a:solidFill>
                            <a:srgbClr val="1F497D"/>
                          </a:solidFill>
                          <a:effectLst/>
                          <a:latin typeface="Calibri" panose="020F0502020204030204" pitchFamily="34" charset="0"/>
                        </a:rPr>
                        <a:t>53%</a:t>
                      </a:r>
                      <a:endParaRPr lang="en-US" sz="14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a:solidFill>
                            <a:srgbClr val="1F497D"/>
                          </a:solidFill>
                          <a:effectLst/>
                          <a:latin typeface="Calibri" panose="020F0502020204030204" pitchFamily="34" charset="0"/>
                        </a:rPr>
                        <a:t>5%</a:t>
                      </a:r>
                    </a:p>
                  </a:txBody>
                  <a:tcPr marL="0" marR="0" marT="0" marB="0" anchor="b">
                    <a:lnL>
                      <a:noFill/>
                    </a:lnL>
                    <a:lnR>
                      <a:noFill/>
                    </a:lnR>
                    <a:lnT>
                      <a:noFill/>
                    </a:lnT>
                    <a:lnB>
                      <a:noFill/>
                    </a:lnB>
                    <a:solidFill>
                      <a:srgbClr val="C4D79B"/>
                    </a:solidFill>
                  </a:tcPr>
                </a:tc>
                <a:tc gridSpan="2">
                  <a:txBody>
                    <a:bodyPr/>
                    <a:lstStyle/>
                    <a:p>
                      <a:pPr algn="r" fontAlgn="b"/>
                      <a:r>
                        <a:rPr lang="en-US" sz="1400" b="0" i="0" u="none" strike="noStrike">
                          <a:solidFill>
                            <a:srgbClr val="1F497D"/>
                          </a:solidFill>
                          <a:effectLst/>
                          <a:latin typeface="Calibri" panose="020F0502020204030204" pitchFamily="34" charset="0"/>
                        </a:rPr>
                        <a:t>0%</a:t>
                      </a:r>
                    </a:p>
                  </a:txBody>
                  <a:tcPr marL="0" marR="0" marT="0" marB="0" anchor="b">
                    <a:lnL>
                      <a:noFill/>
                    </a:lnL>
                    <a:lnR>
                      <a:noFill/>
                    </a:lnR>
                    <a:lnT>
                      <a:noFill/>
                    </a:lnT>
                    <a:lnB>
                      <a:noFill/>
                    </a:lnB>
                    <a:solidFill>
                      <a:srgbClr val="C4D79B"/>
                    </a:solidFill>
                  </a:tcPr>
                </a:tc>
                <a:tc hMerge="1">
                  <a:txBody>
                    <a:bodyPr/>
                    <a:lstStyle/>
                    <a:p>
                      <a:pPr algn="r" fontAlgn="b"/>
                      <a:endParaRPr lang="en-US" sz="1200" b="0" i="0" u="none" strike="noStrike">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dirty="0">
                          <a:solidFill>
                            <a:srgbClr val="1F497D"/>
                          </a:solidFill>
                          <a:effectLst/>
                          <a:latin typeface="+mn-lt"/>
                        </a:rPr>
                        <a:t>1%</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54%</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a:solidFill>
                            <a:srgbClr val="1F497D"/>
                          </a:solidFill>
                          <a:effectLst/>
                          <a:latin typeface="+mn-lt"/>
                        </a:rPr>
                        <a:t>45%</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a:solidFill>
                            <a:srgbClr val="1F497D"/>
                          </a:solidFill>
                          <a:effectLst/>
                          <a:latin typeface="+mn-lt"/>
                        </a:rPr>
                        <a:t>0%</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a:solidFill>
                            <a:srgbClr val="1F497D"/>
                          </a:solidFill>
                          <a:effectLst/>
                          <a:latin typeface="+mn-lt"/>
                        </a:rPr>
                        <a:t>0%</a:t>
                      </a:r>
                    </a:p>
                  </a:txBody>
                  <a:tcPr marL="0" marR="0" marT="0" marB="0" anchor="b">
                    <a:lnL>
                      <a:noFill/>
                    </a:lnL>
                    <a:lnR>
                      <a:noFill/>
                    </a:lnR>
                    <a:lnT>
                      <a:noFill/>
                    </a:lnT>
                    <a:lnB>
                      <a:noFill/>
                    </a:lnB>
                    <a:solidFill>
                      <a:srgbClr val="DA9694"/>
                    </a:solidFill>
                  </a:tcPr>
                </a:tc>
                <a:tc gridSpan="2">
                  <a:txBody>
                    <a:bodyPr/>
                    <a:lstStyle/>
                    <a:p>
                      <a:pPr algn="r" fontAlgn="b"/>
                      <a:r>
                        <a:rPr lang="en-US" sz="1400" b="0" i="0" u="none" strike="noStrike" dirty="0" smtClean="0">
                          <a:solidFill>
                            <a:srgbClr val="1F497D"/>
                          </a:solidFill>
                          <a:effectLst/>
                          <a:latin typeface="+mn-lt"/>
                        </a:rPr>
                        <a:t>10%</a:t>
                      </a:r>
                      <a:endParaRPr lang="en-US" sz="1400" b="0" i="0" u="none" strike="noStrike" dirty="0">
                        <a:solidFill>
                          <a:srgbClr val="1F497D"/>
                        </a:solidFill>
                        <a:effectLst/>
                        <a:latin typeface="+mn-lt"/>
                      </a:endParaRPr>
                    </a:p>
                  </a:txBody>
                  <a:tcPr marL="0" marR="0" marT="0" marB="0" anchor="b">
                    <a:lnL>
                      <a:noFill/>
                    </a:lnL>
                    <a:lnR>
                      <a:noFill/>
                    </a:lnR>
                    <a:lnT>
                      <a:noFill/>
                    </a:lnT>
                    <a:lnB>
                      <a:noFill/>
                    </a:lnB>
                    <a:solidFill>
                      <a:srgbClr val="DA9694"/>
                    </a:solidFill>
                  </a:tcPr>
                </a:tc>
                <a:tc hMerge="1">
                  <a:txBody>
                    <a:bodyPr/>
                    <a:lstStyle/>
                    <a:p>
                      <a:pPr algn="r" fontAlgn="b"/>
                      <a:endParaRPr lang="en-US" sz="1100" b="0" i="0" u="none" strike="noStrike">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DA9694"/>
                    </a:solidFill>
                  </a:tcPr>
                </a:tc>
                <a:tc>
                  <a:txBody>
                    <a:bodyPr/>
                    <a:lstStyle/>
                    <a:p>
                      <a:pPr algn="r" fontAlgn="b"/>
                      <a:r>
                        <a:rPr lang="en-US" sz="1400" b="0" i="0" u="none" strike="noStrike" dirty="0">
                          <a:solidFill>
                            <a:srgbClr val="1F497D"/>
                          </a:solidFill>
                          <a:effectLst/>
                          <a:latin typeface="+mn-lt"/>
                        </a:rPr>
                        <a:t>90%</a:t>
                      </a:r>
                    </a:p>
                  </a:txBody>
                  <a:tcPr marL="0" marR="0" marT="0" marB="0" anchor="b">
                    <a:lnL>
                      <a:noFill/>
                    </a:lnL>
                    <a:lnR>
                      <a:noFill/>
                    </a:lnR>
                    <a:lnT>
                      <a:noFill/>
                    </a:lnT>
                    <a:lnB>
                      <a:noFill/>
                    </a:lnB>
                    <a:solidFill>
                      <a:srgbClr val="DA9694"/>
                    </a:solidFill>
                  </a:tcPr>
                </a:tc>
                <a:tc>
                  <a:txBody>
                    <a:bodyPr/>
                    <a:lstStyle/>
                    <a:p>
                      <a:pPr algn="r" fontAlgn="b"/>
                      <a:r>
                        <a:rPr lang="en-US" sz="1400" b="0" i="0" u="none" strike="noStrike">
                          <a:solidFill>
                            <a:srgbClr val="1F497D"/>
                          </a:solidFill>
                          <a:effectLst/>
                          <a:latin typeface="+mn-lt"/>
                        </a:rPr>
                        <a:t>0%</a:t>
                      </a:r>
                    </a:p>
                  </a:txBody>
                  <a:tcPr marL="0" marR="0" marT="0" marB="0" anchor="b">
                    <a:lnL>
                      <a:noFill/>
                    </a:lnL>
                    <a:lnR>
                      <a:noFill/>
                    </a:lnR>
                    <a:lnT>
                      <a:noFill/>
                    </a:lnT>
                    <a:lnB>
                      <a:noFill/>
                    </a:lnB>
                    <a:solidFill>
                      <a:srgbClr val="DA9694"/>
                    </a:solidFill>
                  </a:tcPr>
                </a:tc>
              </a:tr>
              <a:tr h="291206">
                <a:tc>
                  <a:txBody>
                    <a:bodyPr/>
                    <a:lstStyle/>
                    <a:p>
                      <a:pPr algn="l" fontAlgn="b"/>
                      <a:r>
                        <a:rPr lang="en-US" sz="1400" b="0" i="0" u="none" strike="noStrike">
                          <a:solidFill>
                            <a:srgbClr val="1F497D"/>
                          </a:solidFill>
                          <a:effectLst/>
                          <a:latin typeface="Calibri" panose="020F0502020204030204" pitchFamily="34" charset="0"/>
                        </a:rPr>
                        <a:t>Prof. Devl.</a:t>
                      </a:r>
                    </a:p>
                  </a:txBody>
                  <a:tcPr marL="0" marR="0" marT="0" marB="0" anchor="b">
                    <a:lnL>
                      <a:noFill/>
                    </a:lnL>
                    <a:lnR>
                      <a:noFill/>
                    </a:lnR>
                    <a:lnT>
                      <a:noFill/>
                    </a:lnT>
                    <a:lnB>
                      <a:noFill/>
                    </a:lnB>
                  </a:tcPr>
                </a:tc>
                <a:tc gridSpan="2">
                  <a:txBody>
                    <a:bodyPr/>
                    <a:lstStyle/>
                    <a:p>
                      <a:pPr algn="r" fontAlgn="b"/>
                      <a:r>
                        <a:rPr lang="en-US" sz="1400" b="0" i="0" u="none" strike="noStrike">
                          <a:solidFill>
                            <a:srgbClr val="1F497D"/>
                          </a:solidFill>
                          <a:effectLst/>
                          <a:latin typeface="Calibri" panose="020F0502020204030204" pitchFamily="34" charset="0"/>
                        </a:rPr>
                        <a:t>55%</a:t>
                      </a:r>
                    </a:p>
                  </a:txBody>
                  <a:tcPr marL="0" marR="0" marT="0" marB="0" anchor="b">
                    <a:lnL>
                      <a:noFill/>
                    </a:lnL>
                    <a:lnR>
                      <a:noFill/>
                    </a:lnR>
                    <a:lnT>
                      <a:noFill/>
                    </a:lnT>
                    <a:lnB>
                      <a:noFill/>
                    </a:lnB>
                    <a:solidFill>
                      <a:srgbClr val="C4D79B"/>
                    </a:solidFill>
                  </a:tcPr>
                </a:tc>
                <a:tc hMerge="1">
                  <a:txBody>
                    <a:bodyPr/>
                    <a:lstStyle/>
                    <a:p>
                      <a:pPr algn="r" fontAlgn="b"/>
                      <a:endParaRPr lang="en-US" sz="11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dirty="0" smtClean="0">
                          <a:solidFill>
                            <a:srgbClr val="1F497D"/>
                          </a:solidFill>
                          <a:effectLst/>
                          <a:latin typeface="Calibri" panose="020F0502020204030204" pitchFamily="34" charset="0"/>
                        </a:rPr>
                        <a:t>45%</a:t>
                      </a:r>
                      <a:endParaRPr lang="en-US" sz="14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dirty="0">
                          <a:solidFill>
                            <a:srgbClr val="1F497D"/>
                          </a:solidFill>
                          <a:effectLst/>
                          <a:latin typeface="Calibri" panose="020F0502020204030204" pitchFamily="34" charset="0"/>
                        </a:rPr>
                        <a:t>0%</a:t>
                      </a:r>
                    </a:p>
                  </a:txBody>
                  <a:tcPr marL="0" marR="0" marT="0" marB="0" anchor="b">
                    <a:lnL>
                      <a:noFill/>
                    </a:lnL>
                    <a:lnR>
                      <a:noFill/>
                    </a:lnR>
                    <a:lnT>
                      <a:noFill/>
                    </a:lnT>
                    <a:lnB>
                      <a:noFill/>
                    </a:lnB>
                    <a:solidFill>
                      <a:srgbClr val="C4D79B"/>
                    </a:solidFill>
                  </a:tcPr>
                </a:tc>
                <a:tc gridSpan="2">
                  <a:txBody>
                    <a:bodyPr/>
                    <a:lstStyle/>
                    <a:p>
                      <a:pPr algn="r" fontAlgn="b"/>
                      <a:r>
                        <a:rPr lang="en-US" sz="1400" b="0" i="0" u="none" strike="noStrike" dirty="0">
                          <a:solidFill>
                            <a:srgbClr val="1F497D"/>
                          </a:solidFill>
                          <a:effectLst/>
                          <a:latin typeface="Calibri" panose="020F0502020204030204" pitchFamily="34" charset="0"/>
                        </a:rPr>
                        <a:t>0%</a:t>
                      </a:r>
                    </a:p>
                  </a:txBody>
                  <a:tcPr marL="0" marR="0" marT="0" marB="0" anchor="b">
                    <a:lnL>
                      <a:noFill/>
                    </a:lnL>
                    <a:lnR>
                      <a:noFill/>
                    </a:lnR>
                    <a:lnT>
                      <a:noFill/>
                    </a:lnT>
                    <a:lnB>
                      <a:noFill/>
                    </a:lnB>
                    <a:solidFill>
                      <a:srgbClr val="C4D79B"/>
                    </a:solidFill>
                  </a:tcPr>
                </a:tc>
                <a:tc hMerge="1">
                  <a:txBody>
                    <a:bodyPr/>
                    <a:lstStyle/>
                    <a:p>
                      <a:pPr algn="r" fontAlgn="b"/>
                      <a:endParaRPr lang="en-US" sz="1200" b="0" i="0" u="none" strike="noStrike">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dirty="0">
                          <a:solidFill>
                            <a:srgbClr val="1F497D"/>
                          </a:solidFill>
                          <a:effectLst/>
                          <a:latin typeface="+mn-lt"/>
                        </a:rPr>
                        <a:t>4%</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85%</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11%</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a:solidFill>
                            <a:srgbClr val="1F497D"/>
                          </a:solidFill>
                          <a:effectLst/>
                          <a:latin typeface="+mn-lt"/>
                        </a:rPr>
                        <a:t>0%</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a:solidFill>
                            <a:srgbClr val="1F497D"/>
                          </a:solidFill>
                          <a:effectLst/>
                          <a:latin typeface="+mn-lt"/>
                        </a:rPr>
                        <a:t>1%</a:t>
                      </a:r>
                    </a:p>
                  </a:txBody>
                  <a:tcPr marL="0" marR="0" marT="0" marB="0" anchor="b">
                    <a:lnL>
                      <a:noFill/>
                    </a:lnL>
                    <a:lnR>
                      <a:noFill/>
                    </a:lnR>
                    <a:lnT>
                      <a:noFill/>
                    </a:lnT>
                    <a:lnB>
                      <a:noFill/>
                    </a:lnB>
                    <a:solidFill>
                      <a:srgbClr val="DA9694"/>
                    </a:solidFill>
                  </a:tcPr>
                </a:tc>
                <a:tc gridSpan="2">
                  <a:txBody>
                    <a:bodyPr/>
                    <a:lstStyle/>
                    <a:p>
                      <a:pPr algn="r" fontAlgn="b"/>
                      <a:r>
                        <a:rPr lang="en-US" sz="1400" b="0" i="0" u="none" strike="noStrike" dirty="0" smtClean="0">
                          <a:solidFill>
                            <a:srgbClr val="1F497D"/>
                          </a:solidFill>
                          <a:effectLst/>
                          <a:latin typeface="+mn-lt"/>
                        </a:rPr>
                        <a:t>45%</a:t>
                      </a:r>
                      <a:endParaRPr lang="en-US" sz="1400" b="0" i="0" u="none" strike="noStrike" dirty="0">
                        <a:solidFill>
                          <a:srgbClr val="1F497D"/>
                        </a:solidFill>
                        <a:effectLst/>
                        <a:latin typeface="+mn-lt"/>
                      </a:endParaRPr>
                    </a:p>
                  </a:txBody>
                  <a:tcPr marL="0" marR="0" marT="0" marB="0" anchor="b">
                    <a:lnL>
                      <a:noFill/>
                    </a:lnL>
                    <a:lnR>
                      <a:noFill/>
                    </a:lnR>
                    <a:lnT>
                      <a:noFill/>
                    </a:lnT>
                    <a:lnB>
                      <a:noFill/>
                    </a:lnB>
                    <a:solidFill>
                      <a:srgbClr val="DA9694"/>
                    </a:solidFill>
                  </a:tcPr>
                </a:tc>
                <a:tc hMerge="1">
                  <a:txBody>
                    <a:bodyPr/>
                    <a:lstStyle/>
                    <a:p>
                      <a:pPr algn="r" fontAlgn="b"/>
                      <a:endParaRPr lang="en-US" sz="1100" b="0" i="0" u="none" strike="noStrike">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DA9694"/>
                    </a:solidFill>
                  </a:tcPr>
                </a:tc>
                <a:tc>
                  <a:txBody>
                    <a:bodyPr/>
                    <a:lstStyle/>
                    <a:p>
                      <a:pPr algn="r" fontAlgn="b"/>
                      <a:r>
                        <a:rPr lang="en-US" sz="1400" b="0" i="0" u="none" strike="noStrike" dirty="0">
                          <a:solidFill>
                            <a:srgbClr val="1F497D"/>
                          </a:solidFill>
                          <a:effectLst/>
                          <a:latin typeface="+mn-lt"/>
                        </a:rPr>
                        <a:t>54%</a:t>
                      </a:r>
                    </a:p>
                  </a:txBody>
                  <a:tcPr marL="0" marR="0" marT="0" marB="0" anchor="b">
                    <a:lnL>
                      <a:noFill/>
                    </a:lnL>
                    <a:lnR>
                      <a:noFill/>
                    </a:lnR>
                    <a:lnT>
                      <a:noFill/>
                    </a:lnT>
                    <a:lnB>
                      <a:noFill/>
                    </a:lnB>
                    <a:solidFill>
                      <a:srgbClr val="DA9694"/>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a:noFill/>
                    </a:lnT>
                    <a:lnB>
                      <a:noFill/>
                    </a:lnB>
                    <a:solidFill>
                      <a:srgbClr val="DA9694"/>
                    </a:solidFill>
                  </a:tcPr>
                </a:tc>
              </a:tr>
              <a:tr h="291206">
                <a:tc>
                  <a:txBody>
                    <a:bodyPr/>
                    <a:lstStyle/>
                    <a:p>
                      <a:pPr algn="l" fontAlgn="b"/>
                      <a:r>
                        <a:rPr lang="en-US" sz="1400" b="0" i="0" u="none" strike="noStrike">
                          <a:solidFill>
                            <a:srgbClr val="1F497D"/>
                          </a:solidFill>
                          <a:effectLst/>
                          <a:latin typeface="Calibri" panose="020F0502020204030204" pitchFamily="34" charset="0"/>
                        </a:rPr>
                        <a:t>Integ. Prog.</a:t>
                      </a:r>
                    </a:p>
                  </a:txBody>
                  <a:tcPr marL="0" marR="0" marT="0" marB="0" anchor="b">
                    <a:lnL>
                      <a:noFill/>
                    </a:lnL>
                    <a:lnR>
                      <a:noFill/>
                    </a:lnR>
                    <a:lnT>
                      <a:noFill/>
                    </a:lnT>
                    <a:lnB>
                      <a:noFill/>
                    </a:lnB>
                  </a:tcPr>
                </a:tc>
                <a:tc gridSpan="2">
                  <a:txBody>
                    <a:bodyPr/>
                    <a:lstStyle/>
                    <a:p>
                      <a:pPr algn="r" fontAlgn="b"/>
                      <a:r>
                        <a:rPr lang="en-US" sz="1400" b="0" i="0" u="none" strike="noStrike">
                          <a:solidFill>
                            <a:srgbClr val="1F497D"/>
                          </a:solidFill>
                          <a:effectLst/>
                          <a:latin typeface="Calibri" panose="020F0502020204030204" pitchFamily="34" charset="0"/>
                        </a:rPr>
                        <a:t>45%</a:t>
                      </a:r>
                    </a:p>
                  </a:txBody>
                  <a:tcPr marL="0" marR="0" marT="0" marB="0" anchor="b">
                    <a:lnL>
                      <a:noFill/>
                    </a:lnL>
                    <a:lnR>
                      <a:noFill/>
                    </a:lnR>
                    <a:lnT>
                      <a:noFill/>
                    </a:lnT>
                    <a:lnB>
                      <a:noFill/>
                    </a:lnB>
                    <a:solidFill>
                      <a:srgbClr val="C4D79B"/>
                    </a:solidFill>
                  </a:tcPr>
                </a:tc>
                <a:tc hMerge="1">
                  <a:txBody>
                    <a:bodyPr/>
                    <a:lstStyle/>
                    <a:p>
                      <a:pPr algn="r" fontAlgn="b"/>
                      <a:endParaRPr lang="en-US" sz="11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dirty="0" smtClean="0">
                          <a:solidFill>
                            <a:srgbClr val="1F497D"/>
                          </a:solidFill>
                          <a:effectLst/>
                          <a:latin typeface="Calibri" panose="020F0502020204030204" pitchFamily="34" charset="0"/>
                        </a:rPr>
                        <a:t>55%</a:t>
                      </a:r>
                      <a:endParaRPr lang="en-US" sz="14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dirty="0">
                          <a:solidFill>
                            <a:srgbClr val="1F497D"/>
                          </a:solidFill>
                          <a:effectLst/>
                          <a:latin typeface="Calibri" panose="020F0502020204030204" pitchFamily="34" charset="0"/>
                        </a:rPr>
                        <a:t>0%</a:t>
                      </a:r>
                    </a:p>
                  </a:txBody>
                  <a:tcPr marL="0" marR="0" marT="0" marB="0" anchor="b">
                    <a:lnL>
                      <a:noFill/>
                    </a:lnL>
                    <a:lnR>
                      <a:noFill/>
                    </a:lnR>
                    <a:lnT>
                      <a:noFill/>
                    </a:lnT>
                    <a:lnB>
                      <a:noFill/>
                    </a:lnB>
                    <a:solidFill>
                      <a:srgbClr val="C4D79B"/>
                    </a:solidFill>
                  </a:tcPr>
                </a:tc>
                <a:tc gridSpan="2">
                  <a:txBody>
                    <a:bodyPr/>
                    <a:lstStyle/>
                    <a:p>
                      <a:pPr algn="r" fontAlgn="b"/>
                      <a:r>
                        <a:rPr lang="en-US" sz="1400" b="0" i="0" u="none" strike="noStrike" dirty="0">
                          <a:solidFill>
                            <a:srgbClr val="1F497D"/>
                          </a:solidFill>
                          <a:effectLst/>
                          <a:latin typeface="Calibri" panose="020F0502020204030204" pitchFamily="34" charset="0"/>
                        </a:rPr>
                        <a:t>0%</a:t>
                      </a:r>
                    </a:p>
                  </a:txBody>
                  <a:tcPr marL="0" marR="0" marT="0" marB="0" anchor="b">
                    <a:lnL>
                      <a:noFill/>
                    </a:lnL>
                    <a:lnR>
                      <a:noFill/>
                    </a:lnR>
                    <a:lnT>
                      <a:noFill/>
                    </a:lnT>
                    <a:lnB>
                      <a:noFill/>
                    </a:lnB>
                    <a:solidFill>
                      <a:srgbClr val="C4D79B"/>
                    </a:solidFill>
                  </a:tcPr>
                </a:tc>
                <a:tc hMerge="1">
                  <a:txBody>
                    <a:bodyPr/>
                    <a:lstStyle/>
                    <a:p>
                      <a:pPr algn="r" fontAlgn="b"/>
                      <a:endParaRPr lang="en-US" sz="1200" b="0" i="0" u="none" strike="noStrike">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dirty="0">
                          <a:solidFill>
                            <a:srgbClr val="1F497D"/>
                          </a:solidFill>
                          <a:effectLst/>
                          <a:latin typeface="+mn-lt"/>
                        </a:rPr>
                        <a:t>9%</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90%</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1%</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a:noFill/>
                    </a:lnT>
                    <a:lnB>
                      <a:noFill/>
                    </a:lnB>
                    <a:solidFill>
                      <a:srgbClr val="DA9694"/>
                    </a:solidFill>
                  </a:tcPr>
                </a:tc>
                <a:tc gridSpan="2">
                  <a:txBody>
                    <a:bodyPr/>
                    <a:lstStyle/>
                    <a:p>
                      <a:pPr algn="r" fontAlgn="b"/>
                      <a:r>
                        <a:rPr lang="en-US" sz="1400" b="0" i="0" u="none" strike="noStrike" dirty="0" smtClean="0">
                          <a:solidFill>
                            <a:srgbClr val="1F497D"/>
                          </a:solidFill>
                          <a:effectLst/>
                          <a:latin typeface="+mn-lt"/>
                        </a:rPr>
                        <a:t>65%</a:t>
                      </a:r>
                      <a:endParaRPr lang="en-US" sz="1400" b="0" i="0" u="none" strike="noStrike" dirty="0">
                        <a:solidFill>
                          <a:srgbClr val="1F497D"/>
                        </a:solidFill>
                        <a:effectLst/>
                        <a:latin typeface="+mn-lt"/>
                      </a:endParaRPr>
                    </a:p>
                  </a:txBody>
                  <a:tcPr marL="0" marR="0" marT="0" marB="0" anchor="b">
                    <a:lnL>
                      <a:noFill/>
                    </a:lnL>
                    <a:lnR>
                      <a:noFill/>
                    </a:lnR>
                    <a:lnT>
                      <a:noFill/>
                    </a:lnT>
                    <a:lnB>
                      <a:noFill/>
                    </a:lnB>
                    <a:solidFill>
                      <a:srgbClr val="DA9694"/>
                    </a:solidFill>
                  </a:tcPr>
                </a:tc>
                <a:tc hMerge="1">
                  <a:txBody>
                    <a:bodyPr/>
                    <a:lstStyle/>
                    <a:p>
                      <a:pPr algn="r" fontAlgn="b"/>
                      <a:endParaRPr lang="en-US" sz="1100" b="0" i="0" u="none" strike="noStrike">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DA9694"/>
                    </a:solidFill>
                  </a:tcPr>
                </a:tc>
                <a:tc>
                  <a:txBody>
                    <a:bodyPr/>
                    <a:lstStyle/>
                    <a:p>
                      <a:pPr algn="r" fontAlgn="b"/>
                      <a:r>
                        <a:rPr lang="en-US" sz="1400" b="0" i="0" u="none" strike="noStrike" dirty="0">
                          <a:solidFill>
                            <a:srgbClr val="1F497D"/>
                          </a:solidFill>
                          <a:effectLst/>
                          <a:latin typeface="+mn-lt"/>
                        </a:rPr>
                        <a:t>35%</a:t>
                      </a:r>
                    </a:p>
                  </a:txBody>
                  <a:tcPr marL="0" marR="0" marT="0" marB="0" anchor="b">
                    <a:lnL>
                      <a:noFill/>
                    </a:lnL>
                    <a:lnR>
                      <a:noFill/>
                    </a:lnR>
                    <a:lnT>
                      <a:noFill/>
                    </a:lnT>
                    <a:lnB>
                      <a:noFill/>
                    </a:lnB>
                    <a:solidFill>
                      <a:srgbClr val="DA9694"/>
                    </a:solidFill>
                  </a:tcPr>
                </a:tc>
                <a:tc>
                  <a:txBody>
                    <a:bodyPr/>
                    <a:lstStyle/>
                    <a:p>
                      <a:pPr algn="r" fontAlgn="b"/>
                      <a:r>
                        <a:rPr lang="en-US" sz="1400" b="0" i="0" u="none" strike="noStrike">
                          <a:solidFill>
                            <a:srgbClr val="1F497D"/>
                          </a:solidFill>
                          <a:effectLst/>
                          <a:latin typeface="+mn-lt"/>
                        </a:rPr>
                        <a:t>0%</a:t>
                      </a:r>
                    </a:p>
                  </a:txBody>
                  <a:tcPr marL="0" marR="0" marT="0" marB="0" anchor="b">
                    <a:lnL>
                      <a:noFill/>
                    </a:lnL>
                    <a:lnR>
                      <a:noFill/>
                    </a:lnR>
                    <a:lnT>
                      <a:noFill/>
                    </a:lnT>
                    <a:lnB>
                      <a:noFill/>
                    </a:lnB>
                    <a:solidFill>
                      <a:srgbClr val="DA9694"/>
                    </a:solidFill>
                  </a:tcPr>
                </a:tc>
              </a:tr>
              <a:tr h="291206">
                <a:tc>
                  <a:txBody>
                    <a:bodyPr/>
                    <a:lstStyle/>
                    <a:p>
                      <a:pPr algn="l" fontAlgn="b"/>
                      <a:r>
                        <a:rPr lang="en-US" sz="1400" b="0" i="0" u="none" strike="noStrike">
                          <a:solidFill>
                            <a:srgbClr val="1F497D"/>
                          </a:solidFill>
                          <a:effectLst/>
                          <a:latin typeface="Calibri" panose="020F0502020204030204" pitchFamily="34" charset="0"/>
                        </a:rPr>
                        <a:t>Plan--MWEE Engag.</a:t>
                      </a:r>
                    </a:p>
                  </a:txBody>
                  <a:tcPr marL="0" marR="0" marT="0" marB="0" anchor="b">
                    <a:lnL>
                      <a:noFill/>
                    </a:lnL>
                    <a:lnR>
                      <a:noFill/>
                    </a:lnR>
                    <a:lnT>
                      <a:noFill/>
                    </a:lnT>
                    <a:lnB>
                      <a:noFill/>
                    </a:lnB>
                  </a:tcPr>
                </a:tc>
                <a:tc gridSpan="2">
                  <a:txBody>
                    <a:bodyPr/>
                    <a:lstStyle/>
                    <a:p>
                      <a:pPr algn="r" fontAlgn="b"/>
                      <a:r>
                        <a:rPr lang="en-US" sz="1400" b="0" i="0" u="none" strike="noStrike">
                          <a:solidFill>
                            <a:srgbClr val="1F497D"/>
                          </a:solidFill>
                          <a:effectLst/>
                          <a:latin typeface="Calibri" panose="020F0502020204030204" pitchFamily="34" charset="0"/>
                        </a:rPr>
                        <a:t>78%</a:t>
                      </a:r>
                    </a:p>
                  </a:txBody>
                  <a:tcPr marL="0" marR="0" marT="0" marB="0" anchor="b">
                    <a:lnL>
                      <a:noFill/>
                    </a:lnL>
                    <a:lnR>
                      <a:noFill/>
                    </a:lnR>
                    <a:lnT>
                      <a:noFill/>
                    </a:lnT>
                    <a:lnB>
                      <a:noFill/>
                    </a:lnB>
                    <a:solidFill>
                      <a:srgbClr val="C4D79B"/>
                    </a:solidFill>
                  </a:tcPr>
                </a:tc>
                <a:tc hMerge="1">
                  <a:txBody>
                    <a:bodyPr/>
                    <a:lstStyle/>
                    <a:p>
                      <a:pPr algn="r" fontAlgn="b"/>
                      <a:endParaRPr lang="en-US" sz="11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dirty="0" smtClean="0">
                          <a:solidFill>
                            <a:srgbClr val="1F497D"/>
                          </a:solidFill>
                          <a:effectLst/>
                          <a:latin typeface="Calibri" panose="020F0502020204030204" pitchFamily="34" charset="0"/>
                        </a:rPr>
                        <a:t>23%</a:t>
                      </a:r>
                      <a:endParaRPr lang="en-US" sz="14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a:solidFill>
                            <a:srgbClr val="1F497D"/>
                          </a:solidFill>
                          <a:effectLst/>
                          <a:latin typeface="Calibri" panose="020F0502020204030204" pitchFamily="34" charset="0"/>
                        </a:rPr>
                        <a:t>0%</a:t>
                      </a:r>
                    </a:p>
                  </a:txBody>
                  <a:tcPr marL="0" marR="0" marT="0" marB="0" anchor="b">
                    <a:lnL>
                      <a:noFill/>
                    </a:lnL>
                    <a:lnR>
                      <a:noFill/>
                    </a:lnR>
                    <a:lnT>
                      <a:noFill/>
                    </a:lnT>
                    <a:lnB>
                      <a:noFill/>
                    </a:lnB>
                    <a:solidFill>
                      <a:srgbClr val="C4D79B"/>
                    </a:solidFill>
                  </a:tcPr>
                </a:tc>
                <a:tc gridSpan="2">
                  <a:txBody>
                    <a:bodyPr/>
                    <a:lstStyle/>
                    <a:p>
                      <a:pPr algn="r" fontAlgn="b"/>
                      <a:r>
                        <a:rPr lang="en-US" sz="1400" b="0" i="0" u="none" strike="noStrike" dirty="0">
                          <a:solidFill>
                            <a:srgbClr val="1F497D"/>
                          </a:solidFill>
                          <a:effectLst/>
                          <a:latin typeface="Calibri" panose="020F0502020204030204" pitchFamily="34" charset="0"/>
                        </a:rPr>
                        <a:t>0%</a:t>
                      </a:r>
                    </a:p>
                  </a:txBody>
                  <a:tcPr marL="0" marR="0" marT="0" marB="0" anchor="b">
                    <a:lnL>
                      <a:noFill/>
                    </a:lnL>
                    <a:lnR>
                      <a:noFill/>
                    </a:lnR>
                    <a:lnT>
                      <a:noFill/>
                    </a:lnT>
                    <a:lnB>
                      <a:noFill/>
                    </a:lnB>
                    <a:solidFill>
                      <a:srgbClr val="C4D79B"/>
                    </a:solidFill>
                  </a:tcPr>
                </a:tc>
                <a:tc hMerge="1">
                  <a:txBody>
                    <a:bodyPr/>
                    <a:lstStyle/>
                    <a:p>
                      <a:pPr algn="r" fontAlgn="b"/>
                      <a:endParaRPr lang="en-US" sz="1200" b="0" i="0" u="none" strike="noStrike">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a:solidFill>
                            <a:srgbClr val="1F497D"/>
                          </a:solidFill>
                          <a:effectLst/>
                          <a:latin typeface="+mn-lt"/>
                        </a:rPr>
                        <a:t>19%</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70%</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11%</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a:noFill/>
                    </a:lnT>
                    <a:lnB>
                      <a:noFill/>
                    </a:lnB>
                    <a:solidFill>
                      <a:srgbClr val="DA9694"/>
                    </a:solidFill>
                  </a:tcPr>
                </a:tc>
                <a:tc gridSpan="2">
                  <a:txBody>
                    <a:bodyPr/>
                    <a:lstStyle/>
                    <a:p>
                      <a:pPr algn="r" fontAlgn="b"/>
                      <a:r>
                        <a:rPr lang="en-US" sz="1400" b="0" i="0" u="none" strike="noStrike" dirty="0" smtClean="0">
                          <a:solidFill>
                            <a:srgbClr val="1F497D"/>
                          </a:solidFill>
                          <a:effectLst/>
                          <a:latin typeface="+mn-lt"/>
                        </a:rPr>
                        <a:t>41%</a:t>
                      </a:r>
                      <a:endParaRPr lang="en-US" sz="1400" b="0" i="0" u="none" strike="noStrike" dirty="0">
                        <a:solidFill>
                          <a:srgbClr val="1F497D"/>
                        </a:solidFill>
                        <a:effectLst/>
                        <a:latin typeface="+mn-lt"/>
                      </a:endParaRPr>
                    </a:p>
                  </a:txBody>
                  <a:tcPr marL="0" marR="0" marT="0" marB="0" anchor="b">
                    <a:lnL>
                      <a:noFill/>
                    </a:lnL>
                    <a:lnR>
                      <a:noFill/>
                    </a:lnR>
                    <a:lnT>
                      <a:noFill/>
                    </a:lnT>
                    <a:lnB>
                      <a:noFill/>
                    </a:lnB>
                    <a:solidFill>
                      <a:srgbClr val="DA9694"/>
                    </a:solidFill>
                  </a:tcPr>
                </a:tc>
                <a:tc hMerge="1">
                  <a:txBody>
                    <a:bodyPr/>
                    <a:lstStyle/>
                    <a:p>
                      <a:pPr algn="r" fontAlgn="b"/>
                      <a:endParaRPr lang="en-US" sz="1100" b="0" i="0" u="none" strike="noStrike">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DA9694"/>
                    </a:solidFill>
                  </a:tcPr>
                </a:tc>
                <a:tc>
                  <a:txBody>
                    <a:bodyPr/>
                    <a:lstStyle/>
                    <a:p>
                      <a:pPr algn="r" fontAlgn="b"/>
                      <a:r>
                        <a:rPr lang="en-US" sz="1400" b="0" i="0" u="none" strike="noStrike" dirty="0">
                          <a:solidFill>
                            <a:srgbClr val="1F497D"/>
                          </a:solidFill>
                          <a:effectLst/>
                          <a:latin typeface="+mn-lt"/>
                        </a:rPr>
                        <a:t>59%</a:t>
                      </a:r>
                    </a:p>
                  </a:txBody>
                  <a:tcPr marL="0" marR="0" marT="0" marB="0" anchor="b">
                    <a:lnL>
                      <a:noFill/>
                    </a:lnL>
                    <a:lnR>
                      <a:noFill/>
                    </a:lnR>
                    <a:lnT>
                      <a:noFill/>
                    </a:lnT>
                    <a:lnB>
                      <a:noFill/>
                    </a:lnB>
                    <a:solidFill>
                      <a:srgbClr val="DA9694"/>
                    </a:solidFill>
                  </a:tcPr>
                </a:tc>
                <a:tc>
                  <a:txBody>
                    <a:bodyPr/>
                    <a:lstStyle/>
                    <a:p>
                      <a:pPr algn="r" fontAlgn="b"/>
                      <a:r>
                        <a:rPr lang="en-US" sz="1400" b="0" i="0" u="none" strike="noStrike">
                          <a:solidFill>
                            <a:srgbClr val="1F497D"/>
                          </a:solidFill>
                          <a:effectLst/>
                          <a:latin typeface="+mn-lt"/>
                        </a:rPr>
                        <a:t>0%</a:t>
                      </a:r>
                    </a:p>
                  </a:txBody>
                  <a:tcPr marL="0" marR="0" marT="0" marB="0" anchor="b">
                    <a:lnL>
                      <a:noFill/>
                    </a:lnL>
                    <a:lnR>
                      <a:noFill/>
                    </a:lnR>
                    <a:lnT>
                      <a:noFill/>
                    </a:lnT>
                    <a:lnB>
                      <a:noFill/>
                    </a:lnB>
                    <a:solidFill>
                      <a:srgbClr val="DA9694"/>
                    </a:solidFill>
                  </a:tcPr>
                </a:tc>
              </a:tr>
              <a:tr h="291206">
                <a:tc>
                  <a:txBody>
                    <a:bodyPr/>
                    <a:lstStyle/>
                    <a:p>
                      <a:pPr algn="l" fontAlgn="b"/>
                      <a:r>
                        <a:rPr lang="en-US" sz="1400" b="0" i="0" u="none" strike="noStrike">
                          <a:solidFill>
                            <a:srgbClr val="1F497D"/>
                          </a:solidFill>
                          <a:effectLst/>
                          <a:latin typeface="Calibri" panose="020F0502020204030204" pitchFamily="34" charset="0"/>
                        </a:rPr>
                        <a:t>Plan--Sust. Sch.</a:t>
                      </a:r>
                    </a:p>
                  </a:txBody>
                  <a:tcPr marL="0" marR="0" marT="0" marB="0" anchor="b">
                    <a:lnL>
                      <a:noFill/>
                    </a:lnL>
                    <a:lnR>
                      <a:noFill/>
                    </a:lnR>
                    <a:lnT>
                      <a:noFill/>
                    </a:lnT>
                    <a:lnB>
                      <a:noFill/>
                    </a:lnB>
                  </a:tcPr>
                </a:tc>
                <a:tc gridSpan="2">
                  <a:txBody>
                    <a:bodyPr/>
                    <a:lstStyle/>
                    <a:p>
                      <a:pPr algn="r" fontAlgn="b"/>
                      <a:r>
                        <a:rPr lang="en-US" sz="1400" b="0" i="0" u="none" strike="noStrike">
                          <a:solidFill>
                            <a:srgbClr val="1F497D"/>
                          </a:solidFill>
                          <a:effectLst/>
                          <a:latin typeface="Calibri" panose="020F0502020204030204" pitchFamily="34" charset="0"/>
                        </a:rPr>
                        <a:t>45%</a:t>
                      </a:r>
                    </a:p>
                  </a:txBody>
                  <a:tcPr marL="0" marR="0" marT="0" marB="0" anchor="b">
                    <a:lnL>
                      <a:noFill/>
                    </a:lnL>
                    <a:lnR>
                      <a:noFill/>
                    </a:lnR>
                    <a:lnT>
                      <a:noFill/>
                    </a:lnT>
                    <a:lnB>
                      <a:noFill/>
                    </a:lnB>
                    <a:solidFill>
                      <a:srgbClr val="C4D79B"/>
                    </a:solidFill>
                  </a:tcPr>
                </a:tc>
                <a:tc hMerge="1">
                  <a:txBody>
                    <a:bodyPr/>
                    <a:lstStyle/>
                    <a:p>
                      <a:pPr algn="r" fontAlgn="b"/>
                      <a:endParaRPr lang="en-US" sz="11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dirty="0" smtClean="0">
                          <a:solidFill>
                            <a:srgbClr val="1F497D"/>
                          </a:solidFill>
                          <a:effectLst/>
                          <a:latin typeface="Calibri" panose="020F0502020204030204" pitchFamily="34" charset="0"/>
                        </a:rPr>
                        <a:t>53%</a:t>
                      </a:r>
                      <a:endParaRPr lang="en-US" sz="14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a:solidFill>
                            <a:srgbClr val="1F497D"/>
                          </a:solidFill>
                          <a:effectLst/>
                          <a:latin typeface="Calibri" panose="020F0502020204030204" pitchFamily="34" charset="0"/>
                        </a:rPr>
                        <a:t>3%</a:t>
                      </a:r>
                    </a:p>
                  </a:txBody>
                  <a:tcPr marL="0" marR="0" marT="0" marB="0" anchor="b">
                    <a:lnL>
                      <a:noFill/>
                    </a:lnL>
                    <a:lnR>
                      <a:noFill/>
                    </a:lnR>
                    <a:lnT>
                      <a:noFill/>
                    </a:lnT>
                    <a:lnB>
                      <a:noFill/>
                    </a:lnB>
                    <a:solidFill>
                      <a:srgbClr val="C4D79B"/>
                    </a:solidFill>
                  </a:tcPr>
                </a:tc>
                <a:tc gridSpan="2">
                  <a:txBody>
                    <a:bodyPr/>
                    <a:lstStyle/>
                    <a:p>
                      <a:pPr algn="r" fontAlgn="b"/>
                      <a:r>
                        <a:rPr lang="en-US" sz="1400" b="0" i="0" u="none" strike="noStrike" dirty="0">
                          <a:solidFill>
                            <a:srgbClr val="1F497D"/>
                          </a:solidFill>
                          <a:effectLst/>
                          <a:latin typeface="Calibri" panose="020F0502020204030204" pitchFamily="34" charset="0"/>
                        </a:rPr>
                        <a:t>0%</a:t>
                      </a:r>
                    </a:p>
                  </a:txBody>
                  <a:tcPr marL="0" marR="0" marT="0" marB="0" anchor="b">
                    <a:lnL>
                      <a:noFill/>
                    </a:lnL>
                    <a:lnR>
                      <a:noFill/>
                    </a:lnR>
                    <a:lnT>
                      <a:noFill/>
                    </a:lnT>
                    <a:lnB>
                      <a:noFill/>
                    </a:lnB>
                    <a:solidFill>
                      <a:srgbClr val="C4D79B"/>
                    </a:solidFill>
                  </a:tcPr>
                </a:tc>
                <a:tc hMerge="1">
                  <a:txBody>
                    <a:bodyPr/>
                    <a:lstStyle/>
                    <a:p>
                      <a:pPr algn="r" fontAlgn="b"/>
                      <a:endParaRPr lang="en-US" sz="1200" b="0" i="0" u="none" strike="noStrike">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C4D79B"/>
                    </a:solidFill>
                  </a:tcPr>
                </a:tc>
                <a:tc>
                  <a:txBody>
                    <a:bodyPr/>
                    <a:lstStyle/>
                    <a:p>
                      <a:pPr algn="r" fontAlgn="b"/>
                      <a:r>
                        <a:rPr lang="en-US" sz="1400" b="0" i="0" u="none" strike="noStrike">
                          <a:solidFill>
                            <a:srgbClr val="1F497D"/>
                          </a:solidFill>
                          <a:effectLst/>
                          <a:latin typeface="+mn-lt"/>
                        </a:rPr>
                        <a:t>8%</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58%</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a:solidFill>
                            <a:srgbClr val="1F497D"/>
                          </a:solidFill>
                          <a:effectLst/>
                          <a:latin typeface="+mn-lt"/>
                        </a:rPr>
                        <a:t>34%</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a:noFill/>
                    </a:lnT>
                    <a:lnB>
                      <a:noFill/>
                    </a:lnB>
                    <a:solidFill>
                      <a:srgbClr val="8DB4E2"/>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a:noFill/>
                    </a:lnT>
                    <a:lnB>
                      <a:noFill/>
                    </a:lnB>
                    <a:solidFill>
                      <a:srgbClr val="DA9694"/>
                    </a:solidFill>
                  </a:tcPr>
                </a:tc>
                <a:tc gridSpan="2">
                  <a:txBody>
                    <a:bodyPr/>
                    <a:lstStyle/>
                    <a:p>
                      <a:pPr algn="r" fontAlgn="b"/>
                      <a:r>
                        <a:rPr lang="en-US" sz="1400" b="0" i="0" u="none" strike="noStrike" dirty="0" smtClean="0">
                          <a:solidFill>
                            <a:srgbClr val="1F497D"/>
                          </a:solidFill>
                          <a:effectLst/>
                          <a:latin typeface="+mn-lt"/>
                        </a:rPr>
                        <a:t>31%</a:t>
                      </a:r>
                      <a:endParaRPr lang="en-US" sz="1400" b="0" i="0" u="none" strike="noStrike" dirty="0">
                        <a:solidFill>
                          <a:srgbClr val="1F497D"/>
                        </a:solidFill>
                        <a:effectLst/>
                        <a:latin typeface="+mn-lt"/>
                      </a:endParaRPr>
                    </a:p>
                  </a:txBody>
                  <a:tcPr marL="0" marR="0" marT="0" marB="0" anchor="b">
                    <a:lnL>
                      <a:noFill/>
                    </a:lnL>
                    <a:lnR>
                      <a:noFill/>
                    </a:lnR>
                    <a:lnT>
                      <a:noFill/>
                    </a:lnT>
                    <a:lnB>
                      <a:noFill/>
                    </a:lnB>
                    <a:solidFill>
                      <a:srgbClr val="DA9694"/>
                    </a:solidFill>
                  </a:tcPr>
                </a:tc>
                <a:tc hMerge="1">
                  <a:txBody>
                    <a:bodyPr/>
                    <a:lstStyle/>
                    <a:p>
                      <a:pPr algn="r" fontAlgn="b"/>
                      <a:endParaRPr lang="en-US" sz="1100" b="0" i="0" u="none" strike="noStrike">
                        <a:solidFill>
                          <a:srgbClr val="1F497D"/>
                        </a:solidFill>
                        <a:effectLst/>
                        <a:latin typeface="Calibri" panose="020F0502020204030204" pitchFamily="34" charset="0"/>
                      </a:endParaRPr>
                    </a:p>
                  </a:txBody>
                  <a:tcPr marL="0" marR="0" marT="0" marB="0" anchor="b">
                    <a:lnL>
                      <a:noFill/>
                    </a:lnL>
                    <a:lnR>
                      <a:noFill/>
                    </a:lnR>
                    <a:lnT>
                      <a:noFill/>
                    </a:lnT>
                    <a:lnB>
                      <a:noFill/>
                    </a:lnB>
                    <a:solidFill>
                      <a:srgbClr val="DA9694"/>
                    </a:solidFill>
                  </a:tcPr>
                </a:tc>
                <a:tc>
                  <a:txBody>
                    <a:bodyPr/>
                    <a:lstStyle/>
                    <a:p>
                      <a:pPr algn="r" fontAlgn="b"/>
                      <a:r>
                        <a:rPr lang="en-US" sz="1400" b="0" i="0" u="none" strike="noStrike" dirty="0">
                          <a:solidFill>
                            <a:srgbClr val="1F497D"/>
                          </a:solidFill>
                          <a:effectLst/>
                          <a:latin typeface="+mn-lt"/>
                        </a:rPr>
                        <a:t>69%</a:t>
                      </a:r>
                    </a:p>
                  </a:txBody>
                  <a:tcPr marL="0" marR="0" marT="0" marB="0" anchor="b">
                    <a:lnL>
                      <a:noFill/>
                    </a:lnL>
                    <a:lnR>
                      <a:noFill/>
                    </a:lnR>
                    <a:lnT>
                      <a:noFill/>
                    </a:lnT>
                    <a:lnB>
                      <a:noFill/>
                    </a:lnB>
                    <a:solidFill>
                      <a:srgbClr val="DA9694"/>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a:noFill/>
                    </a:lnT>
                    <a:lnB>
                      <a:noFill/>
                    </a:lnB>
                    <a:solidFill>
                      <a:srgbClr val="DA9694"/>
                    </a:solidFill>
                  </a:tcPr>
                </a:tc>
              </a:tr>
              <a:tr h="305073">
                <a:tc>
                  <a:txBody>
                    <a:bodyPr/>
                    <a:lstStyle/>
                    <a:p>
                      <a:pPr algn="l" fontAlgn="b"/>
                      <a:r>
                        <a:rPr lang="en-US" sz="1400" b="0" i="0" u="none" strike="noStrike" dirty="0">
                          <a:solidFill>
                            <a:srgbClr val="1F497D"/>
                          </a:solidFill>
                          <a:effectLst/>
                          <a:latin typeface="Calibri" panose="020F0502020204030204" pitchFamily="34" charset="0"/>
                        </a:rPr>
                        <a:t>Comm. </a:t>
                      </a:r>
                      <a:r>
                        <a:rPr lang="en-US" sz="1400" b="0" i="0" u="none" strike="noStrike" dirty="0" smtClean="0">
                          <a:solidFill>
                            <a:srgbClr val="1F497D"/>
                          </a:solidFill>
                          <a:effectLst/>
                          <a:latin typeface="Calibri" panose="020F0502020204030204" pitchFamily="34" charset="0"/>
                        </a:rPr>
                        <a:t>Partnerships</a:t>
                      </a:r>
                      <a:endParaRPr lang="en-US" sz="14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tcPr>
                </a:tc>
                <a:tc gridSpan="2">
                  <a:txBody>
                    <a:bodyPr/>
                    <a:lstStyle/>
                    <a:p>
                      <a:pPr algn="r" fontAlgn="b"/>
                      <a:r>
                        <a:rPr lang="en-US" sz="1400" b="0" i="0" u="none" strike="noStrike" dirty="0">
                          <a:solidFill>
                            <a:srgbClr val="1F497D"/>
                          </a:solidFill>
                          <a:effectLst/>
                          <a:latin typeface="Calibri" panose="020F0502020204030204" pitchFamily="34" charset="0"/>
                        </a:rPr>
                        <a:t>85%</a:t>
                      </a: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hMerge="1">
                  <a:txBody>
                    <a:bodyPr/>
                    <a:lstStyle/>
                    <a:p>
                      <a:pPr algn="r" fontAlgn="b"/>
                      <a:endParaRPr lang="en-US" sz="11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a:txBody>
                    <a:bodyPr/>
                    <a:lstStyle/>
                    <a:p>
                      <a:pPr algn="r" fontAlgn="b"/>
                      <a:r>
                        <a:rPr lang="en-US" sz="1400" b="0" i="0" u="none" strike="noStrike" dirty="0" smtClean="0">
                          <a:solidFill>
                            <a:srgbClr val="1F497D"/>
                          </a:solidFill>
                          <a:effectLst/>
                          <a:latin typeface="Calibri" panose="020F0502020204030204" pitchFamily="34" charset="0"/>
                        </a:rPr>
                        <a:t>15%</a:t>
                      </a:r>
                      <a:endParaRPr lang="en-US" sz="14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a:txBody>
                    <a:bodyPr/>
                    <a:lstStyle/>
                    <a:p>
                      <a:pPr algn="r" fontAlgn="b"/>
                      <a:r>
                        <a:rPr lang="en-US" sz="1400" b="0" i="0" u="none" strike="noStrike">
                          <a:solidFill>
                            <a:srgbClr val="1F497D"/>
                          </a:solidFill>
                          <a:effectLst/>
                          <a:latin typeface="Calibri" panose="020F0502020204030204" pitchFamily="34" charset="0"/>
                        </a:rPr>
                        <a:t>0%</a:t>
                      </a: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gridSpan="2">
                  <a:txBody>
                    <a:bodyPr/>
                    <a:lstStyle/>
                    <a:p>
                      <a:pPr algn="r" fontAlgn="b"/>
                      <a:r>
                        <a:rPr lang="en-US" sz="1400" b="0" i="0" u="none" strike="noStrike" dirty="0">
                          <a:solidFill>
                            <a:srgbClr val="1F497D"/>
                          </a:solidFill>
                          <a:effectLst/>
                          <a:latin typeface="Calibri" panose="020F0502020204030204" pitchFamily="34" charset="0"/>
                        </a:rPr>
                        <a:t>0%</a:t>
                      </a: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hMerge="1">
                  <a:txBody>
                    <a:bodyPr/>
                    <a:lstStyle/>
                    <a:p>
                      <a:pPr algn="r" fontAlgn="b"/>
                      <a:endParaRPr lang="en-US" sz="12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C4D79B"/>
                    </a:solidFill>
                  </a:tcPr>
                </a:tc>
                <a:tc>
                  <a:txBody>
                    <a:bodyPr/>
                    <a:lstStyle/>
                    <a:p>
                      <a:pPr algn="r" fontAlgn="b"/>
                      <a:r>
                        <a:rPr lang="en-US" sz="1400" b="0" i="0" u="none" strike="noStrike">
                          <a:solidFill>
                            <a:srgbClr val="1F497D"/>
                          </a:solidFill>
                          <a:effectLst/>
                          <a:latin typeface="+mn-lt"/>
                        </a:rPr>
                        <a:t>29%</a:t>
                      </a: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8DB4E2"/>
                    </a:solidFill>
                  </a:tcPr>
                </a:tc>
                <a:tc>
                  <a:txBody>
                    <a:bodyPr/>
                    <a:lstStyle/>
                    <a:p>
                      <a:pPr algn="r" fontAlgn="b"/>
                      <a:r>
                        <a:rPr lang="en-US" sz="1400" b="0" i="0" u="none" strike="noStrike" dirty="0">
                          <a:solidFill>
                            <a:srgbClr val="1F497D"/>
                          </a:solidFill>
                          <a:effectLst/>
                          <a:latin typeface="+mn-lt"/>
                        </a:rPr>
                        <a:t>68%</a:t>
                      </a: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8DB4E2"/>
                    </a:solidFill>
                  </a:tcPr>
                </a:tc>
                <a:tc>
                  <a:txBody>
                    <a:bodyPr/>
                    <a:lstStyle/>
                    <a:p>
                      <a:pPr algn="r" fontAlgn="b"/>
                      <a:r>
                        <a:rPr lang="en-US" sz="1400" b="0" i="0" u="none" strike="noStrike">
                          <a:solidFill>
                            <a:srgbClr val="1F497D"/>
                          </a:solidFill>
                          <a:effectLst/>
                          <a:latin typeface="+mn-lt"/>
                        </a:rPr>
                        <a:t>3%</a:t>
                      </a: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8DB4E2"/>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8DB4E2"/>
                    </a:solidFill>
                  </a:tcPr>
                </a:tc>
                <a:tc>
                  <a:txBody>
                    <a:bodyPr/>
                    <a:lstStyle/>
                    <a:p>
                      <a:pPr algn="r" fontAlgn="b"/>
                      <a:r>
                        <a:rPr lang="en-US" sz="1400" b="0" i="0" u="none" strike="noStrike" dirty="0">
                          <a:solidFill>
                            <a:srgbClr val="1F497D"/>
                          </a:solidFill>
                          <a:effectLst/>
                          <a:latin typeface="+mn-lt"/>
                        </a:rPr>
                        <a:t>2%</a:t>
                      </a: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DA9694"/>
                    </a:solidFill>
                  </a:tcPr>
                </a:tc>
                <a:tc gridSpan="2">
                  <a:txBody>
                    <a:bodyPr/>
                    <a:lstStyle/>
                    <a:p>
                      <a:pPr algn="r" fontAlgn="b"/>
                      <a:r>
                        <a:rPr lang="en-US" sz="1400" b="0" i="0" u="none" strike="noStrike" dirty="0" smtClean="0">
                          <a:solidFill>
                            <a:srgbClr val="1F497D"/>
                          </a:solidFill>
                          <a:effectLst/>
                          <a:latin typeface="+mn-lt"/>
                        </a:rPr>
                        <a:t>40%</a:t>
                      </a:r>
                      <a:endParaRPr lang="en-US" sz="1400" b="0" i="0" u="none" strike="noStrike" dirty="0">
                        <a:solidFill>
                          <a:srgbClr val="1F497D"/>
                        </a:solidFill>
                        <a:effectLst/>
                        <a:latin typeface="+mn-lt"/>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DA9694"/>
                    </a:solidFill>
                  </a:tcPr>
                </a:tc>
                <a:tc hMerge="1">
                  <a:txBody>
                    <a:bodyPr/>
                    <a:lstStyle/>
                    <a:p>
                      <a:pPr algn="r" fontAlgn="b"/>
                      <a:endParaRPr lang="en-US" sz="1100" b="0" i="0" u="none" strike="noStrike" dirty="0">
                        <a:solidFill>
                          <a:srgbClr val="1F497D"/>
                        </a:solidFill>
                        <a:effectLst/>
                        <a:latin typeface="Calibri" panose="020F0502020204030204" pitchFamily="34" charset="0"/>
                      </a:endParaRP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DA9694"/>
                    </a:solidFill>
                  </a:tcPr>
                </a:tc>
                <a:tc>
                  <a:txBody>
                    <a:bodyPr/>
                    <a:lstStyle/>
                    <a:p>
                      <a:pPr algn="r" fontAlgn="b"/>
                      <a:r>
                        <a:rPr lang="en-US" sz="1400" b="0" i="0" u="none" strike="noStrike" dirty="0">
                          <a:solidFill>
                            <a:srgbClr val="1F497D"/>
                          </a:solidFill>
                          <a:effectLst/>
                          <a:latin typeface="+mn-lt"/>
                        </a:rPr>
                        <a:t>57%</a:t>
                      </a: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DA9694"/>
                    </a:solidFill>
                  </a:tcPr>
                </a:tc>
                <a:tc>
                  <a:txBody>
                    <a:bodyPr/>
                    <a:lstStyle/>
                    <a:p>
                      <a:pPr algn="r" fontAlgn="b"/>
                      <a:r>
                        <a:rPr lang="en-US" sz="1400" b="0" i="0" u="none" strike="noStrike" dirty="0">
                          <a:solidFill>
                            <a:srgbClr val="1F497D"/>
                          </a:solidFill>
                          <a:effectLst/>
                          <a:latin typeface="+mn-lt"/>
                        </a:rPr>
                        <a:t>0%</a:t>
                      </a:r>
                    </a:p>
                  </a:txBody>
                  <a:tcPr marL="0" marR="0" marT="0" marB="0" anchor="b">
                    <a:lnL>
                      <a:noFill/>
                    </a:lnL>
                    <a:lnR>
                      <a:noFill/>
                    </a:lnR>
                    <a:lnT>
                      <a:noFill/>
                    </a:lnT>
                    <a:lnB w="12700" cap="flat" cmpd="sng" algn="ctr">
                      <a:solidFill>
                        <a:srgbClr val="1F497D"/>
                      </a:solidFill>
                      <a:prstDash val="solid"/>
                      <a:round/>
                      <a:headEnd type="none" w="med" len="med"/>
                      <a:tailEnd type="none" w="med" len="med"/>
                    </a:lnB>
                    <a:solidFill>
                      <a:srgbClr val="DA9694"/>
                    </a:solidFill>
                  </a:tcPr>
                </a:tc>
              </a:tr>
            </a:tbl>
          </a:graphicData>
        </a:graphic>
      </p:graphicFrame>
    </p:spTree>
    <p:extLst>
      <p:ext uri="{BB962C8B-B14F-4D97-AF65-F5344CB8AC3E}">
        <p14:creationId xmlns:p14="http://schemas.microsoft.com/office/powerpoint/2010/main" val="1824047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ELIT: MWEEs in Elementary School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09407606"/>
              </p:ext>
            </p:extLst>
          </p:nvPr>
        </p:nvGraphicFramePr>
        <p:xfrm>
          <a:off x="1096963" y="1846263"/>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5011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ELIT: MWEEs in Middle School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01218963"/>
              </p:ext>
            </p:extLst>
          </p:nvPr>
        </p:nvGraphicFramePr>
        <p:xfrm>
          <a:off x="1096963" y="1846263"/>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97079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ELIT: MWEEs in High School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33577534"/>
              </p:ext>
            </p:extLst>
          </p:nvPr>
        </p:nvGraphicFramePr>
        <p:xfrm>
          <a:off x="1096963" y="1846263"/>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97079506"/>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3BA5E78A-2F90-479D-BAF6-D22D6BAF0A96}">
  <ds:schemaRefs>
    <ds:schemaRef ds:uri="ESRI.ArcGIS.Mapping.OfficeIntegration.PowerPointInfo"/>
  </ds:schemaRefs>
</ds:datastoreItem>
</file>

<file path=customXml/itemProps2.xml><?xml version="1.0" encoding="utf-8"?>
<ds:datastoreItem xmlns:ds="http://schemas.openxmlformats.org/officeDocument/2006/customXml" ds:itemID="{356B270F-D633-48B9-801B-F9D4B6361AB1}">
  <ds:schemaRefs>
    <ds:schemaRef ds:uri="ESRI.ArcGIS.Mapping.OfficeIntegration.PowerPointInfo"/>
  </ds:schemaRefs>
</ds:datastoreItem>
</file>

<file path=customXml/itemProps3.xml><?xml version="1.0" encoding="utf-8"?>
<ds:datastoreItem xmlns:ds="http://schemas.openxmlformats.org/officeDocument/2006/customXml" ds:itemID="{818E18F7-E4C8-4CDB-893F-869930FD6E88}">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Facet</Template>
  <TotalTime>526</TotalTime>
  <Words>1462</Words>
  <Application>Microsoft Office PowerPoint</Application>
  <PresentationFormat>Custom</PresentationFormat>
  <Paragraphs>260</Paragraphs>
  <Slides>20</Slides>
  <Notes>6</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Retrospect</vt:lpstr>
      <vt:lpstr>Environmental Literacy</vt:lpstr>
      <vt:lpstr>ELIT SURVEY</vt:lpstr>
      <vt:lpstr>Environmental Literacy Indicator Tool</vt:lpstr>
      <vt:lpstr>ELIT: Response Rate</vt:lpstr>
      <vt:lpstr>ELIT: School district Preparedness</vt:lpstr>
      <vt:lpstr>ELIT: School District Preparedness (cont.)</vt:lpstr>
      <vt:lpstr>ELIT: MWEEs in Elementary School</vt:lpstr>
      <vt:lpstr>ELIT: MWEEs in Middle School</vt:lpstr>
      <vt:lpstr>ELIT: MWEEs in High School</vt:lpstr>
      <vt:lpstr>ELIT: MWEEs in High School</vt:lpstr>
      <vt:lpstr>ELIT: Sustainable Schools</vt:lpstr>
      <vt:lpstr>INDICATORS</vt:lpstr>
      <vt:lpstr>“Since its formation, the Chesapeake Bay Program has been guided by science-based goals. To assess our progress toward these goals, we track a range of environmental indicators. Accurate data and open assessments ensure our work is transparent and allow our partners, stakeholders and oversight groups to hold us accountable for the work that we do.”</vt:lpstr>
      <vt:lpstr>We use data and indicators to … </vt:lpstr>
      <vt:lpstr>Indicator Updates are … </vt:lpstr>
      <vt:lpstr>The Chesapeake Bay Watershed Agreement</vt:lpstr>
      <vt:lpstr>Sustainable Schools Outcome</vt:lpstr>
      <vt:lpstr>Environmental Literacy Planning Outcome</vt:lpstr>
      <vt:lpstr>Student Outcome</vt:lpstr>
      <vt:lpstr>Thanks! 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Literacy Goal</dc:title>
  <dc:creator>Catherine Krikstan</dc:creator>
  <cp:lastModifiedBy>Pizzala, Andrew Michael</cp:lastModifiedBy>
  <cp:revision>68</cp:revision>
  <cp:lastPrinted>2016-08-01T13:36:19Z</cp:lastPrinted>
  <dcterms:created xsi:type="dcterms:W3CDTF">2016-07-25T13:27:29Z</dcterms:created>
  <dcterms:modified xsi:type="dcterms:W3CDTF">2016-11-18T15:10:46Z</dcterms:modified>
</cp:coreProperties>
</file>