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8"/>
  </p:sldMasterIdLst>
  <p:notesMasterIdLst>
    <p:notesMasterId r:id="rId31"/>
  </p:notesMasterIdLst>
  <p:handoutMasterIdLst>
    <p:handoutMasterId r:id="rId32"/>
  </p:handoutMasterIdLst>
  <p:sldIdLst>
    <p:sldId id="256" r:id="rId9"/>
    <p:sldId id="285" r:id="rId10"/>
    <p:sldId id="286" r:id="rId11"/>
    <p:sldId id="287" r:id="rId12"/>
    <p:sldId id="267" r:id="rId13"/>
    <p:sldId id="263" r:id="rId14"/>
    <p:sldId id="288" r:id="rId15"/>
    <p:sldId id="289" r:id="rId16"/>
    <p:sldId id="290" r:id="rId17"/>
    <p:sldId id="270" r:id="rId18"/>
    <p:sldId id="291" r:id="rId19"/>
    <p:sldId id="292" r:id="rId20"/>
    <p:sldId id="293" r:id="rId21"/>
    <p:sldId id="260" r:id="rId22"/>
    <p:sldId id="294" r:id="rId23"/>
    <p:sldId id="299" r:id="rId24"/>
    <p:sldId id="298" r:id="rId25"/>
    <p:sldId id="300" r:id="rId26"/>
    <p:sldId id="284" r:id="rId27"/>
    <p:sldId id="295" r:id="rId28"/>
    <p:sldId id="296" r:id="rId29"/>
    <p:sldId id="29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57997"/>
  </p:normalViewPr>
  <p:slideViewPr>
    <p:cSldViewPr snapToGrid="0" snapToObjects="1">
      <p:cViewPr>
        <p:scale>
          <a:sx n="66" d="100"/>
          <a:sy n="66" d="100"/>
        </p:scale>
        <p:origin x="-4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2E1CD2BA-773C-6C4C-AEDA-A47299A68586}" type="datetimeFigureOut">
              <a:rPr lang="en-US" smtClean="0"/>
              <a:t>12/22/2016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981CB-C734-B64B-A0C3-C359CB8DFD99}" type="slidenum">
              <a:rPr lang="en-US" smtClean="0"/>
              <a:t>‹#›</a:t>
            </a:fld>
            <a:endParaRPr lang="en-US"/>
          </a:p>
        </p:txBody>
      </p:sp>
    </p:spTree>
    <p:extLst>
      <p:ext uri="{BB962C8B-B14F-4D97-AF65-F5344CB8AC3E}">
        <p14:creationId xmlns:p14="http://schemas.microsoft.com/office/powerpoint/2010/main" val="1814201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21390560-AC47-484F-A775-F325E827B704}" type="datetimeFigureOut">
              <a:rPr lang="en-US" smtClean="0"/>
              <a:t>12/22/2016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7B4BB-A3F8-374D-AD29-81C1FBDADE39}" type="slidenum">
              <a:rPr lang="en-US" smtClean="0"/>
              <a:t>‹#›</a:t>
            </a:fld>
            <a:endParaRPr lang="en-US"/>
          </a:p>
        </p:txBody>
      </p:sp>
    </p:spTree>
    <p:extLst>
      <p:ext uri="{BB962C8B-B14F-4D97-AF65-F5344CB8AC3E}">
        <p14:creationId xmlns:p14="http://schemas.microsoft.com/office/powerpoint/2010/main" val="41966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7B4BB-A3F8-374D-AD29-81C1FBDADE39}" type="slidenum">
              <a:rPr lang="en-US" smtClean="0"/>
              <a:t>1</a:t>
            </a:fld>
            <a:endParaRPr lang="en-US"/>
          </a:p>
        </p:txBody>
      </p:sp>
    </p:spTree>
    <p:extLst>
      <p:ext uri="{BB962C8B-B14F-4D97-AF65-F5344CB8AC3E}">
        <p14:creationId xmlns:p14="http://schemas.microsoft.com/office/powerpoint/2010/main" val="42123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7B4BB-A3F8-374D-AD29-81C1FBDADE39}" type="slidenum">
              <a:rPr lang="en-US" smtClean="0"/>
              <a:t>5</a:t>
            </a:fld>
            <a:endParaRPr lang="en-US"/>
          </a:p>
        </p:txBody>
      </p:sp>
    </p:spTree>
    <p:extLst>
      <p:ext uri="{BB962C8B-B14F-4D97-AF65-F5344CB8AC3E}">
        <p14:creationId xmlns:p14="http://schemas.microsoft.com/office/powerpoint/2010/main" val="195461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Indicator: </a:t>
            </a:r>
            <a:r>
              <a:rPr lang="en-US" dirty="0" smtClean="0">
                <a:latin typeface="Trebuchet MS" charset="0"/>
                <a:ea typeface="Trebuchet MS" charset="0"/>
                <a:cs typeface="Trebuchet MS" charset="0"/>
              </a:rPr>
              <a:t>The number of certified sustainable elementary, middle and high schools in the Chesapeake Bay watershed, tracked by jurisdiction.</a:t>
            </a:r>
          </a:p>
          <a:p>
            <a:endParaRPr lang="en-US" dirty="0" smtClean="0">
              <a:latin typeface="Trebuchet MS" charset="0"/>
              <a:ea typeface="Trebuchet MS" charset="0"/>
              <a:cs typeface="Trebuchet MS" charset="0"/>
            </a:endParaRPr>
          </a:p>
          <a:p>
            <a:r>
              <a:rPr lang="en-US" dirty="0" smtClean="0">
                <a:latin typeface="Trebuchet MS" charset="0"/>
                <a:ea typeface="Trebuchet MS" charset="0"/>
                <a:cs typeface="Trebuchet MS" charset="0"/>
              </a:rPr>
              <a:t>Representations:</a:t>
            </a:r>
            <a:r>
              <a:rPr lang="en-US" baseline="0" dirty="0" smtClean="0">
                <a:latin typeface="Trebuchet MS" charset="0"/>
                <a:ea typeface="Trebuchet MS" charset="0"/>
                <a:cs typeface="Trebuchet MS" charset="0"/>
              </a:rPr>
              <a:t> </a:t>
            </a:r>
            <a:endParaRPr lang="en-US" dirty="0" smtClean="0">
              <a:latin typeface="Trebuchet MS" charset="0"/>
              <a:ea typeface="Trebuchet MS" charset="0"/>
              <a:cs typeface="Trebuchet MS" charset="0"/>
            </a:endParaRPr>
          </a:p>
          <a:p>
            <a:pPr marL="171450" indent="-171450">
              <a:buFont typeface="Arial" charset="0"/>
              <a:buChar char="•"/>
            </a:pPr>
            <a:r>
              <a:rPr lang="en-US" dirty="0" smtClean="0">
                <a:latin typeface="Trebuchet MS" charset="0"/>
                <a:ea typeface="Trebuchet MS" charset="0"/>
                <a:cs typeface="Trebuchet MS" charset="0"/>
              </a:rPr>
              <a:t>Baseline: </a:t>
            </a:r>
            <a:r>
              <a:rPr lang="en-US" baseline="0" dirty="0" smtClean="0">
                <a:latin typeface="Trebuchet MS" charset="0"/>
                <a:ea typeface="Trebuchet MS" charset="0"/>
                <a:cs typeface="Trebuchet MS" charset="0"/>
              </a:rPr>
              <a:t>Percentage of certified sustainable schools in the watershed (donut chart; light blue: certified sustainable; dark blue: not certified sustainable)</a:t>
            </a:r>
          </a:p>
          <a:p>
            <a:pPr marL="171450" indent="-171450">
              <a:buFont typeface="Arial" charset="0"/>
              <a:buChar char="•"/>
            </a:pPr>
            <a:r>
              <a:rPr lang="en-US" dirty="0" smtClean="0">
                <a:latin typeface="Trebuchet MS" charset="0"/>
                <a:ea typeface="Trebuchet MS" charset="0"/>
                <a:cs typeface="Trebuchet MS" charset="0"/>
              </a:rPr>
              <a:t>Change Over</a:t>
            </a:r>
            <a:r>
              <a:rPr lang="en-US" baseline="0" dirty="0" smtClean="0">
                <a:latin typeface="Trebuchet MS" charset="0"/>
                <a:ea typeface="Trebuchet MS" charset="0"/>
                <a:cs typeface="Trebuchet MS" charset="0"/>
              </a:rPr>
              <a:t> Time: Total number (or percentage) of certified sustainable schools in each jurisdiction</a:t>
            </a:r>
          </a:p>
          <a:p>
            <a:pPr marL="0" lvl="0" indent="0">
              <a:buFont typeface="Arial" charset="0"/>
              <a:buNone/>
            </a:pPr>
            <a:r>
              <a:rPr lang="en-US" baseline="0" dirty="0" smtClean="0">
                <a:latin typeface="Trebuchet MS" charset="0"/>
                <a:ea typeface="Trebuchet MS" charset="0"/>
                <a:cs typeface="Trebuchet MS" charset="0"/>
              </a:rPr>
              <a:t>Data would be presented at the watershed level (i.e., clipped to watershed boundary), but can be available for download at the jurisdiction-wide level. </a:t>
            </a:r>
          </a:p>
        </p:txBody>
      </p:sp>
      <p:sp>
        <p:nvSpPr>
          <p:cNvPr id="4" name="Slide Number Placeholder 3"/>
          <p:cNvSpPr>
            <a:spLocks noGrp="1"/>
          </p:cNvSpPr>
          <p:nvPr>
            <p:ph type="sldNum" sz="quarter" idx="10"/>
          </p:nvPr>
        </p:nvSpPr>
        <p:spPr/>
        <p:txBody>
          <a:bodyPr/>
          <a:lstStyle/>
          <a:p>
            <a:fld id="{45E7B4BB-A3F8-374D-AD29-81C1FBDADE39}" type="slidenum">
              <a:rPr lang="en-US" smtClean="0"/>
              <a:t>6</a:t>
            </a:fld>
            <a:endParaRPr lang="en-US"/>
          </a:p>
        </p:txBody>
      </p:sp>
    </p:spTree>
    <p:extLst>
      <p:ext uri="{BB962C8B-B14F-4D97-AF65-F5344CB8AC3E}">
        <p14:creationId xmlns:p14="http://schemas.microsoft.com/office/powerpoint/2010/main" val="39004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Trebuchet MS" charset="0"/>
                <a:ea typeface="Trebuchet MS" charset="0"/>
                <a:cs typeface="Trebuchet MS" charset="0"/>
              </a:rPr>
              <a:t>Indicator: </a:t>
            </a:r>
            <a:r>
              <a:rPr lang="en-US" dirty="0" smtClean="0">
                <a:latin typeface="Trebuchet MS" charset="0"/>
                <a:ea typeface="Trebuchet MS" charset="0"/>
                <a:cs typeface="Trebuchet MS" charset="0"/>
              </a:rPr>
              <a:t>The percentage of reporting Local Education Agencies (LEAs)</a:t>
            </a:r>
            <a:r>
              <a:rPr lang="en-US" baseline="0" dirty="0" smtClean="0">
                <a:latin typeface="Trebuchet MS" charset="0"/>
                <a:ea typeface="Trebuchet MS" charset="0"/>
                <a:cs typeface="Trebuchet MS" charset="0"/>
              </a:rPr>
              <a:t> </a:t>
            </a:r>
            <a:r>
              <a:rPr lang="en-US" dirty="0" smtClean="0">
                <a:latin typeface="Trebuchet MS" charset="0"/>
                <a:ea typeface="Trebuchet MS" charset="0"/>
                <a:cs typeface="Trebuchet MS" charset="0"/>
              </a:rPr>
              <a:t>that are “Well” or “Somewhat Prepared” to implement environmental education program(s). </a:t>
            </a:r>
          </a:p>
          <a:p>
            <a:r>
              <a:rPr lang="en-US" dirty="0" smtClean="0">
                <a:latin typeface="Trebuchet MS" charset="0"/>
                <a:ea typeface="Trebuchet MS" charset="0"/>
                <a:cs typeface="Trebuchet MS" charset="0"/>
              </a:rPr>
              <a:t>Based on ELIT data</a:t>
            </a:r>
          </a:p>
          <a:p>
            <a:r>
              <a:rPr lang="en-US" dirty="0" smtClean="0">
                <a:latin typeface="Trebuchet MS" charset="0"/>
                <a:ea typeface="Trebuchet MS" charset="0"/>
                <a:cs typeface="Trebuchet MS" charset="0"/>
              </a:rPr>
              <a:t>Representations:</a:t>
            </a:r>
          </a:p>
          <a:p>
            <a:pPr marL="171450" indent="-171450">
              <a:buFont typeface="Arial" charset="0"/>
              <a:buChar char="•"/>
            </a:pPr>
            <a:r>
              <a:rPr lang="en-US" dirty="0" smtClean="0">
                <a:latin typeface="Trebuchet MS" charset="0"/>
                <a:ea typeface="Trebuchet MS" charset="0"/>
                <a:cs typeface="Trebuchet MS" charset="0"/>
              </a:rPr>
              <a:t>Baseline: The percentage of LEAs in each jurisdiction that are well-prepared, somewhat prepared and not at all prepared to implement environmental education program(s) </a:t>
            </a:r>
          </a:p>
          <a:p>
            <a:pPr marL="171450" indent="-171450">
              <a:buFont typeface="Arial" charset="0"/>
              <a:buChar char="•"/>
            </a:pPr>
            <a:r>
              <a:rPr lang="en-US" dirty="0" smtClean="0">
                <a:latin typeface="Trebuchet MS" charset="0"/>
                <a:ea typeface="Trebuchet MS" charset="0"/>
                <a:cs typeface="Trebuchet MS" charset="0"/>
              </a:rPr>
              <a:t>How should we depict change over time—still</a:t>
            </a:r>
            <a:r>
              <a:rPr lang="en-US" baseline="0" dirty="0" smtClean="0">
                <a:latin typeface="Trebuchet MS" charset="0"/>
                <a:ea typeface="Trebuchet MS" charset="0"/>
                <a:cs typeface="Trebuchet MS" charset="0"/>
              </a:rPr>
              <a:t> a question</a:t>
            </a:r>
            <a:endParaRPr lang="en-US" dirty="0" smtClean="0">
              <a:latin typeface="Trebuchet MS" charset="0"/>
              <a:ea typeface="Trebuchet MS" charset="0"/>
              <a:cs typeface="Trebuchet MS" charset="0"/>
            </a:endParaRPr>
          </a:p>
          <a:p>
            <a:endParaRPr lang="en-US" dirty="0" smtClean="0">
              <a:latin typeface="Trebuchet MS" charset="0"/>
              <a:ea typeface="Trebuchet MS" charset="0"/>
              <a:cs typeface="Trebuchet MS"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latin typeface="Trebuchet MS" charset="0"/>
                <a:ea typeface="Trebuchet MS" charset="0"/>
                <a:cs typeface="Trebuchet MS" charset="0"/>
              </a:rPr>
              <a:t>Progress text should explain how data were gathered and interpreted (e.g., questions posed to survey participants; ranking scale; etc.). Data would be presented at the watershed level (i.e., clipped to watershed boundary), but be available for download at the jurisdiction-wide level.</a:t>
            </a:r>
          </a:p>
        </p:txBody>
      </p:sp>
      <p:sp>
        <p:nvSpPr>
          <p:cNvPr id="4" name="Slide Number Placeholder 3"/>
          <p:cNvSpPr>
            <a:spLocks noGrp="1"/>
          </p:cNvSpPr>
          <p:nvPr>
            <p:ph type="sldNum" sz="quarter" idx="10"/>
          </p:nvPr>
        </p:nvSpPr>
        <p:spPr/>
        <p:txBody>
          <a:bodyPr/>
          <a:lstStyle/>
          <a:p>
            <a:fld id="{45E7B4BB-A3F8-374D-AD29-81C1FBDADE39}" type="slidenum">
              <a:rPr lang="en-US" smtClean="0"/>
              <a:t>10</a:t>
            </a:fld>
            <a:endParaRPr lang="en-US"/>
          </a:p>
        </p:txBody>
      </p:sp>
    </p:spTree>
    <p:extLst>
      <p:ext uri="{BB962C8B-B14F-4D97-AF65-F5344CB8AC3E}">
        <p14:creationId xmlns:p14="http://schemas.microsoft.com/office/powerpoint/2010/main" val="122846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Trebuchet MS" charset="0"/>
                <a:ea typeface="Trebuchet MS" charset="0"/>
                <a:cs typeface="Trebuchet MS" charset="0"/>
              </a:rPr>
              <a:t>Indicator : The number of Local Education Agencies that provide system-wide MWEEs. </a:t>
            </a:r>
          </a:p>
          <a:p>
            <a:endParaRPr lang="en-US" baseline="0" dirty="0" smtClean="0">
              <a:latin typeface="Trebuchet MS" charset="0"/>
              <a:ea typeface="Trebuchet MS" charset="0"/>
              <a:cs typeface="Trebuchet MS" charset="0"/>
            </a:endParaRPr>
          </a:p>
          <a:p>
            <a:r>
              <a:rPr lang="en-US" baseline="0" dirty="0" smtClean="0">
                <a:latin typeface="Trebuchet MS" charset="0"/>
                <a:ea typeface="Trebuchet MS" charset="0"/>
                <a:cs typeface="Trebuchet MS" charset="0"/>
              </a:rPr>
              <a:t>Representation:</a:t>
            </a:r>
          </a:p>
          <a:p>
            <a:pPr marL="171450" indent="-171450">
              <a:buFont typeface="Arial" charset="0"/>
              <a:buChar char="•"/>
            </a:pPr>
            <a:r>
              <a:rPr lang="en-US" baseline="0" dirty="0" smtClean="0">
                <a:latin typeface="Trebuchet MS" charset="0"/>
                <a:ea typeface="Trebuchet MS" charset="0"/>
                <a:cs typeface="Trebuchet MS" charset="0"/>
              </a:rPr>
              <a:t>Baseline: The percentage of reporting Local Education Agencies that provide system-wide MWEEs, some MWEEs or no MWEEs for at least one grade level in elementary and middle school and one course in high school in each jurisdiction (stacked bar charts for elementary, middle and high schools; light blue: LEAs that offer system-wide MWEEs; medium blue: LEAs that offer some MWEEs; dark blue: LEAs that offer no MWEEs). </a:t>
            </a:r>
          </a:p>
          <a:p>
            <a:pPr marL="171450" indent="-171450">
              <a:buFont typeface="Arial" charset="0"/>
              <a:buChar char="•"/>
            </a:pPr>
            <a:r>
              <a:rPr lang="en-US" baseline="0" dirty="0" smtClean="0">
                <a:latin typeface="Trebuchet MS" charset="0"/>
                <a:ea typeface="Trebuchet MS" charset="0"/>
                <a:cs typeface="Trebuchet MS" charset="0"/>
              </a:rPr>
              <a:t>How should we depict change over time? </a:t>
            </a:r>
            <a:endParaRPr lang="en-US" dirty="0" smtClean="0">
              <a:latin typeface="Trebuchet MS" charset="0"/>
              <a:ea typeface="Trebuchet MS" charset="0"/>
              <a:cs typeface="Trebuchet MS"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b="0" i="0" baseline="0" dirty="0" smtClean="0">
              <a:latin typeface="Trebuchet MS" charset="0"/>
              <a:ea typeface="Trebuchet MS" charset="0"/>
              <a:cs typeface="Trebuchet MS"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latin typeface="Trebuchet MS" charset="0"/>
                <a:ea typeface="Trebuchet MS" charset="0"/>
                <a:cs typeface="Trebuchet MS" charset="0"/>
              </a:rPr>
              <a:t>Data would be presented at the watershed level (i.e., clipped to watershed boundary).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latin typeface="Trebuchet MS" charset="0"/>
              <a:ea typeface="Trebuchet MS" charset="0"/>
              <a:cs typeface="Trebuchet MS"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charset="0"/>
                <a:ea typeface="Trebuchet MS" charset="0"/>
                <a:cs typeface="Trebuchet MS" charset="0"/>
              </a:rPr>
              <a:t>We considered as an indicator The number</a:t>
            </a:r>
            <a:r>
              <a:rPr lang="en-US" baseline="0" dirty="0" smtClean="0">
                <a:latin typeface="Trebuchet MS" charset="0"/>
                <a:ea typeface="Trebuchet MS" charset="0"/>
                <a:cs typeface="Trebuchet MS" charset="0"/>
              </a:rPr>
              <a:t> of students enrolled in elementary, middle and high schools that provide system-wide MWEEs. </a:t>
            </a:r>
          </a:p>
          <a:p>
            <a:endParaRPr lang="en-US" dirty="0" smtClean="0">
              <a:latin typeface="Trebuchet MS" charset="0"/>
              <a:ea typeface="Trebuchet MS" charset="0"/>
              <a:cs typeface="Trebuchet MS" charset="0"/>
            </a:endParaRPr>
          </a:p>
          <a:p>
            <a:r>
              <a:rPr lang="en-US" dirty="0" smtClean="0">
                <a:latin typeface="Trebuchet MS" charset="0"/>
                <a:ea typeface="Trebuchet MS" charset="0"/>
                <a:cs typeface="Trebuchet MS" charset="0"/>
              </a:rPr>
              <a:t>Representation:</a:t>
            </a:r>
          </a:p>
          <a:p>
            <a:pPr marL="171450" indent="-171450">
              <a:buFont typeface="Arial" charset="0"/>
              <a:buChar char="•"/>
            </a:pPr>
            <a:r>
              <a:rPr lang="en-US" dirty="0" smtClean="0">
                <a:latin typeface="Trebuchet MS" charset="0"/>
                <a:ea typeface="Trebuchet MS" charset="0"/>
                <a:cs typeface="Trebuchet MS" charset="0"/>
              </a:rPr>
              <a:t>Baseline: The percentage</a:t>
            </a:r>
            <a:r>
              <a:rPr lang="en-US" baseline="0" dirty="0" smtClean="0">
                <a:latin typeface="Trebuchet MS" charset="0"/>
                <a:ea typeface="Trebuchet MS" charset="0"/>
                <a:cs typeface="Trebuchet MS" charset="0"/>
              </a:rPr>
              <a:t> of students enrolled in elementary, middle and high schools that provide system-wide and/or some MWEEs in each jurisdiction</a:t>
            </a:r>
          </a:p>
          <a:p>
            <a:pPr marL="171450" indent="-171450">
              <a:buFont typeface="Arial" charset="0"/>
              <a:buChar char="•"/>
            </a:pPr>
            <a:r>
              <a:rPr lang="en-US" baseline="0" dirty="0" smtClean="0">
                <a:latin typeface="Trebuchet MS" charset="0"/>
                <a:ea typeface="Trebuchet MS" charset="0"/>
                <a:cs typeface="Trebuchet MS" charset="0"/>
              </a:rPr>
              <a:t>How should we depict change over time? Would be difficult to compare progress over time if one large LEA did not respond, for example.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latin typeface="Trebuchet MS" charset="0"/>
              <a:ea typeface="Trebuchet MS" charset="0"/>
              <a:cs typeface="Trebuchet MS" charset="0"/>
            </a:endParaRPr>
          </a:p>
        </p:txBody>
      </p:sp>
      <p:sp>
        <p:nvSpPr>
          <p:cNvPr id="4" name="Slide Number Placeholder 3"/>
          <p:cNvSpPr>
            <a:spLocks noGrp="1"/>
          </p:cNvSpPr>
          <p:nvPr>
            <p:ph type="sldNum" sz="quarter" idx="10"/>
          </p:nvPr>
        </p:nvSpPr>
        <p:spPr/>
        <p:txBody>
          <a:bodyPr/>
          <a:lstStyle/>
          <a:p>
            <a:fld id="{45E7B4BB-A3F8-374D-AD29-81C1FBDADE39}" type="slidenum">
              <a:rPr lang="en-US" smtClean="0"/>
              <a:t>14</a:t>
            </a:fld>
            <a:endParaRPr lang="en-US"/>
          </a:p>
        </p:txBody>
      </p:sp>
    </p:spTree>
    <p:extLst>
      <p:ext uri="{BB962C8B-B14F-4D97-AF65-F5344CB8AC3E}">
        <p14:creationId xmlns:p14="http://schemas.microsoft.com/office/powerpoint/2010/main" val="159540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7B4BB-A3F8-374D-AD29-81C1FBDADE39}" type="slidenum">
              <a:rPr lang="en-US" smtClean="0"/>
              <a:t>19</a:t>
            </a:fld>
            <a:endParaRPr lang="en-US"/>
          </a:p>
        </p:txBody>
      </p:sp>
    </p:spTree>
    <p:extLst>
      <p:ext uri="{BB962C8B-B14F-4D97-AF65-F5344CB8AC3E}">
        <p14:creationId xmlns:p14="http://schemas.microsoft.com/office/powerpoint/2010/main" val="57303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trying to track change over time when the same LEA may not respond to the next survey. </a:t>
            </a:r>
          </a:p>
          <a:p>
            <a:endParaRPr lang="en-US" dirty="0" smtClean="0"/>
          </a:p>
          <a:p>
            <a:r>
              <a:rPr lang="en-US" dirty="0" smtClean="0"/>
              <a:t>Here are two scenarios:</a:t>
            </a:r>
            <a:r>
              <a:rPr lang="en-US" baseline="0" dirty="0" smtClean="0"/>
              <a:t> left represents 2015 results, while right was calculated using 2015 results minus Prince George’s County in MD. </a:t>
            </a:r>
          </a:p>
          <a:p>
            <a:r>
              <a:rPr lang="en-US" baseline="0" dirty="0" smtClean="0"/>
              <a:t>Consider the right graph the next iteration of ELIT, in 2017. </a:t>
            </a:r>
          </a:p>
          <a:p>
            <a:r>
              <a:rPr lang="en-US" baseline="0" dirty="0" smtClean="0"/>
              <a:t>MD is showing an almost 10% drop in </a:t>
            </a:r>
            <a:r>
              <a:rPr lang="en-US" baseline="0" dirty="0" err="1" smtClean="0"/>
              <a:t>systemwide</a:t>
            </a:r>
            <a:r>
              <a:rPr lang="en-US" baseline="0" dirty="0" smtClean="0"/>
              <a:t> MWEEs, and the only thing we changed was Prince George’s County!</a:t>
            </a:r>
          </a:p>
          <a:p>
            <a:endParaRPr lang="en-US" baseline="0" dirty="0" smtClean="0"/>
          </a:p>
          <a:p>
            <a:r>
              <a:rPr lang="en-US" baseline="0" dirty="0" smtClean="0"/>
              <a:t>For each year, we suggest calculating the number of students that have access to </a:t>
            </a:r>
            <a:r>
              <a:rPr lang="en-US" baseline="0" dirty="0" err="1" smtClean="0"/>
              <a:t>Systemwide</a:t>
            </a:r>
            <a:r>
              <a:rPr lang="en-US" baseline="0" dirty="0" smtClean="0"/>
              <a:t> MWEEs for each level, but we don’t think that indicator can be used to track change over time. </a:t>
            </a:r>
            <a:endParaRPr lang="en-US" dirty="0"/>
          </a:p>
        </p:txBody>
      </p:sp>
      <p:sp>
        <p:nvSpPr>
          <p:cNvPr id="4" name="Slide Number Placeholder 3"/>
          <p:cNvSpPr>
            <a:spLocks noGrp="1"/>
          </p:cNvSpPr>
          <p:nvPr>
            <p:ph type="sldNum" sz="quarter" idx="10"/>
          </p:nvPr>
        </p:nvSpPr>
        <p:spPr/>
        <p:txBody>
          <a:bodyPr/>
          <a:lstStyle/>
          <a:p>
            <a:fld id="{45E7B4BB-A3F8-374D-AD29-81C1FBDADE39}" type="slidenum">
              <a:rPr lang="en-US" smtClean="0"/>
              <a:t>21</a:t>
            </a:fld>
            <a:endParaRPr lang="en-US"/>
          </a:p>
        </p:txBody>
      </p:sp>
    </p:spTree>
    <p:extLst>
      <p:ext uri="{BB962C8B-B14F-4D97-AF65-F5344CB8AC3E}">
        <p14:creationId xmlns:p14="http://schemas.microsoft.com/office/powerpoint/2010/main" val="368573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9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50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0540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3438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9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6207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5266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0093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78504F-A551-4DE0-9316-4DCD1D8CC752}" type="datetimeFigureOut">
              <a:rPr lang="en-US" smtClean="0"/>
              <a:t>12/22/2016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1030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BE4249-C0D0-4B06-8692-E8BB871AF643}" type="datetimeFigureOut">
              <a:rPr lang="en-US" smtClean="0"/>
              <a:t>12/22/2016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205670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9322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60EA64-D806-43AC-9DF2-F8C432F32B4C}" type="datetimeFigureOut">
              <a:rPr lang="en-US" smtClean="0"/>
              <a:t>12/22/2016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7A6979-0714-4377-B894-6BE4C2D6E202}"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4378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chesapeakebay.net/"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esapeakeprogress.com/engaged-communities" TargetMode="External"/><Relationship Id="rId2" Type="http://schemas.openxmlformats.org/officeDocument/2006/relationships/hyperlink" Target="http://www.chesapeakebay.net/documents/FINAL_Ches_Bay_Watershed_Agreement.withsignatures-HIres.pdf" TargetMode="External"/><Relationship Id="rId1" Type="http://schemas.openxmlformats.org/officeDocument/2006/relationships/slideLayout" Target="../slideLayouts/slideLayout2.xml"/><Relationship Id="rId4" Type="http://schemas.openxmlformats.org/officeDocument/2006/relationships/hyperlink" Target="http://www.chesapeakeprogress.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chesapeakebay.net/channel_files/24154/stw_indicator_process_final_06-16-201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latin typeface="Trebuchet MS" charset="0"/>
                <a:ea typeface="Trebuchet MS" charset="0"/>
                <a:cs typeface="Trebuchet MS" charset="0"/>
              </a:rPr>
              <a:t>Environmental Literacy</a:t>
            </a:r>
            <a:endParaRPr lang="en-US" sz="6600" b="1" dirty="0">
              <a:latin typeface="Trebuchet MS" charset="0"/>
              <a:ea typeface="Trebuchet MS" charset="0"/>
              <a:cs typeface="Trebuchet MS" charset="0"/>
            </a:endParaRPr>
          </a:p>
        </p:txBody>
      </p:sp>
      <p:sp>
        <p:nvSpPr>
          <p:cNvPr id="3" name="Subtitle 2"/>
          <p:cNvSpPr>
            <a:spLocks noGrp="1"/>
          </p:cNvSpPr>
          <p:nvPr>
            <p:ph type="subTitle" idx="1"/>
          </p:nvPr>
        </p:nvSpPr>
        <p:spPr/>
        <p:txBody>
          <a:bodyPr>
            <a:normAutofit/>
          </a:bodyPr>
          <a:lstStyle/>
          <a:p>
            <a:r>
              <a:rPr lang="en-US" sz="1800" cap="none" dirty="0" smtClean="0">
                <a:latin typeface="Trebuchet MS" charset="0"/>
                <a:ea typeface="Trebuchet MS" charset="0"/>
                <a:cs typeface="Trebuchet MS" charset="0"/>
              </a:rPr>
              <a:t>3 Draft Indicators | Sustainable Schools, Environmental Literacy Planning, and Student Meaningful Watershed Educational Experiences (MWEEs)</a:t>
            </a:r>
          </a:p>
          <a:p>
            <a:r>
              <a:rPr lang="en-US" sz="1800" cap="none" dirty="0" smtClean="0">
                <a:latin typeface="Trebuchet MS" charset="0"/>
                <a:ea typeface="Trebuchet MS" charset="0"/>
                <a:cs typeface="Trebuchet MS" charset="0"/>
              </a:rPr>
              <a:t>Presentation to the Environmental Literacy Workgroup| 12-15-2016</a:t>
            </a:r>
            <a:endParaRPr lang="en-US" sz="1800" cap="none" dirty="0">
              <a:latin typeface="Trebuchet MS" charset="0"/>
              <a:ea typeface="Trebuchet MS" charset="0"/>
              <a:cs typeface="Trebuchet MS" charset="0"/>
            </a:endParaRPr>
          </a:p>
        </p:txBody>
      </p:sp>
    </p:spTree>
    <p:extLst>
      <p:ext uri="{BB962C8B-B14F-4D97-AF65-F5344CB8AC3E}">
        <p14:creationId xmlns:p14="http://schemas.microsoft.com/office/powerpoint/2010/main" val="1351189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rebuchet MS" charset="0"/>
                <a:ea typeface="Trebuchet MS" charset="0"/>
                <a:cs typeface="Trebuchet MS" charset="0"/>
              </a:rPr>
              <a:t>Environmental Literacy Planning Outcome</a:t>
            </a:r>
            <a:endParaRPr lang="en-US" sz="4000" dirty="0">
              <a:latin typeface="Trebuchet MS" charset="0"/>
              <a:ea typeface="Trebuchet MS" charset="0"/>
              <a:cs typeface="Trebuchet MS" charset="0"/>
            </a:endParaRPr>
          </a:p>
        </p:txBody>
      </p:sp>
      <p:sp>
        <p:nvSpPr>
          <p:cNvPr id="3" name="Content Placeholder 2"/>
          <p:cNvSpPr>
            <a:spLocks noGrp="1"/>
          </p:cNvSpPr>
          <p:nvPr>
            <p:ph sz="half" idx="1"/>
          </p:nvPr>
        </p:nvSpPr>
        <p:spPr/>
        <p:txBody>
          <a:bodyPr>
            <a:normAutofit/>
          </a:bodyPr>
          <a:lstStyle/>
          <a:p>
            <a:endParaRPr lang="en-US" b="1" dirty="0" smtClean="0"/>
          </a:p>
          <a:p>
            <a:r>
              <a:rPr lang="en-US" b="1" dirty="0" smtClean="0">
                <a:latin typeface="Trebuchet MS" charset="0"/>
                <a:ea typeface="Trebuchet MS" charset="0"/>
                <a:cs typeface="Trebuchet MS" charset="0"/>
              </a:rPr>
              <a:t>Outcome: </a:t>
            </a:r>
          </a:p>
          <a:p>
            <a:r>
              <a:rPr lang="en-US" sz="1800" b="1" dirty="0">
                <a:solidFill>
                  <a:schemeClr val="accent1"/>
                </a:solidFill>
                <a:latin typeface="Trebuchet MS" charset="0"/>
                <a:ea typeface="Trebuchet MS" charset="0"/>
                <a:cs typeface="Trebuchet MS" charset="0"/>
              </a:rPr>
              <a:t>Each participating Chesapeake Bay jurisdiction</a:t>
            </a:r>
            <a:r>
              <a:rPr lang="en-US" sz="1800" b="1" dirty="0">
                <a:latin typeface="Trebuchet MS" charset="0"/>
                <a:ea typeface="Trebuchet MS" charset="0"/>
                <a:cs typeface="Trebuchet MS" charset="0"/>
              </a:rPr>
              <a:t> </a:t>
            </a:r>
            <a:r>
              <a:rPr lang="en-US" sz="1800" dirty="0">
                <a:latin typeface="Trebuchet MS" charset="0"/>
                <a:ea typeface="Trebuchet MS" charset="0"/>
                <a:cs typeface="Trebuchet MS" charset="0"/>
              </a:rPr>
              <a:t>should develop a comprehensive and systemic </a:t>
            </a:r>
            <a:r>
              <a:rPr lang="en-US" sz="1800" b="1" dirty="0">
                <a:solidFill>
                  <a:schemeClr val="accent1"/>
                </a:solidFill>
                <a:latin typeface="Trebuchet MS" charset="0"/>
                <a:ea typeface="Trebuchet MS" charset="0"/>
                <a:cs typeface="Trebuchet MS" charset="0"/>
              </a:rPr>
              <a:t>approach to environmental literacy for all students in the region</a:t>
            </a:r>
            <a:r>
              <a:rPr lang="en-US" sz="1800" b="1" dirty="0">
                <a:latin typeface="Trebuchet MS" charset="0"/>
                <a:ea typeface="Trebuchet MS" charset="0"/>
                <a:cs typeface="Trebuchet MS" charset="0"/>
              </a:rPr>
              <a:t> </a:t>
            </a:r>
            <a:r>
              <a:rPr lang="en-US" sz="1800" dirty="0">
                <a:latin typeface="Trebuchet MS" charset="0"/>
                <a:ea typeface="Trebuchet MS" charset="0"/>
                <a:cs typeface="Trebuchet MS" charset="0"/>
              </a:rPr>
              <a:t>that includes policies, practices and voluntary metrics that support the environmental literacy goals and outcomes of the Watershed Agreement</a:t>
            </a:r>
            <a:r>
              <a:rPr lang="en-US" sz="1800" dirty="0" smtClean="0">
                <a:latin typeface="Trebuchet MS" charset="0"/>
                <a:ea typeface="Trebuchet MS" charset="0"/>
                <a:cs typeface="Trebuchet MS" charset="0"/>
              </a:rPr>
              <a:t>.</a:t>
            </a:r>
            <a:endParaRPr lang="en-US" sz="1800" dirty="0">
              <a:latin typeface="Trebuchet MS" charset="0"/>
              <a:ea typeface="Trebuchet MS" charset="0"/>
              <a:cs typeface="Trebuchet MS" charset="0"/>
            </a:endParaRPr>
          </a:p>
        </p:txBody>
      </p:sp>
      <p:sp>
        <p:nvSpPr>
          <p:cNvPr id="4" name="Content Placeholder 3"/>
          <p:cNvSpPr>
            <a:spLocks noGrp="1"/>
          </p:cNvSpPr>
          <p:nvPr>
            <p:ph sz="half" idx="2"/>
          </p:nvPr>
        </p:nvSpPr>
        <p:spPr/>
        <p:txBody>
          <a:bodyPr>
            <a:normAutofit/>
          </a:bodyPr>
          <a:lstStyle/>
          <a:p>
            <a:endParaRPr lang="en-US" b="1" dirty="0" smtClean="0">
              <a:latin typeface="Trebuchet MS" charset="0"/>
              <a:ea typeface="Trebuchet MS" charset="0"/>
              <a:cs typeface="Trebuchet MS" charset="0"/>
            </a:endParaRPr>
          </a:p>
          <a:p>
            <a:r>
              <a:rPr lang="en-US" b="1" dirty="0" smtClean="0">
                <a:latin typeface="Trebuchet MS" charset="0"/>
                <a:ea typeface="Trebuchet MS" charset="0"/>
                <a:cs typeface="Trebuchet MS" charset="0"/>
              </a:rPr>
              <a:t>Indicator: </a:t>
            </a:r>
          </a:p>
          <a:p>
            <a:r>
              <a:rPr lang="en-US" dirty="0" smtClean="0">
                <a:latin typeface="Trebuchet MS" charset="0"/>
                <a:ea typeface="Trebuchet MS" charset="0"/>
                <a:cs typeface="Trebuchet MS" charset="0"/>
              </a:rPr>
              <a:t>The percentage of reporting Local Education Agencies that are “Well” or “Somewhat Prepared” to implement environmental education program(s). </a:t>
            </a:r>
          </a:p>
          <a:p>
            <a:pPr lvl="1"/>
            <a:r>
              <a:rPr lang="en-US" dirty="0" smtClean="0">
                <a:latin typeface="Trebuchet MS" charset="0"/>
                <a:ea typeface="Trebuchet MS" charset="0"/>
                <a:cs typeface="Trebuchet MS" charset="0"/>
              </a:rPr>
              <a:t>Based on ELIT data</a:t>
            </a:r>
          </a:p>
          <a:p>
            <a:pPr lvl="1"/>
            <a:r>
              <a:rPr lang="en-US" dirty="0" smtClean="0">
                <a:latin typeface="Trebuchet MS" charset="0"/>
                <a:ea typeface="Trebuchet MS" charset="0"/>
                <a:cs typeface="Trebuchet MS" charset="0"/>
              </a:rPr>
              <a:t>Baseline: Percentage of LEAs in each jurisdiction that are well-prepared, somewhat prepared and not at all prepared to implement environmental education program(s)</a:t>
            </a:r>
          </a:p>
        </p:txBody>
      </p:sp>
    </p:spTree>
    <p:extLst>
      <p:ext uri="{BB962C8B-B14F-4D97-AF65-F5344CB8AC3E}">
        <p14:creationId xmlns:p14="http://schemas.microsoft.com/office/powerpoint/2010/main" val="540653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600" dirty="0" smtClean="0"/>
              <a:t>Environmental Literacy Planning Outcome</a:t>
            </a:r>
            <a:endParaRPr lang="en-US" sz="4600" dirty="0"/>
          </a:p>
        </p:txBody>
      </p:sp>
      <p:sp>
        <p:nvSpPr>
          <p:cNvPr id="6" name="Content Placeholder 5"/>
          <p:cNvSpPr>
            <a:spLocks noGrp="1"/>
          </p:cNvSpPr>
          <p:nvPr>
            <p:ph idx="1"/>
          </p:nvPr>
        </p:nvSpPr>
        <p:spPr/>
        <p:txBody>
          <a:bodyPr/>
          <a:lstStyle/>
          <a:p>
            <a:endParaRPr lang="en-US" dirty="0"/>
          </a:p>
        </p:txBody>
      </p:sp>
      <p:pic>
        <p:nvPicPr>
          <p:cNvPr id="3074" name="Picture 2" descr="c3dcf7b5-5177-4b27-b198-acdbbe0eefc0@nampr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1805518"/>
            <a:ext cx="7860983" cy="439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542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6745343" cy="6858000"/>
          </a:xfrm>
          <a:prstGeom prst="rect">
            <a:avLst/>
          </a:prstGeom>
        </p:spPr>
      </p:pic>
      <p:sp>
        <p:nvSpPr>
          <p:cNvPr id="5" name="TextBox 4"/>
          <p:cNvSpPr txBox="1"/>
          <p:nvPr/>
        </p:nvSpPr>
        <p:spPr>
          <a:xfrm>
            <a:off x="7258050" y="1271588"/>
            <a:ext cx="3514725" cy="646331"/>
          </a:xfrm>
          <a:prstGeom prst="rect">
            <a:avLst/>
          </a:prstGeom>
          <a:noFill/>
          <a:ln>
            <a:solidFill>
              <a:schemeClr val="tx1"/>
            </a:solidFill>
          </a:ln>
        </p:spPr>
        <p:txBody>
          <a:bodyPr wrap="square" rtlCol="0">
            <a:spAutoFit/>
          </a:bodyPr>
          <a:lstStyle/>
          <a:p>
            <a:r>
              <a:rPr lang="en-US" dirty="0" smtClean="0"/>
              <a:t>Indicator on </a:t>
            </a:r>
            <a:r>
              <a:rPr lang="en-US" dirty="0" err="1" smtClean="0"/>
              <a:t>ChesapeakeProgress</a:t>
            </a:r>
            <a:r>
              <a:rPr lang="en-US" dirty="0" smtClean="0"/>
              <a:t>: Progress Section</a:t>
            </a:r>
            <a:endParaRPr lang="en-US" dirty="0"/>
          </a:p>
        </p:txBody>
      </p:sp>
    </p:spTree>
    <p:extLst>
      <p:ext uri="{BB962C8B-B14F-4D97-AF65-F5344CB8AC3E}">
        <p14:creationId xmlns:p14="http://schemas.microsoft.com/office/powerpoint/2010/main" val="3340588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376987" cy="5329339"/>
          </a:xfrm>
          <a:prstGeom prst="rect">
            <a:avLst/>
          </a:prstGeom>
        </p:spPr>
      </p:pic>
      <p:pic>
        <p:nvPicPr>
          <p:cNvPr id="3" name="Picture 2"/>
          <p:cNvPicPr>
            <a:picLocks noChangeAspect="1"/>
          </p:cNvPicPr>
          <p:nvPr/>
        </p:nvPicPr>
        <p:blipFill>
          <a:blip r:embed="rId3"/>
          <a:stretch>
            <a:fillRect/>
          </a:stretch>
        </p:blipFill>
        <p:spPr>
          <a:xfrm>
            <a:off x="6477000" y="0"/>
            <a:ext cx="5588358" cy="6600824"/>
          </a:xfrm>
          <a:prstGeom prst="rect">
            <a:avLst/>
          </a:prstGeom>
        </p:spPr>
      </p:pic>
      <p:sp>
        <p:nvSpPr>
          <p:cNvPr id="4" name="TextBox 3"/>
          <p:cNvSpPr txBox="1"/>
          <p:nvPr/>
        </p:nvSpPr>
        <p:spPr>
          <a:xfrm>
            <a:off x="147637" y="5857875"/>
            <a:ext cx="5367338" cy="369332"/>
          </a:xfrm>
          <a:prstGeom prst="rect">
            <a:avLst/>
          </a:prstGeom>
          <a:noFill/>
          <a:ln>
            <a:solidFill>
              <a:schemeClr val="tx1"/>
            </a:solidFill>
          </a:ln>
        </p:spPr>
        <p:txBody>
          <a:bodyPr wrap="square" rtlCol="0">
            <a:spAutoFit/>
          </a:bodyPr>
          <a:lstStyle/>
          <a:p>
            <a:r>
              <a:rPr lang="en-US" dirty="0" smtClean="0"/>
              <a:t>Indicator on </a:t>
            </a:r>
            <a:r>
              <a:rPr lang="en-US" dirty="0" err="1" smtClean="0"/>
              <a:t>ChesapeakeProgress</a:t>
            </a:r>
            <a:r>
              <a:rPr lang="en-US" dirty="0" smtClean="0"/>
              <a:t>: Supporting Sections</a:t>
            </a:r>
            <a:endParaRPr lang="en-US" dirty="0"/>
          </a:p>
        </p:txBody>
      </p:sp>
    </p:spTree>
    <p:extLst>
      <p:ext uri="{BB962C8B-B14F-4D97-AF65-F5344CB8AC3E}">
        <p14:creationId xmlns:p14="http://schemas.microsoft.com/office/powerpoint/2010/main" val="2727469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charset="0"/>
                <a:ea typeface="Trebuchet MS" charset="0"/>
                <a:cs typeface="Trebuchet MS" charset="0"/>
              </a:rPr>
              <a:t>Student Outcome</a:t>
            </a:r>
            <a:endParaRPr lang="en-US" dirty="0">
              <a:latin typeface="Trebuchet MS" charset="0"/>
              <a:ea typeface="Trebuchet MS" charset="0"/>
              <a:cs typeface="Trebuchet MS" charset="0"/>
            </a:endParaRPr>
          </a:p>
        </p:txBody>
      </p:sp>
      <p:sp>
        <p:nvSpPr>
          <p:cNvPr id="3" name="Content Placeholder 2"/>
          <p:cNvSpPr>
            <a:spLocks noGrp="1"/>
          </p:cNvSpPr>
          <p:nvPr>
            <p:ph sz="half" idx="1"/>
          </p:nvPr>
        </p:nvSpPr>
        <p:spPr/>
        <p:txBody>
          <a:bodyPr>
            <a:normAutofit/>
          </a:bodyPr>
          <a:lstStyle/>
          <a:p>
            <a:endParaRPr lang="en-US" b="1" dirty="0" smtClean="0">
              <a:latin typeface="Trebuchet MS" charset="0"/>
              <a:ea typeface="Trebuchet MS" charset="0"/>
              <a:cs typeface="Trebuchet MS" charset="0"/>
            </a:endParaRPr>
          </a:p>
          <a:p>
            <a:r>
              <a:rPr lang="en-US" b="1" dirty="0" smtClean="0">
                <a:latin typeface="Trebuchet MS" charset="0"/>
                <a:ea typeface="Trebuchet MS" charset="0"/>
                <a:cs typeface="Trebuchet MS" charset="0"/>
              </a:rPr>
              <a:t>Outcome: </a:t>
            </a:r>
          </a:p>
          <a:p>
            <a:r>
              <a:rPr lang="en-US" sz="1800" dirty="0">
                <a:latin typeface="Trebuchet MS" charset="0"/>
                <a:ea typeface="Trebuchet MS" charset="0"/>
                <a:cs typeface="Trebuchet MS" charset="0"/>
              </a:rPr>
              <a:t>Continually increase students’ age-appropriate understanding of the watershed through participation in teacher-supported meaningful watershed educational experiences and rigorous, inquiry-based instruction, with </a:t>
            </a:r>
            <a:r>
              <a:rPr lang="en-US" sz="1800" b="1" dirty="0">
                <a:solidFill>
                  <a:schemeClr val="accent1"/>
                </a:solidFill>
                <a:latin typeface="Trebuchet MS" charset="0"/>
                <a:ea typeface="Trebuchet MS" charset="0"/>
                <a:cs typeface="Trebuchet MS" charset="0"/>
              </a:rPr>
              <a:t>a target of at least one meaningful watershed educational experience in elementary, middle and high school</a:t>
            </a:r>
            <a:r>
              <a:rPr lang="en-US" sz="1800" b="1" dirty="0">
                <a:latin typeface="Trebuchet MS" charset="0"/>
                <a:ea typeface="Trebuchet MS" charset="0"/>
                <a:cs typeface="Trebuchet MS" charset="0"/>
              </a:rPr>
              <a:t> </a:t>
            </a:r>
            <a:r>
              <a:rPr lang="en-US" sz="1800" dirty="0">
                <a:latin typeface="Trebuchet MS" charset="0"/>
                <a:ea typeface="Trebuchet MS" charset="0"/>
                <a:cs typeface="Trebuchet MS" charset="0"/>
              </a:rPr>
              <a:t>depending on available resources.</a:t>
            </a:r>
          </a:p>
        </p:txBody>
      </p:sp>
      <p:sp>
        <p:nvSpPr>
          <p:cNvPr id="4" name="Content Placeholder 3"/>
          <p:cNvSpPr>
            <a:spLocks noGrp="1"/>
          </p:cNvSpPr>
          <p:nvPr>
            <p:ph sz="half" idx="2"/>
          </p:nvPr>
        </p:nvSpPr>
        <p:spPr/>
        <p:txBody>
          <a:bodyPr>
            <a:normAutofit/>
          </a:bodyPr>
          <a:lstStyle/>
          <a:p>
            <a:endParaRPr lang="en-US" b="1" dirty="0" smtClean="0">
              <a:latin typeface="Trebuchet MS" charset="0"/>
              <a:ea typeface="Trebuchet MS" charset="0"/>
              <a:cs typeface="Trebuchet MS" charset="0"/>
            </a:endParaRPr>
          </a:p>
          <a:p>
            <a:r>
              <a:rPr lang="en-US" b="1" dirty="0" smtClean="0">
                <a:latin typeface="Trebuchet MS" charset="0"/>
                <a:ea typeface="Trebuchet MS" charset="0"/>
                <a:cs typeface="Trebuchet MS" charset="0"/>
              </a:rPr>
              <a:t>Indicator: </a:t>
            </a:r>
          </a:p>
          <a:p>
            <a:r>
              <a:rPr lang="en-US" dirty="0" smtClean="0">
                <a:latin typeface="Trebuchet MS" charset="0"/>
                <a:ea typeface="Trebuchet MS" charset="0"/>
                <a:cs typeface="Trebuchet MS" charset="0"/>
              </a:rPr>
              <a:t>The number of Local Education Agencies that provide MWEEs. </a:t>
            </a:r>
          </a:p>
          <a:p>
            <a:pPr lvl="1"/>
            <a:r>
              <a:rPr lang="en-US" dirty="0" smtClean="0">
                <a:latin typeface="Trebuchet MS" charset="0"/>
                <a:ea typeface="Trebuchet MS" charset="0"/>
                <a:cs typeface="Trebuchet MS" charset="0"/>
              </a:rPr>
              <a:t>Based on ELIT data</a:t>
            </a:r>
          </a:p>
          <a:p>
            <a:pPr lvl="1"/>
            <a:r>
              <a:rPr lang="en-US" dirty="0" smtClean="0">
                <a:latin typeface="Trebuchet MS" charset="0"/>
                <a:ea typeface="Trebuchet MS" charset="0"/>
                <a:cs typeface="Trebuchet MS" charset="0"/>
              </a:rPr>
              <a:t>Baseline: </a:t>
            </a:r>
            <a:r>
              <a:rPr lang="en-US" dirty="0">
                <a:latin typeface="Trebuchet MS" charset="0"/>
                <a:ea typeface="Trebuchet MS" charset="0"/>
                <a:cs typeface="Trebuchet MS" charset="0"/>
              </a:rPr>
              <a:t>Percentage of LEAs </a:t>
            </a:r>
            <a:r>
              <a:rPr lang="en-US" dirty="0" smtClean="0">
                <a:latin typeface="Trebuchet MS" charset="0"/>
                <a:ea typeface="Trebuchet MS" charset="0"/>
                <a:cs typeface="Trebuchet MS" charset="0"/>
              </a:rPr>
              <a:t>in each jurisdiction that provide system-wide, some or no MWEEs</a:t>
            </a:r>
            <a:endParaRPr lang="en-US" dirty="0">
              <a:latin typeface="Trebuchet MS" charset="0"/>
              <a:ea typeface="Trebuchet MS" charset="0"/>
              <a:cs typeface="Trebuchet MS" charset="0"/>
            </a:endParaRPr>
          </a:p>
          <a:p>
            <a:endParaRPr lang="en-US" dirty="0" smtClean="0">
              <a:latin typeface="Trebuchet MS" charset="0"/>
              <a:ea typeface="Trebuchet MS" charset="0"/>
              <a:cs typeface="Trebuchet MS" charset="0"/>
            </a:endParaRPr>
          </a:p>
        </p:txBody>
      </p:sp>
    </p:spTree>
    <p:extLst>
      <p:ext uri="{BB962C8B-B14F-4D97-AF65-F5344CB8AC3E}">
        <p14:creationId xmlns:p14="http://schemas.microsoft.com/office/powerpoint/2010/main" val="123017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 – Elementary School MWEEs</a:t>
            </a:r>
            <a:endParaRPr lang="en-US" dirty="0"/>
          </a:p>
        </p:txBody>
      </p:sp>
      <p:sp>
        <p:nvSpPr>
          <p:cNvPr id="7" name="Content Placeholder 6"/>
          <p:cNvSpPr>
            <a:spLocks noGrp="1"/>
          </p:cNvSpPr>
          <p:nvPr>
            <p:ph idx="1"/>
          </p:nvPr>
        </p:nvSpPr>
        <p:spPr/>
        <p:txBody>
          <a:bodyPr/>
          <a:lstStyle/>
          <a:p>
            <a:endParaRPr lang="en-US"/>
          </a:p>
        </p:txBody>
      </p:sp>
      <p:pic>
        <p:nvPicPr>
          <p:cNvPr id="1026" name="B6DFB218-0649-40B2-B9A8-69C12308C08B" descr="A33EB7BF-9D93-42CD-95EF-6090417FF8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06" y="1737360"/>
            <a:ext cx="8760398" cy="500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857678" y="2427072"/>
            <a:ext cx="1910576" cy="2585323"/>
          </a:xfrm>
          <a:prstGeom prst="rect">
            <a:avLst/>
          </a:prstGeom>
          <a:noFill/>
          <a:ln>
            <a:solidFill>
              <a:schemeClr val="tx1"/>
            </a:solidFill>
          </a:ln>
        </p:spPr>
        <p:txBody>
          <a:bodyPr wrap="square" rtlCol="0">
            <a:spAutoFit/>
          </a:bodyPr>
          <a:lstStyle/>
          <a:p>
            <a:r>
              <a:rPr lang="en-US" dirty="0" smtClean="0"/>
              <a:t>One graph for each school level</a:t>
            </a:r>
          </a:p>
          <a:p>
            <a:endParaRPr lang="en-US" dirty="0"/>
          </a:p>
          <a:p>
            <a:r>
              <a:rPr lang="en-US" dirty="0" smtClean="0"/>
              <a:t>Rotate in carousel on webpage</a:t>
            </a:r>
          </a:p>
          <a:p>
            <a:endParaRPr lang="en-US" dirty="0"/>
          </a:p>
          <a:p>
            <a:r>
              <a:rPr lang="en-US" dirty="0" smtClean="0"/>
              <a:t>Pop-up will appear when hover over bar</a:t>
            </a:r>
            <a:endParaRPr lang="en-US" dirty="0"/>
          </a:p>
        </p:txBody>
      </p:sp>
    </p:spTree>
    <p:extLst>
      <p:ext uri="{BB962C8B-B14F-4D97-AF65-F5344CB8AC3E}">
        <p14:creationId xmlns:p14="http://schemas.microsoft.com/office/powerpoint/2010/main" val="640755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 Middle School MWEEs</a:t>
            </a:r>
            <a:endParaRPr lang="en-US" dirty="0"/>
          </a:p>
        </p:txBody>
      </p:sp>
      <p:sp>
        <p:nvSpPr>
          <p:cNvPr id="3" name="Content Placeholder 2"/>
          <p:cNvSpPr>
            <a:spLocks noGrp="1"/>
          </p:cNvSpPr>
          <p:nvPr>
            <p:ph idx="1"/>
          </p:nvPr>
        </p:nvSpPr>
        <p:spPr>
          <a:xfrm>
            <a:off x="3437210" y="3698097"/>
            <a:ext cx="7718470" cy="2773157"/>
          </a:xfrm>
        </p:spPr>
        <p:txBody>
          <a:bodyPr/>
          <a:lstStyle/>
          <a:p>
            <a:endParaRPr lang="en-US" dirty="0"/>
          </a:p>
        </p:txBody>
      </p:sp>
      <p:pic>
        <p:nvPicPr>
          <p:cNvPr id="3074" name="F50CC253-CD0C-47EC-9549-9C4F30EA1A2D" descr="524E112F-7D33-44D9-A03B-0E6429A8F5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48" y="1851366"/>
            <a:ext cx="8594028" cy="487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768470" y="2427072"/>
            <a:ext cx="1910576" cy="2585323"/>
          </a:xfrm>
          <a:prstGeom prst="rect">
            <a:avLst/>
          </a:prstGeom>
          <a:noFill/>
          <a:ln>
            <a:solidFill>
              <a:schemeClr val="tx1"/>
            </a:solidFill>
          </a:ln>
        </p:spPr>
        <p:txBody>
          <a:bodyPr wrap="square" rtlCol="0">
            <a:spAutoFit/>
          </a:bodyPr>
          <a:lstStyle/>
          <a:p>
            <a:r>
              <a:rPr lang="en-US" dirty="0" smtClean="0"/>
              <a:t>One graph for each school level</a:t>
            </a:r>
          </a:p>
          <a:p>
            <a:endParaRPr lang="en-US" dirty="0"/>
          </a:p>
          <a:p>
            <a:r>
              <a:rPr lang="en-US" dirty="0" smtClean="0"/>
              <a:t>Rotate in carousel on webpage</a:t>
            </a:r>
          </a:p>
          <a:p>
            <a:endParaRPr lang="en-US" dirty="0"/>
          </a:p>
          <a:p>
            <a:r>
              <a:rPr lang="en-US" dirty="0" smtClean="0"/>
              <a:t>Pop-up will appear when hover over bar</a:t>
            </a:r>
            <a:endParaRPr lang="en-US" dirty="0"/>
          </a:p>
        </p:txBody>
      </p:sp>
    </p:spTree>
    <p:extLst>
      <p:ext uri="{BB962C8B-B14F-4D97-AF65-F5344CB8AC3E}">
        <p14:creationId xmlns:p14="http://schemas.microsoft.com/office/powerpoint/2010/main" val="293315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 High School MWEEs</a:t>
            </a:r>
            <a:endParaRPr lang="en-US" dirty="0"/>
          </a:p>
        </p:txBody>
      </p:sp>
      <p:sp>
        <p:nvSpPr>
          <p:cNvPr id="3" name="Content Placeholder 2"/>
          <p:cNvSpPr>
            <a:spLocks noGrp="1"/>
          </p:cNvSpPr>
          <p:nvPr>
            <p:ph idx="1"/>
          </p:nvPr>
        </p:nvSpPr>
        <p:spPr>
          <a:xfrm>
            <a:off x="3434757" y="3539093"/>
            <a:ext cx="8139835" cy="3087658"/>
          </a:xfrm>
        </p:spPr>
        <p:txBody>
          <a:bodyPr/>
          <a:lstStyle/>
          <a:p>
            <a:endParaRPr lang="en-US" dirty="0"/>
          </a:p>
        </p:txBody>
      </p:sp>
      <p:pic>
        <p:nvPicPr>
          <p:cNvPr id="2050" name="C251CDBF-8BC4-4392-8159-D04F99B77752" descr="4EA8649D-8009-4559-97AC-CD42F75B799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49" y="1890102"/>
            <a:ext cx="8703113" cy="49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857678" y="2427072"/>
            <a:ext cx="1910576" cy="2585323"/>
          </a:xfrm>
          <a:prstGeom prst="rect">
            <a:avLst/>
          </a:prstGeom>
          <a:noFill/>
          <a:ln>
            <a:solidFill>
              <a:schemeClr val="tx1"/>
            </a:solidFill>
          </a:ln>
        </p:spPr>
        <p:txBody>
          <a:bodyPr wrap="square" rtlCol="0">
            <a:spAutoFit/>
          </a:bodyPr>
          <a:lstStyle/>
          <a:p>
            <a:r>
              <a:rPr lang="en-US" dirty="0" smtClean="0"/>
              <a:t>One graph for each school level</a:t>
            </a:r>
          </a:p>
          <a:p>
            <a:endParaRPr lang="en-US" dirty="0"/>
          </a:p>
          <a:p>
            <a:r>
              <a:rPr lang="en-US" dirty="0" smtClean="0"/>
              <a:t>Rotate in carousel on webpage</a:t>
            </a:r>
          </a:p>
          <a:p>
            <a:endParaRPr lang="en-US" dirty="0"/>
          </a:p>
          <a:p>
            <a:r>
              <a:rPr lang="en-US" dirty="0" smtClean="0"/>
              <a:t>Pop-up will appear when hover over bar</a:t>
            </a:r>
            <a:endParaRPr lang="en-US" dirty="0"/>
          </a:p>
        </p:txBody>
      </p:sp>
    </p:spTree>
    <p:extLst>
      <p:ext uri="{BB962C8B-B14F-4D97-AF65-F5344CB8AC3E}">
        <p14:creationId xmlns:p14="http://schemas.microsoft.com/office/powerpoint/2010/main" val="121038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review … </a:t>
            </a:r>
            <a:endParaRPr lang="en-US" dirty="0"/>
          </a:p>
        </p:txBody>
      </p:sp>
      <p:sp>
        <p:nvSpPr>
          <p:cNvPr id="5" name="Content Placeholder 4"/>
          <p:cNvSpPr>
            <a:spLocks noGrp="1"/>
          </p:cNvSpPr>
          <p:nvPr>
            <p:ph idx="1"/>
          </p:nvPr>
        </p:nvSpPr>
        <p:spPr/>
        <p:txBody>
          <a:bodyPr/>
          <a:lstStyle/>
          <a:p>
            <a:r>
              <a:rPr lang="en-US" sz="3000" dirty="0" smtClean="0"/>
              <a:t>We will </a:t>
            </a:r>
            <a:r>
              <a:rPr lang="en-US" sz="3000" b="1" dirty="0" smtClean="0"/>
              <a:t>add indicators for each of the 3 outcomes </a:t>
            </a:r>
            <a:r>
              <a:rPr lang="en-US" sz="3000" dirty="0" smtClean="0"/>
              <a:t>under the Environmental Literacy Goal. </a:t>
            </a:r>
          </a:p>
          <a:p>
            <a:pPr>
              <a:buFont typeface="Arial" panose="020B0604020202020204" pitchFamily="34" charset="0"/>
              <a:buChar char="•"/>
            </a:pPr>
            <a:r>
              <a:rPr lang="en-US" sz="2400" u="sng" dirty="0" smtClean="0"/>
              <a:t>Sustainable Schools</a:t>
            </a:r>
            <a:r>
              <a:rPr lang="en-US" sz="2400" dirty="0" smtClean="0"/>
              <a:t>: percentage of sustainable public and charter schools in the watershed</a:t>
            </a:r>
          </a:p>
          <a:p>
            <a:pPr>
              <a:buFont typeface="Arial" panose="020B0604020202020204" pitchFamily="34" charset="0"/>
              <a:buChar char="•"/>
            </a:pPr>
            <a:r>
              <a:rPr lang="en-US" sz="2400" u="sng" dirty="0" smtClean="0"/>
              <a:t>Environmental Literacy Planning</a:t>
            </a:r>
            <a:r>
              <a:rPr lang="en-US" sz="2400" dirty="0" smtClean="0"/>
              <a:t>: percentage of LEAs in each jurisdiction that are well, somewhat, or not al all prepared to implement environmental education programs</a:t>
            </a:r>
          </a:p>
          <a:p>
            <a:pPr>
              <a:buFont typeface="Arial" panose="020B0604020202020204" pitchFamily="34" charset="0"/>
              <a:buChar char="•"/>
            </a:pPr>
            <a:r>
              <a:rPr lang="en-US" sz="2400" u="sng" dirty="0" smtClean="0"/>
              <a:t>Student</a:t>
            </a:r>
            <a:r>
              <a:rPr lang="en-US" sz="2400" dirty="0" smtClean="0"/>
              <a:t>: percentage of LEAs in each jurisdiction providing </a:t>
            </a:r>
            <a:r>
              <a:rPr lang="en-US" sz="2400" dirty="0" err="1" smtClean="0"/>
              <a:t>systemwide</a:t>
            </a:r>
            <a:r>
              <a:rPr lang="en-US" sz="2400" dirty="0" smtClean="0"/>
              <a:t>, some, or no MWEEs in elementary, middle, and high schools</a:t>
            </a:r>
            <a:endParaRPr lang="en-US" sz="2400" dirty="0"/>
          </a:p>
        </p:txBody>
      </p:sp>
    </p:spTree>
    <p:extLst>
      <p:ext uri="{BB962C8B-B14F-4D97-AF65-F5344CB8AC3E}">
        <p14:creationId xmlns:p14="http://schemas.microsoft.com/office/powerpoint/2010/main" val="344813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600" dirty="0" smtClean="0">
                <a:latin typeface="Trebuchet MS" charset="0"/>
                <a:ea typeface="Trebuchet MS" charset="0"/>
                <a:cs typeface="Trebuchet MS" charset="0"/>
              </a:rPr>
              <a:t>Thanks! Questions? </a:t>
            </a:r>
            <a:endParaRPr lang="en-US" sz="7600" dirty="0">
              <a:latin typeface="Trebuchet MS" charset="0"/>
              <a:ea typeface="Trebuchet MS" charset="0"/>
              <a:cs typeface="Trebuchet MS" charset="0"/>
            </a:endParaRPr>
          </a:p>
        </p:txBody>
      </p:sp>
      <p:sp>
        <p:nvSpPr>
          <p:cNvPr id="3" name="Text Placeholder 2"/>
          <p:cNvSpPr>
            <a:spLocks noGrp="1"/>
          </p:cNvSpPr>
          <p:nvPr>
            <p:ph type="body" idx="1"/>
          </p:nvPr>
        </p:nvSpPr>
        <p:spPr/>
        <p:txBody>
          <a:bodyPr/>
          <a:lstStyle/>
          <a:p>
            <a:pPr algn="ctr"/>
            <a:r>
              <a:rPr lang="en-US" cap="none" dirty="0" smtClean="0">
                <a:latin typeface="Trebuchet MS" charset="0"/>
                <a:ea typeface="Trebuchet MS" charset="0"/>
                <a:cs typeface="Trebuchet MS" charset="0"/>
              </a:rPr>
              <a:t>Laura Free| free.laura@epa.gov</a:t>
            </a:r>
            <a:endParaRPr lang="en-US" cap="none" dirty="0">
              <a:latin typeface="Trebuchet MS" charset="0"/>
              <a:ea typeface="Trebuchet MS" charset="0"/>
              <a:cs typeface="Trebuchet MS" charset="0"/>
            </a:endParaRPr>
          </a:p>
        </p:txBody>
      </p:sp>
    </p:spTree>
    <p:extLst>
      <p:ext uri="{BB962C8B-B14F-4D97-AF65-F5344CB8AC3E}">
        <p14:creationId xmlns:p14="http://schemas.microsoft.com/office/powerpoint/2010/main" val="1135335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“Since its formation, the </a:t>
            </a:r>
            <a:r>
              <a:rPr lang="en-US" sz="3400" dirty="0" smtClean="0">
                <a:hlinkClick r:id="rId2"/>
              </a:rPr>
              <a:t>Chesapeake Bay Program</a:t>
            </a:r>
            <a:r>
              <a:rPr lang="en-US" sz="3400" dirty="0" smtClean="0"/>
              <a:t> has been guided by </a:t>
            </a:r>
            <a:r>
              <a:rPr lang="en-US" sz="3400" b="1" dirty="0" smtClean="0"/>
              <a:t>science-based goals</a:t>
            </a:r>
            <a:r>
              <a:rPr lang="en-US" sz="3400" dirty="0" smtClean="0"/>
              <a:t>. To </a:t>
            </a:r>
            <a:r>
              <a:rPr lang="en-US" sz="3400" b="1" dirty="0" smtClean="0"/>
              <a:t>assess our progress </a:t>
            </a:r>
            <a:r>
              <a:rPr lang="en-US" sz="3400" dirty="0" smtClean="0"/>
              <a:t>toward these goals, we track a </a:t>
            </a:r>
            <a:r>
              <a:rPr lang="en-US" sz="3400" b="1" dirty="0" smtClean="0"/>
              <a:t>range of environmental indicators</a:t>
            </a:r>
            <a:r>
              <a:rPr lang="en-US" sz="3400" dirty="0" smtClean="0"/>
              <a:t>. Accurate data and open assessments ensure our work is transparent and allow our </a:t>
            </a:r>
            <a:r>
              <a:rPr lang="en-US" sz="3400" b="1" dirty="0" smtClean="0"/>
              <a:t>partners, stakeholders and oversight groups </a:t>
            </a:r>
            <a:r>
              <a:rPr lang="en-US" sz="3400" dirty="0" smtClean="0"/>
              <a:t>to </a:t>
            </a:r>
            <a:r>
              <a:rPr lang="en-US" sz="3400" b="1" dirty="0" smtClean="0"/>
              <a:t>hold us accountable </a:t>
            </a:r>
            <a:r>
              <a:rPr lang="en-US" sz="3400" dirty="0" smtClean="0"/>
              <a:t>for the work that we do.”</a:t>
            </a:r>
            <a:endParaRPr lang="en-US" sz="3400" dirty="0"/>
          </a:p>
        </p:txBody>
      </p:sp>
      <p:sp>
        <p:nvSpPr>
          <p:cNvPr id="3" name="Content Placeholder 2"/>
          <p:cNvSpPr>
            <a:spLocks noGrp="1"/>
          </p:cNvSpPr>
          <p:nvPr>
            <p:ph type="body" idx="1"/>
          </p:nvPr>
        </p:nvSpPr>
        <p:spPr/>
        <p:txBody>
          <a:bodyPr>
            <a:normAutofit fontScale="85000" lnSpcReduction="20000"/>
          </a:bodyPr>
          <a:lstStyle/>
          <a:p>
            <a:pPr algn="r"/>
            <a:r>
              <a:rPr lang="en-US" b="1" cap="none" dirty="0" smtClean="0"/>
              <a:t>The Evolution Of Accountability At The Chesapeake Bay Program</a:t>
            </a:r>
          </a:p>
          <a:p>
            <a:pPr algn="r"/>
            <a:r>
              <a:rPr lang="en-US" b="1" cap="none" dirty="0" err="1" smtClean="0"/>
              <a:t>Chesapeakestat</a:t>
            </a:r>
            <a:r>
              <a:rPr lang="en-US" b="1" cap="none" dirty="0" smtClean="0"/>
              <a:t> Website</a:t>
            </a:r>
          </a:p>
          <a:p>
            <a:pPr algn="r"/>
            <a:r>
              <a:rPr lang="en-US" cap="none" dirty="0" smtClean="0"/>
              <a:t>(emphasis added)</a:t>
            </a:r>
            <a:endParaRPr lang="en-US" cap="none" dirty="0"/>
          </a:p>
        </p:txBody>
      </p:sp>
    </p:spTree>
    <p:extLst>
      <p:ext uri="{BB962C8B-B14F-4D97-AF65-F5344CB8AC3E}">
        <p14:creationId xmlns:p14="http://schemas.microsoft.com/office/powerpoint/2010/main" val="2351242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9068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 of Students as an Indicator</a:t>
            </a:r>
            <a:endParaRPr lang="en-US" dirty="0"/>
          </a:p>
        </p:txBody>
      </p:sp>
      <p:sp>
        <p:nvSpPr>
          <p:cNvPr id="5" name="Text Placeholder 4"/>
          <p:cNvSpPr>
            <a:spLocks noGrp="1"/>
          </p:cNvSpPr>
          <p:nvPr>
            <p:ph type="body" idx="1"/>
          </p:nvPr>
        </p:nvSpPr>
        <p:spPr/>
        <p:txBody>
          <a:bodyPr/>
          <a:lstStyle/>
          <a:p>
            <a:r>
              <a:rPr lang="en-US" dirty="0" smtClean="0"/>
              <a:t>2015 Results</a:t>
            </a:r>
            <a:endParaRPr lang="en-US" dirty="0"/>
          </a:p>
        </p:txBody>
      </p:sp>
      <p:pic>
        <p:nvPicPr>
          <p:cNvPr id="9" name="Content Placeholder 8"/>
          <p:cNvPicPr>
            <a:picLocks noGrp="1" noChangeAspect="1"/>
          </p:cNvPicPr>
          <p:nvPr>
            <p:ph sz="half" idx="2"/>
          </p:nvPr>
        </p:nvPicPr>
        <p:blipFill>
          <a:blip r:embed="rId3"/>
          <a:stretch>
            <a:fillRect/>
          </a:stretch>
        </p:blipFill>
        <p:spPr>
          <a:xfrm>
            <a:off x="1237456" y="2849563"/>
            <a:ext cx="4657725" cy="2752725"/>
          </a:xfrm>
          <a:prstGeom prst="rect">
            <a:avLst/>
          </a:prstGeom>
        </p:spPr>
      </p:pic>
      <p:sp>
        <p:nvSpPr>
          <p:cNvPr id="7" name="Text Placeholder 6"/>
          <p:cNvSpPr>
            <a:spLocks noGrp="1"/>
          </p:cNvSpPr>
          <p:nvPr>
            <p:ph type="body" sz="quarter" idx="3"/>
          </p:nvPr>
        </p:nvSpPr>
        <p:spPr/>
        <p:txBody>
          <a:bodyPr/>
          <a:lstStyle/>
          <a:p>
            <a:r>
              <a:rPr lang="en-US" dirty="0" smtClean="0"/>
              <a:t>2015 Results minus Prince George’s MD</a:t>
            </a:r>
            <a:endParaRPr lang="en-US" dirty="0"/>
          </a:p>
        </p:txBody>
      </p:sp>
      <p:pic>
        <p:nvPicPr>
          <p:cNvPr id="10" name="Content Placeholder 9"/>
          <p:cNvPicPr>
            <a:picLocks noGrp="1" noChangeAspect="1"/>
          </p:cNvPicPr>
          <p:nvPr>
            <p:ph sz="quarter" idx="4"/>
          </p:nvPr>
        </p:nvPicPr>
        <p:blipFill>
          <a:blip r:embed="rId4"/>
          <a:stretch>
            <a:fillRect/>
          </a:stretch>
        </p:blipFill>
        <p:spPr>
          <a:xfrm>
            <a:off x="6507480" y="2859088"/>
            <a:ext cx="4581525" cy="2733675"/>
          </a:xfrm>
          <a:prstGeom prst="rect">
            <a:avLst/>
          </a:prstGeom>
        </p:spPr>
      </p:pic>
      <p:sp>
        <p:nvSpPr>
          <p:cNvPr id="11" name="Oval 10"/>
          <p:cNvSpPr/>
          <p:nvPr/>
        </p:nvSpPr>
        <p:spPr>
          <a:xfrm>
            <a:off x="3171825" y="3154892"/>
            <a:ext cx="1014413" cy="27146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410575" y="3007254"/>
            <a:ext cx="1014413" cy="27146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37456" y="5953653"/>
            <a:ext cx="9851549" cy="369332"/>
          </a:xfrm>
          <a:prstGeom prst="rect">
            <a:avLst/>
          </a:prstGeom>
          <a:noFill/>
        </p:spPr>
        <p:txBody>
          <a:bodyPr wrap="square" rtlCol="0">
            <a:spAutoFit/>
          </a:bodyPr>
          <a:lstStyle/>
          <a:p>
            <a:r>
              <a:rPr lang="en-US" i="1" dirty="0" smtClean="0"/>
              <a:t>Note: Percentage of students is based on enrollment numbers from responding LEAs. </a:t>
            </a:r>
            <a:endParaRPr lang="en-US" i="1" dirty="0"/>
          </a:p>
        </p:txBody>
      </p:sp>
    </p:spTree>
    <p:extLst>
      <p:ext uri="{BB962C8B-B14F-4D97-AF65-F5344CB8AC3E}">
        <p14:creationId xmlns:p14="http://schemas.microsoft.com/office/powerpoint/2010/main" val="3974574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Using </a:t>
            </a:r>
            <a:r>
              <a:rPr lang="en-US" dirty="0" smtClean="0"/>
              <a:t>% of </a:t>
            </a:r>
            <a:r>
              <a:rPr lang="en-US" dirty="0"/>
              <a:t>Students as an Indicator</a:t>
            </a:r>
          </a:p>
        </p:txBody>
      </p:sp>
      <p:pic>
        <p:nvPicPr>
          <p:cNvPr id="9" name="Content Placeholder 8"/>
          <p:cNvPicPr>
            <a:picLocks noGrp="1" noChangeAspect="1"/>
          </p:cNvPicPr>
          <p:nvPr>
            <p:ph idx="1"/>
          </p:nvPr>
        </p:nvPicPr>
        <p:blipFill>
          <a:blip r:embed="rId2"/>
          <a:stretch>
            <a:fillRect/>
          </a:stretch>
        </p:blipFill>
        <p:spPr>
          <a:xfrm>
            <a:off x="1097280" y="1902536"/>
            <a:ext cx="6958013" cy="4180593"/>
          </a:xfrm>
          <a:prstGeom prst="rect">
            <a:avLst/>
          </a:prstGeom>
        </p:spPr>
      </p:pic>
      <p:sp>
        <p:nvSpPr>
          <p:cNvPr id="11" name="TextBox 10"/>
          <p:cNvSpPr txBox="1"/>
          <p:nvPr/>
        </p:nvSpPr>
        <p:spPr>
          <a:xfrm>
            <a:off x="8643938" y="2357438"/>
            <a:ext cx="2511742" cy="1200329"/>
          </a:xfrm>
          <a:prstGeom prst="rect">
            <a:avLst/>
          </a:prstGeom>
          <a:noFill/>
          <a:ln>
            <a:solidFill>
              <a:schemeClr val="tx1"/>
            </a:solidFill>
          </a:ln>
        </p:spPr>
        <p:txBody>
          <a:bodyPr wrap="square" rtlCol="0">
            <a:spAutoFit/>
          </a:bodyPr>
          <a:lstStyle/>
          <a:p>
            <a:r>
              <a:rPr lang="en-US" dirty="0" smtClean="0"/>
              <a:t>Gaps occur when LEAs provide enrollment data but no information about MWEEs</a:t>
            </a:r>
            <a:endParaRPr lang="en-US" dirty="0"/>
          </a:p>
        </p:txBody>
      </p:sp>
      <p:sp>
        <p:nvSpPr>
          <p:cNvPr id="12" name="Oval 11"/>
          <p:cNvSpPr/>
          <p:nvPr/>
        </p:nvSpPr>
        <p:spPr>
          <a:xfrm>
            <a:off x="3500436" y="2871787"/>
            <a:ext cx="742949" cy="842962"/>
          </a:xfrm>
          <a:prstGeom prst="ellipse">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643938" y="4177845"/>
            <a:ext cx="2511742" cy="1200329"/>
          </a:xfrm>
          <a:prstGeom prst="rect">
            <a:avLst/>
          </a:prstGeom>
          <a:noFill/>
        </p:spPr>
        <p:txBody>
          <a:bodyPr wrap="square" rtlCol="0">
            <a:spAutoFit/>
          </a:bodyPr>
          <a:lstStyle/>
          <a:p>
            <a:r>
              <a:rPr lang="en-US" i="1" dirty="0" smtClean="0"/>
              <a:t>Note: Percentage of students is based on enrollment numbers from responding LEAs. </a:t>
            </a:r>
            <a:endParaRPr lang="en-US" i="1" dirty="0"/>
          </a:p>
        </p:txBody>
      </p:sp>
    </p:spTree>
    <p:extLst>
      <p:ext uri="{BB962C8B-B14F-4D97-AF65-F5344CB8AC3E}">
        <p14:creationId xmlns:p14="http://schemas.microsoft.com/office/powerpoint/2010/main" val="291799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use data and indicators to … </a:t>
            </a:r>
            <a:endParaRPr lang="en-US" dirty="0"/>
          </a:p>
        </p:txBody>
      </p:sp>
      <p:sp>
        <p:nvSpPr>
          <p:cNvPr id="6" name="Content Placeholder 5"/>
          <p:cNvSpPr>
            <a:spLocks noGrp="1"/>
          </p:cNvSpPr>
          <p:nvPr>
            <p:ph idx="1"/>
          </p:nvPr>
        </p:nvSpPr>
        <p:spPr/>
        <p:txBody>
          <a:bodyPr/>
          <a:lstStyle/>
          <a:p>
            <a:pPr lvl="0" rtl="0"/>
            <a:r>
              <a:rPr lang="en-US" dirty="0" smtClean="0"/>
              <a:t>Assess our progress toward the goals of the </a:t>
            </a:r>
            <a:r>
              <a:rPr lang="en-US" dirty="0" smtClean="0">
                <a:hlinkClick r:id="rId2"/>
              </a:rPr>
              <a:t>2014 Chesapeake Bay Watershed Agreement</a:t>
            </a:r>
            <a:r>
              <a:rPr lang="en-US" dirty="0" smtClean="0"/>
              <a:t> </a:t>
            </a:r>
            <a:endParaRPr lang="en-US" dirty="0"/>
          </a:p>
          <a:p>
            <a:pPr lvl="1" rtl="0">
              <a:buFont typeface="Courier New" panose="02070309020205020404" pitchFamily="49" charset="0"/>
              <a:buChar char="o"/>
            </a:pPr>
            <a:r>
              <a:rPr lang="en-US" dirty="0" smtClean="0">
                <a:hlinkClick r:id="rId3"/>
              </a:rPr>
              <a:t>Environmental Literacy Goal</a:t>
            </a:r>
            <a:r>
              <a:rPr lang="en-US" dirty="0" smtClean="0"/>
              <a:t>, with 3 Outcomes: </a:t>
            </a:r>
            <a:endParaRPr lang="en-US" dirty="0"/>
          </a:p>
          <a:p>
            <a:pPr lvl="2" rtl="0">
              <a:buFont typeface="Wingdings" panose="05000000000000000000" pitchFamily="2" charset="2"/>
              <a:buChar char="§"/>
            </a:pPr>
            <a:r>
              <a:rPr lang="en-US" dirty="0" smtClean="0"/>
              <a:t>Environmental Literacy Planning</a:t>
            </a:r>
            <a:endParaRPr lang="en-US" dirty="0"/>
          </a:p>
          <a:p>
            <a:pPr lvl="2" rtl="0">
              <a:buFont typeface="Wingdings" panose="05000000000000000000" pitchFamily="2" charset="2"/>
              <a:buChar char="§"/>
            </a:pPr>
            <a:r>
              <a:rPr lang="en-US" dirty="0" smtClean="0"/>
              <a:t>Student</a:t>
            </a:r>
            <a:endParaRPr lang="en-US" dirty="0"/>
          </a:p>
          <a:p>
            <a:pPr lvl="2" rtl="0">
              <a:buFont typeface="Wingdings" panose="05000000000000000000" pitchFamily="2" charset="2"/>
              <a:buChar char="§"/>
            </a:pPr>
            <a:r>
              <a:rPr lang="en-US" dirty="0" smtClean="0"/>
              <a:t>Sustainable Schools </a:t>
            </a:r>
            <a:endParaRPr lang="en-US" dirty="0"/>
          </a:p>
          <a:p>
            <a:pPr lvl="1" rtl="0">
              <a:buFont typeface="Courier New" panose="02070309020205020404" pitchFamily="49" charset="0"/>
              <a:buChar char="o"/>
            </a:pPr>
            <a:r>
              <a:rPr lang="en-US" dirty="0" smtClean="0"/>
              <a:t>Via </a:t>
            </a:r>
            <a:r>
              <a:rPr lang="en-US" dirty="0" smtClean="0">
                <a:hlinkClick r:id="rId4"/>
              </a:rPr>
              <a:t>Chesapeake Progress</a:t>
            </a:r>
            <a:endParaRPr lang="en-US" dirty="0"/>
          </a:p>
          <a:p>
            <a:pPr lvl="0" rtl="0"/>
            <a:endParaRPr lang="en-US" dirty="0" smtClean="0"/>
          </a:p>
          <a:p>
            <a:pPr lvl="0" rtl="0"/>
            <a:r>
              <a:rPr lang="en-US" dirty="0" smtClean="0"/>
              <a:t>Make decisions about focus, resources, and effort</a:t>
            </a:r>
            <a:endParaRPr lang="en-US" dirty="0"/>
          </a:p>
          <a:p>
            <a:pPr lvl="1" rtl="0">
              <a:buFont typeface="Courier New" panose="02070309020205020404" pitchFamily="49" charset="0"/>
              <a:buChar char="o"/>
            </a:pPr>
            <a:r>
              <a:rPr lang="en-US" dirty="0" smtClean="0"/>
              <a:t>Within the Chesapeake Bay Program</a:t>
            </a:r>
            <a:endParaRPr lang="en-US" dirty="0"/>
          </a:p>
          <a:p>
            <a:pPr lvl="1" rtl="0">
              <a:buFont typeface="Courier New" panose="02070309020205020404" pitchFamily="49" charset="0"/>
              <a:buChar char="o"/>
            </a:pPr>
            <a:r>
              <a:rPr lang="en-US" dirty="0" smtClean="0"/>
              <a:t>Within individual jurisdictions</a:t>
            </a:r>
            <a:endParaRPr lang="en-US" dirty="0"/>
          </a:p>
        </p:txBody>
      </p:sp>
      <p:cxnSp>
        <p:nvCxnSpPr>
          <p:cNvPr id="8" name="Straight Connector 7"/>
          <p:cNvCxnSpPr>
            <a:stCxn id="6" idx="1"/>
            <a:endCxn id="6" idx="3"/>
          </p:cNvCxnSpPr>
          <p:nvPr/>
        </p:nvCxnSpPr>
        <p:spPr>
          <a:xfrm>
            <a:off x="1097280" y="3857414"/>
            <a:ext cx="10058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824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 Updates are …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Based on data availability.</a:t>
            </a:r>
          </a:p>
          <a:p>
            <a:pPr marL="457200" indent="-457200">
              <a:buFont typeface="+mj-lt"/>
              <a:buAutoNum type="arabicPeriod"/>
            </a:pPr>
            <a:r>
              <a:rPr lang="en-US" dirty="0" smtClean="0"/>
              <a:t>Managed among Indicators Coordinator, Web Content Specialist, and Workgroup Chair or Coordinator.</a:t>
            </a:r>
          </a:p>
          <a:p>
            <a:pPr marL="457200" indent="-457200">
              <a:buFont typeface="+mj-lt"/>
              <a:buAutoNum type="arabicPeriod"/>
            </a:pPr>
            <a:r>
              <a:rPr lang="en-US" dirty="0" smtClean="0"/>
              <a:t>Governed by a specific Program-approved </a:t>
            </a:r>
            <a:r>
              <a:rPr lang="en-US" dirty="0" smtClean="0">
                <a:hlinkClick r:id="rId2"/>
              </a:rPr>
              <a:t>process</a:t>
            </a:r>
            <a:r>
              <a:rPr lang="en-US" dirty="0" smtClean="0"/>
              <a:t>.</a:t>
            </a:r>
          </a:p>
          <a:p>
            <a:pPr marL="457200" indent="-457200">
              <a:buFont typeface="+mj-lt"/>
              <a:buAutoNum type="arabicPeriod"/>
            </a:pPr>
            <a:r>
              <a:rPr lang="en-US" dirty="0" smtClean="0"/>
              <a:t>Used to tell a story about our progress and our work.</a:t>
            </a:r>
            <a:endParaRPr lang="en-US" dirty="0"/>
          </a:p>
        </p:txBody>
      </p:sp>
    </p:spTree>
    <p:extLst>
      <p:ext uri="{BB962C8B-B14F-4D97-AF65-F5344CB8AC3E}">
        <p14:creationId xmlns:p14="http://schemas.microsoft.com/office/powerpoint/2010/main" val="3332285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smtClean="0">
                <a:latin typeface="Trebuchet MS" charset="0"/>
                <a:ea typeface="Trebuchet MS" charset="0"/>
                <a:cs typeface="Trebuchet MS" charset="0"/>
              </a:rPr>
              <a:t>The Chesapeake Bay Watershed Agreement</a:t>
            </a:r>
            <a:endParaRPr lang="en-US" sz="4000" dirty="0">
              <a:latin typeface="Trebuchet MS" charset="0"/>
              <a:ea typeface="Trebuchet MS" charset="0"/>
              <a:cs typeface="Trebuchet MS" charset="0"/>
            </a:endParaRPr>
          </a:p>
        </p:txBody>
      </p:sp>
      <p:sp>
        <p:nvSpPr>
          <p:cNvPr id="5" name="Content Placeholder 4"/>
          <p:cNvSpPr>
            <a:spLocks noGrp="1"/>
          </p:cNvSpPr>
          <p:nvPr>
            <p:ph sz="half" idx="1"/>
          </p:nvPr>
        </p:nvSpPr>
        <p:spPr/>
        <p:txBody>
          <a:bodyPr>
            <a:normAutofit/>
          </a:bodyPr>
          <a:lstStyle/>
          <a:p>
            <a:pPr algn="ctr"/>
            <a:endParaRPr lang="en-US" sz="2400" b="1" dirty="0" smtClean="0">
              <a:latin typeface="Trebuchet MS" charset="0"/>
              <a:ea typeface="Trebuchet MS" charset="0"/>
              <a:cs typeface="Trebuchet MS" charset="0"/>
            </a:endParaRPr>
          </a:p>
          <a:p>
            <a:pPr algn="ctr"/>
            <a:r>
              <a:rPr lang="en-US" sz="2400" b="1" dirty="0" smtClean="0">
                <a:latin typeface="Trebuchet MS" charset="0"/>
                <a:ea typeface="Trebuchet MS" charset="0"/>
                <a:cs typeface="Trebuchet MS" charset="0"/>
              </a:rPr>
              <a:t>Environmental Literacy Goal:</a:t>
            </a:r>
          </a:p>
          <a:p>
            <a:pPr algn="ctr"/>
            <a:r>
              <a:rPr lang="en-US" sz="2400" dirty="0">
                <a:latin typeface="Trebuchet MS" charset="0"/>
                <a:ea typeface="Trebuchet MS" charset="0"/>
                <a:cs typeface="Trebuchet MS" charset="0"/>
              </a:rPr>
              <a:t>Enable students in the region to graduate with the knowledge and skills needed to act responsibly to protect and restore their local watersheds.</a:t>
            </a:r>
          </a:p>
        </p:txBody>
      </p:sp>
      <p:sp>
        <p:nvSpPr>
          <p:cNvPr id="6" name="Content Placeholder 5"/>
          <p:cNvSpPr>
            <a:spLocks noGrp="1"/>
          </p:cNvSpPr>
          <p:nvPr>
            <p:ph sz="half" idx="2"/>
          </p:nvPr>
        </p:nvSpPr>
        <p:spPr/>
        <p:txBody>
          <a:bodyPr>
            <a:normAutofit/>
          </a:bodyPr>
          <a:lstStyle/>
          <a:p>
            <a:pPr algn="ctr"/>
            <a:endParaRPr lang="en-US" sz="2400" b="1" dirty="0" smtClean="0">
              <a:latin typeface="Trebuchet MS" charset="0"/>
              <a:ea typeface="Trebuchet MS" charset="0"/>
              <a:cs typeface="Trebuchet MS" charset="0"/>
            </a:endParaRPr>
          </a:p>
          <a:p>
            <a:pPr algn="ctr"/>
            <a:r>
              <a:rPr lang="en-US" sz="2400" b="1" dirty="0" smtClean="0">
                <a:latin typeface="Trebuchet MS" charset="0"/>
                <a:ea typeface="Trebuchet MS" charset="0"/>
                <a:cs typeface="Trebuchet MS" charset="0"/>
              </a:rPr>
              <a:t>Environmental Literacy Outcomes:</a:t>
            </a:r>
            <a:endParaRPr lang="en-US" sz="2400" dirty="0">
              <a:latin typeface="Trebuchet MS" charset="0"/>
              <a:ea typeface="Trebuchet MS" charset="0"/>
              <a:cs typeface="Trebuchet MS" charset="0"/>
            </a:endParaRPr>
          </a:p>
          <a:p>
            <a:pPr algn="ctr"/>
            <a:r>
              <a:rPr lang="en-US" sz="2400" dirty="0" smtClean="0">
                <a:latin typeface="Trebuchet MS" charset="0"/>
                <a:ea typeface="Trebuchet MS" charset="0"/>
                <a:cs typeface="Trebuchet MS" charset="0"/>
              </a:rPr>
              <a:t>Sustainable Schools</a:t>
            </a:r>
          </a:p>
          <a:p>
            <a:pPr algn="ctr"/>
            <a:r>
              <a:rPr lang="en-US" sz="2400" dirty="0" smtClean="0">
                <a:latin typeface="Trebuchet MS" charset="0"/>
                <a:ea typeface="Trebuchet MS" charset="0"/>
                <a:cs typeface="Trebuchet MS" charset="0"/>
              </a:rPr>
              <a:t>Environmental Literacy Planning</a:t>
            </a:r>
          </a:p>
          <a:p>
            <a:pPr algn="ctr"/>
            <a:r>
              <a:rPr lang="en-US" sz="2400" dirty="0" smtClean="0">
                <a:latin typeface="Trebuchet MS" charset="0"/>
                <a:ea typeface="Trebuchet MS" charset="0"/>
                <a:cs typeface="Trebuchet MS" charset="0"/>
              </a:rPr>
              <a:t>Student</a:t>
            </a:r>
          </a:p>
        </p:txBody>
      </p:sp>
    </p:spTree>
    <p:extLst>
      <p:ext uri="{BB962C8B-B14F-4D97-AF65-F5344CB8AC3E}">
        <p14:creationId xmlns:p14="http://schemas.microsoft.com/office/powerpoint/2010/main" val="1378667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rebuchet MS" charset="0"/>
                <a:ea typeface="Trebuchet MS" charset="0"/>
                <a:cs typeface="Trebuchet MS" charset="0"/>
              </a:rPr>
              <a:t>Sustainable Schools Outcome</a:t>
            </a:r>
            <a:endParaRPr lang="en-US" sz="4000" dirty="0">
              <a:latin typeface="Trebuchet MS" charset="0"/>
              <a:ea typeface="Trebuchet MS" charset="0"/>
              <a:cs typeface="Trebuchet MS" charset="0"/>
            </a:endParaRPr>
          </a:p>
        </p:txBody>
      </p:sp>
      <p:sp>
        <p:nvSpPr>
          <p:cNvPr id="3" name="Content Placeholder 2"/>
          <p:cNvSpPr>
            <a:spLocks noGrp="1"/>
          </p:cNvSpPr>
          <p:nvPr>
            <p:ph sz="half" idx="1"/>
          </p:nvPr>
        </p:nvSpPr>
        <p:spPr/>
        <p:txBody>
          <a:bodyPr>
            <a:normAutofit lnSpcReduction="10000"/>
          </a:bodyPr>
          <a:lstStyle/>
          <a:p>
            <a:endParaRPr lang="en-US" b="1" dirty="0" smtClean="0">
              <a:latin typeface="Trebuchet MS" charset="0"/>
              <a:ea typeface="Trebuchet MS" charset="0"/>
              <a:cs typeface="Trebuchet MS" charset="0"/>
            </a:endParaRPr>
          </a:p>
          <a:p>
            <a:r>
              <a:rPr lang="en-US" b="1" dirty="0" smtClean="0">
                <a:latin typeface="Trebuchet MS" charset="0"/>
                <a:ea typeface="Trebuchet MS" charset="0"/>
                <a:cs typeface="Trebuchet MS" charset="0"/>
              </a:rPr>
              <a:t>Outcome: </a:t>
            </a:r>
          </a:p>
          <a:p>
            <a:r>
              <a:rPr lang="en-US" sz="1800" dirty="0">
                <a:latin typeface="Trebuchet MS" charset="0"/>
                <a:ea typeface="Trebuchet MS" charset="0"/>
                <a:cs typeface="Trebuchet MS" charset="0"/>
              </a:rPr>
              <a:t>Continually increase </a:t>
            </a:r>
            <a:r>
              <a:rPr lang="en-US" sz="1800" b="1" dirty="0">
                <a:solidFill>
                  <a:schemeClr val="accent1"/>
                </a:solidFill>
                <a:latin typeface="Trebuchet MS" charset="0"/>
                <a:ea typeface="Trebuchet MS" charset="0"/>
                <a:cs typeface="Trebuchet MS" charset="0"/>
              </a:rPr>
              <a:t>the number of schools in the region that reduce the impact of their buildings and grounds</a:t>
            </a:r>
            <a:r>
              <a:rPr lang="en-US" sz="1800" dirty="0">
                <a:solidFill>
                  <a:schemeClr val="accent1"/>
                </a:solidFill>
                <a:latin typeface="Trebuchet MS" charset="0"/>
                <a:ea typeface="Trebuchet MS" charset="0"/>
                <a:cs typeface="Trebuchet MS" charset="0"/>
              </a:rPr>
              <a:t> </a:t>
            </a:r>
            <a:r>
              <a:rPr lang="en-US" sz="1800" dirty="0">
                <a:latin typeface="Trebuchet MS" charset="0"/>
                <a:ea typeface="Trebuchet MS" charset="0"/>
                <a:cs typeface="Trebuchet MS" charset="0"/>
              </a:rPr>
              <a:t>on their local watershed, environment and human health through best practices, including student-led protection and restoration projects.</a:t>
            </a:r>
          </a:p>
        </p:txBody>
      </p:sp>
      <p:sp>
        <p:nvSpPr>
          <p:cNvPr id="4" name="Content Placeholder 3"/>
          <p:cNvSpPr>
            <a:spLocks noGrp="1"/>
          </p:cNvSpPr>
          <p:nvPr>
            <p:ph sz="half" idx="2"/>
          </p:nvPr>
        </p:nvSpPr>
        <p:spPr/>
        <p:txBody>
          <a:bodyPr>
            <a:normAutofit lnSpcReduction="10000"/>
          </a:bodyPr>
          <a:lstStyle/>
          <a:p>
            <a:endParaRPr lang="en-US" b="1" dirty="0" smtClean="0">
              <a:latin typeface="Trebuchet MS" charset="0"/>
              <a:ea typeface="Trebuchet MS" charset="0"/>
              <a:cs typeface="Trebuchet MS" charset="0"/>
            </a:endParaRPr>
          </a:p>
          <a:p>
            <a:r>
              <a:rPr lang="en-US" b="1" dirty="0" smtClean="0">
                <a:latin typeface="Trebuchet MS" charset="0"/>
                <a:ea typeface="Trebuchet MS" charset="0"/>
                <a:cs typeface="Trebuchet MS" charset="0"/>
              </a:rPr>
              <a:t>Indicator: </a:t>
            </a:r>
          </a:p>
          <a:p>
            <a:r>
              <a:rPr lang="en-US" dirty="0" smtClean="0">
                <a:latin typeface="Trebuchet MS" charset="0"/>
                <a:ea typeface="Trebuchet MS" charset="0"/>
                <a:cs typeface="Trebuchet MS" charset="0"/>
              </a:rPr>
              <a:t>The number of certified sustainable elementary, middle and high schools in the Chesapeake Bay watershed, tracked by jurisdiction.</a:t>
            </a:r>
            <a:endParaRPr lang="en-US" dirty="0">
              <a:latin typeface="Trebuchet MS" charset="0"/>
              <a:ea typeface="Trebuchet MS" charset="0"/>
              <a:cs typeface="Trebuchet MS" charset="0"/>
            </a:endParaRPr>
          </a:p>
          <a:p>
            <a:pPr lvl="1"/>
            <a:r>
              <a:rPr lang="en-US" dirty="0" smtClean="0">
                <a:latin typeface="Trebuchet MS" charset="0"/>
                <a:ea typeface="Trebuchet MS" charset="0"/>
                <a:cs typeface="Trebuchet MS" charset="0"/>
              </a:rPr>
              <a:t>US Green Ribbon Schools, MD Green Schools, VA Naturally, and Natural Wildlife Federation (NWF) Eco-Schools programs</a:t>
            </a:r>
          </a:p>
          <a:p>
            <a:pPr lvl="1"/>
            <a:r>
              <a:rPr lang="en-US" dirty="0" smtClean="0">
                <a:latin typeface="Trebuchet MS" charset="0"/>
                <a:ea typeface="Trebuchet MS" charset="0"/>
                <a:cs typeface="Trebuchet MS" charset="0"/>
              </a:rPr>
              <a:t>Baseline: Percentage of certified sustainable schools in the watershed</a:t>
            </a:r>
          </a:p>
          <a:p>
            <a:pPr lvl="1"/>
            <a:r>
              <a:rPr lang="en-US" dirty="0" smtClean="0">
                <a:latin typeface="Trebuchet MS" charset="0"/>
                <a:ea typeface="Trebuchet MS" charset="0"/>
                <a:cs typeface="Trebuchet MS" charset="0"/>
              </a:rPr>
              <a:t>Change Over Time: Total number (or percentage) of certified sustainable schools in each jurisdiction</a:t>
            </a:r>
          </a:p>
        </p:txBody>
      </p:sp>
    </p:spTree>
    <p:extLst>
      <p:ext uri="{BB962C8B-B14F-4D97-AF65-F5344CB8AC3E}">
        <p14:creationId xmlns:p14="http://schemas.microsoft.com/office/powerpoint/2010/main" val="205699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0738" y="288925"/>
            <a:ext cx="10058400" cy="965200"/>
          </a:xfrm>
        </p:spPr>
        <p:txBody>
          <a:bodyPr/>
          <a:lstStyle/>
          <a:p>
            <a:r>
              <a:rPr lang="en-US" dirty="0" smtClean="0"/>
              <a:t>Sustainable Schools Outcome</a:t>
            </a:r>
            <a:endParaRPr lang="en-US" dirty="0"/>
          </a:p>
        </p:txBody>
      </p:sp>
      <p:pic>
        <p:nvPicPr>
          <p:cNvPr id="1026" name="Picture 2" descr="07e767a7-2ff5-4126-9820-c06971cbe988@nampr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738" y="1254125"/>
            <a:ext cx="8922869"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165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679870" cy="6858000"/>
          </a:xfrm>
          <a:prstGeom prst="rect">
            <a:avLst/>
          </a:prstGeom>
        </p:spPr>
      </p:pic>
      <p:sp>
        <p:nvSpPr>
          <p:cNvPr id="3" name="TextBox 2"/>
          <p:cNvSpPr txBox="1"/>
          <p:nvPr/>
        </p:nvSpPr>
        <p:spPr>
          <a:xfrm>
            <a:off x="7258050" y="1271588"/>
            <a:ext cx="3514725" cy="646331"/>
          </a:xfrm>
          <a:prstGeom prst="rect">
            <a:avLst/>
          </a:prstGeom>
          <a:noFill/>
          <a:ln>
            <a:solidFill>
              <a:schemeClr val="tx1"/>
            </a:solidFill>
          </a:ln>
        </p:spPr>
        <p:txBody>
          <a:bodyPr wrap="square" rtlCol="0">
            <a:spAutoFit/>
          </a:bodyPr>
          <a:lstStyle/>
          <a:p>
            <a:r>
              <a:rPr lang="en-US" dirty="0" smtClean="0"/>
              <a:t>Indicator on </a:t>
            </a:r>
            <a:r>
              <a:rPr lang="en-US" dirty="0" err="1" smtClean="0"/>
              <a:t>ChesapeakeProgress</a:t>
            </a:r>
            <a:r>
              <a:rPr lang="en-US" dirty="0" smtClean="0"/>
              <a:t>: Progress Section</a:t>
            </a:r>
            <a:endParaRPr lang="en-US" dirty="0"/>
          </a:p>
        </p:txBody>
      </p:sp>
    </p:spTree>
    <p:extLst>
      <p:ext uri="{BB962C8B-B14F-4D97-AF65-F5344CB8AC3E}">
        <p14:creationId xmlns:p14="http://schemas.microsoft.com/office/powerpoint/2010/main" val="3227130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6047306" cy="5343525"/>
          </a:xfrm>
          <a:prstGeom prst="rect">
            <a:avLst/>
          </a:prstGeom>
        </p:spPr>
      </p:pic>
      <p:pic>
        <p:nvPicPr>
          <p:cNvPr id="3" name="Picture 2"/>
          <p:cNvPicPr>
            <a:picLocks noChangeAspect="1"/>
          </p:cNvPicPr>
          <p:nvPr/>
        </p:nvPicPr>
        <p:blipFill>
          <a:blip r:embed="rId3"/>
          <a:stretch>
            <a:fillRect/>
          </a:stretch>
        </p:blipFill>
        <p:spPr>
          <a:xfrm>
            <a:off x="6219825" y="0"/>
            <a:ext cx="5974774" cy="5510213"/>
          </a:xfrm>
          <a:prstGeom prst="rect">
            <a:avLst/>
          </a:prstGeom>
        </p:spPr>
      </p:pic>
      <p:sp>
        <p:nvSpPr>
          <p:cNvPr id="4" name="TextBox 3"/>
          <p:cNvSpPr txBox="1"/>
          <p:nvPr/>
        </p:nvSpPr>
        <p:spPr>
          <a:xfrm>
            <a:off x="147637" y="5857875"/>
            <a:ext cx="5367338" cy="369332"/>
          </a:xfrm>
          <a:prstGeom prst="rect">
            <a:avLst/>
          </a:prstGeom>
          <a:noFill/>
          <a:ln>
            <a:solidFill>
              <a:schemeClr val="tx1"/>
            </a:solidFill>
          </a:ln>
        </p:spPr>
        <p:txBody>
          <a:bodyPr wrap="square" rtlCol="0">
            <a:spAutoFit/>
          </a:bodyPr>
          <a:lstStyle/>
          <a:p>
            <a:r>
              <a:rPr lang="en-US" dirty="0" smtClean="0"/>
              <a:t>Indicator on </a:t>
            </a:r>
            <a:r>
              <a:rPr lang="en-US" dirty="0" err="1" smtClean="0"/>
              <a:t>ChesapeakeProgress</a:t>
            </a:r>
            <a:r>
              <a:rPr lang="en-US" dirty="0" smtClean="0"/>
              <a:t>: Supporting Sections</a:t>
            </a:r>
            <a:endParaRPr lang="en-US" dirty="0"/>
          </a:p>
        </p:txBody>
      </p:sp>
    </p:spTree>
    <p:extLst>
      <p:ext uri="{BB962C8B-B14F-4D97-AF65-F5344CB8AC3E}">
        <p14:creationId xmlns:p14="http://schemas.microsoft.com/office/powerpoint/2010/main" val="1588162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CB1C807-27C1-48EA-8EDE-46D076301025}">
  <ds:schemaRefs>
    <ds:schemaRef ds:uri="ESRI.ArcGIS.Mapping.OfficeIntegration.PowerPointInfo"/>
  </ds:schemaRefs>
</ds:datastoreItem>
</file>

<file path=customXml/itemProps2.xml><?xml version="1.0" encoding="utf-8"?>
<ds:datastoreItem xmlns:ds="http://schemas.openxmlformats.org/officeDocument/2006/customXml" ds:itemID="{C9B09A5F-9D24-4523-B238-857E43AD7A64}">
  <ds:schemaRefs>
    <ds:schemaRef ds:uri="ESRI.ArcGIS.Mapping.OfficeIntegration.PowerPointInfo"/>
  </ds:schemaRefs>
</ds:datastoreItem>
</file>

<file path=customXml/itemProps3.xml><?xml version="1.0" encoding="utf-8"?>
<ds:datastoreItem xmlns:ds="http://schemas.openxmlformats.org/officeDocument/2006/customXml" ds:itemID="{3BA5E78A-2F90-479D-BAF6-D22D6BAF0A96}">
  <ds:schemaRefs>
    <ds:schemaRef ds:uri="ESRI.ArcGIS.Mapping.OfficeIntegration.PowerPointInfo"/>
  </ds:schemaRefs>
</ds:datastoreItem>
</file>

<file path=customXml/itemProps4.xml><?xml version="1.0" encoding="utf-8"?>
<ds:datastoreItem xmlns:ds="http://schemas.openxmlformats.org/officeDocument/2006/customXml" ds:itemID="{818E18F7-E4C8-4CDB-893F-869930FD6E88}">
  <ds:schemaRefs>
    <ds:schemaRef ds:uri="ESRI.ArcGIS.Mapping.OfficeIntegration.PowerPointInfo"/>
  </ds:schemaRefs>
</ds:datastoreItem>
</file>

<file path=customXml/itemProps5.xml><?xml version="1.0" encoding="utf-8"?>
<ds:datastoreItem xmlns:ds="http://schemas.openxmlformats.org/officeDocument/2006/customXml" ds:itemID="{EC16B5A5-CA58-470C-8D49-463FBFA0901D}">
  <ds:schemaRefs>
    <ds:schemaRef ds:uri="ESRI.ArcGIS.Mapping.OfficeIntegration.PowerPointInfo"/>
  </ds:schemaRefs>
</ds:datastoreItem>
</file>

<file path=customXml/itemProps6.xml><?xml version="1.0" encoding="utf-8"?>
<ds:datastoreItem xmlns:ds="http://schemas.openxmlformats.org/officeDocument/2006/customXml" ds:itemID="{84E3F997-CC83-417E-A5BE-A5FEF151CD29}">
  <ds:schemaRefs>
    <ds:schemaRef ds:uri="ESRI.ArcGIS.Mapping.OfficeIntegration.PowerPointInfo"/>
  </ds:schemaRefs>
</ds:datastoreItem>
</file>

<file path=customXml/itemProps7.xml><?xml version="1.0" encoding="utf-8"?>
<ds:datastoreItem xmlns:ds="http://schemas.openxmlformats.org/officeDocument/2006/customXml" ds:itemID="{A5FF4C17-B19B-41A1-852F-9BF36A83577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Facet</Template>
  <TotalTime>562</TotalTime>
  <Words>1325</Words>
  <Application>Microsoft Office PowerPoint</Application>
  <PresentationFormat>Custom</PresentationFormat>
  <Paragraphs>138</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Environmental Literacy</vt:lpstr>
      <vt:lpstr>“Since its formation, the Chesapeake Bay Program has been guided by science-based goals. To assess our progress toward these goals, we track a range of environmental indicators. Accurate data and open assessments ensure our work is transparent and allow our partners, stakeholders and oversight groups to hold us accountable for the work that we do.”</vt:lpstr>
      <vt:lpstr>We use data and indicators to … </vt:lpstr>
      <vt:lpstr>Indicator Updates are … </vt:lpstr>
      <vt:lpstr>The Chesapeake Bay Watershed Agreement</vt:lpstr>
      <vt:lpstr>Sustainable Schools Outcome</vt:lpstr>
      <vt:lpstr>Sustainable Schools Outcome</vt:lpstr>
      <vt:lpstr>PowerPoint Presentation</vt:lpstr>
      <vt:lpstr>PowerPoint Presentation</vt:lpstr>
      <vt:lpstr>Environmental Literacy Planning Outcome</vt:lpstr>
      <vt:lpstr>Environmental Literacy Planning Outcome</vt:lpstr>
      <vt:lpstr>PowerPoint Presentation</vt:lpstr>
      <vt:lpstr>PowerPoint Presentation</vt:lpstr>
      <vt:lpstr>Student Outcome</vt:lpstr>
      <vt:lpstr>Student – Elementary School MWEEs</vt:lpstr>
      <vt:lpstr>Student – Middle School MWEEs</vt:lpstr>
      <vt:lpstr>Student – High School MWEEs</vt:lpstr>
      <vt:lpstr>In review … </vt:lpstr>
      <vt:lpstr>Thanks! Questions? </vt:lpstr>
      <vt:lpstr>PowerPoint Presentation</vt:lpstr>
      <vt:lpstr>Using % of Students as an Indicator</vt:lpstr>
      <vt:lpstr>Using % of Students as an Indicator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Literacy Goal</dc:title>
  <dc:creator>Catherine Krikstan</dc:creator>
  <cp:lastModifiedBy>Pizzala, Andrew Michael</cp:lastModifiedBy>
  <cp:revision>76</cp:revision>
  <cp:lastPrinted>2016-08-01T13:36:19Z</cp:lastPrinted>
  <dcterms:created xsi:type="dcterms:W3CDTF">2016-07-25T13:27:29Z</dcterms:created>
  <dcterms:modified xsi:type="dcterms:W3CDTF">2016-12-22T14:06:43Z</dcterms:modified>
</cp:coreProperties>
</file>