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2"/>
  </p:notesMasterIdLst>
  <p:handoutMasterIdLst>
    <p:handoutMasterId r:id="rId23"/>
  </p:handoutMasterIdLst>
  <p:sldIdLst>
    <p:sldId id="443" r:id="rId2"/>
    <p:sldId id="445" r:id="rId3"/>
    <p:sldId id="446" r:id="rId4"/>
    <p:sldId id="449" r:id="rId5"/>
    <p:sldId id="456" r:id="rId6"/>
    <p:sldId id="450" r:id="rId7"/>
    <p:sldId id="480" r:id="rId8"/>
    <p:sldId id="481" r:id="rId9"/>
    <p:sldId id="482" r:id="rId10"/>
    <p:sldId id="455" r:id="rId11"/>
    <p:sldId id="452" r:id="rId12"/>
    <p:sldId id="457" r:id="rId13"/>
    <p:sldId id="458" r:id="rId14"/>
    <p:sldId id="459" r:id="rId15"/>
    <p:sldId id="493" r:id="rId16"/>
    <p:sldId id="488" r:id="rId17"/>
    <p:sldId id="489" r:id="rId18"/>
    <p:sldId id="490" r:id="rId19"/>
    <p:sldId id="491" r:id="rId20"/>
    <p:sldId id="492" r:id="rId2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DDDDD"/>
    <a:srgbClr val="B2B2B2"/>
    <a:srgbClr val="FF0000"/>
    <a:srgbClr val="0068A2"/>
    <a:srgbClr val="D07C00"/>
    <a:srgbClr val="006096"/>
    <a:srgbClr val="0066A1"/>
    <a:srgbClr val="0066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9511" autoAdjust="0"/>
    <p:restoredTop sz="98358" autoAdjust="0"/>
  </p:normalViewPr>
  <p:slideViewPr>
    <p:cSldViewPr>
      <p:cViewPr varScale="1">
        <p:scale>
          <a:sx n="97" d="100"/>
          <a:sy n="97" d="100"/>
        </p:scale>
        <p:origin x="-114" y="-32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81" d="100"/>
          <a:sy n="81" d="100"/>
        </p:scale>
        <p:origin x="-208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6144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6144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6144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F7E6D2A-7A1E-4063-BA32-4EF95DC7EA6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174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175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9D9048B-CC1E-44AB-A989-81F5155C135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0133" name="Picture 21" descr="states"/>
          <p:cNvPicPr>
            <a:picLocks noChangeAspect="1" noChangeArrowheads="1"/>
          </p:cNvPicPr>
          <p:nvPr userDrawn="1"/>
        </p:nvPicPr>
        <p:blipFill>
          <a:blip r:embed="rId2" cstate="print">
            <a:lum bright="78000" contrast="-66000"/>
          </a:blip>
          <a:srcRect l="3273" t="4234" r="51996" b="18469"/>
          <a:stretch>
            <a:fillRect/>
          </a:stretch>
        </p:blipFill>
        <p:spPr bwMode="auto">
          <a:xfrm>
            <a:off x="4572000" y="762000"/>
            <a:ext cx="4572000" cy="6096000"/>
          </a:xfrm>
          <a:prstGeom prst="rect">
            <a:avLst/>
          </a:prstGeom>
          <a:noFill/>
          <a:ln w="9525">
            <a:noFill/>
            <a:miter lim="800000"/>
            <a:headEnd/>
            <a:tailEnd/>
          </a:ln>
        </p:spPr>
      </p:pic>
      <p:sp>
        <p:nvSpPr>
          <p:cNvPr id="90130" name="Rectangle 18"/>
          <p:cNvSpPr>
            <a:spLocks noGrp="1" noChangeArrowheads="1"/>
          </p:cNvSpPr>
          <p:nvPr>
            <p:ph type="sldNum" sz="quarter" idx="4"/>
          </p:nvPr>
        </p:nvSpPr>
        <p:spPr>
          <a:xfrm>
            <a:off x="6858000" y="6248400"/>
            <a:ext cx="2133600" cy="457200"/>
          </a:xfrm>
        </p:spPr>
        <p:txBody>
          <a:bodyPr/>
          <a:lstStyle>
            <a:lvl1pPr>
              <a:defRPr/>
            </a:lvl1pPr>
          </a:lstStyle>
          <a:p>
            <a:fld id="{B01DCB0D-CF0C-4DAE-A707-870CF3D57D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A0BF578-7F11-4EAA-95C2-83D00ADFB7B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8F29F43-91F4-4CD9-9EA0-3BC36A31061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Slide Number Placeholder 3"/>
          <p:cNvSpPr>
            <a:spLocks noGrp="1"/>
          </p:cNvSpPr>
          <p:nvPr>
            <p:ph type="sldNum" sz="quarter" idx="10"/>
          </p:nvPr>
        </p:nvSpPr>
        <p:spPr>
          <a:xfrm>
            <a:off x="6553200" y="6248400"/>
            <a:ext cx="2133600" cy="457200"/>
          </a:xfrm>
        </p:spPr>
        <p:txBody>
          <a:bodyPr/>
          <a:lstStyle>
            <a:lvl1pPr>
              <a:defRPr/>
            </a:lvl1pPr>
          </a:lstStyle>
          <a:p>
            <a:fld id="{48D2DDB3-9A5C-4399-8C19-9C10ED10BC7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2133600" cy="457200"/>
          </a:xfrm>
        </p:spPr>
        <p:txBody>
          <a:bodyPr/>
          <a:lstStyle>
            <a:lvl1pPr>
              <a:defRPr/>
            </a:lvl1pPr>
          </a:lstStyle>
          <a:p>
            <a:fld id="{95B064DE-C7FF-406F-BF6B-A8BFF0AD89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2133600" cy="457200"/>
          </a:xfrm>
        </p:spPr>
        <p:txBody>
          <a:bodyPr/>
          <a:lstStyle>
            <a:lvl1pPr>
              <a:defRPr/>
            </a:lvl1pPr>
          </a:lstStyle>
          <a:p>
            <a:fld id="{AD969F9D-CDFD-4FDD-A966-1AC75753971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374D66F-2827-4417-AD16-2E5EFE8B82D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9128BF5-FF4C-4709-A70C-A156023A6F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77BF46D-180E-4438-AB45-9499A9098A2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28FB4FC-DECC-46EF-8B09-7D7E3B5494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B3CBE82-361C-4387-A565-322291BF32C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FD36F5-FC2A-48BC-9517-4F3A1EE8010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E6BFC2F-D1C3-4C2E-8A9D-2E83327737D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5817050-3393-4E50-9603-8706A33433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106" name="Picture 18" descr="states"/>
          <p:cNvPicPr>
            <a:picLocks noChangeAspect="1" noChangeArrowheads="1"/>
          </p:cNvPicPr>
          <p:nvPr userDrawn="1"/>
        </p:nvPicPr>
        <p:blipFill>
          <a:blip r:embed="rId16" cstate="print">
            <a:lum bright="78000" contrast="-66000"/>
          </a:blip>
          <a:srcRect l="3273" t="4234" r="51996" b="18469"/>
          <a:stretch>
            <a:fillRect/>
          </a:stretch>
        </p:blipFill>
        <p:spPr bwMode="auto">
          <a:xfrm>
            <a:off x="4800600" y="1066800"/>
            <a:ext cx="4343400" cy="5791200"/>
          </a:xfrm>
          <a:prstGeom prst="rect">
            <a:avLst/>
          </a:prstGeom>
          <a:noFill/>
          <a:ln w="9525">
            <a:noFill/>
            <a:miter lim="800000"/>
            <a:headEnd/>
            <a:tailEnd/>
          </a:ln>
        </p:spPr>
      </p:pic>
      <p:sp>
        <p:nvSpPr>
          <p:cNvPr id="89107" name="Rectangle 19"/>
          <p:cNvSpPr>
            <a:spLocks noChangeArrowheads="1"/>
          </p:cNvSpPr>
          <p:nvPr userDrawn="1"/>
        </p:nvSpPr>
        <p:spPr bwMode="auto">
          <a:xfrm>
            <a:off x="0" y="0"/>
            <a:ext cx="9144000" cy="1066800"/>
          </a:xfrm>
          <a:prstGeom prst="rect">
            <a:avLst/>
          </a:prstGeom>
          <a:solidFill>
            <a:srgbClr val="006096"/>
          </a:solidFill>
          <a:ln w="9525">
            <a:noFill/>
            <a:miter lim="800000"/>
            <a:headEnd/>
            <a:tailEnd/>
          </a:ln>
          <a:effectLst/>
        </p:spPr>
        <p:txBody>
          <a:bodyPr wrap="none" anchor="ctr"/>
          <a:lstStyle/>
          <a:p>
            <a:endParaRPr lang="en-US"/>
          </a:p>
        </p:txBody>
      </p:sp>
      <p:sp>
        <p:nvSpPr>
          <p:cNvPr id="890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15B8C4D4-B590-4568-BD87-77639D3B89B0}" type="slidenum">
              <a:rPr lang="en-US"/>
              <a:pPr/>
              <a:t>‹#›</a:t>
            </a:fld>
            <a:endParaRPr lang="en-US"/>
          </a:p>
        </p:txBody>
      </p:sp>
      <p:sp>
        <p:nvSpPr>
          <p:cNvPr id="8910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10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rgbClr val="D07C00"/>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D07C00"/>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D07C00"/>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rgbClr val="D07C00"/>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D07C00"/>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D07C00"/>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D07C00"/>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D07C00"/>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D07C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www.nj.nrcs.usda.gov/programs/wrp/images/After_Wetland_Restoration_at_Hamilton_Twp.JPG&amp;imgrefurl=http://www.nj.nrcs.usda.gov/programs/wrp/&amp;usg=__0Qh4lrNN3lSjcTD6Hb4FbwNCALE=&amp;h=1632&amp;w=2286&amp;sz=674&amp;hl=en&amp;start=4&amp;um=1&amp;itbs=1&amp;tbnid=RwDIEcv6nwHa6M:&amp;tbnh=107&amp;tbnw=150&amp;prev=/images?q=wetland+restoration&amp;um=1&amp;hl=en&amp;rlz=1T4GGLR_enUS351US351&amp;ndsp=20&amp;tbs=isch: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248400"/>
            <a:ext cx="2133600" cy="457200"/>
          </a:xfrm>
          <a:prstGeom prst="rect">
            <a:avLst/>
          </a:prstGeom>
          <a:noFill/>
        </p:spPr>
        <p:txBody>
          <a:bodyPr/>
          <a:lstStyle/>
          <a:p>
            <a:fld id="{FEB5BBAD-D42D-4EA1-9161-5028E720AF47}" type="slidenum">
              <a:rPr lang="en-US" smtClean="0"/>
              <a:pPr/>
              <a:t>1</a:t>
            </a:fld>
            <a:endParaRPr lang="en-US" smtClean="0"/>
          </a:p>
        </p:txBody>
      </p:sp>
      <p:sp>
        <p:nvSpPr>
          <p:cNvPr id="4099" name="Rectangle 4"/>
          <p:cNvSpPr>
            <a:spLocks noChangeArrowheads="1"/>
          </p:cNvSpPr>
          <p:nvPr/>
        </p:nvSpPr>
        <p:spPr bwMode="auto">
          <a:xfrm>
            <a:off x="457200" y="1066800"/>
            <a:ext cx="8458200" cy="3733800"/>
          </a:xfrm>
          <a:prstGeom prst="rect">
            <a:avLst/>
          </a:prstGeom>
          <a:noFill/>
          <a:ln w="9525">
            <a:noFill/>
            <a:miter lim="800000"/>
            <a:headEnd/>
            <a:tailEnd/>
          </a:ln>
        </p:spPr>
        <p:txBody>
          <a:bodyPr/>
          <a:lstStyle/>
          <a:p>
            <a:pPr eaLnBrk="1" hangingPunct="1"/>
            <a:r>
              <a:rPr lang="en-US" sz="4400" b="1" dirty="0">
                <a:solidFill>
                  <a:srgbClr val="333399"/>
                </a:solidFill>
              </a:rPr>
              <a:t>The Chesapeake Bay Program</a:t>
            </a:r>
          </a:p>
          <a:p>
            <a:pPr eaLnBrk="1" hangingPunct="1"/>
            <a:r>
              <a:rPr lang="en-US" sz="4400" b="1" dirty="0">
                <a:solidFill>
                  <a:srgbClr val="333399"/>
                </a:solidFill>
              </a:rPr>
              <a:t>			</a:t>
            </a:r>
            <a:br>
              <a:rPr lang="en-US" sz="4400" b="1" dirty="0">
                <a:solidFill>
                  <a:srgbClr val="333399"/>
                </a:solidFill>
              </a:rPr>
            </a:br>
            <a:r>
              <a:rPr lang="en-US" b="1" dirty="0">
                <a:solidFill>
                  <a:srgbClr val="333399"/>
                </a:solidFill>
              </a:rPr>
              <a:t/>
            </a:r>
            <a:br>
              <a:rPr lang="en-US" b="1" dirty="0">
                <a:solidFill>
                  <a:srgbClr val="333399"/>
                </a:solidFill>
              </a:rPr>
            </a:br>
            <a:r>
              <a:rPr lang="en-US" sz="100" b="1" dirty="0">
                <a:solidFill>
                  <a:srgbClr val="333399"/>
                </a:solidFill>
              </a:rPr>
              <a:t>			</a:t>
            </a:r>
            <a:br>
              <a:rPr lang="en-US" sz="100" b="1" dirty="0">
                <a:solidFill>
                  <a:srgbClr val="333399"/>
                </a:solidFill>
              </a:rPr>
            </a:br>
            <a:r>
              <a:rPr lang="en-US" sz="600" b="1" dirty="0">
                <a:solidFill>
                  <a:srgbClr val="333399"/>
                </a:solidFill>
              </a:rPr>
              <a:t>			</a:t>
            </a:r>
            <a:r>
              <a:rPr lang="en-US" sz="2800" b="1" dirty="0">
                <a:solidFill>
                  <a:srgbClr val="333399"/>
                </a:solidFill>
              </a:rPr>
              <a:t>   </a:t>
            </a:r>
            <a:br>
              <a:rPr lang="en-US" sz="2800" b="1" dirty="0">
                <a:solidFill>
                  <a:srgbClr val="333399"/>
                </a:solidFill>
              </a:rPr>
            </a:br>
            <a:endParaRPr lang="en-US" sz="2800" b="1" dirty="0">
              <a:solidFill>
                <a:srgbClr val="333399"/>
              </a:solidFill>
            </a:endParaRPr>
          </a:p>
        </p:txBody>
      </p:sp>
      <p:sp>
        <p:nvSpPr>
          <p:cNvPr id="4100" name="Rectangle 5"/>
          <p:cNvSpPr>
            <a:spLocks noChangeArrowheads="1"/>
          </p:cNvSpPr>
          <p:nvPr/>
        </p:nvSpPr>
        <p:spPr bwMode="auto">
          <a:xfrm>
            <a:off x="3657600" y="5029200"/>
            <a:ext cx="4572000" cy="7620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bg2"/>
              </a:buClr>
              <a:buSzPct val="75000"/>
              <a:buFont typeface="Wingdings" pitchFamily="2" charset="2"/>
              <a:buNone/>
            </a:pPr>
            <a:r>
              <a:rPr lang="en-US" sz="1400" b="1" dirty="0" smtClean="0">
                <a:solidFill>
                  <a:srgbClr val="505086"/>
                </a:solidFill>
              </a:rPr>
              <a:t>James Edward, Deputy Director</a:t>
            </a:r>
          </a:p>
          <a:p>
            <a:pPr marL="342900" indent="-342900" eaLnBrk="1" hangingPunct="1">
              <a:lnSpc>
                <a:spcPct val="80000"/>
              </a:lnSpc>
              <a:spcBef>
                <a:spcPct val="20000"/>
              </a:spcBef>
              <a:buClr>
                <a:schemeClr val="bg2"/>
              </a:buClr>
              <a:buSzPct val="75000"/>
              <a:buFont typeface="Wingdings" pitchFamily="2" charset="2"/>
              <a:buNone/>
            </a:pPr>
            <a:r>
              <a:rPr lang="en-US" sz="1400" b="1" dirty="0" smtClean="0">
                <a:solidFill>
                  <a:srgbClr val="505086"/>
                </a:solidFill>
              </a:rPr>
              <a:t>EPA Chesapeake Bay Program Office</a:t>
            </a:r>
          </a:p>
          <a:p>
            <a:pPr marL="342900" indent="-342900" eaLnBrk="1" hangingPunct="1">
              <a:lnSpc>
                <a:spcPct val="80000"/>
              </a:lnSpc>
              <a:spcBef>
                <a:spcPct val="20000"/>
              </a:spcBef>
              <a:buClr>
                <a:schemeClr val="bg2"/>
              </a:buClr>
              <a:buSzPct val="75000"/>
              <a:buFont typeface="Wingdings" pitchFamily="2" charset="2"/>
              <a:buNone/>
            </a:pPr>
            <a:r>
              <a:rPr lang="en-US" sz="1400" b="1" dirty="0" smtClean="0">
                <a:solidFill>
                  <a:srgbClr val="505086"/>
                </a:solidFill>
              </a:rPr>
              <a:t>CAC meeting, June 1, 2012</a:t>
            </a:r>
            <a:endParaRPr lang="en-US" sz="1400" b="1" dirty="0">
              <a:solidFill>
                <a:srgbClr val="505086"/>
              </a:solidFill>
            </a:endParaRPr>
          </a:p>
          <a:p>
            <a:pPr marL="342900" indent="-342900" eaLnBrk="1" hangingPunct="1">
              <a:lnSpc>
                <a:spcPct val="80000"/>
              </a:lnSpc>
              <a:spcBef>
                <a:spcPct val="20000"/>
              </a:spcBef>
              <a:buClr>
                <a:schemeClr val="bg2"/>
              </a:buClr>
              <a:buSzPct val="75000"/>
              <a:buFont typeface="Wingdings" pitchFamily="2" charset="2"/>
              <a:buNone/>
            </a:pPr>
            <a:endParaRPr lang="en-US" sz="1200" baseline="30000" dirty="0"/>
          </a:p>
        </p:txBody>
      </p:sp>
      <p:pic>
        <p:nvPicPr>
          <p:cNvPr id="4101" name="Picture 5"/>
          <p:cNvPicPr>
            <a:picLocks noChangeAspect="1" noChangeArrowheads="1"/>
          </p:cNvPicPr>
          <p:nvPr/>
        </p:nvPicPr>
        <p:blipFill>
          <a:blip r:embed="rId2" cstate="print"/>
          <a:srcRect/>
          <a:stretch>
            <a:fillRect/>
          </a:stretch>
        </p:blipFill>
        <p:spPr bwMode="auto">
          <a:xfrm>
            <a:off x="627063" y="1990725"/>
            <a:ext cx="2954337" cy="3876675"/>
          </a:xfrm>
          <a:prstGeom prst="rect">
            <a:avLst/>
          </a:prstGeom>
          <a:noFill/>
          <a:ln w="9525">
            <a:noFill/>
            <a:miter lim="800000"/>
            <a:headEnd/>
            <a:tailEnd/>
          </a:ln>
        </p:spPr>
      </p:pic>
      <p:sp>
        <p:nvSpPr>
          <p:cNvPr id="4102" name="Rectangle 12"/>
          <p:cNvSpPr>
            <a:spLocks noChangeArrowheads="1"/>
          </p:cNvSpPr>
          <p:nvPr/>
        </p:nvSpPr>
        <p:spPr bwMode="auto">
          <a:xfrm>
            <a:off x="8458200" y="6477000"/>
            <a:ext cx="228600" cy="152400"/>
          </a:xfrm>
          <a:prstGeom prst="rect">
            <a:avLst/>
          </a:prstGeom>
          <a:solidFill>
            <a:schemeClr val="bg1"/>
          </a:solidFill>
          <a:ln w="9525">
            <a:noFill/>
            <a:miter lim="800000"/>
            <a:headEnd/>
            <a:tailEnd/>
          </a:ln>
        </p:spPr>
        <p:txBody>
          <a:bodyPr wrap="none" anchor="ctr"/>
          <a:lstStyle/>
          <a:p>
            <a:pPr algn="ctr"/>
            <a:endParaRPr lang="en-US">
              <a:solidFill>
                <a:schemeClr val="bg1"/>
              </a:solidFill>
            </a:endParaRPr>
          </a:p>
        </p:txBody>
      </p:sp>
      <p:sp>
        <p:nvSpPr>
          <p:cNvPr id="4103" name="Rectangle 6"/>
          <p:cNvSpPr>
            <a:spLocks noChangeArrowheads="1"/>
          </p:cNvSpPr>
          <p:nvPr/>
        </p:nvSpPr>
        <p:spPr bwMode="auto">
          <a:xfrm>
            <a:off x="3657600" y="1981200"/>
            <a:ext cx="4572000" cy="1938992"/>
          </a:xfrm>
          <a:prstGeom prst="rect">
            <a:avLst/>
          </a:prstGeom>
          <a:noFill/>
          <a:ln w="9525">
            <a:noFill/>
            <a:miter lim="800000"/>
            <a:headEnd/>
            <a:tailEnd/>
          </a:ln>
        </p:spPr>
        <p:txBody>
          <a:bodyPr>
            <a:spAutoFit/>
          </a:bodyPr>
          <a:lstStyle/>
          <a:p>
            <a:pPr eaLnBrk="1" hangingPunct="1"/>
            <a:endParaRPr lang="en-US" sz="2400" b="1" dirty="0">
              <a:solidFill>
                <a:srgbClr val="333399"/>
              </a:solidFill>
            </a:endParaRPr>
          </a:p>
          <a:p>
            <a:pPr eaLnBrk="1" hangingPunct="1"/>
            <a:r>
              <a:rPr lang="en-US" sz="3200" b="1" dirty="0" smtClean="0">
                <a:solidFill>
                  <a:srgbClr val="505086"/>
                </a:solidFill>
              </a:rPr>
              <a:t>EO 13508 Action Plan, Progress Report and Milestones</a:t>
            </a:r>
            <a:endParaRPr lang="en-US" sz="3200" b="1" dirty="0">
              <a:solidFill>
                <a:srgbClr val="50508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E3CBD6-479B-419E-8F55-27BC3C6B79B0}" type="slidenum">
              <a:rPr lang="en-US"/>
              <a:pPr/>
              <a:t>10</a:t>
            </a:fld>
            <a:endParaRPr lang="en-US"/>
          </a:p>
        </p:txBody>
      </p:sp>
      <p:sp>
        <p:nvSpPr>
          <p:cNvPr id="366596" name="Rectangle 4"/>
          <p:cNvSpPr>
            <a:spLocks noGrp="1" noChangeArrowheads="1"/>
          </p:cNvSpPr>
          <p:nvPr>
            <p:ph type="body" idx="1"/>
          </p:nvPr>
        </p:nvSpPr>
        <p:spPr>
          <a:xfrm>
            <a:off x="381000" y="1295400"/>
            <a:ext cx="8229600" cy="3886200"/>
          </a:xfrm>
          <a:noFill/>
          <a:ln/>
        </p:spPr>
        <p:txBody>
          <a:bodyPr/>
          <a:lstStyle/>
          <a:p>
            <a:pPr eaLnBrk="0" hangingPunct="0">
              <a:lnSpc>
                <a:spcPct val="90000"/>
              </a:lnSpc>
              <a:spcBef>
                <a:spcPct val="0"/>
              </a:spcBef>
              <a:buClrTx/>
              <a:buSzTx/>
              <a:buNone/>
            </a:pPr>
            <a:r>
              <a:rPr lang="en-US" sz="2800" dirty="0" smtClean="0"/>
              <a:t>	</a:t>
            </a:r>
            <a:endParaRPr lang="en-US" sz="2400" dirty="0" smtClean="0"/>
          </a:p>
          <a:p>
            <a:pPr eaLnBrk="0" hangingPunct="0">
              <a:lnSpc>
                <a:spcPct val="90000"/>
              </a:lnSpc>
              <a:spcBef>
                <a:spcPct val="0"/>
              </a:spcBef>
              <a:buClrTx/>
              <a:buSzTx/>
              <a:buFont typeface="Wingdings" pitchFamily="2" charset="2"/>
              <a:buChar char="ü"/>
            </a:pPr>
            <a:r>
              <a:rPr lang="en-US" sz="2400" dirty="0" smtClean="0"/>
              <a:t>	Second Annual EO action plan</a:t>
            </a:r>
          </a:p>
          <a:p>
            <a:pPr eaLnBrk="0" hangingPunct="0">
              <a:lnSpc>
                <a:spcPct val="90000"/>
              </a:lnSpc>
              <a:spcBef>
                <a:spcPct val="0"/>
              </a:spcBef>
              <a:buClrTx/>
              <a:buSzTx/>
              <a:buNone/>
            </a:pPr>
            <a:endParaRPr lang="en-US" sz="2400" dirty="0" smtClean="0"/>
          </a:p>
          <a:p>
            <a:pPr eaLnBrk="0" hangingPunct="0">
              <a:lnSpc>
                <a:spcPct val="90000"/>
              </a:lnSpc>
              <a:spcBef>
                <a:spcPct val="0"/>
              </a:spcBef>
              <a:buClrTx/>
              <a:buSzTx/>
              <a:buFont typeface="Wingdings" pitchFamily="2" charset="2"/>
              <a:buChar char="ü"/>
            </a:pPr>
            <a:r>
              <a:rPr lang="en-US" sz="2400" dirty="0" smtClean="0"/>
              <a:t>	Includes a list of tangible efforts federal 	agencies 	will tackle to improve the Bay’s health </a:t>
            </a:r>
          </a:p>
          <a:p>
            <a:pPr eaLnBrk="0" hangingPunct="0">
              <a:lnSpc>
                <a:spcPct val="90000"/>
              </a:lnSpc>
              <a:spcBef>
                <a:spcPct val="0"/>
              </a:spcBef>
              <a:buClrTx/>
              <a:buSzTx/>
              <a:buNone/>
            </a:pPr>
            <a:endParaRPr lang="en-US" sz="2400" dirty="0" smtClean="0"/>
          </a:p>
          <a:p>
            <a:pPr eaLnBrk="0" hangingPunct="0">
              <a:lnSpc>
                <a:spcPct val="90000"/>
              </a:lnSpc>
              <a:spcBef>
                <a:spcPct val="0"/>
              </a:spcBef>
              <a:buClrTx/>
              <a:buSzTx/>
              <a:buFont typeface="Wingdings" pitchFamily="2" charset="2"/>
              <a:buChar char="ü"/>
            </a:pPr>
            <a:r>
              <a:rPr lang="en-US" sz="2400" dirty="0" smtClean="0"/>
              <a:t>	Some of these initiatives are continuations of 	projects started the previous year; others are new 	initiatives</a:t>
            </a:r>
          </a:p>
          <a:p>
            <a:pPr eaLnBrk="0" hangingPunct="0">
              <a:lnSpc>
                <a:spcPct val="90000"/>
              </a:lnSpc>
              <a:spcBef>
                <a:spcPct val="0"/>
              </a:spcBef>
              <a:buClrTx/>
              <a:buSzTx/>
              <a:buFontTx/>
              <a:buNone/>
            </a:pPr>
            <a:endParaRPr lang="en-US" sz="2800" i="1" dirty="0"/>
          </a:p>
        </p:txBody>
      </p:sp>
      <p:sp>
        <p:nvSpPr>
          <p:cNvPr id="366597" name="Rectangle 5"/>
          <p:cNvSpPr>
            <a:spLocks noChangeArrowheads="1"/>
          </p:cNvSpPr>
          <p:nvPr/>
        </p:nvSpPr>
        <p:spPr bwMode="auto">
          <a:xfrm>
            <a:off x="0" y="5791200"/>
            <a:ext cx="9144000" cy="1066800"/>
          </a:xfrm>
          <a:prstGeom prst="rect">
            <a:avLst/>
          </a:prstGeom>
          <a:solidFill>
            <a:srgbClr val="006096"/>
          </a:solidFill>
          <a:ln w="9525">
            <a:noFill/>
            <a:miter lim="800000"/>
            <a:headEnd/>
            <a:tailEnd/>
          </a:ln>
          <a:effectLst/>
        </p:spPr>
        <p:txBody>
          <a:bodyPr wrap="none" anchor="ctr"/>
          <a:lstStyle/>
          <a:p>
            <a:endParaRPr lang="en-US"/>
          </a:p>
        </p:txBody>
      </p:sp>
      <p:sp>
        <p:nvSpPr>
          <p:cNvPr id="5" name="Rectangle 4"/>
          <p:cNvSpPr/>
          <p:nvPr/>
        </p:nvSpPr>
        <p:spPr>
          <a:xfrm>
            <a:off x="436122" y="152400"/>
            <a:ext cx="4516878" cy="769441"/>
          </a:xfrm>
          <a:prstGeom prst="rect">
            <a:avLst/>
          </a:prstGeom>
        </p:spPr>
        <p:txBody>
          <a:bodyPr wrap="none">
            <a:spAutoFit/>
          </a:bodyPr>
          <a:lstStyle/>
          <a:p>
            <a:r>
              <a:rPr lang="en-US" sz="4400" dirty="0" smtClean="0">
                <a:solidFill>
                  <a:schemeClr val="bg1"/>
                </a:solidFill>
              </a:rPr>
              <a:t>FY12 Action Plan</a:t>
            </a: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lstStyle/>
          <a:p>
            <a:r>
              <a:rPr lang="en-US" dirty="0" smtClean="0">
                <a:solidFill>
                  <a:schemeClr val="bg1"/>
                </a:solidFill>
              </a:rPr>
              <a:t>FY12 Action Plan Overview</a:t>
            </a:r>
            <a:endParaRPr lang="en-US" dirty="0"/>
          </a:p>
        </p:txBody>
      </p:sp>
      <p:sp>
        <p:nvSpPr>
          <p:cNvPr id="4" name="Text Placeholder 3"/>
          <p:cNvSpPr>
            <a:spLocks noGrp="1"/>
          </p:cNvSpPr>
          <p:nvPr>
            <p:ph type="body" sz="half" idx="1"/>
          </p:nvPr>
        </p:nvSpPr>
        <p:spPr>
          <a:xfrm>
            <a:off x="457200" y="1371600"/>
            <a:ext cx="6324600" cy="5029200"/>
          </a:xfrm>
        </p:spPr>
        <p:txBody>
          <a:bodyPr/>
          <a:lstStyle/>
          <a:p>
            <a:pPr>
              <a:buNone/>
            </a:pPr>
            <a:r>
              <a:rPr lang="en-US" sz="1800" b="1" dirty="0" smtClean="0">
                <a:solidFill>
                  <a:schemeClr val="tx1"/>
                </a:solidFill>
                <a:latin typeface="+mn-lt"/>
                <a:ea typeface="+mn-ea"/>
                <a:cs typeface="+mn-cs"/>
              </a:rPr>
              <a:t>FY12 </a:t>
            </a:r>
            <a:r>
              <a:rPr lang="en-US" sz="1800" b="1" dirty="0" smtClean="0"/>
              <a:t>Highlights</a:t>
            </a:r>
            <a:r>
              <a:rPr lang="en-US" sz="1800" b="1" dirty="0" smtClean="0">
                <a:solidFill>
                  <a:schemeClr val="tx1"/>
                </a:solidFill>
                <a:latin typeface="+mn-lt"/>
                <a:ea typeface="+mn-ea"/>
                <a:cs typeface="+mn-cs"/>
              </a:rPr>
              <a:t> Include:</a:t>
            </a:r>
          </a:p>
          <a:p>
            <a:pPr>
              <a:buFont typeface="Arial" pitchFamily="34" charset="0"/>
              <a:buChar char="•"/>
            </a:pPr>
            <a:r>
              <a:rPr lang="en-US" sz="1600" dirty="0" smtClean="0">
                <a:solidFill>
                  <a:schemeClr val="tx1"/>
                </a:solidFill>
                <a:latin typeface="+mn-lt"/>
                <a:ea typeface="+mn-ea"/>
                <a:cs typeface="+mn-cs"/>
              </a:rPr>
              <a:t>Continue </a:t>
            </a:r>
            <a:r>
              <a:rPr lang="en-US" sz="1600" dirty="0">
                <a:solidFill>
                  <a:schemeClr val="tx1"/>
                </a:solidFill>
                <a:latin typeface="+mn-lt"/>
                <a:ea typeface="+mn-ea"/>
                <a:cs typeface="+mn-cs"/>
              </a:rPr>
              <a:t>to provide technical assistance </a:t>
            </a:r>
            <a:r>
              <a:rPr lang="en-US" sz="1600" dirty="0" smtClean="0">
                <a:solidFill>
                  <a:schemeClr val="tx1"/>
                </a:solidFill>
                <a:latin typeface="+mn-lt"/>
                <a:ea typeface="+mn-ea"/>
                <a:cs typeface="+mn-cs"/>
              </a:rPr>
              <a:t>and resources </a:t>
            </a:r>
            <a:r>
              <a:rPr lang="en-US" sz="1600" dirty="0">
                <a:solidFill>
                  <a:schemeClr val="tx1"/>
                </a:solidFill>
                <a:latin typeface="+mn-lt"/>
                <a:ea typeface="+mn-ea"/>
                <a:cs typeface="+mn-cs"/>
              </a:rPr>
              <a:t>to the Chesapeake Bay </a:t>
            </a:r>
            <a:r>
              <a:rPr lang="en-US" sz="1600" dirty="0" smtClean="0">
                <a:solidFill>
                  <a:schemeClr val="tx1"/>
                </a:solidFill>
                <a:latin typeface="+mn-lt"/>
                <a:ea typeface="+mn-ea"/>
                <a:cs typeface="+mn-cs"/>
              </a:rPr>
              <a:t>jurisdictions for Phase </a:t>
            </a:r>
            <a:r>
              <a:rPr lang="en-US" sz="1600" dirty="0">
                <a:solidFill>
                  <a:schemeClr val="tx1"/>
                </a:solidFill>
                <a:latin typeface="+mn-lt"/>
                <a:ea typeface="+mn-ea"/>
                <a:cs typeface="+mn-cs"/>
              </a:rPr>
              <a:t>II </a:t>
            </a:r>
            <a:r>
              <a:rPr lang="en-US" sz="1600" dirty="0" smtClean="0">
                <a:solidFill>
                  <a:schemeClr val="tx1"/>
                </a:solidFill>
                <a:latin typeface="+mn-lt"/>
                <a:ea typeface="+mn-ea"/>
                <a:cs typeface="+mn-cs"/>
              </a:rPr>
              <a:t>Watershed Implementation Plans, supporting </a:t>
            </a:r>
            <a:r>
              <a:rPr lang="en-US" sz="1600" dirty="0">
                <a:solidFill>
                  <a:schemeClr val="tx1"/>
                </a:solidFill>
                <a:latin typeface="+mn-lt"/>
                <a:ea typeface="+mn-ea"/>
                <a:cs typeface="+mn-cs"/>
              </a:rPr>
              <a:t>implementation </a:t>
            </a:r>
            <a:r>
              <a:rPr lang="en-US" sz="1600" dirty="0" smtClean="0">
                <a:solidFill>
                  <a:schemeClr val="tx1"/>
                </a:solidFill>
                <a:latin typeface="+mn-lt"/>
                <a:ea typeface="+mn-ea"/>
                <a:cs typeface="+mn-cs"/>
              </a:rPr>
              <a:t>of the Bay TMDL.</a:t>
            </a:r>
            <a:endParaRPr lang="en-US" sz="1600" dirty="0">
              <a:solidFill>
                <a:schemeClr val="tx1"/>
              </a:solidFill>
              <a:latin typeface="+mn-lt"/>
              <a:ea typeface="+mn-ea"/>
              <a:cs typeface="+mn-cs"/>
            </a:endParaRPr>
          </a:p>
          <a:p>
            <a:pPr>
              <a:buFont typeface="Arial" pitchFamily="34" charset="0"/>
              <a:buChar char="•"/>
            </a:pPr>
            <a:r>
              <a:rPr lang="en-US" sz="1600" dirty="0"/>
              <a:t>I</a:t>
            </a:r>
            <a:r>
              <a:rPr lang="en-US" sz="1600" dirty="0" smtClean="0">
                <a:solidFill>
                  <a:schemeClr val="tx1"/>
                </a:solidFill>
                <a:latin typeface="+mn-lt"/>
                <a:ea typeface="+mn-ea"/>
                <a:cs typeface="+mn-cs"/>
              </a:rPr>
              <a:t>nvest </a:t>
            </a:r>
            <a:r>
              <a:rPr lang="en-US" sz="1600" dirty="0">
                <a:solidFill>
                  <a:schemeClr val="tx1"/>
                </a:solidFill>
                <a:latin typeface="+mn-lt"/>
                <a:ea typeface="+mn-ea"/>
                <a:cs typeface="+mn-cs"/>
              </a:rPr>
              <a:t>in financial and technical </a:t>
            </a:r>
            <a:r>
              <a:rPr lang="en-US" sz="1600" dirty="0" smtClean="0">
                <a:solidFill>
                  <a:schemeClr val="tx1"/>
                </a:solidFill>
                <a:latin typeface="+mn-lt"/>
                <a:ea typeface="+mn-ea"/>
                <a:cs typeface="+mn-cs"/>
              </a:rPr>
              <a:t>assistance to </a:t>
            </a:r>
            <a:r>
              <a:rPr lang="en-US" sz="1600" dirty="0">
                <a:solidFill>
                  <a:schemeClr val="tx1"/>
                </a:solidFill>
                <a:latin typeface="+mn-lt"/>
                <a:ea typeface="+mn-ea"/>
                <a:cs typeface="+mn-cs"/>
              </a:rPr>
              <a:t>farmers to help them implement </a:t>
            </a:r>
            <a:r>
              <a:rPr lang="en-US" sz="1600" dirty="0" smtClean="0">
                <a:solidFill>
                  <a:schemeClr val="tx1"/>
                </a:solidFill>
                <a:latin typeface="+mn-lt"/>
                <a:ea typeface="+mn-ea"/>
                <a:cs typeface="+mn-cs"/>
              </a:rPr>
              <a:t>voluntary conservation </a:t>
            </a:r>
            <a:r>
              <a:rPr lang="en-US" sz="1600" dirty="0">
                <a:solidFill>
                  <a:schemeClr val="tx1"/>
                </a:solidFill>
                <a:latin typeface="+mn-lt"/>
                <a:ea typeface="+mn-ea"/>
                <a:cs typeface="+mn-cs"/>
              </a:rPr>
              <a:t>practices in high-priority </a:t>
            </a:r>
            <a:r>
              <a:rPr lang="en-US" sz="1600" dirty="0" smtClean="0">
                <a:solidFill>
                  <a:schemeClr val="tx1"/>
                </a:solidFill>
                <a:latin typeface="+mn-lt"/>
                <a:ea typeface="+mn-ea"/>
                <a:cs typeface="+mn-cs"/>
              </a:rPr>
              <a:t>watersheds within </a:t>
            </a:r>
            <a:r>
              <a:rPr lang="en-US" sz="1600" dirty="0">
                <a:solidFill>
                  <a:schemeClr val="tx1"/>
                </a:solidFill>
                <a:latin typeface="+mn-lt"/>
                <a:ea typeface="+mn-ea"/>
                <a:cs typeface="+mn-cs"/>
              </a:rPr>
              <a:t>the Chesapeake watershed.</a:t>
            </a:r>
          </a:p>
          <a:p>
            <a:pPr>
              <a:buFont typeface="Arial" pitchFamily="34" charset="0"/>
              <a:buChar char="•"/>
            </a:pPr>
            <a:r>
              <a:rPr lang="en-US" sz="1600" dirty="0" smtClean="0">
                <a:solidFill>
                  <a:schemeClr val="tx1"/>
                </a:solidFill>
                <a:latin typeface="+mn-lt"/>
                <a:ea typeface="+mn-ea"/>
                <a:cs typeface="+mn-cs"/>
              </a:rPr>
              <a:t>Prepare </a:t>
            </a:r>
            <a:r>
              <a:rPr lang="en-US" sz="1600" dirty="0">
                <a:solidFill>
                  <a:schemeClr val="tx1"/>
                </a:solidFill>
                <a:latin typeface="+mn-lt"/>
                <a:ea typeface="+mn-ea"/>
                <a:cs typeface="+mn-cs"/>
              </a:rPr>
              <a:t>a report on toxic contaminants in the bay </a:t>
            </a:r>
            <a:r>
              <a:rPr lang="en-US" sz="1600" dirty="0" smtClean="0">
                <a:solidFill>
                  <a:schemeClr val="tx1"/>
                </a:solidFill>
                <a:latin typeface="+mn-lt"/>
                <a:ea typeface="+mn-ea"/>
                <a:cs typeface="+mn-cs"/>
              </a:rPr>
              <a:t>and watershed to help </a:t>
            </a:r>
            <a:r>
              <a:rPr lang="en-US" sz="1600" dirty="0">
                <a:solidFill>
                  <a:schemeClr val="tx1"/>
                </a:solidFill>
                <a:latin typeface="+mn-lt"/>
                <a:ea typeface="+mn-ea"/>
                <a:cs typeface="+mn-cs"/>
              </a:rPr>
              <a:t>guide new reduction goals </a:t>
            </a:r>
            <a:r>
              <a:rPr lang="en-US" sz="1600" dirty="0" smtClean="0">
                <a:solidFill>
                  <a:schemeClr val="tx1"/>
                </a:solidFill>
                <a:latin typeface="+mn-lt"/>
                <a:ea typeface="+mn-ea"/>
                <a:cs typeface="+mn-cs"/>
              </a:rPr>
              <a:t>for toxic </a:t>
            </a:r>
            <a:r>
              <a:rPr lang="en-US" sz="1600" dirty="0">
                <a:solidFill>
                  <a:schemeClr val="tx1"/>
                </a:solidFill>
                <a:latin typeface="+mn-lt"/>
                <a:ea typeface="+mn-ea"/>
                <a:cs typeface="+mn-cs"/>
              </a:rPr>
              <a:t>contaminants in 2013.</a:t>
            </a:r>
          </a:p>
          <a:p>
            <a:pPr>
              <a:buFont typeface="Arial" pitchFamily="34" charset="0"/>
              <a:buChar char="•"/>
            </a:pPr>
            <a:r>
              <a:rPr lang="en-US" sz="1600" dirty="0" smtClean="0">
                <a:solidFill>
                  <a:schemeClr val="tx1"/>
                </a:solidFill>
                <a:latin typeface="+mn-lt"/>
                <a:ea typeface="+mn-ea"/>
                <a:cs typeface="+mn-cs"/>
              </a:rPr>
              <a:t>Continue </a:t>
            </a:r>
            <a:r>
              <a:rPr lang="en-US" sz="1600" dirty="0">
                <a:solidFill>
                  <a:schemeClr val="tx1"/>
                </a:solidFill>
                <a:latin typeface="+mn-lt"/>
                <a:ea typeface="+mn-ea"/>
                <a:cs typeface="+mn-cs"/>
              </a:rPr>
              <a:t>oyster reef construction, </a:t>
            </a:r>
            <a:r>
              <a:rPr lang="en-US" sz="1600" dirty="0" smtClean="0">
                <a:solidFill>
                  <a:schemeClr val="tx1"/>
                </a:solidFill>
                <a:latin typeface="+mn-lt"/>
                <a:ea typeface="+mn-ea"/>
                <a:cs typeface="+mn-cs"/>
              </a:rPr>
              <a:t>spat-on-shell planting</a:t>
            </a:r>
            <a:r>
              <a:rPr lang="en-US" sz="1600" dirty="0">
                <a:solidFill>
                  <a:schemeClr val="tx1"/>
                </a:solidFill>
                <a:latin typeface="+mn-lt"/>
                <a:ea typeface="+mn-ea"/>
                <a:cs typeface="+mn-cs"/>
              </a:rPr>
              <a:t>, and restoration monitoring and </a:t>
            </a:r>
            <a:r>
              <a:rPr lang="en-US" sz="1600" dirty="0" smtClean="0">
                <a:solidFill>
                  <a:schemeClr val="tx1"/>
                </a:solidFill>
                <a:latin typeface="+mn-lt"/>
                <a:ea typeface="+mn-ea"/>
                <a:cs typeface="+mn-cs"/>
              </a:rPr>
              <a:t>evaluation in </a:t>
            </a:r>
            <a:r>
              <a:rPr lang="en-US" sz="1600" dirty="0">
                <a:solidFill>
                  <a:schemeClr val="tx1"/>
                </a:solidFill>
                <a:latin typeface="+mn-lt"/>
                <a:ea typeface="+mn-ea"/>
                <a:cs typeface="+mn-cs"/>
              </a:rPr>
              <a:t>Harris Creek, Maryland, as a blueprint </a:t>
            </a:r>
            <a:r>
              <a:rPr lang="en-US" sz="1600" dirty="0" smtClean="0">
                <a:solidFill>
                  <a:schemeClr val="tx1"/>
                </a:solidFill>
                <a:latin typeface="+mn-lt"/>
                <a:ea typeface="+mn-ea"/>
                <a:cs typeface="+mn-cs"/>
              </a:rPr>
              <a:t>for additional </a:t>
            </a:r>
            <a:r>
              <a:rPr lang="en-US" sz="1600" dirty="0">
                <a:solidFill>
                  <a:schemeClr val="tx1"/>
                </a:solidFill>
                <a:latin typeface="+mn-lt"/>
                <a:ea typeface="+mn-ea"/>
                <a:cs typeface="+mn-cs"/>
              </a:rPr>
              <a:t>large-scale sanctuary </a:t>
            </a:r>
            <a:r>
              <a:rPr lang="en-US" sz="1600" dirty="0" smtClean="0">
                <a:solidFill>
                  <a:schemeClr val="tx1"/>
                </a:solidFill>
                <a:latin typeface="+mn-lt"/>
                <a:ea typeface="+mn-ea"/>
                <a:cs typeface="+mn-cs"/>
              </a:rPr>
              <a:t>restoration.</a:t>
            </a:r>
            <a:endParaRPr lang="en-US" sz="1600" dirty="0">
              <a:solidFill>
                <a:schemeClr val="tx1"/>
              </a:solidFill>
              <a:latin typeface="+mn-lt"/>
              <a:ea typeface="+mn-ea"/>
              <a:cs typeface="+mn-cs"/>
            </a:endParaRPr>
          </a:p>
          <a:p>
            <a:pPr>
              <a:buFont typeface="Arial" pitchFamily="34" charset="0"/>
              <a:buChar char="•"/>
            </a:pPr>
            <a:r>
              <a:rPr lang="en-US" sz="1600" dirty="0" smtClean="0">
                <a:solidFill>
                  <a:schemeClr val="tx1"/>
                </a:solidFill>
                <a:latin typeface="+mn-lt"/>
                <a:ea typeface="+mn-ea"/>
                <a:cs typeface="+mn-cs"/>
              </a:rPr>
              <a:t>Continue </a:t>
            </a:r>
            <a:r>
              <a:rPr lang="en-US" sz="1600" dirty="0">
                <a:solidFill>
                  <a:schemeClr val="tx1"/>
                </a:solidFill>
                <a:latin typeface="+mn-lt"/>
                <a:ea typeface="+mn-ea"/>
                <a:cs typeface="+mn-cs"/>
              </a:rPr>
              <a:t>work to establish a </a:t>
            </a:r>
            <a:r>
              <a:rPr lang="en-US" sz="1600" dirty="0" smtClean="0">
                <a:solidFill>
                  <a:schemeClr val="tx1"/>
                </a:solidFill>
                <a:latin typeface="+mn-lt"/>
                <a:ea typeface="+mn-ea"/>
                <a:cs typeface="+mn-cs"/>
              </a:rPr>
              <a:t>watershed-side GIS based land conservation </a:t>
            </a:r>
            <a:r>
              <a:rPr lang="en-US" sz="1600" dirty="0">
                <a:solidFill>
                  <a:schemeClr val="tx1"/>
                </a:solidFill>
                <a:latin typeface="+mn-lt"/>
                <a:ea typeface="+mn-ea"/>
                <a:cs typeface="+mn-cs"/>
              </a:rPr>
              <a:t>priority system.</a:t>
            </a:r>
            <a:endParaRPr lang="en-US" sz="1600" dirty="0"/>
          </a:p>
        </p:txBody>
      </p:sp>
      <p:sp>
        <p:nvSpPr>
          <p:cNvPr id="3" name="Slide Number Placeholder 2"/>
          <p:cNvSpPr>
            <a:spLocks noGrp="1"/>
          </p:cNvSpPr>
          <p:nvPr>
            <p:ph type="sldNum" sz="quarter" idx="10"/>
          </p:nvPr>
        </p:nvSpPr>
        <p:spPr/>
        <p:txBody>
          <a:bodyPr/>
          <a:lstStyle/>
          <a:p>
            <a:fld id="{BB3CBE82-361C-4387-A565-322291BF32C7}" type="slidenum">
              <a:rPr lang="en-US" smtClean="0"/>
              <a:pPr/>
              <a:t>11</a:t>
            </a:fld>
            <a:endParaRPr lang="en-US"/>
          </a:p>
        </p:txBody>
      </p:sp>
      <p:pic>
        <p:nvPicPr>
          <p:cNvPr id="421890" name="Picture 2"/>
          <p:cNvPicPr>
            <a:picLocks noGrp="1" noChangeAspect="1" noChangeArrowheads="1"/>
          </p:cNvPicPr>
          <p:nvPr>
            <p:ph sz="half" idx="2"/>
          </p:nvPr>
        </p:nvPicPr>
        <p:blipFill>
          <a:blip r:embed="rId2" cstate="print"/>
          <a:srcRect/>
          <a:stretch>
            <a:fillRect/>
          </a:stretch>
        </p:blipFill>
        <p:spPr bwMode="auto">
          <a:xfrm>
            <a:off x="6950435" y="1752600"/>
            <a:ext cx="181256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lstStyle/>
          <a:p>
            <a:r>
              <a:rPr lang="en-US" dirty="0" smtClean="0">
                <a:solidFill>
                  <a:schemeClr val="bg1"/>
                </a:solidFill>
              </a:rPr>
              <a:t>FY12 Action Plan</a:t>
            </a:r>
            <a:endParaRPr lang="en-US" dirty="0"/>
          </a:p>
        </p:txBody>
      </p:sp>
      <p:sp>
        <p:nvSpPr>
          <p:cNvPr id="3" name="Text Placeholder 2"/>
          <p:cNvSpPr>
            <a:spLocks noGrp="1"/>
          </p:cNvSpPr>
          <p:nvPr>
            <p:ph type="body" sz="half" idx="1"/>
          </p:nvPr>
        </p:nvSpPr>
        <p:spPr>
          <a:xfrm>
            <a:off x="457200" y="1371600"/>
            <a:ext cx="6400800" cy="3886200"/>
          </a:xfrm>
        </p:spPr>
        <p:txBody>
          <a:bodyPr/>
          <a:lstStyle/>
          <a:p>
            <a:pPr>
              <a:buNone/>
            </a:pPr>
            <a:r>
              <a:rPr lang="en-US" sz="1600" b="1" dirty="0" smtClean="0"/>
              <a:t>Examples of Collaborative Actions:</a:t>
            </a:r>
          </a:p>
          <a:p>
            <a:pPr>
              <a:buFont typeface="Arial" pitchFamily="34" charset="0"/>
              <a:buChar char="•"/>
            </a:pPr>
            <a:r>
              <a:rPr lang="en-US" sz="1600" dirty="0">
                <a:solidFill>
                  <a:schemeClr val="tx1"/>
                </a:solidFill>
                <a:latin typeface="+mn-lt"/>
                <a:ea typeface="+mn-ea"/>
                <a:cs typeface="+mn-cs"/>
              </a:rPr>
              <a:t>Develop a Chesapeake Conservation </a:t>
            </a:r>
            <a:r>
              <a:rPr lang="en-US" sz="1600" dirty="0" smtClean="0">
                <a:solidFill>
                  <a:schemeClr val="tx1"/>
                </a:solidFill>
                <a:latin typeface="+mn-lt"/>
                <a:ea typeface="+mn-ea"/>
                <a:cs typeface="+mn-cs"/>
              </a:rPr>
              <a:t>Corps Network </a:t>
            </a:r>
            <a:r>
              <a:rPr lang="en-US" sz="1600" dirty="0">
                <a:solidFill>
                  <a:schemeClr val="tx1"/>
                </a:solidFill>
                <a:latin typeface="+mn-lt"/>
                <a:ea typeface="+mn-ea"/>
                <a:cs typeface="+mn-cs"/>
              </a:rPr>
              <a:t>that will </a:t>
            </a:r>
            <a:r>
              <a:rPr lang="en-US" sz="1600" dirty="0" smtClean="0">
                <a:solidFill>
                  <a:schemeClr val="tx1"/>
                </a:solidFill>
                <a:latin typeface="+mn-lt"/>
                <a:ea typeface="+mn-ea"/>
                <a:cs typeface="+mn-cs"/>
              </a:rPr>
              <a:t>provide </a:t>
            </a:r>
            <a:r>
              <a:rPr lang="en-US" sz="1600" dirty="0">
                <a:solidFill>
                  <a:schemeClr val="tx1"/>
                </a:solidFill>
                <a:latin typeface="+mn-lt"/>
                <a:ea typeface="+mn-ea"/>
                <a:cs typeface="+mn-cs"/>
              </a:rPr>
              <a:t>a </a:t>
            </a:r>
            <a:r>
              <a:rPr lang="en-US" sz="1600" dirty="0" smtClean="0">
                <a:solidFill>
                  <a:schemeClr val="tx1"/>
                </a:solidFill>
                <a:latin typeface="+mn-lt"/>
                <a:ea typeface="+mn-ea"/>
                <a:cs typeface="+mn-cs"/>
              </a:rPr>
              <a:t>continuum of </a:t>
            </a:r>
            <a:r>
              <a:rPr lang="en-US" sz="1600" dirty="0">
                <a:solidFill>
                  <a:schemeClr val="tx1"/>
                </a:solidFill>
                <a:latin typeface="+mn-lt"/>
                <a:ea typeface="+mn-ea"/>
                <a:cs typeface="+mn-cs"/>
              </a:rPr>
              <a:t>service opportunities to help engage </a:t>
            </a:r>
            <a:r>
              <a:rPr lang="en-US" sz="1600" dirty="0" smtClean="0">
                <a:solidFill>
                  <a:schemeClr val="tx1"/>
                </a:solidFill>
                <a:latin typeface="+mn-lt"/>
                <a:ea typeface="+mn-ea"/>
                <a:cs typeface="+mn-cs"/>
              </a:rPr>
              <a:t>youth.</a:t>
            </a:r>
            <a:endParaRPr lang="en-US" sz="1600" dirty="0">
              <a:solidFill>
                <a:schemeClr val="tx1"/>
              </a:solidFill>
              <a:latin typeface="+mn-lt"/>
              <a:ea typeface="+mn-ea"/>
              <a:cs typeface="+mn-cs"/>
            </a:endParaRPr>
          </a:p>
          <a:p>
            <a:pPr>
              <a:buFont typeface="Arial" pitchFamily="34" charset="0"/>
              <a:buChar char="•"/>
            </a:pPr>
            <a:r>
              <a:rPr lang="en-US" sz="1600" dirty="0" smtClean="0">
                <a:solidFill>
                  <a:schemeClr val="tx1"/>
                </a:solidFill>
                <a:latin typeface="+mn-lt"/>
                <a:ea typeface="+mn-ea"/>
                <a:cs typeface="+mn-cs"/>
              </a:rPr>
              <a:t>Finalize </a:t>
            </a:r>
            <a:r>
              <a:rPr lang="en-US" sz="1600" dirty="0">
                <a:solidFill>
                  <a:schemeClr val="tx1"/>
                </a:solidFill>
                <a:latin typeface="+mn-lt"/>
                <a:ea typeface="+mn-ea"/>
                <a:cs typeface="+mn-cs"/>
              </a:rPr>
              <a:t>the Elementary and Secondary </a:t>
            </a:r>
            <a:r>
              <a:rPr lang="en-US" sz="1600" dirty="0" smtClean="0">
                <a:solidFill>
                  <a:schemeClr val="tx1"/>
                </a:solidFill>
                <a:latin typeface="+mn-lt"/>
                <a:ea typeface="+mn-ea"/>
                <a:cs typeface="+mn-cs"/>
              </a:rPr>
              <a:t>Environmental Literacy </a:t>
            </a:r>
            <a:r>
              <a:rPr lang="en-US" sz="1600" dirty="0">
                <a:solidFill>
                  <a:schemeClr val="tx1"/>
                </a:solidFill>
                <a:latin typeface="+mn-lt"/>
                <a:ea typeface="+mn-ea"/>
                <a:cs typeface="+mn-cs"/>
              </a:rPr>
              <a:t>Strategy that addresses goals for </a:t>
            </a:r>
            <a:r>
              <a:rPr lang="en-US" sz="1600" dirty="0" smtClean="0">
                <a:solidFill>
                  <a:schemeClr val="tx1"/>
                </a:solidFill>
                <a:latin typeface="+mn-lt"/>
                <a:ea typeface="+mn-ea"/>
                <a:cs typeface="+mn-cs"/>
              </a:rPr>
              <a:t>students, educators</a:t>
            </a:r>
            <a:r>
              <a:rPr lang="en-US" sz="1600" dirty="0">
                <a:solidFill>
                  <a:schemeClr val="tx1"/>
                </a:solidFill>
                <a:latin typeface="+mn-lt"/>
                <a:ea typeface="+mn-ea"/>
                <a:cs typeface="+mn-cs"/>
              </a:rPr>
              <a:t>, and school </a:t>
            </a:r>
            <a:r>
              <a:rPr lang="en-US" sz="1600" dirty="0" smtClean="0">
                <a:solidFill>
                  <a:schemeClr val="tx1"/>
                </a:solidFill>
                <a:latin typeface="+mn-lt"/>
                <a:ea typeface="+mn-ea"/>
                <a:cs typeface="+mn-cs"/>
              </a:rPr>
              <a:t>grounds.</a:t>
            </a:r>
            <a:endParaRPr lang="en-US" sz="1600" dirty="0">
              <a:solidFill>
                <a:schemeClr val="tx1"/>
              </a:solidFill>
              <a:latin typeface="+mn-lt"/>
              <a:ea typeface="+mn-ea"/>
              <a:cs typeface="+mn-cs"/>
            </a:endParaRPr>
          </a:p>
          <a:p>
            <a:pPr>
              <a:buFont typeface="Arial" pitchFamily="34" charset="0"/>
              <a:buChar char="•"/>
            </a:pPr>
            <a:r>
              <a:rPr lang="en-US" sz="1600" dirty="0" smtClean="0">
                <a:solidFill>
                  <a:schemeClr val="tx1"/>
                </a:solidFill>
                <a:latin typeface="+mn-lt"/>
                <a:ea typeface="+mn-ea"/>
                <a:cs typeface="+mn-cs"/>
              </a:rPr>
              <a:t>Support </a:t>
            </a:r>
            <a:r>
              <a:rPr lang="en-US" sz="1600" dirty="0">
                <a:solidFill>
                  <a:schemeClr val="tx1"/>
                </a:solidFill>
                <a:latin typeface="+mn-lt"/>
                <a:ea typeface="+mn-ea"/>
                <a:cs typeface="+mn-cs"/>
              </a:rPr>
              <a:t>an economic study </a:t>
            </a:r>
            <a:r>
              <a:rPr lang="en-US" sz="1600" dirty="0" smtClean="0">
                <a:solidFill>
                  <a:schemeClr val="tx1"/>
                </a:solidFill>
                <a:latin typeface="+mn-lt"/>
                <a:ea typeface="+mn-ea"/>
                <a:cs typeface="+mn-cs"/>
              </a:rPr>
              <a:t>on the costs </a:t>
            </a:r>
            <a:r>
              <a:rPr lang="en-US" sz="1600" dirty="0">
                <a:solidFill>
                  <a:schemeClr val="tx1"/>
                </a:solidFill>
                <a:latin typeface="+mn-lt"/>
                <a:ea typeface="+mn-ea"/>
                <a:cs typeface="+mn-cs"/>
              </a:rPr>
              <a:t>of water </a:t>
            </a:r>
            <a:r>
              <a:rPr lang="en-US" sz="1600" dirty="0" smtClean="0">
                <a:solidFill>
                  <a:schemeClr val="tx1"/>
                </a:solidFill>
                <a:latin typeface="+mn-lt"/>
                <a:ea typeface="+mn-ea"/>
                <a:cs typeface="+mn-cs"/>
              </a:rPr>
              <a:t>quality improvements </a:t>
            </a:r>
            <a:r>
              <a:rPr lang="en-US" sz="1600" dirty="0">
                <a:solidFill>
                  <a:schemeClr val="tx1"/>
                </a:solidFill>
                <a:latin typeface="+mn-lt"/>
                <a:ea typeface="+mn-ea"/>
                <a:cs typeface="+mn-cs"/>
              </a:rPr>
              <a:t>and the </a:t>
            </a:r>
            <a:r>
              <a:rPr lang="en-US" sz="1600" dirty="0" smtClean="0">
                <a:solidFill>
                  <a:schemeClr val="tx1"/>
                </a:solidFill>
                <a:latin typeface="+mn-lt"/>
                <a:ea typeface="+mn-ea"/>
                <a:cs typeface="+mn-cs"/>
              </a:rPr>
              <a:t>role a </a:t>
            </a:r>
            <a:r>
              <a:rPr lang="en-US" sz="1600" dirty="0">
                <a:solidFill>
                  <a:schemeClr val="tx1"/>
                </a:solidFill>
                <a:latin typeface="+mn-lt"/>
                <a:ea typeface="+mn-ea"/>
                <a:cs typeface="+mn-cs"/>
              </a:rPr>
              <a:t>nutrient trading program can play in </a:t>
            </a:r>
            <a:r>
              <a:rPr lang="en-US" sz="1600" dirty="0" smtClean="0">
                <a:solidFill>
                  <a:schemeClr val="tx1"/>
                </a:solidFill>
                <a:latin typeface="+mn-lt"/>
                <a:ea typeface="+mn-ea"/>
                <a:cs typeface="+mn-cs"/>
              </a:rPr>
              <a:t>environmental </a:t>
            </a:r>
            <a:r>
              <a:rPr lang="en-US" sz="1600" dirty="0">
                <a:solidFill>
                  <a:schemeClr val="tx1"/>
                </a:solidFill>
                <a:latin typeface="+mn-lt"/>
                <a:ea typeface="+mn-ea"/>
                <a:cs typeface="+mn-cs"/>
              </a:rPr>
              <a:t>markets in the </a:t>
            </a:r>
            <a:r>
              <a:rPr lang="en-US" sz="1600" dirty="0" smtClean="0">
                <a:solidFill>
                  <a:schemeClr val="tx1"/>
                </a:solidFill>
                <a:latin typeface="+mn-lt"/>
                <a:ea typeface="+mn-ea"/>
                <a:cs typeface="+mn-cs"/>
              </a:rPr>
              <a:t>Bay watershed.</a:t>
            </a:r>
            <a:endParaRPr lang="en-US" sz="1600" dirty="0">
              <a:solidFill>
                <a:schemeClr val="tx1"/>
              </a:solidFill>
              <a:latin typeface="+mn-lt"/>
              <a:ea typeface="+mn-ea"/>
              <a:cs typeface="+mn-cs"/>
            </a:endParaRPr>
          </a:p>
          <a:p>
            <a:pPr>
              <a:buFont typeface="Arial" pitchFamily="34" charset="0"/>
              <a:buChar char="•"/>
            </a:pPr>
            <a:r>
              <a:rPr lang="en-US" sz="1600" dirty="0" smtClean="0">
                <a:solidFill>
                  <a:schemeClr val="tx1"/>
                </a:solidFill>
                <a:latin typeface="+mn-lt"/>
                <a:ea typeface="+mn-ea"/>
                <a:cs typeface="+mn-cs"/>
              </a:rPr>
              <a:t>Hold </a:t>
            </a:r>
            <a:r>
              <a:rPr lang="en-US" sz="1600" dirty="0">
                <a:solidFill>
                  <a:schemeClr val="tx1"/>
                </a:solidFill>
                <a:latin typeface="+mn-lt"/>
                <a:ea typeface="+mn-ea"/>
                <a:cs typeface="+mn-cs"/>
              </a:rPr>
              <a:t>workshops to integrate climate adaption </a:t>
            </a:r>
            <a:r>
              <a:rPr lang="en-US" sz="1600" dirty="0" smtClean="0">
                <a:solidFill>
                  <a:schemeClr val="tx1"/>
                </a:solidFill>
                <a:latin typeface="+mn-lt"/>
                <a:ea typeface="+mn-ea"/>
                <a:cs typeface="+mn-cs"/>
              </a:rPr>
              <a:t>with restoration </a:t>
            </a:r>
            <a:r>
              <a:rPr lang="en-US" sz="1600" dirty="0">
                <a:solidFill>
                  <a:schemeClr val="tx1"/>
                </a:solidFill>
                <a:latin typeface="+mn-lt"/>
                <a:ea typeface="+mn-ea"/>
                <a:cs typeface="+mn-cs"/>
              </a:rPr>
              <a:t>and conservation techniques at the </a:t>
            </a:r>
            <a:r>
              <a:rPr lang="en-US" sz="1600" dirty="0" err="1" smtClean="0">
                <a:solidFill>
                  <a:schemeClr val="tx1"/>
                </a:solidFill>
                <a:latin typeface="+mn-lt"/>
                <a:ea typeface="+mn-ea"/>
                <a:cs typeface="+mn-cs"/>
              </a:rPr>
              <a:t>subwatershed</a:t>
            </a:r>
            <a:r>
              <a:rPr lang="en-US" sz="1600" dirty="0" smtClean="0"/>
              <a:t> </a:t>
            </a:r>
            <a:r>
              <a:rPr lang="en-US" sz="1600" dirty="0" smtClean="0">
                <a:solidFill>
                  <a:schemeClr val="tx1"/>
                </a:solidFill>
                <a:latin typeface="+mn-lt"/>
                <a:ea typeface="+mn-ea"/>
                <a:cs typeface="+mn-cs"/>
              </a:rPr>
              <a:t>level</a:t>
            </a:r>
            <a:r>
              <a:rPr lang="en-US" sz="1600" dirty="0">
                <a:solidFill>
                  <a:schemeClr val="tx1"/>
                </a:solidFill>
                <a:latin typeface="+mn-lt"/>
                <a:ea typeface="+mn-ea"/>
                <a:cs typeface="+mn-cs"/>
              </a:rPr>
              <a:t>.</a:t>
            </a:r>
          </a:p>
          <a:p>
            <a:pPr>
              <a:buFont typeface="Arial" pitchFamily="34" charset="0"/>
              <a:buChar char="•"/>
            </a:pPr>
            <a:r>
              <a:rPr lang="en-US" sz="1600" dirty="0" smtClean="0">
                <a:solidFill>
                  <a:schemeClr val="tx1"/>
                </a:solidFill>
                <a:latin typeface="+mn-lt"/>
                <a:ea typeface="+mn-ea"/>
                <a:cs typeface="+mn-cs"/>
              </a:rPr>
              <a:t>Produce </a:t>
            </a:r>
            <a:r>
              <a:rPr lang="en-US" sz="1600" dirty="0">
                <a:solidFill>
                  <a:schemeClr val="tx1"/>
                </a:solidFill>
                <a:latin typeface="+mn-lt"/>
                <a:ea typeface="+mn-ea"/>
                <a:cs typeface="+mn-cs"/>
              </a:rPr>
              <a:t>a report summarizing the potential </a:t>
            </a:r>
            <a:r>
              <a:rPr lang="en-US" sz="1600" dirty="0" smtClean="0">
                <a:solidFill>
                  <a:schemeClr val="tx1"/>
                </a:solidFill>
                <a:latin typeface="+mn-lt"/>
                <a:ea typeface="+mn-ea"/>
                <a:cs typeface="+mn-cs"/>
              </a:rPr>
              <a:t>changes in </a:t>
            </a:r>
            <a:r>
              <a:rPr lang="en-US" sz="1600" dirty="0" err="1">
                <a:solidFill>
                  <a:schemeClr val="tx1"/>
                </a:solidFill>
                <a:latin typeface="+mn-lt"/>
                <a:ea typeface="+mn-ea"/>
                <a:cs typeface="+mn-cs"/>
              </a:rPr>
              <a:t>streamflow</a:t>
            </a:r>
            <a:r>
              <a:rPr lang="en-US" sz="1600" dirty="0">
                <a:solidFill>
                  <a:schemeClr val="tx1"/>
                </a:solidFill>
                <a:latin typeface="+mn-lt"/>
                <a:ea typeface="+mn-ea"/>
                <a:cs typeface="+mn-cs"/>
              </a:rPr>
              <a:t> conditions in the watershed </a:t>
            </a:r>
            <a:r>
              <a:rPr lang="en-US" sz="1600" dirty="0" smtClean="0">
                <a:solidFill>
                  <a:schemeClr val="tx1"/>
                </a:solidFill>
                <a:latin typeface="+mn-lt"/>
                <a:ea typeface="+mn-ea"/>
                <a:cs typeface="+mn-cs"/>
              </a:rPr>
              <a:t>to </a:t>
            </a:r>
            <a:r>
              <a:rPr lang="en-US" sz="1600" dirty="0">
                <a:solidFill>
                  <a:schemeClr val="tx1"/>
                </a:solidFill>
                <a:latin typeface="+mn-lt"/>
                <a:ea typeface="+mn-ea"/>
                <a:cs typeface="+mn-cs"/>
              </a:rPr>
              <a:t>help assess potential changes in water quality.</a:t>
            </a:r>
          </a:p>
          <a:p>
            <a:pPr>
              <a:buFont typeface="Arial" pitchFamily="34" charset="0"/>
              <a:buChar char="•"/>
            </a:pPr>
            <a:r>
              <a:rPr lang="en-US" sz="1600" dirty="0" smtClean="0">
                <a:solidFill>
                  <a:schemeClr val="tx1"/>
                </a:solidFill>
                <a:latin typeface="+mn-lt"/>
                <a:ea typeface="+mn-ea"/>
                <a:cs typeface="+mn-cs"/>
              </a:rPr>
              <a:t>Collaborate </a:t>
            </a:r>
            <a:r>
              <a:rPr lang="en-US" sz="1600" dirty="0">
                <a:solidFill>
                  <a:schemeClr val="tx1"/>
                </a:solidFill>
                <a:latin typeface="+mn-lt"/>
                <a:ea typeface="+mn-ea"/>
                <a:cs typeface="+mn-cs"/>
              </a:rPr>
              <a:t>with state and academic partners </a:t>
            </a:r>
            <a:r>
              <a:rPr lang="en-US" sz="1600" dirty="0" smtClean="0">
                <a:solidFill>
                  <a:schemeClr val="tx1"/>
                </a:solidFill>
                <a:latin typeface="+mn-lt"/>
                <a:ea typeface="+mn-ea"/>
                <a:cs typeface="+mn-cs"/>
              </a:rPr>
              <a:t>to implement </a:t>
            </a:r>
            <a:r>
              <a:rPr lang="en-US" sz="1600" dirty="0">
                <a:solidFill>
                  <a:schemeClr val="tx1"/>
                </a:solidFill>
                <a:latin typeface="+mn-lt"/>
                <a:ea typeface="+mn-ea"/>
                <a:cs typeface="+mn-cs"/>
              </a:rPr>
              <a:t>adaptive management though </a:t>
            </a:r>
            <a:r>
              <a:rPr lang="en-US" sz="1600" dirty="0" err="1" smtClean="0">
                <a:solidFill>
                  <a:schemeClr val="tx1"/>
                </a:solidFill>
                <a:latin typeface="+mn-lt"/>
                <a:ea typeface="+mn-ea"/>
                <a:cs typeface="+mn-cs"/>
              </a:rPr>
              <a:t>ChesapeakeStat</a:t>
            </a:r>
            <a:r>
              <a:rPr lang="en-US" sz="1600" dirty="0" smtClean="0"/>
              <a:t> </a:t>
            </a:r>
            <a:r>
              <a:rPr lang="en-US" sz="1600" dirty="0" smtClean="0">
                <a:solidFill>
                  <a:schemeClr val="tx1"/>
                </a:solidFill>
                <a:latin typeface="+mn-lt"/>
                <a:ea typeface="+mn-ea"/>
                <a:cs typeface="+mn-cs"/>
              </a:rPr>
              <a:t>and </a:t>
            </a:r>
            <a:r>
              <a:rPr lang="en-US" sz="1600" dirty="0">
                <a:solidFill>
                  <a:schemeClr val="tx1"/>
                </a:solidFill>
                <a:latin typeface="+mn-lt"/>
                <a:ea typeface="+mn-ea"/>
                <a:cs typeface="+mn-cs"/>
              </a:rPr>
              <a:t>establish the Monitoring Alliance and </a:t>
            </a:r>
            <a:r>
              <a:rPr lang="en-US" sz="1600" dirty="0" smtClean="0">
                <a:solidFill>
                  <a:schemeClr val="tx1"/>
                </a:solidFill>
                <a:latin typeface="+mn-lt"/>
                <a:ea typeface="+mn-ea"/>
                <a:cs typeface="+mn-cs"/>
              </a:rPr>
              <a:t>Data Enterprise.</a:t>
            </a:r>
            <a:endParaRPr lang="en-US" sz="1600" dirty="0"/>
          </a:p>
        </p:txBody>
      </p:sp>
      <p:sp>
        <p:nvSpPr>
          <p:cNvPr id="5" name="Slide Number Placeholder 4"/>
          <p:cNvSpPr>
            <a:spLocks noGrp="1"/>
          </p:cNvSpPr>
          <p:nvPr>
            <p:ph type="sldNum" sz="quarter" idx="10"/>
          </p:nvPr>
        </p:nvSpPr>
        <p:spPr/>
        <p:txBody>
          <a:bodyPr/>
          <a:lstStyle/>
          <a:p>
            <a:fld id="{95B064DE-C7FF-406F-BF6B-A8BFF0AD8967}" type="slidenum">
              <a:rPr lang="en-US" smtClean="0"/>
              <a:pPr/>
              <a:t>12</a:t>
            </a:fld>
            <a:endParaRPr lang="en-US"/>
          </a:p>
        </p:txBody>
      </p:sp>
      <p:pic>
        <p:nvPicPr>
          <p:cNvPr id="422914" name="Picture 2"/>
          <p:cNvPicPr>
            <a:picLocks noGrp="1" noChangeAspect="1" noChangeArrowheads="1"/>
          </p:cNvPicPr>
          <p:nvPr>
            <p:ph sz="half" idx="2"/>
          </p:nvPr>
        </p:nvPicPr>
        <p:blipFill>
          <a:blip r:embed="rId2" cstate="print"/>
          <a:srcRect/>
          <a:stretch>
            <a:fillRect/>
          </a:stretch>
        </p:blipFill>
        <p:spPr bwMode="auto">
          <a:xfrm>
            <a:off x="7391400" y="1752600"/>
            <a:ext cx="1602908" cy="2133600"/>
          </a:xfrm>
          <a:prstGeom prst="rect">
            <a:avLst/>
          </a:prstGeom>
          <a:noFill/>
          <a:ln w="9525">
            <a:noFill/>
            <a:miter lim="800000"/>
            <a:headEnd/>
            <a:tailEnd/>
          </a:ln>
        </p:spPr>
      </p:pic>
      <p:pic>
        <p:nvPicPr>
          <p:cNvPr id="422915" name="Picture 3"/>
          <p:cNvPicPr>
            <a:picLocks noChangeAspect="1" noChangeArrowheads="1"/>
          </p:cNvPicPr>
          <p:nvPr/>
        </p:nvPicPr>
        <p:blipFill>
          <a:blip r:embed="rId3" cstate="print"/>
          <a:srcRect/>
          <a:stretch>
            <a:fillRect/>
          </a:stretch>
        </p:blipFill>
        <p:spPr bwMode="auto">
          <a:xfrm>
            <a:off x="6705600" y="3810000"/>
            <a:ext cx="1776413"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solidFill>
                  <a:schemeClr val="bg1"/>
                </a:solidFill>
              </a:rPr>
              <a:t>Funding</a:t>
            </a:r>
            <a:endParaRPr lang="en-US" dirty="0">
              <a:solidFill>
                <a:schemeClr val="bg1"/>
              </a:solidFill>
            </a:endParaRPr>
          </a:p>
        </p:txBody>
      </p:sp>
      <p:sp>
        <p:nvSpPr>
          <p:cNvPr id="3" name="Text Placeholder 2"/>
          <p:cNvSpPr>
            <a:spLocks noGrp="1"/>
          </p:cNvSpPr>
          <p:nvPr>
            <p:ph type="body" sz="half" idx="1"/>
          </p:nvPr>
        </p:nvSpPr>
        <p:spPr>
          <a:xfrm>
            <a:off x="457200" y="990600"/>
            <a:ext cx="6553200" cy="4953000"/>
          </a:xfrm>
        </p:spPr>
        <p:txBody>
          <a:bodyPr/>
          <a:lstStyle/>
          <a:p>
            <a:pPr>
              <a:buClrTx/>
              <a:buNone/>
            </a:pPr>
            <a:endParaRPr lang="en-US" sz="2400" dirty="0" smtClean="0"/>
          </a:p>
          <a:p>
            <a:pPr>
              <a:buClrTx/>
              <a:buSzPct val="100000"/>
              <a:buFont typeface="Wingdings" pitchFamily="2" charset="2"/>
              <a:buChar char="ü"/>
            </a:pPr>
            <a:r>
              <a:rPr lang="en-US" sz="2400" dirty="0" smtClean="0"/>
              <a:t>	Total FY2012 federal funding: 	$419,632,152 (actual appropriations)</a:t>
            </a:r>
          </a:p>
          <a:p>
            <a:pPr>
              <a:buClrTx/>
              <a:buNone/>
            </a:pPr>
            <a:r>
              <a:rPr lang="en-US" sz="2400" dirty="0" smtClean="0"/>
              <a:t>		</a:t>
            </a:r>
          </a:p>
          <a:p>
            <a:pPr>
              <a:buClrTx/>
              <a:buSzPct val="100000"/>
              <a:buFont typeface="Wingdings" pitchFamily="2" charset="2"/>
              <a:buChar char="ü"/>
            </a:pPr>
            <a:r>
              <a:rPr lang="en-US" sz="2400" dirty="0" smtClean="0"/>
              <a:t>	Based on resources that are directly 	attributable to implementing the EO 	Strategy by the FLC agencies</a:t>
            </a:r>
          </a:p>
          <a:p>
            <a:pPr>
              <a:buNone/>
            </a:pPr>
            <a:endParaRPr lang="en-US" sz="2400" dirty="0" smtClean="0"/>
          </a:p>
          <a:p>
            <a:pPr>
              <a:buClrTx/>
              <a:buSzPct val="100000"/>
              <a:buFont typeface="Wingdings" pitchFamily="2" charset="2"/>
              <a:buChar char="ü"/>
            </a:pPr>
            <a:r>
              <a:rPr lang="en-US" sz="2400" dirty="0" smtClean="0"/>
              <a:t>	FY2012 projections are based on an 	explicit strategy and a set of actions 	jointly adopted by all agencies</a:t>
            </a:r>
            <a:endParaRPr lang="en-US" sz="2400" dirty="0"/>
          </a:p>
        </p:txBody>
      </p:sp>
      <p:sp>
        <p:nvSpPr>
          <p:cNvPr id="5" name="Slide Number Placeholder 4"/>
          <p:cNvSpPr>
            <a:spLocks noGrp="1"/>
          </p:cNvSpPr>
          <p:nvPr>
            <p:ph type="sldNum" sz="quarter" idx="10"/>
          </p:nvPr>
        </p:nvSpPr>
        <p:spPr/>
        <p:txBody>
          <a:bodyPr/>
          <a:lstStyle/>
          <a:p>
            <a:fld id="{95B064DE-C7FF-406F-BF6B-A8BFF0AD8967}" type="slidenum">
              <a:rPr lang="en-US" smtClean="0"/>
              <a:pPr/>
              <a:t>13</a:t>
            </a:fld>
            <a:endParaRPr lang="en-US"/>
          </a:p>
        </p:txBody>
      </p:sp>
      <p:pic>
        <p:nvPicPr>
          <p:cNvPr id="1026" name="Picture 2" descr="C:\Documents and Settings\Hwaldman\Local Settings\Temporary Internet Files\Content.IE5\6ERCING2\MP900438810[1].jpg"/>
          <p:cNvPicPr>
            <a:picLocks noGrp="1" noChangeAspect="1" noChangeArrowheads="1"/>
          </p:cNvPicPr>
          <p:nvPr>
            <p:ph sz="half" idx="2"/>
          </p:nvPr>
        </p:nvPicPr>
        <p:blipFill>
          <a:blip r:embed="rId2" cstate="print"/>
          <a:srcRect/>
          <a:stretch>
            <a:fillRect/>
          </a:stretch>
        </p:blipFill>
        <p:spPr bwMode="auto">
          <a:xfrm>
            <a:off x="7239000" y="1676400"/>
            <a:ext cx="1676400" cy="34289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lstStyle/>
          <a:p>
            <a:r>
              <a:rPr lang="en-US" dirty="0" smtClean="0">
                <a:solidFill>
                  <a:schemeClr val="bg1"/>
                </a:solidFill>
              </a:rPr>
              <a:t>Funding</a:t>
            </a:r>
            <a:endParaRPr lang="en-US" dirty="0">
              <a:solidFill>
                <a:schemeClr val="bg1"/>
              </a:solidFill>
            </a:endParaRPr>
          </a:p>
        </p:txBody>
      </p:sp>
      <p:sp>
        <p:nvSpPr>
          <p:cNvPr id="3" name="Text Placeholder 2"/>
          <p:cNvSpPr>
            <a:spLocks noGrp="1"/>
          </p:cNvSpPr>
          <p:nvPr>
            <p:ph type="body" sz="half" idx="1"/>
          </p:nvPr>
        </p:nvSpPr>
        <p:spPr>
          <a:xfrm>
            <a:off x="457200" y="1219200"/>
            <a:ext cx="8229600" cy="5257800"/>
          </a:xfrm>
        </p:spPr>
        <p:txBody>
          <a:bodyPr/>
          <a:lstStyle/>
          <a:p>
            <a:endParaRPr lang="en-US" dirty="0"/>
          </a:p>
        </p:txBody>
      </p:sp>
      <p:sp>
        <p:nvSpPr>
          <p:cNvPr id="5" name="Slide Number Placeholder 4"/>
          <p:cNvSpPr>
            <a:spLocks noGrp="1"/>
          </p:cNvSpPr>
          <p:nvPr>
            <p:ph type="sldNum" sz="quarter" idx="10"/>
          </p:nvPr>
        </p:nvSpPr>
        <p:spPr/>
        <p:txBody>
          <a:bodyPr/>
          <a:lstStyle/>
          <a:p>
            <a:fld id="{95B064DE-C7FF-406F-BF6B-A8BFF0AD8967}" type="slidenum">
              <a:rPr lang="en-US" smtClean="0"/>
              <a:pPr/>
              <a:t>14</a:t>
            </a:fld>
            <a:endParaRPr lang="en-US"/>
          </a:p>
        </p:txBody>
      </p:sp>
      <p:pic>
        <p:nvPicPr>
          <p:cNvPr id="6" name="Picture 5"/>
          <p:cNvPicPr/>
          <p:nvPr/>
        </p:nvPicPr>
        <p:blipFill>
          <a:blip r:embed="rId2" cstate="print"/>
          <a:srcRect l="3045" t="8016" r="3526" b="4609"/>
          <a:stretch>
            <a:fillRect/>
          </a:stretch>
        </p:blipFill>
        <p:spPr bwMode="auto">
          <a:xfrm>
            <a:off x="533400" y="838200"/>
            <a:ext cx="7924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4000" dirty="0" smtClean="0">
                <a:solidFill>
                  <a:schemeClr val="bg1"/>
                </a:solidFill>
              </a:rPr>
              <a:t>Outcomes and Milestones for the Four Goal Areas </a:t>
            </a:r>
            <a:endParaRPr lang="en-US" sz="4000" dirty="0">
              <a:solidFill>
                <a:schemeClr val="bg1"/>
              </a:solidFill>
            </a:endParaRPr>
          </a:p>
        </p:txBody>
      </p:sp>
      <p:sp>
        <p:nvSpPr>
          <p:cNvPr id="3" name="Content Placeholder 2"/>
          <p:cNvSpPr>
            <a:spLocks noGrp="1"/>
          </p:cNvSpPr>
          <p:nvPr>
            <p:ph sz="half" idx="1"/>
          </p:nvPr>
        </p:nvSpPr>
        <p:spPr>
          <a:xfrm>
            <a:off x="457200" y="1600200"/>
            <a:ext cx="8153400" cy="4267200"/>
          </a:xfrm>
        </p:spPr>
        <p:txBody>
          <a:bodyPr/>
          <a:lstStyle/>
          <a:p>
            <a:pPr>
              <a:buFont typeface="Arial" pitchFamily="34" charset="0"/>
              <a:buChar char="•"/>
            </a:pPr>
            <a:r>
              <a:rPr lang="en-US" dirty="0" smtClean="0"/>
              <a:t>Two-year milestones for four major goal areas</a:t>
            </a:r>
          </a:p>
          <a:p>
            <a:pPr lvl="1">
              <a:buSzPct val="75000"/>
              <a:buFont typeface="Courier New" pitchFamily="49" charset="0"/>
              <a:buChar char="o"/>
            </a:pPr>
            <a:r>
              <a:rPr lang="en-US" dirty="0" smtClean="0"/>
              <a:t>Water Quality</a:t>
            </a:r>
          </a:p>
          <a:p>
            <a:pPr lvl="1">
              <a:buSzPct val="75000"/>
              <a:buFont typeface="Courier New" pitchFamily="49" charset="0"/>
              <a:buChar char="o"/>
            </a:pPr>
            <a:r>
              <a:rPr lang="en-US" dirty="0" smtClean="0"/>
              <a:t>Habitat</a:t>
            </a:r>
          </a:p>
          <a:p>
            <a:pPr lvl="1">
              <a:buSzPct val="75000"/>
              <a:buFont typeface="Courier New" pitchFamily="49" charset="0"/>
              <a:buChar char="o"/>
            </a:pPr>
            <a:r>
              <a:rPr lang="en-US" dirty="0" smtClean="0"/>
              <a:t>Fish &amp; Wildlife</a:t>
            </a:r>
          </a:p>
          <a:p>
            <a:pPr lvl="1">
              <a:buSzPct val="75000"/>
              <a:buFont typeface="Courier New" pitchFamily="49" charset="0"/>
              <a:buChar char="o"/>
            </a:pPr>
            <a:r>
              <a:rPr lang="en-US" dirty="0" smtClean="0"/>
              <a:t>Land &amp; Public Access</a:t>
            </a:r>
          </a:p>
          <a:p>
            <a:pPr>
              <a:buFont typeface="Arial" pitchFamily="34" charset="0"/>
              <a:buChar char="•"/>
            </a:pPr>
            <a:r>
              <a:rPr lang="en-US" dirty="0" smtClean="0"/>
              <a:t>Water Quality milestones issued with state two-year milestones in January 2012</a:t>
            </a:r>
          </a:p>
          <a:p>
            <a:pPr>
              <a:buFont typeface="Arial" pitchFamily="34" charset="0"/>
              <a:buChar char="•"/>
            </a:pPr>
            <a:r>
              <a:rPr lang="en-US" dirty="0" smtClean="0"/>
              <a:t>Other goals in FY12 Action Plan </a:t>
            </a:r>
            <a:r>
              <a:rPr lang="en-US" smtClean="0"/>
              <a:t>issued     March </a:t>
            </a:r>
            <a:r>
              <a:rPr lang="en-US" dirty="0" smtClean="0"/>
              <a:t>30, 2012</a:t>
            </a:r>
            <a:endParaRPr lang="en-US" dirty="0"/>
          </a:p>
        </p:txBody>
      </p:sp>
      <p:sp>
        <p:nvSpPr>
          <p:cNvPr id="5" name="Slide Number Placeholder 4"/>
          <p:cNvSpPr>
            <a:spLocks noGrp="1"/>
          </p:cNvSpPr>
          <p:nvPr>
            <p:ph type="sldNum" sz="quarter" idx="10"/>
          </p:nvPr>
        </p:nvSpPr>
        <p:spPr/>
        <p:txBody>
          <a:bodyPr/>
          <a:lstStyle/>
          <a:p>
            <a:fld id="{177BF46D-180E-4438-AB45-9499A9098A2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chemeClr val="bg1"/>
                </a:solidFill>
              </a:rPr>
              <a:t>2012-2013 Milestones</a:t>
            </a:r>
            <a:endParaRPr lang="en-US" dirty="0">
              <a:solidFill>
                <a:schemeClr val="bg1"/>
              </a:solidFill>
            </a:endParaRPr>
          </a:p>
        </p:txBody>
      </p:sp>
      <p:sp>
        <p:nvSpPr>
          <p:cNvPr id="3" name="Content Placeholder 2"/>
          <p:cNvSpPr>
            <a:spLocks noGrp="1"/>
          </p:cNvSpPr>
          <p:nvPr>
            <p:ph sz="half" idx="1"/>
          </p:nvPr>
        </p:nvSpPr>
        <p:spPr>
          <a:xfrm>
            <a:off x="457200" y="1219200"/>
            <a:ext cx="8001000" cy="5257800"/>
          </a:xfrm>
        </p:spPr>
        <p:txBody>
          <a:bodyPr/>
          <a:lstStyle/>
          <a:p>
            <a:pPr>
              <a:buNone/>
            </a:pPr>
            <a:r>
              <a:rPr lang="en-US" sz="1600" dirty="0" smtClean="0"/>
              <a:t>Restore Clean Water</a:t>
            </a:r>
          </a:p>
          <a:p>
            <a:pPr>
              <a:buNone/>
            </a:pPr>
            <a:endParaRPr lang="en-US" sz="1600" dirty="0"/>
          </a:p>
        </p:txBody>
      </p:sp>
      <p:sp>
        <p:nvSpPr>
          <p:cNvPr id="5" name="Slide Number Placeholder 4"/>
          <p:cNvSpPr>
            <a:spLocks noGrp="1"/>
          </p:cNvSpPr>
          <p:nvPr>
            <p:ph type="sldNum" sz="quarter" idx="10"/>
          </p:nvPr>
        </p:nvSpPr>
        <p:spPr/>
        <p:txBody>
          <a:bodyPr/>
          <a:lstStyle/>
          <a:p>
            <a:fld id="{177BF46D-180E-4438-AB45-9499A9098A25}" type="slidenum">
              <a:rPr lang="en-US" smtClean="0"/>
              <a:pPr/>
              <a:t>16</a:t>
            </a:fld>
            <a:endParaRPr lang="en-US"/>
          </a:p>
        </p:txBody>
      </p:sp>
      <p:pic>
        <p:nvPicPr>
          <p:cNvPr id="6" name="Picture 5"/>
          <p:cNvPicPr/>
          <p:nvPr/>
        </p:nvPicPr>
        <p:blipFill>
          <a:blip r:embed="rId2" cstate="print"/>
          <a:srcRect l="8814" t="8629" r="6891" b="5010"/>
          <a:stretch>
            <a:fillRect/>
          </a:stretch>
        </p:blipFill>
        <p:spPr bwMode="auto">
          <a:xfrm>
            <a:off x="914400" y="1524000"/>
            <a:ext cx="6858000" cy="5257800"/>
          </a:xfrm>
          <a:prstGeom prst="rect">
            <a:avLst/>
          </a:prstGeom>
          <a:noFill/>
          <a:ln w="9525">
            <a:noFill/>
            <a:miter lim="800000"/>
            <a:headEnd/>
            <a:tailEnd/>
          </a:ln>
        </p:spPr>
      </p:pic>
      <p:sp>
        <p:nvSpPr>
          <p:cNvPr id="13" name="Rounded Rectangle 12"/>
          <p:cNvSpPr/>
          <p:nvPr/>
        </p:nvSpPr>
        <p:spPr bwMode="auto">
          <a:xfrm>
            <a:off x="6248400" y="4724400"/>
            <a:ext cx="990600" cy="304800"/>
          </a:xfrm>
          <a:prstGeom prst="roundRect">
            <a:avLst/>
          </a:prstGeom>
          <a:solidFill>
            <a:srgbClr val="FFC0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ounded Rectangle 14"/>
          <p:cNvSpPr/>
          <p:nvPr/>
        </p:nvSpPr>
        <p:spPr bwMode="auto">
          <a:xfrm>
            <a:off x="5486400" y="5867400"/>
            <a:ext cx="2057400" cy="3048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5486400" y="2514600"/>
            <a:ext cx="2209800" cy="5334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ounded Rectangle 16"/>
          <p:cNvSpPr/>
          <p:nvPr/>
        </p:nvSpPr>
        <p:spPr bwMode="auto">
          <a:xfrm>
            <a:off x="5486400" y="3581400"/>
            <a:ext cx="2133600" cy="6096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chemeClr val="bg1"/>
                </a:solidFill>
              </a:rPr>
              <a:t>2012-2013 Milestones</a:t>
            </a:r>
            <a:endParaRPr lang="en-US" dirty="0">
              <a:solidFill>
                <a:schemeClr val="bg1"/>
              </a:solidFill>
            </a:endParaRPr>
          </a:p>
        </p:txBody>
      </p:sp>
      <p:sp>
        <p:nvSpPr>
          <p:cNvPr id="3" name="Content Placeholder 2"/>
          <p:cNvSpPr>
            <a:spLocks noGrp="1"/>
          </p:cNvSpPr>
          <p:nvPr>
            <p:ph sz="half" idx="1"/>
          </p:nvPr>
        </p:nvSpPr>
        <p:spPr>
          <a:xfrm>
            <a:off x="457200" y="1219200"/>
            <a:ext cx="8001000" cy="5257800"/>
          </a:xfrm>
        </p:spPr>
        <p:txBody>
          <a:bodyPr/>
          <a:lstStyle/>
          <a:p>
            <a:pPr>
              <a:buNone/>
            </a:pPr>
            <a:r>
              <a:rPr lang="en-US" sz="1600" dirty="0" smtClean="0"/>
              <a:t>Recover Habitat</a:t>
            </a:r>
          </a:p>
          <a:p>
            <a:pPr>
              <a:buNone/>
            </a:pPr>
            <a:endParaRPr lang="en-US" sz="1600" dirty="0"/>
          </a:p>
        </p:txBody>
      </p:sp>
      <p:sp>
        <p:nvSpPr>
          <p:cNvPr id="5" name="Slide Number Placeholder 4"/>
          <p:cNvSpPr>
            <a:spLocks noGrp="1"/>
          </p:cNvSpPr>
          <p:nvPr>
            <p:ph type="sldNum" sz="quarter" idx="10"/>
          </p:nvPr>
        </p:nvSpPr>
        <p:spPr/>
        <p:txBody>
          <a:bodyPr/>
          <a:lstStyle/>
          <a:p>
            <a:fld id="{177BF46D-180E-4438-AB45-9499A9098A25}" type="slidenum">
              <a:rPr lang="en-US" smtClean="0"/>
              <a:pPr/>
              <a:t>17</a:t>
            </a:fld>
            <a:endParaRPr lang="en-US"/>
          </a:p>
        </p:txBody>
      </p:sp>
      <p:pic>
        <p:nvPicPr>
          <p:cNvPr id="6" name="Picture 5"/>
          <p:cNvPicPr/>
          <p:nvPr/>
        </p:nvPicPr>
        <p:blipFill>
          <a:blip r:embed="rId2" cstate="print"/>
          <a:srcRect l="9135" t="11423" r="7051" b="9018"/>
          <a:stretch>
            <a:fillRect/>
          </a:stretch>
        </p:blipFill>
        <p:spPr bwMode="auto">
          <a:xfrm>
            <a:off x="1090613" y="1524000"/>
            <a:ext cx="6834187" cy="5319713"/>
          </a:xfrm>
          <a:prstGeom prst="rect">
            <a:avLst/>
          </a:prstGeom>
          <a:noFill/>
          <a:ln w="9525">
            <a:noFill/>
            <a:miter lim="800000"/>
            <a:headEnd/>
            <a:tailEnd/>
          </a:ln>
        </p:spPr>
      </p:pic>
      <p:sp>
        <p:nvSpPr>
          <p:cNvPr id="7" name="Rounded Rectangle 6"/>
          <p:cNvSpPr/>
          <p:nvPr/>
        </p:nvSpPr>
        <p:spPr bwMode="auto">
          <a:xfrm>
            <a:off x="5638800" y="4876800"/>
            <a:ext cx="2133600" cy="304800"/>
          </a:xfrm>
          <a:prstGeom prst="roundRect">
            <a:avLst/>
          </a:prstGeom>
          <a:solidFill>
            <a:srgbClr val="FFFF00">
              <a:alpha val="0"/>
            </a:srgbClr>
          </a:solidFill>
          <a:ln w="28575" cap="flat" cmpd="sng" algn="ctr">
            <a:solidFill>
              <a:schemeClr val="tx1">
                <a:alpha val="94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5638800" y="2057400"/>
            <a:ext cx="1752600" cy="2286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5638800" y="2514600"/>
            <a:ext cx="1905000" cy="3810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5638800" y="3048000"/>
            <a:ext cx="2133600" cy="3810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chemeClr val="bg1"/>
                </a:solidFill>
              </a:rPr>
              <a:t>2012-2013 Milestones</a:t>
            </a:r>
            <a:endParaRPr lang="en-US" dirty="0">
              <a:solidFill>
                <a:schemeClr val="bg1"/>
              </a:solidFill>
            </a:endParaRPr>
          </a:p>
        </p:txBody>
      </p:sp>
      <p:sp>
        <p:nvSpPr>
          <p:cNvPr id="3" name="Content Placeholder 2"/>
          <p:cNvSpPr>
            <a:spLocks noGrp="1"/>
          </p:cNvSpPr>
          <p:nvPr>
            <p:ph sz="half" idx="1"/>
          </p:nvPr>
        </p:nvSpPr>
        <p:spPr>
          <a:xfrm>
            <a:off x="457200" y="1295400"/>
            <a:ext cx="8001000" cy="5181600"/>
          </a:xfrm>
        </p:spPr>
        <p:txBody>
          <a:bodyPr/>
          <a:lstStyle/>
          <a:p>
            <a:pPr>
              <a:buNone/>
            </a:pPr>
            <a:r>
              <a:rPr lang="en-US" sz="1600" dirty="0" smtClean="0"/>
              <a:t>Sustain Fish and Wildlife</a:t>
            </a:r>
          </a:p>
          <a:p>
            <a:pPr>
              <a:buNone/>
            </a:pPr>
            <a:endParaRPr lang="en-US" sz="1600" dirty="0"/>
          </a:p>
        </p:txBody>
      </p:sp>
      <p:sp>
        <p:nvSpPr>
          <p:cNvPr id="5" name="Slide Number Placeholder 4"/>
          <p:cNvSpPr>
            <a:spLocks noGrp="1"/>
          </p:cNvSpPr>
          <p:nvPr>
            <p:ph type="sldNum" sz="quarter" idx="10"/>
          </p:nvPr>
        </p:nvSpPr>
        <p:spPr/>
        <p:txBody>
          <a:bodyPr/>
          <a:lstStyle/>
          <a:p>
            <a:fld id="{177BF46D-180E-4438-AB45-9499A9098A25}" type="slidenum">
              <a:rPr lang="en-US" smtClean="0"/>
              <a:pPr/>
              <a:t>18</a:t>
            </a:fld>
            <a:endParaRPr lang="en-US"/>
          </a:p>
        </p:txBody>
      </p:sp>
      <p:pic>
        <p:nvPicPr>
          <p:cNvPr id="6" name="Picture 5"/>
          <p:cNvPicPr/>
          <p:nvPr/>
        </p:nvPicPr>
        <p:blipFill>
          <a:blip r:embed="rId2" cstate="print"/>
          <a:srcRect l="18711" t="9419" r="16667" b="14028"/>
          <a:stretch>
            <a:fillRect/>
          </a:stretch>
        </p:blipFill>
        <p:spPr bwMode="auto">
          <a:xfrm>
            <a:off x="1066800" y="1676400"/>
            <a:ext cx="6400800" cy="5181600"/>
          </a:xfrm>
          <a:prstGeom prst="rect">
            <a:avLst/>
          </a:prstGeom>
          <a:noFill/>
          <a:ln w="9525">
            <a:noFill/>
            <a:miter lim="800000"/>
            <a:headEnd/>
            <a:tailEnd/>
          </a:ln>
        </p:spPr>
      </p:pic>
      <p:sp>
        <p:nvSpPr>
          <p:cNvPr id="7" name="Rounded Rectangle 6"/>
          <p:cNvSpPr/>
          <p:nvPr/>
        </p:nvSpPr>
        <p:spPr bwMode="auto">
          <a:xfrm>
            <a:off x="5334000" y="2057400"/>
            <a:ext cx="1905000" cy="4572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5334000" y="5486400"/>
            <a:ext cx="1981200" cy="3048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chemeClr val="bg1"/>
                </a:solidFill>
              </a:rPr>
              <a:t>2012-2013 Milestones</a:t>
            </a:r>
            <a:endParaRPr lang="en-US" dirty="0">
              <a:solidFill>
                <a:schemeClr val="bg1"/>
              </a:solidFill>
            </a:endParaRPr>
          </a:p>
        </p:txBody>
      </p:sp>
      <p:sp>
        <p:nvSpPr>
          <p:cNvPr id="3" name="Content Placeholder 2"/>
          <p:cNvSpPr>
            <a:spLocks noGrp="1"/>
          </p:cNvSpPr>
          <p:nvPr>
            <p:ph sz="half" idx="1"/>
          </p:nvPr>
        </p:nvSpPr>
        <p:spPr>
          <a:xfrm>
            <a:off x="457200" y="1295400"/>
            <a:ext cx="8001000" cy="4572000"/>
          </a:xfrm>
        </p:spPr>
        <p:txBody>
          <a:bodyPr/>
          <a:lstStyle/>
          <a:p>
            <a:pPr>
              <a:buNone/>
            </a:pPr>
            <a:r>
              <a:rPr lang="en-US" sz="1600" dirty="0" smtClean="0"/>
              <a:t>Conserve Land and Increase Public Access</a:t>
            </a:r>
          </a:p>
          <a:p>
            <a:pPr>
              <a:buNone/>
            </a:pPr>
            <a:endParaRPr lang="en-US" sz="1600" dirty="0"/>
          </a:p>
        </p:txBody>
      </p:sp>
      <p:sp>
        <p:nvSpPr>
          <p:cNvPr id="5" name="Slide Number Placeholder 4"/>
          <p:cNvSpPr>
            <a:spLocks noGrp="1"/>
          </p:cNvSpPr>
          <p:nvPr>
            <p:ph type="sldNum" sz="quarter" idx="10"/>
          </p:nvPr>
        </p:nvSpPr>
        <p:spPr/>
        <p:txBody>
          <a:bodyPr/>
          <a:lstStyle/>
          <a:p>
            <a:fld id="{177BF46D-180E-4438-AB45-9499A9098A25}" type="slidenum">
              <a:rPr lang="en-US" smtClean="0"/>
              <a:pPr/>
              <a:t>19</a:t>
            </a:fld>
            <a:endParaRPr lang="en-US"/>
          </a:p>
        </p:txBody>
      </p:sp>
      <p:pic>
        <p:nvPicPr>
          <p:cNvPr id="6" name="Picture 5"/>
          <p:cNvPicPr/>
          <p:nvPr/>
        </p:nvPicPr>
        <p:blipFill>
          <a:blip r:embed="rId2" cstate="print"/>
          <a:srcRect l="10577" t="15631" r="8654" b="34469"/>
          <a:stretch>
            <a:fillRect/>
          </a:stretch>
        </p:blipFill>
        <p:spPr bwMode="auto">
          <a:xfrm>
            <a:off x="838200" y="1828800"/>
            <a:ext cx="7010400" cy="3962401"/>
          </a:xfrm>
          <a:prstGeom prst="rect">
            <a:avLst/>
          </a:prstGeom>
          <a:noFill/>
          <a:ln w="9525">
            <a:noFill/>
            <a:miter lim="800000"/>
            <a:headEnd/>
            <a:tailEnd/>
          </a:ln>
        </p:spPr>
      </p:pic>
      <p:sp>
        <p:nvSpPr>
          <p:cNvPr id="8" name="Rounded Rectangle 7"/>
          <p:cNvSpPr/>
          <p:nvPr/>
        </p:nvSpPr>
        <p:spPr bwMode="auto">
          <a:xfrm>
            <a:off x="5486400" y="2438400"/>
            <a:ext cx="2209800" cy="6096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5486400" y="4114800"/>
            <a:ext cx="2286000" cy="609600"/>
          </a:xfrm>
          <a:prstGeom prst="roundRect">
            <a:avLst/>
          </a:prstGeom>
          <a:solidFill>
            <a:srgbClr val="FFFF00">
              <a:alpha val="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1066800"/>
          </a:xfrm>
          <a:prstGeom prst="rect">
            <a:avLst/>
          </a:prstGeom>
          <a:solidFill>
            <a:srgbClr val="006096"/>
          </a:solidFill>
          <a:ln w="9525">
            <a:noFill/>
            <a:miter lim="800000"/>
            <a:headEnd/>
            <a:tailEnd/>
          </a:ln>
        </p:spPr>
        <p:txBody>
          <a:bodyPr wrap="none" anchor="ctr"/>
          <a:lstStyle/>
          <a:p>
            <a:pPr algn="ctr"/>
            <a:endParaRPr lang="en-US" sz="1600"/>
          </a:p>
        </p:txBody>
      </p:sp>
      <p:sp>
        <p:nvSpPr>
          <p:cNvPr id="12291" name="Rectangle 3"/>
          <p:cNvSpPr>
            <a:spLocks noGrp="1" noChangeArrowheads="1"/>
          </p:cNvSpPr>
          <p:nvPr>
            <p:ph type="body" idx="1"/>
          </p:nvPr>
        </p:nvSpPr>
        <p:spPr>
          <a:xfrm>
            <a:off x="457200" y="1295400"/>
            <a:ext cx="3276600" cy="990600"/>
          </a:xfrm>
        </p:spPr>
        <p:txBody>
          <a:bodyPr/>
          <a:lstStyle/>
          <a:p>
            <a:pPr lvl="1">
              <a:buFont typeface="Wingdings" pitchFamily="2" charset="2"/>
              <a:buNone/>
            </a:pPr>
            <a:endParaRPr lang="en-US" sz="1600" smtClean="0"/>
          </a:p>
          <a:p>
            <a:pPr>
              <a:buFont typeface="Wingdings" pitchFamily="2" charset="2"/>
              <a:buNone/>
            </a:pPr>
            <a:r>
              <a:rPr lang="en-US" smtClean="0"/>
              <a:t>	May 12, 2010</a:t>
            </a:r>
          </a:p>
        </p:txBody>
      </p:sp>
      <p:sp>
        <p:nvSpPr>
          <p:cNvPr id="12292" name="Rectangle 14"/>
          <p:cNvSpPr>
            <a:spLocks noGrp="1" noChangeArrowheads="1"/>
          </p:cNvSpPr>
          <p:nvPr>
            <p:ph type="title"/>
          </p:nvPr>
        </p:nvSpPr>
        <p:spPr>
          <a:xfrm>
            <a:off x="228600" y="76200"/>
            <a:ext cx="8686800" cy="949325"/>
          </a:xfrm>
          <a:noFill/>
        </p:spPr>
        <p:txBody>
          <a:bodyPr/>
          <a:lstStyle/>
          <a:p>
            <a:r>
              <a:rPr lang="en-US" sz="4000" smtClean="0">
                <a:solidFill>
                  <a:schemeClr val="bg1"/>
                </a:solidFill>
              </a:rPr>
              <a:t>EO 13508 Chesapeake Bay Strategy</a:t>
            </a:r>
          </a:p>
        </p:txBody>
      </p:sp>
      <p:pic>
        <p:nvPicPr>
          <p:cNvPr id="12293" name="Picture 15"/>
          <p:cNvPicPr>
            <a:picLocks noChangeAspect="1" noChangeArrowheads="1"/>
          </p:cNvPicPr>
          <p:nvPr/>
        </p:nvPicPr>
        <p:blipFill>
          <a:blip r:embed="rId2" cstate="print"/>
          <a:srcRect/>
          <a:stretch>
            <a:fillRect/>
          </a:stretch>
        </p:blipFill>
        <p:spPr bwMode="auto">
          <a:xfrm>
            <a:off x="449263" y="2286000"/>
            <a:ext cx="3360737" cy="4330700"/>
          </a:xfrm>
          <a:prstGeom prst="rect">
            <a:avLst/>
          </a:prstGeom>
          <a:noFill/>
          <a:ln w="9525" algn="ctr">
            <a:noFill/>
            <a:miter lim="800000"/>
            <a:headEnd/>
            <a:tailEnd/>
          </a:ln>
        </p:spPr>
      </p:pic>
      <p:pic>
        <p:nvPicPr>
          <p:cNvPr id="12294" name="Picture 16"/>
          <p:cNvPicPr>
            <a:picLocks noChangeAspect="1" noChangeArrowheads="1"/>
          </p:cNvPicPr>
          <p:nvPr/>
        </p:nvPicPr>
        <p:blipFill>
          <a:blip r:embed="rId3" cstate="print"/>
          <a:srcRect l="5930" t="11111" r="49011" b="4445"/>
          <a:stretch>
            <a:fillRect/>
          </a:stretch>
        </p:blipFill>
        <p:spPr bwMode="auto">
          <a:xfrm>
            <a:off x="4572000" y="1219200"/>
            <a:ext cx="2781300" cy="5562600"/>
          </a:xfrm>
          <a:prstGeom prst="rect">
            <a:avLst/>
          </a:prstGeom>
          <a:noFill/>
          <a:ln w="6350">
            <a:solidFill>
              <a:schemeClr val="tx1"/>
            </a:solidFill>
            <a:miter lim="800000"/>
            <a:headEnd/>
            <a:tailEnd/>
          </a:ln>
        </p:spPr>
      </p:pic>
      <p:sp>
        <p:nvSpPr>
          <p:cNvPr id="12295" name="Line 17"/>
          <p:cNvSpPr>
            <a:spLocks noChangeShapeType="1"/>
          </p:cNvSpPr>
          <p:nvPr/>
        </p:nvSpPr>
        <p:spPr bwMode="auto">
          <a:xfrm flipV="1">
            <a:off x="3810000" y="1219200"/>
            <a:ext cx="762000" cy="1066800"/>
          </a:xfrm>
          <a:prstGeom prst="line">
            <a:avLst/>
          </a:prstGeom>
          <a:noFill/>
          <a:ln w="9525">
            <a:solidFill>
              <a:schemeClr val="tx1"/>
            </a:solidFill>
            <a:round/>
            <a:headEnd/>
            <a:tailEnd/>
          </a:ln>
        </p:spPr>
        <p:txBody>
          <a:bodyPr/>
          <a:lstStyle/>
          <a:p>
            <a:endParaRPr lang="en-US"/>
          </a:p>
        </p:txBody>
      </p:sp>
      <p:sp>
        <p:nvSpPr>
          <p:cNvPr id="12296" name="Line 18"/>
          <p:cNvSpPr>
            <a:spLocks noChangeShapeType="1"/>
          </p:cNvSpPr>
          <p:nvPr/>
        </p:nvSpPr>
        <p:spPr bwMode="auto">
          <a:xfrm flipH="1" flipV="1">
            <a:off x="3810000" y="6629400"/>
            <a:ext cx="762000" cy="76200"/>
          </a:xfrm>
          <a:prstGeom prst="line">
            <a:avLst/>
          </a:prstGeom>
          <a:noFill/>
          <a:ln w="9525">
            <a:solidFill>
              <a:schemeClr val="tx1"/>
            </a:solidFill>
            <a:round/>
            <a:headEnd/>
            <a:tailEnd/>
          </a:ln>
        </p:spPr>
        <p:txBody>
          <a:bodyPr/>
          <a:lstStyle/>
          <a:p>
            <a:endParaRPr lang="en-US"/>
          </a:p>
        </p:txBody>
      </p:sp>
      <p:sp>
        <p:nvSpPr>
          <p:cNvPr id="12297" name="Slide Number Placeholder 10"/>
          <p:cNvSpPr>
            <a:spLocks noGrp="1"/>
          </p:cNvSpPr>
          <p:nvPr>
            <p:ph type="sldNum" sz="quarter" idx="4294967295"/>
          </p:nvPr>
        </p:nvSpPr>
        <p:spPr>
          <a:xfrm>
            <a:off x="6553200" y="6248400"/>
            <a:ext cx="2133600" cy="457200"/>
          </a:xfrm>
          <a:prstGeom prst="rect">
            <a:avLst/>
          </a:prstGeom>
          <a:noFill/>
        </p:spPr>
        <p:txBody>
          <a:bodyPr/>
          <a:lstStyle/>
          <a:p>
            <a:fld id="{7B1F774F-52DF-4049-BE12-16B7B3B4D59D}"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2D55BCCA-6FC8-4F4B-BD91-4190C3EA082D}" type="slidenum">
              <a:rPr lang="en-US"/>
              <a:pPr/>
              <a:t>20</a:t>
            </a:fld>
            <a:endParaRPr lang="en-US"/>
          </a:p>
        </p:txBody>
      </p:sp>
      <p:sp>
        <p:nvSpPr>
          <p:cNvPr id="361480" name="Rectangle 8"/>
          <p:cNvSpPr>
            <a:spLocks noChangeArrowheads="1"/>
          </p:cNvSpPr>
          <p:nvPr/>
        </p:nvSpPr>
        <p:spPr bwMode="auto">
          <a:xfrm>
            <a:off x="609600" y="1431925"/>
            <a:ext cx="7696200" cy="701675"/>
          </a:xfrm>
          <a:prstGeom prst="rect">
            <a:avLst/>
          </a:prstGeom>
          <a:noFill/>
          <a:ln w="9525">
            <a:noFill/>
            <a:miter lim="800000"/>
            <a:headEnd/>
            <a:tailEnd/>
          </a:ln>
          <a:effectLst/>
        </p:spPr>
        <p:txBody>
          <a:bodyPr anchor="ctr">
            <a:spAutoFit/>
          </a:bodyPr>
          <a:lstStyle/>
          <a:p>
            <a:pPr algn="ctr">
              <a:tabLst>
                <a:tab pos="914400" algn="l"/>
              </a:tabLst>
            </a:pPr>
            <a:r>
              <a:rPr lang="en-US" sz="4000" b="1">
                <a:solidFill>
                  <a:srgbClr val="5A5A88"/>
                </a:solidFill>
                <a:effectLst>
                  <a:outerShdw blurRad="38100" dist="38100" dir="2700000" algn="tl">
                    <a:srgbClr val="C0C0C0"/>
                  </a:outerShdw>
                </a:effectLst>
              </a:rPr>
              <a:t>QUESTIONS</a:t>
            </a:r>
          </a:p>
        </p:txBody>
      </p:sp>
      <p:sp>
        <p:nvSpPr>
          <p:cNvPr id="361481" name="Rectangle 9"/>
          <p:cNvSpPr>
            <a:spLocks noChangeArrowheads="1"/>
          </p:cNvSpPr>
          <p:nvPr/>
        </p:nvSpPr>
        <p:spPr bwMode="auto">
          <a:xfrm>
            <a:off x="2413000" y="6003925"/>
            <a:ext cx="4368800" cy="396875"/>
          </a:xfrm>
          <a:prstGeom prst="rect">
            <a:avLst/>
          </a:prstGeom>
          <a:noFill/>
          <a:ln w="9525">
            <a:noFill/>
            <a:miter lim="800000"/>
            <a:headEnd/>
            <a:tailEnd/>
          </a:ln>
          <a:effectLst/>
        </p:spPr>
        <p:txBody>
          <a:bodyPr wrap="none">
            <a:spAutoFit/>
          </a:bodyPr>
          <a:lstStyle/>
          <a:p>
            <a:pPr eaLnBrk="1" hangingPunct="1"/>
            <a:r>
              <a:rPr lang="en-US" u="sng">
                <a:solidFill>
                  <a:srgbClr val="0066FF"/>
                </a:solidFill>
              </a:rPr>
              <a:t>http://executiveorder.chesapeakebay.net</a:t>
            </a:r>
            <a:r>
              <a:rPr lang="en-US" sz="2000"/>
              <a:t>/</a:t>
            </a:r>
          </a:p>
        </p:txBody>
      </p:sp>
      <p:pic>
        <p:nvPicPr>
          <p:cNvPr id="361488" name="Picture 16" descr="spsp1_mikeland"/>
          <p:cNvPicPr>
            <a:picLocks noChangeAspect="1" noChangeArrowheads="1"/>
          </p:cNvPicPr>
          <p:nvPr/>
        </p:nvPicPr>
        <p:blipFill>
          <a:blip r:embed="rId2" cstate="print"/>
          <a:srcRect t="7353"/>
          <a:stretch>
            <a:fillRect/>
          </a:stretch>
        </p:blipFill>
        <p:spPr bwMode="auto">
          <a:xfrm>
            <a:off x="5410200" y="4219575"/>
            <a:ext cx="2667000" cy="1647825"/>
          </a:xfrm>
          <a:prstGeom prst="rect">
            <a:avLst/>
          </a:prstGeom>
          <a:noFill/>
          <a:ln w="9525" algn="ctr">
            <a:solidFill>
              <a:schemeClr val="bg1"/>
            </a:solidFill>
            <a:miter lim="800000"/>
            <a:headEnd/>
            <a:tailEnd/>
          </a:ln>
          <a:effectLst/>
        </p:spPr>
      </p:pic>
      <p:pic>
        <p:nvPicPr>
          <p:cNvPr id="361489" name="Picture 17" descr="Thomas_Point_Lighthouse_Chesapeake_Bay"/>
          <p:cNvPicPr>
            <a:picLocks noChangeAspect="1" noChangeArrowheads="1"/>
          </p:cNvPicPr>
          <p:nvPr/>
        </p:nvPicPr>
        <p:blipFill>
          <a:blip r:embed="rId3" cstate="print"/>
          <a:srcRect/>
          <a:stretch>
            <a:fillRect/>
          </a:stretch>
        </p:blipFill>
        <p:spPr bwMode="auto">
          <a:xfrm>
            <a:off x="1066800" y="2362200"/>
            <a:ext cx="2895600" cy="2274888"/>
          </a:xfrm>
          <a:prstGeom prst="rect">
            <a:avLst/>
          </a:prstGeom>
          <a:noFill/>
          <a:ln w="9525" algn="ctr">
            <a:solidFill>
              <a:schemeClr val="bg1"/>
            </a:solidFill>
            <a:miter lim="800000"/>
            <a:headEnd/>
            <a:tailEnd/>
          </a:ln>
          <a:effectLst/>
        </p:spPr>
      </p:pic>
      <p:pic>
        <p:nvPicPr>
          <p:cNvPr id="361490" name="Picture 18" descr="dobbs-crabboat2-450x337"/>
          <p:cNvPicPr>
            <a:picLocks noChangeAspect="1" noChangeArrowheads="1"/>
          </p:cNvPicPr>
          <p:nvPr/>
        </p:nvPicPr>
        <p:blipFill>
          <a:blip r:embed="rId4" cstate="print"/>
          <a:srcRect/>
          <a:stretch>
            <a:fillRect/>
          </a:stretch>
        </p:blipFill>
        <p:spPr bwMode="auto">
          <a:xfrm>
            <a:off x="1066800" y="4262438"/>
            <a:ext cx="2143125" cy="1604962"/>
          </a:xfrm>
          <a:prstGeom prst="rect">
            <a:avLst/>
          </a:prstGeom>
          <a:noFill/>
          <a:ln w="9525" algn="ctr">
            <a:solidFill>
              <a:schemeClr val="bg1"/>
            </a:solidFill>
            <a:miter lim="800000"/>
            <a:headEnd/>
            <a:tailEnd/>
          </a:ln>
          <a:effectLst/>
        </p:spPr>
      </p:pic>
      <p:pic>
        <p:nvPicPr>
          <p:cNvPr id="361491" name="Picture 19" descr="normal_iil-eco-en-00049"/>
          <p:cNvPicPr>
            <a:picLocks noChangeAspect="1" noChangeArrowheads="1"/>
          </p:cNvPicPr>
          <p:nvPr/>
        </p:nvPicPr>
        <p:blipFill>
          <a:blip r:embed="rId5" cstate="print"/>
          <a:srcRect l="6004" t="32001" r="33209" b="9091"/>
          <a:stretch>
            <a:fillRect/>
          </a:stretch>
        </p:blipFill>
        <p:spPr bwMode="auto">
          <a:xfrm>
            <a:off x="3048000" y="4038600"/>
            <a:ext cx="2514600" cy="1828800"/>
          </a:xfrm>
          <a:prstGeom prst="rect">
            <a:avLst/>
          </a:prstGeom>
          <a:noFill/>
          <a:ln w="9525" algn="ctr">
            <a:solidFill>
              <a:schemeClr val="bg1"/>
            </a:solidFill>
            <a:miter lim="800000"/>
            <a:headEnd/>
            <a:tailEnd/>
          </a:ln>
          <a:effectLst/>
        </p:spPr>
      </p:pic>
      <p:pic>
        <p:nvPicPr>
          <p:cNvPr id="361492" name="Picture 20" descr="roadless_skidmore_creek"/>
          <p:cNvPicPr>
            <a:picLocks noChangeAspect="1" noChangeArrowheads="1"/>
          </p:cNvPicPr>
          <p:nvPr/>
        </p:nvPicPr>
        <p:blipFill>
          <a:blip r:embed="rId6" cstate="print"/>
          <a:srcRect/>
          <a:stretch>
            <a:fillRect/>
          </a:stretch>
        </p:blipFill>
        <p:spPr bwMode="auto">
          <a:xfrm>
            <a:off x="5257800" y="2362200"/>
            <a:ext cx="2819400" cy="1885950"/>
          </a:xfrm>
          <a:prstGeom prst="rect">
            <a:avLst/>
          </a:prstGeom>
          <a:noFill/>
          <a:ln w="6350">
            <a:solidFill>
              <a:schemeClr val="bg1"/>
            </a:solidFill>
            <a:miter lim="800000"/>
            <a:headEnd/>
            <a:tailEnd/>
          </a:ln>
        </p:spPr>
      </p:pic>
      <p:pic>
        <p:nvPicPr>
          <p:cNvPr id="361493" name="Picture 21" descr="pennsylvania-dairy-farm"/>
          <p:cNvPicPr>
            <a:picLocks noChangeAspect="1" noChangeArrowheads="1"/>
          </p:cNvPicPr>
          <p:nvPr/>
        </p:nvPicPr>
        <p:blipFill>
          <a:blip r:embed="rId7" cstate="print"/>
          <a:srcRect/>
          <a:stretch>
            <a:fillRect/>
          </a:stretch>
        </p:blipFill>
        <p:spPr bwMode="auto">
          <a:xfrm>
            <a:off x="3048000" y="2362200"/>
            <a:ext cx="2819400" cy="1878013"/>
          </a:xfrm>
          <a:prstGeom prst="rect">
            <a:avLst/>
          </a:prstGeom>
          <a:noFill/>
          <a:ln w="9525" algn="ctr">
            <a:solidFill>
              <a:schemeClr val="bg1"/>
            </a:solidFill>
            <a:miter lim="800000"/>
            <a:headEnd/>
            <a:tailEnd/>
          </a:ln>
          <a:effectLst/>
        </p:spPr>
      </p:pic>
      <p:pic>
        <p:nvPicPr>
          <p:cNvPr id="361494" name="Picture 11" descr="blackduck.jpg"/>
          <p:cNvPicPr>
            <a:picLocks noChangeAspect="1"/>
          </p:cNvPicPr>
          <p:nvPr/>
        </p:nvPicPr>
        <p:blipFill>
          <a:blip r:embed="rId8" cstate="print"/>
          <a:srcRect/>
          <a:stretch>
            <a:fillRect/>
          </a:stretch>
        </p:blipFill>
        <p:spPr bwMode="auto">
          <a:xfrm>
            <a:off x="5562600" y="4267200"/>
            <a:ext cx="2514600" cy="1585913"/>
          </a:xfrm>
          <a:prstGeom prst="rect">
            <a:avLst/>
          </a:prstGeom>
          <a:noFill/>
          <a:ln w="6350">
            <a:solidFill>
              <a:schemeClr val="bg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4294967295"/>
          </p:nvPr>
        </p:nvSpPr>
        <p:spPr>
          <a:xfrm>
            <a:off x="6553200" y="6248400"/>
            <a:ext cx="2133600" cy="457200"/>
          </a:xfrm>
          <a:prstGeom prst="rect">
            <a:avLst/>
          </a:prstGeom>
          <a:noFill/>
        </p:spPr>
        <p:txBody>
          <a:bodyPr/>
          <a:lstStyle/>
          <a:p>
            <a:fld id="{DC715183-F0A0-41F2-BA67-F6BFAEC4E389}" type="slidenum">
              <a:rPr lang="en-US" smtClean="0"/>
              <a:pPr/>
              <a:t>3</a:t>
            </a:fld>
            <a:endParaRPr lang="en-US" smtClean="0"/>
          </a:p>
        </p:txBody>
      </p:sp>
      <p:sp>
        <p:nvSpPr>
          <p:cNvPr id="13315" name="Rectangle 2"/>
          <p:cNvSpPr>
            <a:spLocks noGrp="1" noChangeArrowheads="1"/>
          </p:cNvSpPr>
          <p:nvPr>
            <p:ph type="title"/>
          </p:nvPr>
        </p:nvSpPr>
        <p:spPr>
          <a:xfrm>
            <a:off x="838200" y="46038"/>
            <a:ext cx="8229600" cy="563562"/>
          </a:xfrm>
          <a:noFill/>
        </p:spPr>
        <p:txBody>
          <a:bodyPr/>
          <a:lstStyle/>
          <a:p>
            <a:r>
              <a:rPr lang="en-US" sz="3200" b="1" smtClean="0">
                <a:solidFill>
                  <a:srgbClr val="333399"/>
                </a:solidFill>
              </a:rPr>
              <a:t>EO Strategy Goals and Outcomes</a:t>
            </a:r>
          </a:p>
        </p:txBody>
      </p:sp>
      <p:graphicFrame>
        <p:nvGraphicFramePr>
          <p:cNvPr id="441347" name="Group 3"/>
          <p:cNvGraphicFramePr>
            <a:graphicFrameLocks noGrp="1"/>
          </p:cNvGraphicFramePr>
          <p:nvPr>
            <p:ph sz="half" idx="1"/>
          </p:nvPr>
        </p:nvGraphicFramePr>
        <p:xfrm>
          <a:off x="381000" y="727075"/>
          <a:ext cx="4191000" cy="5833428"/>
        </p:xfrm>
        <a:graphic>
          <a:graphicData uri="http://schemas.openxmlformats.org/drawingml/2006/table">
            <a:tbl>
              <a:tblPr/>
              <a:tblGrid>
                <a:gridCol w="307975"/>
                <a:gridCol w="3883025"/>
              </a:tblGrid>
              <a:tr h="552450">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RESTORE CLEAN WATER GOAL:  </a:t>
                      </a:r>
                      <a:r>
                        <a:rPr kumimoji="0" lang="en-US" sz="10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Reduce nitrogen, phosphorus, sediment and other pollutants to meet Bay water quality goals for dissolved oxygen, clarity and chlorophyll-a and toxic contaminants.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hMerge="1">
                  <a:txBody>
                    <a:bodyPr/>
                    <a:lstStyle/>
                    <a:p>
                      <a:endParaRPr lang="en-US"/>
                    </a:p>
                  </a:txBody>
                  <a:tcPr/>
                </a:tc>
              </a:tr>
              <a:tr h="7096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WATER QUALITY OUTCOME</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Meet water quality standards for dissolved oxygen, clarity/underwater grasses and chlorophyll-a in the Bay and tidal tributaries by implementing 100 percent of pollution reduction actions for nitrogen, phosphorus and sediment no later than 2025, with 60 percent of segments attaining water quality standards by 2025.</a:t>
                      </a:r>
                      <a:r>
                        <a:rPr kumimoji="0" 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STREAM RESTORATION OUTCOME</a:t>
                      </a:r>
                      <a:r>
                        <a:rPr kumimoji="0" 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 the health of streams so that 70 percent of sampled streams throughout the Chesapeake watershed rate fair, good or excellent, as measured by the Index of Biotic Integrity, by 2025.</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5127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AGRICULTURAL CONSERVATION OUTCOME</a:t>
                      </a:r>
                      <a:r>
                        <a:rPr kumimoji="0" 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Work with producers to apply new conservation practices on 4 million acres of agricultural working lands in high-priority watersheds by 2025 to improve water quality in the Chesapeake Bay and its tributaries. </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550863">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RECOVER HABITAT GOAL:  </a:t>
                      </a:r>
                      <a:r>
                        <a:rPr kumimoji="0" lang="en-US" sz="1000" b="0" i="0" u="none" strike="noStrike" cap="none" normalizeH="0" baseline="0" smtClean="0">
                          <a:ln>
                            <a:noFill/>
                          </a:ln>
                          <a:solidFill>
                            <a:srgbClr val="FFFFFF"/>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rgbClr val="FFFFFF"/>
                          </a:solidFill>
                          <a:effectLst/>
                          <a:latin typeface="Arial" pitchFamily="34" charset="0"/>
                          <a:ea typeface="Times New Roman" pitchFamily="18" charset="0"/>
                          <a:cs typeface="Arial" pitchFamily="34" charset="0"/>
                        </a:rPr>
                        <a:t>Restore a network of land and water habitats to support priority species and to afford other public benefits, including water quality, recreational uses and scenic value across the watershed.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r>
              <a:tr h="5603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WETLAND RESTORATION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Restore 30,000 acres of tidal and non-tidal wetlands and enhance the function of an additional 150,000 acres of degraded wetlands by 2025.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FOREST BUFFER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Restore riparian forest buffers to 63 percent, or 181,440 miles, of the total riparian miles (stream bank and shoreline miles) in the Bay watershed by 2025. </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111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FISH</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PASSAGE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Restore historical fish migratory routes by opening 1,000 additional stream miles by 2025, with restoration success indicated by the presence of river herring, American shad and/or American eel.  </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13344" name="Line 31"/>
          <p:cNvSpPr>
            <a:spLocks noChangeShapeType="1"/>
          </p:cNvSpPr>
          <p:nvPr/>
        </p:nvSpPr>
        <p:spPr bwMode="auto">
          <a:xfrm flipH="1">
            <a:off x="914400" y="533400"/>
            <a:ext cx="8229600" cy="0"/>
          </a:xfrm>
          <a:prstGeom prst="line">
            <a:avLst/>
          </a:prstGeom>
          <a:noFill/>
          <a:ln w="19050">
            <a:solidFill>
              <a:srgbClr val="0033CC"/>
            </a:solidFill>
            <a:round/>
            <a:headEnd/>
            <a:tailEnd/>
          </a:ln>
        </p:spPr>
        <p:txBody>
          <a:bodyPr/>
          <a:lstStyle/>
          <a:p>
            <a:endParaRPr lang="en-US"/>
          </a:p>
        </p:txBody>
      </p:sp>
      <p:graphicFrame>
        <p:nvGraphicFramePr>
          <p:cNvPr id="441376" name="Group 32"/>
          <p:cNvGraphicFramePr>
            <a:graphicFrameLocks noGrp="1"/>
          </p:cNvGraphicFramePr>
          <p:nvPr>
            <p:ph sz="half" idx="2"/>
          </p:nvPr>
        </p:nvGraphicFramePr>
        <p:xfrm>
          <a:off x="4876800" y="762000"/>
          <a:ext cx="4038600" cy="5935347"/>
        </p:xfrm>
        <a:graphic>
          <a:graphicData uri="http://schemas.openxmlformats.org/drawingml/2006/table">
            <a:tbl>
              <a:tblPr/>
              <a:tblGrid>
                <a:gridCol w="295275"/>
                <a:gridCol w="3743325"/>
              </a:tblGrid>
              <a:tr h="582613">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SUSTAIN FISH &amp; WILDLIFE GOAL: </a:t>
                      </a:r>
                      <a:endPar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Sustain healthy populations of fish and wildlife, which contribute to a resilient ecosystem and vibrant economy.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3366"/>
                    </a:solidFill>
                  </a:tcPr>
                </a:tc>
                <a:tc hMerge="1">
                  <a:txBody>
                    <a:bodyPr/>
                    <a:lstStyle/>
                    <a:p>
                      <a:endParaRPr lang="en-US"/>
                    </a:p>
                  </a:txBody>
                  <a:tcPr/>
                </a:tc>
              </a:tr>
              <a:tr h="5540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9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OYSTER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Restore native oyster habitat and populations in 20 tributaries out of 35 to 40 candidate tributaries by 2025.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9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BLUE CRAB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Maintain sustainable blue crab interim population target of 200 million adults (1+ years old) in 2011 and develop a new population rebuilding target for 2012-2025.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9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BROOK TROUT OUTCOME</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Restore naturally reproducing brook trout populations in headwater streams by improving 58 sub-watersheds from ‘reduced’ classification (10-50 percent of habitat lost) to “healthy” (less than 10 percent of habitat lost) by 2025.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9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BLACK DUCK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Restore a three-year average wintering black duck population in the Chesapeake Bay watershed of 100,000 birds by 2025. </a:t>
                      </a:r>
                      <a:r>
                        <a:rPr kumimoji="0" lang="en-US" sz="10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0C7A8"/>
                    </a:solidFill>
                  </a:tcPr>
                </a:tc>
              </a:tr>
              <a:tr h="1087438">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CONSERVE LAND AND INCREASE PUBLIC ACCESS</a:t>
                      </a:r>
                      <a:r>
                        <a:rPr kumimoji="0" lang="en-US" sz="1000" b="0" i="0" u="none" strike="noStrike" cap="none" normalizeH="0" baseline="0" smtClean="0">
                          <a:ln>
                            <a:noFill/>
                          </a:ln>
                          <a:solidFill>
                            <a:srgbClr val="FFFFFF"/>
                          </a:solidFill>
                          <a:effectLst/>
                          <a:latin typeface="Arial" pitchFamily="34" charset="0"/>
                          <a:ea typeface="Times New Roman" pitchFamily="18" charset="0"/>
                          <a:cs typeface="Arial" pitchFamily="34" charset="0"/>
                        </a:rPr>
                        <a:t> </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rgbClr val="FFFFFF"/>
                          </a:solidFill>
                          <a:effectLst/>
                          <a:latin typeface="Arial" pitchFamily="34" charset="0"/>
                          <a:ea typeface="Times New Roman" pitchFamily="18" charset="0"/>
                          <a:cs typeface="Arial" pitchFamily="34" charset="0"/>
                        </a:rPr>
                        <a:t>Conserve landscapes to maintain water quality, habitat, sustainable working forests, farms and maritime communities; and cultural, community and indigenous values. It will also expand public access to the Bay and its tributaries through existing and new federal, state, and local parks, refuges, reserves, trails and partner sites.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6633"/>
                    </a:solidFill>
                  </a:tcPr>
                </a:tc>
                <a:tc hMerge="1">
                  <a:txBody>
                    <a:bodyPr/>
                    <a:lstStyle/>
                    <a:p>
                      <a:endParaRPr lang="en-US"/>
                    </a:p>
                  </a:txBody>
                  <a:tcPr/>
                </a:tc>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LAND CONSERVATION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Protect an additional 2 million acres of lands throughout the watershed currently identified as high conservation priorities at the federal, state or local level by 2025, including 695,000 acres of forest land of highest value for maintaining water quality.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1000" b="1" i="0" u="none" strike="noStrike" cap="none" normalizeH="0" baseline="0" smtClean="0">
                          <a:ln>
                            <a:noFill/>
                          </a:ln>
                          <a:solidFill>
                            <a:srgbClr val="0033CC"/>
                          </a:solidFill>
                          <a:effectLst/>
                          <a:latin typeface="Arial" pitchFamily="34" charset="0"/>
                          <a:ea typeface="Times New Roman" pitchFamily="18" charset="0"/>
                          <a:cs typeface="Arial" pitchFamily="34" charset="0"/>
                        </a:rPr>
                        <a:t>PUBLIC ACCESS OUTCOME</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Increase public access to the Bay and its tributaries by adding 300 new public access sites by 2025.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6200"/>
            <a:ext cx="8229600" cy="838200"/>
          </a:xfrm>
        </p:spPr>
        <p:txBody>
          <a:bodyPr/>
          <a:lstStyle/>
          <a:p>
            <a:r>
              <a:rPr lang="en-US" sz="3000" dirty="0" smtClean="0">
                <a:solidFill>
                  <a:schemeClr val="bg1"/>
                </a:solidFill>
              </a:rPr>
              <a:t>EO FY11 Progress Report &amp; FY12 Action Plan</a:t>
            </a:r>
            <a:endParaRPr lang="en-US" sz="3000" dirty="0">
              <a:solidFill>
                <a:schemeClr val="bg1"/>
              </a:solidFill>
            </a:endParaRPr>
          </a:p>
        </p:txBody>
      </p:sp>
      <p:sp>
        <p:nvSpPr>
          <p:cNvPr id="4" name="Slide Number Placeholder 3"/>
          <p:cNvSpPr>
            <a:spLocks noGrp="1"/>
          </p:cNvSpPr>
          <p:nvPr>
            <p:ph type="sldNum" sz="quarter" idx="10"/>
          </p:nvPr>
        </p:nvSpPr>
        <p:spPr/>
        <p:txBody>
          <a:bodyPr/>
          <a:lstStyle/>
          <a:p>
            <a:fld id="{9374D66F-2827-4417-AD16-2E5EFE8B82D1}" type="slidenum">
              <a:rPr lang="en-US" smtClean="0"/>
              <a:pPr/>
              <a:t>4</a:t>
            </a:fld>
            <a:endParaRPr lang="en-US" dirty="0"/>
          </a:p>
        </p:txBody>
      </p:sp>
      <p:pic>
        <p:nvPicPr>
          <p:cNvPr id="8" name="Picture 7"/>
          <p:cNvPicPr/>
          <p:nvPr/>
        </p:nvPicPr>
        <p:blipFill>
          <a:blip r:embed="rId2" cstate="print"/>
          <a:srcRect l="23877" t="7816" r="21595" b="3006"/>
          <a:stretch>
            <a:fillRect/>
          </a:stretch>
        </p:blipFill>
        <p:spPr bwMode="auto">
          <a:xfrm>
            <a:off x="457200" y="1371600"/>
            <a:ext cx="3238500" cy="4238625"/>
          </a:xfrm>
          <a:prstGeom prst="rect">
            <a:avLst/>
          </a:prstGeom>
          <a:noFill/>
          <a:ln w="9525">
            <a:noFill/>
            <a:miter lim="800000"/>
            <a:headEnd/>
            <a:tailEnd/>
          </a:ln>
        </p:spPr>
      </p:pic>
      <p:pic>
        <p:nvPicPr>
          <p:cNvPr id="9" name="Picture 8"/>
          <p:cNvPicPr/>
          <p:nvPr/>
        </p:nvPicPr>
        <p:blipFill>
          <a:blip r:embed="rId3" cstate="print"/>
          <a:srcRect l="23557" t="7615" r="21595" b="3206"/>
          <a:stretch>
            <a:fillRect/>
          </a:stretch>
        </p:blipFill>
        <p:spPr bwMode="auto">
          <a:xfrm>
            <a:off x="2362200" y="1981200"/>
            <a:ext cx="3257550" cy="4238625"/>
          </a:xfrm>
          <a:prstGeom prst="rect">
            <a:avLst/>
          </a:prstGeom>
          <a:noFill/>
          <a:ln w="9525">
            <a:noFill/>
            <a:miter lim="800000"/>
            <a:headEnd/>
            <a:tailEnd/>
          </a:ln>
        </p:spPr>
      </p:pic>
      <p:graphicFrame>
        <p:nvGraphicFramePr>
          <p:cNvPr id="12" name="Table 11"/>
          <p:cNvGraphicFramePr>
            <a:graphicFrameLocks noGrp="1"/>
          </p:cNvGraphicFramePr>
          <p:nvPr/>
        </p:nvGraphicFramePr>
        <p:xfrm>
          <a:off x="5970270" y="3108960"/>
          <a:ext cx="2411730" cy="777240"/>
        </p:xfrm>
        <a:graphic>
          <a:graphicData uri="http://schemas.openxmlformats.org/drawingml/2006/table">
            <a:tbl>
              <a:tblPr/>
              <a:tblGrid>
                <a:gridCol w="2411730"/>
              </a:tblGrid>
              <a:tr h="777240">
                <a:tc>
                  <a:txBody>
                    <a:bodyPr/>
                    <a:lstStyle/>
                    <a:p>
                      <a:pPr marL="0" marR="0">
                        <a:lnSpc>
                          <a:spcPct val="115000"/>
                        </a:lnSpc>
                        <a:spcBef>
                          <a:spcPts val="0"/>
                        </a:spcBef>
                        <a:spcAft>
                          <a:spcPts val="0"/>
                        </a:spcAft>
                      </a:pPr>
                      <a:r>
                        <a:rPr lang="en-US" sz="2000" b="1" i="0" baseline="0" dirty="0" smtClean="0">
                          <a:latin typeface="Calibri"/>
                          <a:ea typeface="Calibri"/>
                          <a:cs typeface="Times New Roman"/>
                        </a:rPr>
                        <a:t>Released </a:t>
                      </a:r>
                      <a:r>
                        <a:rPr lang="en-US" sz="2000" b="1" i="0" baseline="0" dirty="0">
                          <a:latin typeface="Calibri"/>
                          <a:ea typeface="Calibri"/>
                          <a:cs typeface="Times New Roman"/>
                        </a:rPr>
                        <a:t>by the FLC </a:t>
                      </a:r>
                      <a:endParaRPr lang="en-US" sz="1100" b="1" i="0" baseline="0" dirty="0">
                        <a:latin typeface="Calibri"/>
                        <a:ea typeface="Calibri"/>
                        <a:cs typeface="Times New Roman"/>
                      </a:endParaRPr>
                    </a:p>
                    <a:p>
                      <a:pPr marL="0" marR="0">
                        <a:lnSpc>
                          <a:spcPct val="115000"/>
                        </a:lnSpc>
                        <a:spcBef>
                          <a:spcPts val="0"/>
                        </a:spcBef>
                        <a:spcAft>
                          <a:spcPts val="0"/>
                        </a:spcAft>
                      </a:pPr>
                      <a:r>
                        <a:rPr lang="en-US" sz="2000" b="1" i="0" baseline="0" dirty="0">
                          <a:latin typeface="Calibri"/>
                          <a:ea typeface="Calibri"/>
                          <a:cs typeface="Times New Roman"/>
                        </a:rPr>
                        <a:t>March 30, 2012</a:t>
                      </a:r>
                      <a:endParaRPr lang="en-US" sz="1100" b="1" i="0" baseline="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E3CBD6-479B-419E-8F55-27BC3C6B79B0}" type="slidenum">
              <a:rPr lang="en-US"/>
              <a:pPr/>
              <a:t>5</a:t>
            </a:fld>
            <a:endParaRPr lang="en-US"/>
          </a:p>
        </p:txBody>
      </p:sp>
      <p:sp>
        <p:nvSpPr>
          <p:cNvPr id="366596" name="Rectangle 4"/>
          <p:cNvSpPr>
            <a:spLocks noGrp="1" noChangeArrowheads="1"/>
          </p:cNvSpPr>
          <p:nvPr>
            <p:ph type="body" idx="1"/>
          </p:nvPr>
        </p:nvSpPr>
        <p:spPr>
          <a:xfrm>
            <a:off x="381000" y="1295400"/>
            <a:ext cx="8229600" cy="3962400"/>
          </a:xfrm>
          <a:noFill/>
          <a:ln/>
        </p:spPr>
        <p:txBody>
          <a:bodyPr/>
          <a:lstStyle/>
          <a:p>
            <a:pPr eaLnBrk="0" hangingPunct="0">
              <a:lnSpc>
                <a:spcPct val="90000"/>
              </a:lnSpc>
              <a:spcBef>
                <a:spcPct val="0"/>
              </a:spcBef>
              <a:buClrTx/>
              <a:buSzTx/>
              <a:buNone/>
            </a:pPr>
            <a:r>
              <a:rPr lang="en-US" sz="2800" i="1" dirty="0"/>
              <a:t>	</a:t>
            </a:r>
            <a:endParaRPr lang="en-US" sz="2800" i="1" dirty="0" smtClean="0"/>
          </a:p>
          <a:p>
            <a:pPr eaLnBrk="0" hangingPunct="0">
              <a:lnSpc>
                <a:spcPct val="90000"/>
              </a:lnSpc>
              <a:spcBef>
                <a:spcPct val="0"/>
              </a:spcBef>
              <a:buClrTx/>
              <a:buSzTx/>
              <a:buFont typeface="Wingdings" pitchFamily="2" charset="2"/>
              <a:buChar char="ü"/>
            </a:pPr>
            <a:r>
              <a:rPr lang="en-US" sz="2800" i="1" dirty="0" smtClean="0"/>
              <a:t>	</a:t>
            </a:r>
            <a:r>
              <a:rPr lang="en-US" sz="2400" dirty="0" smtClean="0"/>
              <a:t>First ever EO report on progress</a:t>
            </a:r>
          </a:p>
          <a:p>
            <a:pPr eaLnBrk="0" hangingPunct="0">
              <a:lnSpc>
                <a:spcPct val="90000"/>
              </a:lnSpc>
              <a:spcBef>
                <a:spcPct val="0"/>
              </a:spcBef>
              <a:buClrTx/>
              <a:buSzTx/>
              <a:buNone/>
            </a:pPr>
            <a:endParaRPr lang="en-US" sz="2400" dirty="0" smtClean="0"/>
          </a:p>
          <a:p>
            <a:pPr eaLnBrk="0" hangingPunct="0">
              <a:lnSpc>
                <a:spcPct val="90000"/>
              </a:lnSpc>
              <a:spcBef>
                <a:spcPct val="0"/>
              </a:spcBef>
              <a:buClrTx/>
              <a:buSzTx/>
              <a:buFont typeface="Wingdings" pitchFamily="2" charset="2"/>
              <a:buChar char="ü"/>
            </a:pPr>
            <a:r>
              <a:rPr lang="en-US" sz="2400" dirty="0" smtClean="0"/>
              <a:t>	Details the steps federal agencies took toward 	achieving strategy goals </a:t>
            </a:r>
          </a:p>
          <a:p>
            <a:pPr eaLnBrk="0" hangingPunct="0">
              <a:lnSpc>
                <a:spcPct val="90000"/>
              </a:lnSpc>
              <a:spcBef>
                <a:spcPct val="0"/>
              </a:spcBef>
              <a:buClrTx/>
              <a:buSzTx/>
              <a:buNone/>
            </a:pPr>
            <a:endParaRPr lang="en-US" sz="2400" dirty="0" smtClean="0"/>
          </a:p>
          <a:p>
            <a:pPr eaLnBrk="0" hangingPunct="0">
              <a:lnSpc>
                <a:spcPct val="90000"/>
              </a:lnSpc>
              <a:spcBef>
                <a:spcPct val="0"/>
              </a:spcBef>
              <a:buClrTx/>
              <a:buSzTx/>
              <a:buFont typeface="Wingdings" pitchFamily="2" charset="2"/>
              <a:buChar char="ü"/>
            </a:pPr>
            <a:r>
              <a:rPr lang="en-US" sz="2400" dirty="0" smtClean="0"/>
              <a:t>	FY2012 efforts focused on setting a “road map” for 	the future</a:t>
            </a:r>
          </a:p>
          <a:p>
            <a:pPr eaLnBrk="0" hangingPunct="0">
              <a:lnSpc>
                <a:spcPct val="90000"/>
              </a:lnSpc>
              <a:spcBef>
                <a:spcPct val="0"/>
              </a:spcBef>
              <a:buClrTx/>
              <a:buSzTx/>
              <a:buNone/>
            </a:pPr>
            <a:endParaRPr lang="en-US" sz="2400" dirty="0" smtClean="0"/>
          </a:p>
          <a:p>
            <a:pPr eaLnBrk="0" hangingPunct="0">
              <a:lnSpc>
                <a:spcPct val="90000"/>
              </a:lnSpc>
              <a:spcBef>
                <a:spcPct val="0"/>
              </a:spcBef>
              <a:buClrTx/>
              <a:buSzTx/>
              <a:buFont typeface="Wingdings" pitchFamily="2" charset="2"/>
              <a:buChar char="ü"/>
            </a:pPr>
            <a:r>
              <a:rPr lang="en-US" sz="2400" dirty="0" smtClean="0"/>
              <a:t>      	Federal agencies also collaborated to          	eliminate duplication of efforts</a:t>
            </a:r>
          </a:p>
          <a:p>
            <a:pPr eaLnBrk="0" hangingPunct="0">
              <a:lnSpc>
                <a:spcPct val="90000"/>
              </a:lnSpc>
              <a:spcBef>
                <a:spcPct val="0"/>
              </a:spcBef>
              <a:buClrTx/>
              <a:buSzTx/>
              <a:buFontTx/>
              <a:buNone/>
            </a:pPr>
            <a:endParaRPr lang="en-US" sz="2200" i="1" dirty="0"/>
          </a:p>
        </p:txBody>
      </p:sp>
      <p:sp>
        <p:nvSpPr>
          <p:cNvPr id="366597" name="Rectangle 5"/>
          <p:cNvSpPr>
            <a:spLocks noChangeArrowheads="1"/>
          </p:cNvSpPr>
          <p:nvPr/>
        </p:nvSpPr>
        <p:spPr bwMode="auto">
          <a:xfrm>
            <a:off x="0" y="5791200"/>
            <a:ext cx="9144000" cy="1066800"/>
          </a:xfrm>
          <a:prstGeom prst="rect">
            <a:avLst/>
          </a:prstGeom>
          <a:solidFill>
            <a:srgbClr val="006096"/>
          </a:solidFill>
          <a:ln w="9525">
            <a:noFill/>
            <a:miter lim="800000"/>
            <a:headEnd/>
            <a:tailEnd/>
          </a:ln>
          <a:effectLst/>
        </p:spPr>
        <p:txBody>
          <a:bodyPr wrap="none" anchor="ctr"/>
          <a:lstStyle/>
          <a:p>
            <a:endParaRPr lang="en-US"/>
          </a:p>
        </p:txBody>
      </p:sp>
      <p:sp>
        <p:nvSpPr>
          <p:cNvPr id="5" name="Rectangle 4"/>
          <p:cNvSpPr/>
          <p:nvPr/>
        </p:nvSpPr>
        <p:spPr>
          <a:xfrm>
            <a:off x="641082" y="152400"/>
            <a:ext cx="5759718" cy="769441"/>
          </a:xfrm>
          <a:prstGeom prst="rect">
            <a:avLst/>
          </a:prstGeom>
        </p:spPr>
        <p:txBody>
          <a:bodyPr wrap="none">
            <a:spAutoFit/>
          </a:bodyPr>
          <a:lstStyle/>
          <a:p>
            <a:r>
              <a:rPr lang="en-US" sz="4400" dirty="0" smtClean="0">
                <a:solidFill>
                  <a:schemeClr val="bg1"/>
                </a:solidFill>
              </a:rPr>
              <a:t>FY11 Progress Report</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solidFill>
                  <a:schemeClr val="bg1"/>
                </a:solidFill>
              </a:rPr>
              <a:t>FY11 Progress Report</a:t>
            </a:r>
            <a:endParaRPr lang="en-US" dirty="0"/>
          </a:p>
        </p:txBody>
      </p:sp>
      <p:sp>
        <p:nvSpPr>
          <p:cNvPr id="4" name="Content Placeholder 3"/>
          <p:cNvSpPr>
            <a:spLocks noGrp="1"/>
          </p:cNvSpPr>
          <p:nvPr>
            <p:ph sz="half" idx="1"/>
          </p:nvPr>
        </p:nvSpPr>
        <p:spPr>
          <a:xfrm>
            <a:off x="457200" y="1295400"/>
            <a:ext cx="6400800" cy="5257800"/>
          </a:xfrm>
        </p:spPr>
        <p:txBody>
          <a:bodyPr/>
          <a:lstStyle/>
          <a:p>
            <a:pPr>
              <a:buNone/>
            </a:pPr>
            <a:r>
              <a:rPr lang="en-US" b="1" u="sng" dirty="0" smtClean="0"/>
              <a:t>RESTORE CLEAN WATER</a:t>
            </a:r>
          </a:p>
          <a:p>
            <a:pPr>
              <a:buNone/>
            </a:pPr>
            <a:r>
              <a:rPr lang="en-US" sz="2000" dirty="0" smtClean="0"/>
              <a:t>FY2011 Accomplishments:</a:t>
            </a:r>
          </a:p>
          <a:p>
            <a:pPr>
              <a:buFont typeface="Arial" pitchFamily="34" charset="0"/>
              <a:buChar char="•"/>
            </a:pPr>
            <a:r>
              <a:rPr lang="en-US" sz="1200" dirty="0" smtClean="0"/>
              <a:t>EPA and its jurisdictional and federal partners focused on implementing the historic Chesapeake Bay Total Maximum Daily Load (TMDL) completed in December 2010. Partners began putting in place controls that achieve 11 percent of the sediment reduction goal, 8 percent of the nitrogen reduction goal and 1 percent of the phosphorus reduction goal. This work is ahead of schedule for all but phosphorus. These local actions—put in place with the help of farmers, home builders, watershed organizations and others—will eventually help meet water quality standards for dissolved oxygen, chlorophyll </a:t>
            </a:r>
            <a:r>
              <a:rPr lang="en-US" sz="1200" i="1" dirty="0" smtClean="0"/>
              <a:t>a and clarity. </a:t>
            </a:r>
          </a:p>
          <a:p>
            <a:pPr>
              <a:buFont typeface="Arial" pitchFamily="34" charset="0"/>
              <a:buChar char="•"/>
            </a:pPr>
            <a:r>
              <a:rPr lang="en-US" sz="1200" dirty="0" smtClean="0"/>
              <a:t>The bay jurisdictions drafted Phase II Watershed Implementation Plans designed to show how strategies will be implemented at the local level, which provide roadmaps for reaching required TMDL pollution reductions by 2025. The jurisdictions and the federal partners also developed two-year milestones to ensure all partners keep on an aggressive path to achieving their pollution reduction targets. </a:t>
            </a:r>
          </a:p>
          <a:p>
            <a:pPr>
              <a:buFont typeface="Arial" pitchFamily="34" charset="0"/>
              <a:buChar char="•"/>
            </a:pPr>
            <a:r>
              <a:rPr lang="en-US" sz="1200" dirty="0" smtClean="0"/>
              <a:t>EPA, U.S. Geological Survey, and the states expanded the Chesapeake non-tidal water quality network to obtain new monitoring data to better assess progress toward the bay TMDL. </a:t>
            </a:r>
          </a:p>
          <a:p>
            <a:pPr>
              <a:buFont typeface="Arial" pitchFamily="34" charset="0"/>
              <a:buChar char="•"/>
            </a:pPr>
            <a:r>
              <a:rPr lang="en-US" sz="1200" dirty="0" smtClean="0"/>
              <a:t>EPA provided more than $20 million to the states and DC in implementation and accountability grants, and $5 million for local innovative and small watershed restoration actions. </a:t>
            </a:r>
          </a:p>
          <a:p>
            <a:pPr>
              <a:buFont typeface="Arial" pitchFamily="34" charset="0"/>
              <a:buChar char="•"/>
            </a:pPr>
            <a:r>
              <a:rPr lang="en-US" sz="1200" dirty="0" smtClean="0"/>
              <a:t>USDA/NRCS treated more than 650,000 acres of working lands in priority watersheds with at least one conservation practice and provided technical and financial assistance to agriculture producers.</a:t>
            </a:r>
          </a:p>
          <a:p>
            <a:pPr>
              <a:buNone/>
            </a:pPr>
            <a:endParaRPr lang="en-US" dirty="0"/>
          </a:p>
        </p:txBody>
      </p:sp>
      <p:sp>
        <p:nvSpPr>
          <p:cNvPr id="3" name="Slide Number Placeholder 2"/>
          <p:cNvSpPr>
            <a:spLocks noGrp="1"/>
          </p:cNvSpPr>
          <p:nvPr>
            <p:ph type="sldNum" sz="quarter" idx="10"/>
          </p:nvPr>
        </p:nvSpPr>
        <p:spPr/>
        <p:txBody>
          <a:bodyPr/>
          <a:lstStyle/>
          <a:p>
            <a:fld id="{BB3CBE82-361C-4387-A565-322291BF32C7}" type="slidenum">
              <a:rPr lang="en-US" smtClean="0"/>
              <a:pPr/>
              <a:t>6</a:t>
            </a:fld>
            <a:endParaRPr lang="en-US"/>
          </a:p>
        </p:txBody>
      </p:sp>
      <p:pic>
        <p:nvPicPr>
          <p:cNvPr id="6" name="Picture 41" descr="Chesapeake Bay Plate identifies that stormwater drainage goes directly into the Bay."/>
          <p:cNvPicPr>
            <a:picLocks noChangeAspect="1" noChangeArrowheads="1"/>
          </p:cNvPicPr>
          <p:nvPr/>
        </p:nvPicPr>
        <p:blipFill>
          <a:blip r:embed="rId2" cstate="print"/>
          <a:srcRect/>
          <a:stretch>
            <a:fillRect/>
          </a:stretch>
        </p:blipFill>
        <p:spPr bwMode="auto">
          <a:xfrm>
            <a:off x="7010400" y="2286000"/>
            <a:ext cx="1752600" cy="1752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solidFill>
                  <a:schemeClr val="bg1"/>
                </a:solidFill>
              </a:rPr>
              <a:t>FY11 Progress Report</a:t>
            </a:r>
            <a:endParaRPr lang="en-US" dirty="0"/>
          </a:p>
        </p:txBody>
      </p:sp>
      <p:sp>
        <p:nvSpPr>
          <p:cNvPr id="4" name="Content Placeholder 3"/>
          <p:cNvSpPr>
            <a:spLocks noGrp="1"/>
          </p:cNvSpPr>
          <p:nvPr>
            <p:ph sz="half" idx="1"/>
          </p:nvPr>
        </p:nvSpPr>
        <p:spPr>
          <a:xfrm>
            <a:off x="457200" y="1447800"/>
            <a:ext cx="5257800" cy="4953000"/>
          </a:xfrm>
        </p:spPr>
        <p:txBody>
          <a:bodyPr/>
          <a:lstStyle/>
          <a:p>
            <a:pPr>
              <a:buNone/>
            </a:pPr>
            <a:r>
              <a:rPr lang="en-US" b="1" u="sng" dirty="0" smtClean="0"/>
              <a:t>RECOVER HABITAT</a:t>
            </a:r>
          </a:p>
          <a:p>
            <a:pPr>
              <a:buNone/>
            </a:pPr>
            <a:r>
              <a:rPr lang="en-US" sz="2000" dirty="0" smtClean="0"/>
              <a:t>FY2011 Accomplishments:</a:t>
            </a:r>
          </a:p>
          <a:p>
            <a:pPr>
              <a:buFont typeface="Arial" pitchFamily="34" charset="0"/>
              <a:buChar char="•"/>
            </a:pPr>
            <a:r>
              <a:rPr lang="en-US" sz="2000" dirty="0" smtClean="0"/>
              <a:t>148 stream miles were opened for fish passage to benefit </a:t>
            </a:r>
            <a:r>
              <a:rPr lang="en-US" sz="2000" dirty="0" err="1" smtClean="0"/>
              <a:t>anadromous</a:t>
            </a:r>
            <a:r>
              <a:rPr lang="en-US" sz="2000" dirty="0" smtClean="0"/>
              <a:t> and resident species. This exceeded the annual target of 67 stream miles. </a:t>
            </a:r>
          </a:p>
          <a:p>
            <a:pPr>
              <a:buFont typeface="Arial" pitchFamily="34" charset="0"/>
              <a:buChar char="•"/>
            </a:pPr>
            <a:r>
              <a:rPr lang="en-US" sz="2000" dirty="0" smtClean="0"/>
              <a:t>Federal and state partners completed the Maryland portion of a fish passage prioritization tool for blockages in Maryland, Virginia and Pennsylvania. </a:t>
            </a:r>
          </a:p>
          <a:p>
            <a:pPr lvl="1">
              <a:buSzPct val="75000"/>
              <a:buFont typeface="Courier New" pitchFamily="49" charset="0"/>
              <a:buChar char="o"/>
            </a:pPr>
            <a:r>
              <a:rPr lang="en-US" sz="1600" dirty="0" smtClean="0"/>
              <a:t>This tool will accelerate projects that enhance passage of target species and open large stretches of high-quality habitat. </a:t>
            </a:r>
          </a:p>
        </p:txBody>
      </p:sp>
      <p:sp>
        <p:nvSpPr>
          <p:cNvPr id="3" name="Slide Number Placeholder 2"/>
          <p:cNvSpPr>
            <a:spLocks noGrp="1"/>
          </p:cNvSpPr>
          <p:nvPr>
            <p:ph type="sldNum" sz="quarter" idx="10"/>
          </p:nvPr>
        </p:nvSpPr>
        <p:spPr/>
        <p:txBody>
          <a:bodyPr/>
          <a:lstStyle/>
          <a:p>
            <a:fld id="{BB3CBE82-361C-4387-A565-322291BF32C7}" type="slidenum">
              <a:rPr lang="en-US" smtClean="0"/>
              <a:pPr/>
              <a:t>7</a:t>
            </a:fld>
            <a:endParaRPr lang="en-US"/>
          </a:p>
        </p:txBody>
      </p:sp>
      <p:pic>
        <p:nvPicPr>
          <p:cNvPr id="7" name="Picture 50" descr="After_Wetland_Restoration_at_Hamilton_Twp">
            <a:hlinkClick r:id="rId2"/>
          </p:cNvPr>
          <p:cNvPicPr>
            <a:picLocks noChangeAspect="1" noChangeArrowheads="1"/>
          </p:cNvPicPr>
          <p:nvPr/>
        </p:nvPicPr>
        <p:blipFill>
          <a:blip r:embed="rId3" cstate="print"/>
          <a:srcRect/>
          <a:stretch>
            <a:fillRect/>
          </a:stretch>
        </p:blipFill>
        <p:spPr bwMode="auto">
          <a:xfrm>
            <a:off x="5334000" y="1295400"/>
            <a:ext cx="2942303" cy="21002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solidFill>
                  <a:schemeClr val="bg1"/>
                </a:solidFill>
              </a:rPr>
              <a:t>FY11 Progress Report</a:t>
            </a:r>
            <a:endParaRPr lang="en-US" dirty="0"/>
          </a:p>
        </p:txBody>
      </p:sp>
      <p:sp>
        <p:nvSpPr>
          <p:cNvPr id="4" name="Content Placeholder 3"/>
          <p:cNvSpPr>
            <a:spLocks noGrp="1"/>
          </p:cNvSpPr>
          <p:nvPr>
            <p:ph sz="half" idx="1"/>
          </p:nvPr>
        </p:nvSpPr>
        <p:spPr>
          <a:xfrm>
            <a:off x="457200" y="1371600"/>
            <a:ext cx="7467600" cy="5181600"/>
          </a:xfrm>
        </p:spPr>
        <p:txBody>
          <a:bodyPr/>
          <a:lstStyle/>
          <a:p>
            <a:pPr>
              <a:buNone/>
            </a:pPr>
            <a:r>
              <a:rPr lang="en-US" b="1" u="sng" dirty="0" smtClean="0"/>
              <a:t>SUSTAIN FISH &amp; WILDLIFE</a:t>
            </a:r>
          </a:p>
          <a:p>
            <a:pPr>
              <a:buNone/>
            </a:pPr>
            <a:r>
              <a:rPr lang="en-US" dirty="0" smtClean="0"/>
              <a:t>FY2011 Accomplishments:</a:t>
            </a:r>
          </a:p>
          <a:p>
            <a:pPr>
              <a:buFont typeface="Arial" pitchFamily="34" charset="0"/>
              <a:buChar char="•"/>
            </a:pPr>
            <a:r>
              <a:rPr lang="en-US" sz="1300" dirty="0" smtClean="0"/>
              <a:t>NOAA led the development of oyster restoration performance metrics that, for the first time in the Chesapeake Bay, set criteria for evaluating success of oyster restoration projects at both tributary and reef spatial scales. The metrics will be used to track progress toward the EO goal to restore oysters in 20 tributaries by 2025. </a:t>
            </a:r>
          </a:p>
          <a:p>
            <a:pPr>
              <a:buFont typeface="Arial" pitchFamily="34" charset="0"/>
              <a:buChar char="•"/>
            </a:pPr>
            <a:r>
              <a:rPr lang="en-US" sz="1300" dirty="0" smtClean="0"/>
              <a:t>USACE, NOAA and Maryland have also initiated a targeted effort to restore oysters in Harris Creek, a Maryland oyster sanctuary. This collaborative effort serves as a bay-wide model for science-based, large-scale oyster restoration. </a:t>
            </a:r>
          </a:p>
          <a:p>
            <a:pPr>
              <a:buFont typeface="Arial" pitchFamily="34" charset="0"/>
              <a:buChar char="•"/>
            </a:pPr>
            <a:r>
              <a:rPr lang="en-US" sz="1300" dirty="0" smtClean="0"/>
              <a:t>The 2011 Chesapeake Bay Blue Crab Stock Assessment was released by NOAA and was used by the states to establish a new adult, female-specific, blue crab abundance target of 215 million female crabs for the bay. The new target will help maintain a sustainable stock of blue crabs and ensure a robust harvest over the long-term. </a:t>
            </a:r>
          </a:p>
          <a:p>
            <a:pPr>
              <a:buFont typeface="Arial" pitchFamily="34" charset="0"/>
              <a:buChar char="•"/>
            </a:pPr>
            <a:r>
              <a:rPr lang="en-US" sz="1300" dirty="0" smtClean="0"/>
              <a:t>The Eastern Brook Trout Joint Venture (which includes FWS and USGS) evaluated the health of brook trout in sub-watersheds within the Chesapeake Bay watershed and the FWS Coastal Program initiated 2 brook trout restoration projects in Maryland and Virginia.</a:t>
            </a:r>
          </a:p>
          <a:p>
            <a:pPr>
              <a:buFont typeface="Arial" pitchFamily="34" charset="0"/>
              <a:buChar char="•"/>
            </a:pPr>
            <a:r>
              <a:rPr lang="en-US" sz="1300" dirty="0" smtClean="0"/>
              <a:t>Federal, state and nongovernmental partners initiated work to improve a regional black duck habitat model, to assess the quality and spatial arrangement of available black duck habitat in Chesapeake Bay, and to prioritize and target restoration measures. A mid-winter aerial survey was completed, and estimated the 2009-2011 three-year average at 47,269 black ducks in the Chesapeake Bay. </a:t>
            </a:r>
          </a:p>
          <a:p>
            <a:endParaRPr lang="en-US" dirty="0"/>
          </a:p>
        </p:txBody>
      </p:sp>
      <p:sp>
        <p:nvSpPr>
          <p:cNvPr id="3" name="Slide Number Placeholder 2"/>
          <p:cNvSpPr>
            <a:spLocks noGrp="1"/>
          </p:cNvSpPr>
          <p:nvPr>
            <p:ph type="sldNum" sz="quarter" idx="10"/>
          </p:nvPr>
        </p:nvSpPr>
        <p:spPr/>
        <p:txBody>
          <a:bodyPr/>
          <a:lstStyle/>
          <a:p>
            <a:fld id="{BB3CBE82-361C-4387-A565-322291BF32C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solidFill>
                  <a:schemeClr val="bg1"/>
                </a:solidFill>
              </a:rPr>
              <a:t>FY11 Progress Report</a:t>
            </a:r>
            <a:endParaRPr lang="en-US" dirty="0"/>
          </a:p>
        </p:txBody>
      </p:sp>
      <p:sp>
        <p:nvSpPr>
          <p:cNvPr id="4" name="Content Placeholder 3"/>
          <p:cNvSpPr>
            <a:spLocks noGrp="1"/>
          </p:cNvSpPr>
          <p:nvPr>
            <p:ph sz="half" idx="1"/>
          </p:nvPr>
        </p:nvSpPr>
        <p:spPr>
          <a:xfrm>
            <a:off x="457200" y="1295400"/>
            <a:ext cx="8153400" cy="4572000"/>
          </a:xfrm>
        </p:spPr>
        <p:txBody>
          <a:bodyPr/>
          <a:lstStyle/>
          <a:p>
            <a:pPr>
              <a:buNone/>
            </a:pPr>
            <a:r>
              <a:rPr lang="en-US" sz="2600" b="1" u="sng" dirty="0" smtClean="0"/>
              <a:t>CONSERVE LAND &amp; INCREASE PUBLIC ACCESS</a:t>
            </a:r>
          </a:p>
          <a:p>
            <a:pPr>
              <a:buNone/>
            </a:pPr>
            <a:r>
              <a:rPr lang="en-US" dirty="0" smtClean="0"/>
              <a:t>FY2011 Accomplishments:</a:t>
            </a:r>
          </a:p>
          <a:p>
            <a:pPr>
              <a:buFont typeface="Arial" pitchFamily="34" charset="0"/>
              <a:buChar char="•"/>
            </a:pPr>
            <a:r>
              <a:rPr lang="en-US" sz="1350" dirty="0" smtClean="0"/>
              <a:t>USDA/NRCS worked with agricultural producers to enroll over 6,000 acres in programs that place permanent easements on farmland and wetlands. These efforts conserve open space, keep working lands working, and help reduce the flow of nutrients and sediment into the Chesapeake Bay. </a:t>
            </a:r>
          </a:p>
          <a:p>
            <a:pPr>
              <a:buFont typeface="Arial" pitchFamily="34" charset="0"/>
              <a:buChar char="•"/>
            </a:pPr>
            <a:r>
              <a:rPr lang="en-US" sz="1350" dirty="0" smtClean="0"/>
              <a:t>The Public Access Planning Team, led by the National Park Service, with representation from federal, state, local and nonprofit partners identified and mapped approximately 1,100 existing public access sites throughout the Chesapeake Bay watershed—the first time the entire watershed was inventoried. </a:t>
            </a:r>
          </a:p>
          <a:p>
            <a:pPr>
              <a:buFont typeface="Arial" pitchFamily="34" charset="0"/>
              <a:buChar char="•"/>
            </a:pPr>
            <a:r>
              <a:rPr lang="en-US" sz="1350" dirty="0" smtClean="0"/>
              <a:t>A web-based mapping tool was developed to identify public access gaps and opportunities using input from the public, resulting in more than 300 additional public access site suggestions which will be included in a strategy for expanding public access to be released in Spring of 2012. </a:t>
            </a:r>
            <a:endParaRPr lang="en-US" sz="1350" dirty="0"/>
          </a:p>
        </p:txBody>
      </p:sp>
      <p:sp>
        <p:nvSpPr>
          <p:cNvPr id="3" name="Slide Number Placeholder 2"/>
          <p:cNvSpPr>
            <a:spLocks noGrp="1"/>
          </p:cNvSpPr>
          <p:nvPr>
            <p:ph type="sldNum" sz="quarter" idx="10"/>
          </p:nvPr>
        </p:nvSpPr>
        <p:spPr/>
        <p:txBody>
          <a:bodyPr/>
          <a:lstStyle/>
          <a:p>
            <a:fld id="{BB3CBE82-361C-4387-A565-322291BF32C7}" type="slidenum">
              <a:rPr lang="en-US" smtClean="0"/>
              <a:pPr/>
              <a:t>9</a:t>
            </a:fld>
            <a:endParaRPr lang="en-US"/>
          </a:p>
        </p:txBody>
      </p:sp>
      <p:pic>
        <p:nvPicPr>
          <p:cNvPr id="5" name="Picture 21" descr="Georgetown-University-from-the-Potomac-River"/>
          <p:cNvPicPr>
            <a:picLocks noChangeAspect="1" noChangeArrowheads="1"/>
          </p:cNvPicPr>
          <p:nvPr/>
        </p:nvPicPr>
        <p:blipFill>
          <a:blip r:embed="rId2" cstate="print"/>
          <a:srcRect/>
          <a:stretch>
            <a:fillRect/>
          </a:stretch>
        </p:blipFill>
        <p:spPr bwMode="auto">
          <a:xfrm>
            <a:off x="2971800" y="4495800"/>
            <a:ext cx="2600131" cy="1676400"/>
          </a:xfrm>
          <a:prstGeom prst="rect">
            <a:avLst/>
          </a:prstGeom>
          <a:noFill/>
          <a:ln w="38100" cmpd="dbl">
            <a:solidFill>
              <a:srgbClr val="000000"/>
            </a:solidFill>
            <a:miter lim="800000"/>
            <a:headEnd/>
            <a:tailEnd/>
          </a:ln>
        </p:spPr>
      </p:pic>
      <p:pic>
        <p:nvPicPr>
          <p:cNvPr id="4099" name="Picture 3" descr="C:\Documents and Settings\Hwaldman\Local Settings\Temporary Internet Files\Content.IE5\6ERCING2\MP900442276[1].jpg"/>
          <p:cNvPicPr>
            <a:picLocks noChangeAspect="1" noChangeArrowheads="1"/>
          </p:cNvPicPr>
          <p:nvPr/>
        </p:nvPicPr>
        <p:blipFill>
          <a:blip r:embed="rId3" cstate="print"/>
          <a:srcRect/>
          <a:stretch>
            <a:fillRect/>
          </a:stretch>
        </p:blipFill>
        <p:spPr bwMode="auto">
          <a:xfrm>
            <a:off x="304800" y="4800600"/>
            <a:ext cx="2737806" cy="18198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11428</TotalTime>
  <Words>1747</Words>
  <Application>Microsoft Office PowerPoint</Application>
  <PresentationFormat>On-screen Show (4:3)</PresentationFormat>
  <Paragraphs>139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Pixel</vt:lpstr>
      <vt:lpstr>Slide 1</vt:lpstr>
      <vt:lpstr>EO 13508 Chesapeake Bay Strategy</vt:lpstr>
      <vt:lpstr>EO Strategy Goals and Outcomes</vt:lpstr>
      <vt:lpstr>EO FY11 Progress Report &amp; FY12 Action Plan</vt:lpstr>
      <vt:lpstr>Slide 5</vt:lpstr>
      <vt:lpstr>FY11 Progress Report</vt:lpstr>
      <vt:lpstr>FY11 Progress Report</vt:lpstr>
      <vt:lpstr>FY11 Progress Report</vt:lpstr>
      <vt:lpstr>FY11 Progress Report</vt:lpstr>
      <vt:lpstr>Slide 10</vt:lpstr>
      <vt:lpstr>FY12 Action Plan Overview</vt:lpstr>
      <vt:lpstr>FY12 Action Plan</vt:lpstr>
      <vt:lpstr>Funding</vt:lpstr>
      <vt:lpstr>Funding</vt:lpstr>
      <vt:lpstr>Outcomes and Milestones for the Four Goal Areas </vt:lpstr>
      <vt:lpstr>2012-2013 Milestones</vt:lpstr>
      <vt:lpstr>2012-2013 Milestones</vt:lpstr>
      <vt:lpstr>2012-2013 Milestones</vt:lpstr>
      <vt:lpstr>2012-2013 Milestones</vt:lpstr>
      <vt:lpstr>Slide 20</vt:lpstr>
    </vt:vector>
  </TitlesOfParts>
  <Company>U.S. 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Order 13508 Final Strategy Overview</dc:title>
  <dc:creator>CBPO Staff</dc:creator>
  <cp:lastModifiedBy>Lois Woodward</cp:lastModifiedBy>
  <cp:revision>271</cp:revision>
  <dcterms:created xsi:type="dcterms:W3CDTF">2010-04-28T17:04:28Z</dcterms:created>
  <dcterms:modified xsi:type="dcterms:W3CDTF">2012-05-30T17:33:57Z</dcterms:modified>
</cp:coreProperties>
</file>