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42" r:id="rId3"/>
    <p:sldId id="443" r:id="rId4"/>
    <p:sldId id="444" r:id="rId5"/>
    <p:sldId id="517" r:id="rId6"/>
    <p:sldId id="510" r:id="rId7"/>
    <p:sldId id="518" r:id="rId8"/>
    <p:sldId id="474" r:id="rId9"/>
    <p:sldId id="477" r:id="rId10"/>
    <p:sldId id="508" r:id="rId11"/>
    <p:sldId id="516" r:id="rId12"/>
    <p:sldId id="507" r:id="rId13"/>
    <p:sldId id="511" r:id="rId14"/>
    <p:sldId id="512" r:id="rId15"/>
    <p:sldId id="513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op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696"/>
    <a:srgbClr val="05345B"/>
    <a:srgbClr val="005A9E"/>
    <a:srgbClr val="0099FF"/>
    <a:srgbClr val="009999"/>
    <a:srgbClr val="800080"/>
    <a:srgbClr val="660066"/>
    <a:srgbClr val="FFFF00"/>
    <a:srgbClr val="CCFFCC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4571" autoAdjust="0"/>
  </p:normalViewPr>
  <p:slideViewPr>
    <p:cSldViewPr>
      <p:cViewPr varScale="1">
        <p:scale>
          <a:sx n="43" d="100"/>
          <a:sy n="43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fld id="{94B0755F-60CC-4E7B-945F-E6742674E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77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fld id="{AB8E48DB-3697-4587-912B-D5AE0D4EC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72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D2542-963F-4F04-94AB-669423283A7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25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25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25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25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23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E48DB-3697-4587-912B-D5AE0D4EC1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40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7848600" cy="1905000"/>
          </a:xfrm>
        </p:spPr>
        <p:txBody>
          <a:bodyPr anchor="t"/>
          <a:lstStyle>
            <a:lvl1pPr algn="r">
              <a:lnSpc>
                <a:spcPct val="110000"/>
              </a:lnSpc>
              <a:defRPr sz="4000" smtClean="0">
                <a:solidFill>
                  <a:srgbClr val="05345B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03475" y="4648200"/>
            <a:ext cx="6283325" cy="1066800"/>
          </a:xfrm>
        </p:spPr>
        <p:txBody>
          <a:bodyPr/>
          <a:lstStyle>
            <a:lvl1pPr marL="0" indent="0" algn="r">
              <a:buFont typeface="Arial" charset="0"/>
              <a:buNone/>
              <a:defRPr smtClean="0">
                <a:solidFill>
                  <a:srgbClr val="0066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E50-3625-45D3-88ED-4ECD5C1C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E496-E1C5-4866-B87C-92943761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2C6A-1AB5-4F6C-B2F8-5417CD855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462B-C6BB-4D62-903F-678D5B7B7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8686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581400"/>
            <a:ext cx="8686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0DF7-C0F3-4B5C-A74E-2133D9F66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D231-2ABA-4A61-86D6-F66AE99BA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550C-101E-4880-84B8-CD488CA3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A679-CC6F-42FE-A21D-E47315B2E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56CB-FF58-4BEA-BAA9-77F9A697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EECD-7625-46A2-9C2F-E5CD5A4E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E884-2A93-4176-9D49-DE8422E72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A4A6-0F0F-412B-AF3A-17C22FCBB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39E2-0BA6-4AAE-83EA-6E989DCD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292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9" descr="Tt-logo-horizontal-revers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" y="6477000"/>
            <a:ext cx="121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2E6692-1D4A-40AE-B845-7CC992C79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724" r:id="rId14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85596"/>
          </a:solidFill>
          <a:latin typeface="Tahoma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85596"/>
          </a:solidFill>
          <a:latin typeface="Tahom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85596"/>
          </a:solidFill>
          <a:latin typeface="Tahom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85596"/>
          </a:solidFill>
          <a:latin typeface="Tahom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85596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003366"/>
        </a:buClr>
        <a:buSzPct val="85000"/>
        <a:buFont typeface="Arial" charset="0"/>
        <a:buChar char="►"/>
        <a:defRPr sz="2400">
          <a:solidFill>
            <a:srgbClr val="05345B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lr>
          <a:srgbClr val="006699"/>
        </a:buClr>
        <a:buSzPct val="105000"/>
        <a:buFont typeface="Wingdings" pitchFamily="2" charset="2"/>
        <a:buChar char="§"/>
        <a:defRPr sz="2200">
          <a:solidFill>
            <a:srgbClr val="05345B"/>
          </a:solidFill>
          <a:latin typeface="+mn-lt"/>
        </a:defRPr>
      </a:lvl2pPr>
      <a:lvl3pPr marL="1085850" indent="-228600" algn="l" rtl="0" eaLnBrk="0" fontAlgn="base" hangingPunct="0">
        <a:lnSpc>
          <a:spcPct val="95000"/>
        </a:lnSpc>
        <a:spcBef>
          <a:spcPct val="0"/>
        </a:spcBef>
        <a:spcAft>
          <a:spcPct val="40000"/>
        </a:spcAft>
        <a:buSzPct val="115000"/>
        <a:buChar char="•"/>
        <a:defRPr sz="2000">
          <a:solidFill>
            <a:srgbClr val="05345B"/>
          </a:solidFill>
          <a:latin typeface="+mn-lt"/>
        </a:defRPr>
      </a:lvl3pPr>
      <a:lvl4pPr marL="1485900" indent="-228600" algn="l" rtl="0" eaLnBrk="0" fontAlgn="base" hangingPunct="0">
        <a:lnSpc>
          <a:spcPct val="95000"/>
        </a:lnSpc>
        <a:spcBef>
          <a:spcPct val="0"/>
        </a:spcBef>
        <a:spcAft>
          <a:spcPct val="40000"/>
        </a:spcAft>
        <a:buClr>
          <a:srgbClr val="006699"/>
        </a:buClr>
        <a:buFont typeface="Arial" charset="0"/>
        <a:buChar char="–"/>
        <a:defRPr sz="1600">
          <a:solidFill>
            <a:srgbClr val="05345B"/>
          </a:solidFill>
          <a:latin typeface="+mn-lt"/>
        </a:defRPr>
      </a:lvl4pPr>
      <a:lvl5pPr marL="1771650" indent="-171450" algn="l" rtl="0" eaLnBrk="0" fontAlgn="base" hangingPunct="0">
        <a:lnSpc>
          <a:spcPct val="95000"/>
        </a:lnSpc>
        <a:spcBef>
          <a:spcPct val="0"/>
        </a:spcBef>
        <a:spcAft>
          <a:spcPct val="40000"/>
        </a:spcAft>
        <a:buChar char="»"/>
        <a:defRPr sz="1600">
          <a:solidFill>
            <a:srgbClr val="05345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own.darrell@epa.gov" TargetMode="External"/><Relationship Id="rId7" Type="http://schemas.openxmlformats.org/officeDocument/2006/relationships/hyperlink" Target="http://www.epa.gov/chesapeakebaytmd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leason.patricia@epa.gov" TargetMode="External"/><Relationship Id="rId5" Type="http://schemas.openxmlformats.org/officeDocument/2006/relationships/hyperlink" Target="mailto:popa.andra@epa.gov" TargetMode="External"/><Relationship Id="rId4" Type="http://schemas.openxmlformats.org/officeDocument/2006/relationships/hyperlink" Target="mailto:debell.kevin@epa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228600" y="3048000"/>
            <a:ext cx="8534400" cy="1676400"/>
          </a:xfrm>
        </p:spPr>
        <p:txBody>
          <a:bodyPr anchor="t"/>
          <a:lstStyle/>
          <a:p>
            <a:r>
              <a:rPr lang="en-US" sz="2800" dirty="0" smtClean="0"/>
              <a:t>EPA Chesapeake Bay </a:t>
            </a:r>
            <a:br>
              <a:rPr lang="en-US" sz="2800" dirty="0" smtClean="0"/>
            </a:br>
            <a:r>
              <a:rPr lang="en-US" sz="2800" dirty="0" smtClean="0"/>
              <a:t>Trading and Offsets Workplan</a:t>
            </a:r>
            <a:br>
              <a:rPr lang="en-US" sz="2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403475" y="4800600"/>
            <a:ext cx="6283325" cy="914400"/>
          </a:xfrm>
        </p:spPr>
        <p:txBody>
          <a:bodyPr/>
          <a:lstStyle/>
          <a:p>
            <a:r>
              <a:rPr lang="en-US" dirty="0" smtClean="0"/>
              <a:t>June 1,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Next Steps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EPA will continue to refine the Workplan</a:t>
            </a:r>
          </a:p>
          <a:p>
            <a:endParaRPr lang="en-US" sz="1000" dirty="0" smtClean="0"/>
          </a:p>
          <a:p>
            <a:r>
              <a:rPr lang="en-US" sz="2000" dirty="0" smtClean="0"/>
              <a:t>Incorporate into FY13 CWA 117 Grant Guidance </a:t>
            </a:r>
          </a:p>
          <a:p>
            <a:endParaRPr lang="en-US" sz="1000" dirty="0" smtClean="0"/>
          </a:p>
          <a:p>
            <a:r>
              <a:rPr lang="en-US" sz="2000" dirty="0" smtClean="0"/>
              <a:t>Some of the first projects on EPA’s Workplan scheduled for completion are:</a:t>
            </a:r>
          </a:p>
          <a:p>
            <a:endParaRPr lang="en-US" sz="500" dirty="0" smtClean="0"/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Assignment of leads for working with the jurisdictions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Development of a permitting oversight program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Coordination of EPA workplan with Chesapeake Bay Program Trading and Offset Workgroup (TOWG) workplan</a:t>
            </a:r>
          </a:p>
          <a:p>
            <a:pPr lvl="1"/>
            <a:endParaRPr lang="en-US" sz="1000" dirty="0" smtClean="0">
              <a:solidFill>
                <a:srgbClr val="005696"/>
              </a:solidFill>
            </a:endParaRPr>
          </a:p>
          <a:p>
            <a:pPr lvl="1"/>
            <a:endParaRPr lang="en-US" sz="500" dirty="0" smtClean="0">
              <a:solidFill>
                <a:srgbClr val="005696"/>
              </a:solidFill>
            </a:endParaRPr>
          </a:p>
          <a:p>
            <a:r>
              <a:rPr lang="en-US" sz="2000" dirty="0" smtClean="0"/>
              <a:t>First work products (TMs, etc.) in Summer 2012</a:t>
            </a:r>
          </a:p>
          <a:p>
            <a:endParaRPr lang="en-US" sz="1000" dirty="0" smtClean="0"/>
          </a:p>
          <a:p>
            <a:r>
              <a:rPr lang="en-US" sz="2000" dirty="0" smtClean="0"/>
              <a:t>Majority work products developed in 2013</a:t>
            </a:r>
          </a:p>
          <a:p>
            <a:endParaRPr lang="en-US" sz="1000" dirty="0" smtClean="0"/>
          </a:p>
          <a:p>
            <a:r>
              <a:rPr lang="en-US" sz="2000" dirty="0" smtClean="0"/>
              <a:t>Some work products in 2014 (</a:t>
            </a:r>
            <a:r>
              <a:rPr lang="en-US" sz="2000" dirty="0" err="1" smtClean="0"/>
              <a:t>eg</a:t>
            </a:r>
            <a:r>
              <a:rPr lang="en-US" sz="2000" dirty="0" smtClean="0"/>
              <a:t>. Interstate Trading)</a:t>
            </a:r>
            <a:endParaRPr lang="en-US" kern="12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345B"/>
                </a:solidFill>
              </a:rPr>
              <a:t/>
            </a:r>
            <a:br>
              <a:rPr lang="en-US" dirty="0" smtClean="0">
                <a:solidFill>
                  <a:srgbClr val="05345B"/>
                </a:solidFill>
              </a:rPr>
            </a:br>
            <a:r>
              <a:rPr lang="en-US" dirty="0" smtClean="0">
                <a:solidFill>
                  <a:srgbClr val="05345B"/>
                </a:solidFill>
              </a:rPr>
              <a:t/>
            </a:r>
            <a:br>
              <a:rPr lang="en-US" dirty="0" smtClean="0">
                <a:solidFill>
                  <a:srgbClr val="05345B"/>
                </a:solidFill>
              </a:rPr>
            </a:br>
            <a:r>
              <a:rPr lang="en-US" dirty="0" smtClean="0">
                <a:solidFill>
                  <a:srgbClr val="05345B"/>
                </a:solidFill>
              </a:rPr>
              <a:t/>
            </a:r>
            <a:br>
              <a:rPr lang="en-US" dirty="0" smtClean="0">
                <a:solidFill>
                  <a:srgbClr val="05345B"/>
                </a:solidFill>
              </a:rPr>
            </a:br>
            <a:r>
              <a:rPr lang="en-US" dirty="0" smtClean="0">
                <a:solidFill>
                  <a:srgbClr val="05345B"/>
                </a:solidFill>
              </a:rPr>
              <a:t> Questions? </a:t>
            </a:r>
            <a:br>
              <a:rPr lang="en-US" dirty="0" smtClean="0">
                <a:solidFill>
                  <a:srgbClr val="05345B"/>
                </a:solidFill>
              </a:rPr>
            </a:br>
            <a:r>
              <a:rPr lang="en-US" dirty="0" smtClean="0">
                <a:solidFill>
                  <a:srgbClr val="05345B"/>
                </a:solidFill>
              </a:rPr>
              <a:t/>
            </a:r>
            <a:br>
              <a:rPr lang="en-US" dirty="0" smtClean="0">
                <a:solidFill>
                  <a:srgbClr val="05345B"/>
                </a:solidFill>
              </a:rPr>
            </a:br>
            <a:r>
              <a:rPr lang="en-US" dirty="0" smtClean="0">
                <a:solidFill>
                  <a:srgbClr val="05345B"/>
                </a:solidFill>
              </a:rPr>
              <a:t/>
            </a:r>
            <a:br>
              <a:rPr lang="en-US" dirty="0" smtClean="0">
                <a:solidFill>
                  <a:srgbClr val="05345B"/>
                </a:solidFill>
              </a:rPr>
            </a:br>
            <a:endParaRPr lang="en-US" dirty="0">
              <a:solidFill>
                <a:srgbClr val="0534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Contact: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000" dirty="0" smtClean="0"/>
              <a:t>Darrell Brown 	</a:t>
            </a:r>
            <a:r>
              <a:rPr lang="en-US" sz="2000" dirty="0" smtClean="0">
                <a:hlinkClick r:id="rId3"/>
              </a:rPr>
              <a:t>brown.darrell@epa.gov</a:t>
            </a:r>
            <a:r>
              <a:rPr lang="en-US" sz="2000" dirty="0" smtClean="0"/>
              <a:t> </a:t>
            </a:r>
          </a:p>
          <a:p>
            <a:endParaRPr lang="en-US" sz="1000" dirty="0" smtClean="0"/>
          </a:p>
          <a:p>
            <a:r>
              <a:rPr lang="en-US" sz="2000" dirty="0" smtClean="0"/>
              <a:t>Kevin </a:t>
            </a:r>
            <a:r>
              <a:rPr lang="en-US" sz="2000" dirty="0" err="1" smtClean="0"/>
              <a:t>DeBell</a:t>
            </a:r>
            <a:r>
              <a:rPr lang="en-US" sz="2000" dirty="0" smtClean="0"/>
              <a:t>  	</a:t>
            </a:r>
            <a:r>
              <a:rPr lang="en-US" sz="2000" dirty="0" smtClean="0">
                <a:hlinkClick r:id="rId4"/>
              </a:rPr>
              <a:t>debell.kevin@epa.gov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err="1" smtClean="0"/>
              <a:t>Andra</a:t>
            </a:r>
            <a:r>
              <a:rPr lang="en-US" sz="2000" dirty="0" smtClean="0"/>
              <a:t> </a:t>
            </a:r>
            <a:r>
              <a:rPr lang="en-US" sz="2000" dirty="0" err="1" smtClean="0"/>
              <a:t>Popa</a:t>
            </a:r>
            <a:r>
              <a:rPr lang="en-US" sz="2000" dirty="0" smtClean="0"/>
              <a:t> 		</a:t>
            </a:r>
            <a:r>
              <a:rPr lang="en-US" sz="2000" dirty="0" smtClean="0">
                <a:hlinkClick r:id="rId5"/>
              </a:rPr>
              <a:t>popa.andra@epa.gov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Patricia Gleason   </a:t>
            </a:r>
            <a:r>
              <a:rPr lang="en-US" sz="2000" dirty="0" smtClean="0">
                <a:solidFill>
                  <a:srgbClr val="005696"/>
                </a:solidFill>
              </a:rPr>
              <a:t>	</a:t>
            </a:r>
            <a:r>
              <a:rPr lang="en-US" sz="2000" dirty="0" smtClean="0">
                <a:solidFill>
                  <a:srgbClr val="005696"/>
                </a:solidFill>
                <a:hlinkClick r:id="rId6"/>
              </a:rPr>
              <a:t>gleason.patricia@epa.gov</a:t>
            </a:r>
            <a:endParaRPr lang="en-US" sz="2000" dirty="0" smtClean="0">
              <a:solidFill>
                <a:srgbClr val="005696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5696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5696"/>
                </a:solidFill>
              </a:rPr>
              <a:t>EPA Trading Assessments available at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5696"/>
                </a:solidFill>
                <a:hlinkClick r:id="rId7"/>
              </a:rPr>
              <a:t>http://www.epa.gov/chesapeakebaytmdl/</a:t>
            </a:r>
            <a:endParaRPr lang="en-US" sz="2000" dirty="0" smtClean="0">
              <a:solidFill>
                <a:srgbClr val="0056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Projected Timeline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76800"/>
          </a:xfrm>
        </p:spPr>
        <p:txBody>
          <a:bodyPr/>
          <a:lstStyle/>
          <a:p>
            <a:r>
              <a:rPr lang="en-US" sz="2200" dirty="0" smtClean="0"/>
              <a:t>Projected Completion in Calendar Year 2012: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Addressing Assessment Findings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Assigning State Leads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Technical Memoranda on Baseline and Sector Demonstration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Development of Expectations Regarding Common Recommendations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Development of Jurisdictional Tracking and Management Plans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EPA Review of Baseline Demonstration Submissions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Oversight Program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Inventory State Trades and/or Permits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Development of a Permit Checklist (local water quality, etc.)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Development of a Permitting and Compliance Monitoring Oversight Program to include Oversight Reporting Requirements, and Inspection Protocols for Trading and Offsets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Letter to Jurisdictions Establishing Reporting and Oversight Programs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Development of Permitting Annual Report on Jurisdiction Trading and Offsets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345B"/>
                </a:solidFill>
              </a:rPr>
              <a:t>Projected Timeline Review (cont.)</a:t>
            </a:r>
            <a:endParaRPr lang="en-US" dirty="0">
              <a:solidFill>
                <a:srgbClr val="0534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76800"/>
          </a:xfrm>
        </p:spPr>
        <p:txBody>
          <a:bodyPr/>
          <a:lstStyle/>
          <a:p>
            <a:r>
              <a:rPr lang="en-US" sz="2200" dirty="0" smtClean="0"/>
              <a:t>Projected Completion in Calendar Year 2012 (cont.):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Program Development and Guidance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Technical Memoranda on: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Representative Sampling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Credit Calculation Methodology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Trading Ratio based on Uncertainty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Grants Guidance to Support Trading and Offset Plan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Outreach, Education and Integration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Trading Conference Planning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Define Trading and Offset Work Group (TOWG) Roles and Responsibilities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Coordinate TOWG and EPA Work Plans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Integration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Coordination of EPA/TOWG/NGO/USDA Workplans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Retreat of Principals: Roles, Responsibilities and Workplans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Letter to Jurisdictions on Data and Tracking Requirements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Grants Guidance to Support Trading and Offset Plan</a:t>
            </a:r>
            <a:endParaRPr lang="en-US" sz="2000" dirty="0" smtClean="0">
              <a:solidFill>
                <a:srgbClr val="005696"/>
              </a:solidFill>
            </a:endParaRPr>
          </a:p>
          <a:p>
            <a:pPr marL="914400" lvl="1" indent="-45720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914400" lvl="1" indent="-457200">
              <a:buNone/>
            </a:pP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345B"/>
                </a:solidFill>
              </a:rPr>
              <a:t>Projected Timeline Review (cont.)</a:t>
            </a:r>
            <a:endParaRPr lang="en-US" dirty="0">
              <a:solidFill>
                <a:srgbClr val="0534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76800"/>
          </a:xfrm>
        </p:spPr>
        <p:txBody>
          <a:bodyPr/>
          <a:lstStyle/>
          <a:p>
            <a:r>
              <a:rPr lang="en-US" sz="2200" dirty="0" smtClean="0"/>
              <a:t>Projected Completion in Calendar Year 2013: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Program Development and Guidance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Technical Memoranda on: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Interstate Trading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MS4 and Construction Permits Trading and TMDL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Verification Measures for Trading and Offsets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5696"/>
                </a:solidFill>
              </a:rPr>
              <a:t>Pennvest</a:t>
            </a:r>
            <a:r>
              <a:rPr lang="en-US" sz="1600" dirty="0" smtClean="0">
                <a:solidFill>
                  <a:srgbClr val="005696"/>
                </a:solidFill>
              </a:rPr>
              <a:t> Pilot for Interstate Trading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200" dirty="0" smtClean="0"/>
              <a:t>Projected Completion in Calendar Year 2014: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Program Development and Guidance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Technical Memorandum on Net Improvement Offset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345B"/>
                </a:solidFill>
              </a:rPr>
              <a:t>Projected Timeline Review (cont.)</a:t>
            </a:r>
            <a:endParaRPr lang="en-US" dirty="0">
              <a:solidFill>
                <a:srgbClr val="0534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76800"/>
          </a:xfrm>
        </p:spPr>
        <p:txBody>
          <a:bodyPr/>
          <a:lstStyle/>
          <a:p>
            <a:r>
              <a:rPr lang="en-US" sz="2200" dirty="0" smtClean="0"/>
              <a:t>Ongoing Initiatives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Program Development and Guidance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USDA Multi-Benefit Trading and Environmental Markets Discussion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000" dirty="0" smtClean="0"/>
              <a:t>Outreach, Education and Integration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Outreach and Education Plan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Workshops and Webinars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Develop and Maintain Trading and Offset Website Oriented to Chesapeake Bay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Stakeholder Meetings for Input and Priority Actions and Stakeholder Support/Sponsorship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Communications/Compendium Development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Trading and Offset Work Group (TOWG)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Coordination of TOWG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5696"/>
                </a:solidFill>
              </a:rPr>
              <a:t>Data and Tracking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70C0"/>
                </a:solidFill>
              </a:rPr>
              <a:t>BayTAS</a:t>
            </a:r>
            <a:r>
              <a:rPr lang="en-US" sz="1400" dirty="0" smtClean="0">
                <a:solidFill>
                  <a:srgbClr val="0070C0"/>
                </a:solidFill>
              </a:rPr>
              <a:t> support for Trading and Offset Oversight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Land Use Tracking to Determine Changes in Sectors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Presentation Outline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724400"/>
          </a:xfrm>
        </p:spPr>
        <p:txBody>
          <a:bodyPr/>
          <a:lstStyle/>
          <a:p>
            <a:r>
              <a:rPr lang="en-US" sz="2000" dirty="0" smtClean="0"/>
              <a:t>Background</a:t>
            </a:r>
          </a:p>
          <a:p>
            <a:endParaRPr lang="en-US" sz="5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Trading and Offset Program Assessment</a:t>
            </a:r>
          </a:p>
          <a:p>
            <a:endParaRPr lang="en-US" sz="500" dirty="0" smtClean="0"/>
          </a:p>
          <a:p>
            <a:r>
              <a:rPr lang="en-US" sz="2000" dirty="0" smtClean="0"/>
              <a:t>EPA Workplan</a:t>
            </a:r>
          </a:p>
          <a:p>
            <a:endParaRPr lang="en-US" sz="500" dirty="0" smtClean="0"/>
          </a:p>
          <a:p>
            <a:pPr lvl="1"/>
            <a:r>
              <a:rPr lang="en-US" sz="2000" dirty="0" smtClean="0">
                <a:solidFill>
                  <a:srgbClr val="005696"/>
                </a:solidFill>
              </a:rPr>
              <a:t>Addressing Assessment Findings</a:t>
            </a:r>
          </a:p>
          <a:p>
            <a:pPr lvl="1"/>
            <a:r>
              <a:rPr lang="en-US" sz="2000" dirty="0" smtClean="0">
                <a:solidFill>
                  <a:srgbClr val="005696"/>
                </a:solidFill>
              </a:rPr>
              <a:t>Oversight Program</a:t>
            </a:r>
          </a:p>
          <a:p>
            <a:pPr lvl="1"/>
            <a:r>
              <a:rPr lang="en-US" sz="2000" dirty="0" smtClean="0">
                <a:solidFill>
                  <a:srgbClr val="005696"/>
                </a:solidFill>
              </a:rPr>
              <a:t>Program Development and Guidance</a:t>
            </a:r>
          </a:p>
          <a:p>
            <a:pPr lvl="1"/>
            <a:r>
              <a:rPr lang="en-US" sz="2000" dirty="0" smtClean="0">
                <a:solidFill>
                  <a:srgbClr val="005696"/>
                </a:solidFill>
              </a:rPr>
              <a:t>Outreach, Education, and Integration</a:t>
            </a:r>
          </a:p>
          <a:p>
            <a:pPr lvl="1"/>
            <a:endParaRPr lang="en-US" sz="500" dirty="0" smtClean="0"/>
          </a:p>
          <a:p>
            <a:r>
              <a:rPr lang="en-US" sz="2000" dirty="0" smtClean="0"/>
              <a:t>Next Steps</a:t>
            </a:r>
          </a:p>
          <a:p>
            <a:endParaRPr lang="en-US" sz="500" dirty="0" smtClean="0"/>
          </a:p>
          <a:p>
            <a:r>
              <a:rPr lang="en-US" sz="2000" dirty="0" smtClean="0"/>
              <a:t>Questions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E8D38-A56A-494B-B9E9-2BD484D62C05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n-lt"/>
              </a:rPr>
              <a:t>Background</a:t>
            </a:r>
            <a:endParaRPr lang="en-US" sz="2800" dirty="0">
              <a:solidFill>
                <a:srgbClr val="05345B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4953000"/>
          </a:xfrm>
        </p:spPr>
        <p:txBody>
          <a:bodyPr/>
          <a:lstStyle/>
          <a:p>
            <a:r>
              <a:rPr lang="en-US" sz="2000" dirty="0" smtClean="0"/>
              <a:t>Nutrient credit trading and offset programs in the Chesapeake Bay watershed must be to be credible, effective and economical tools to meet water quality goals.</a:t>
            </a:r>
          </a:p>
          <a:p>
            <a:endParaRPr lang="en-US" sz="2000" dirty="0" smtClean="0"/>
          </a:p>
          <a:p>
            <a:r>
              <a:rPr lang="en-US" sz="2000" dirty="0" smtClean="0"/>
              <a:t>EPA’s expectations for trading and offset programs are articulated in Section 10 and Appendix S of the Chesapeake Bay TMDL.</a:t>
            </a:r>
          </a:p>
          <a:p>
            <a:endParaRPr lang="en-US" sz="2000" dirty="0" smtClean="0"/>
          </a:p>
          <a:p>
            <a:r>
              <a:rPr lang="en-US" sz="2000" dirty="0" smtClean="0"/>
              <a:t>EPA conducted assessments of the Bay jurisdictions’ trading and offset program to determine whether they were consistent with the Clean Water Act and the TMDL. </a:t>
            </a:r>
          </a:p>
          <a:p>
            <a:endParaRPr lang="en-US" sz="2000" dirty="0" smtClean="0"/>
          </a:p>
          <a:p>
            <a:r>
              <a:rPr lang="en-US" sz="2000" dirty="0" smtClean="0"/>
              <a:t>Final assessments were transmitted to the jurisdictions in February 2012.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>
                <a:latin typeface="+mn-lt"/>
              </a:rPr>
              <a:pPr>
                <a:defRPr/>
              </a:pPr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Trading and Offset Program Assessments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562600"/>
          </a:xfrm>
        </p:spPr>
        <p:txBody>
          <a:bodyPr/>
          <a:lstStyle/>
          <a:p>
            <a:r>
              <a:rPr lang="en-US" sz="2000" dirty="0" smtClean="0"/>
              <a:t>Program assessments identified both jurisdiction-specific and common concerns. EPA expects the states to develop a plan of action to  address jurisdiction-specific concerns by the end of 2012 and to address concerns common to all jurisdictions by the end of 2013.</a:t>
            </a:r>
          </a:p>
          <a:p>
            <a:endParaRPr lang="en-US" sz="2000" dirty="0" smtClean="0"/>
          </a:p>
          <a:p>
            <a:r>
              <a:rPr lang="en-US" sz="2000" dirty="0" smtClean="0"/>
              <a:t>EPA’s assessments included the expectation that Jurisdictions have a fully effective offset program in place by December 2013.</a:t>
            </a:r>
          </a:p>
          <a:p>
            <a:endParaRPr lang="en-US" sz="2000" dirty="0" smtClean="0"/>
          </a:p>
          <a:p>
            <a:r>
              <a:rPr lang="en-US" sz="2000" dirty="0" smtClean="0"/>
              <a:t>Once drafted, EPA will review those action plans, evaluate the products generated by them, and ensure that adequate progress is achieved in making any necessary adjustments. </a:t>
            </a:r>
          </a:p>
          <a:p>
            <a:endParaRPr lang="en-US" sz="2000" dirty="0" smtClean="0"/>
          </a:p>
          <a:p>
            <a:r>
              <a:rPr lang="en-US" sz="2000" dirty="0" smtClean="0"/>
              <a:t>EPA has developed a workplan for trading and offsets activities that, in part, includes actions intended to support the jurisdictions as they respond to EPA’s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07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EPA Workplan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562600"/>
          </a:xfrm>
        </p:spPr>
        <p:txBody>
          <a:bodyPr/>
          <a:lstStyle/>
          <a:p>
            <a:r>
              <a:rPr lang="en-US" sz="2000" dirty="0" smtClean="0"/>
              <a:t>Based upon the assessments and stakeholder feedback, EPA’s Draft Workplan includes four major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696"/>
                </a:solidFill>
              </a:rPr>
              <a:t>Addressing Assessment Findings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696"/>
                </a:solidFill>
              </a:rPr>
              <a:t>Oversight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696"/>
                </a:solidFill>
              </a:rPr>
              <a:t>Program Development and Guidance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696"/>
                </a:solidFill>
              </a:rPr>
              <a:t>Outreach, Education and Integration</a:t>
            </a:r>
          </a:p>
          <a:p>
            <a:pPr marL="914400" lvl="1" indent="-457200">
              <a:buNone/>
            </a:pPr>
            <a:endParaRPr lang="en-US" sz="2000" dirty="0" smtClean="0">
              <a:solidFill>
                <a:srgbClr val="005696"/>
              </a:solidFill>
            </a:endParaRPr>
          </a:p>
          <a:p>
            <a:r>
              <a:rPr lang="en-US" sz="2000" dirty="0" smtClean="0"/>
              <a:t>EPA and the Trading and Offsets Workgroup (TOWG) of the Bay Partnership are working to coordinate their efforts.</a:t>
            </a:r>
          </a:p>
          <a:p>
            <a:endParaRPr lang="en-US" sz="2000" dirty="0" smtClean="0"/>
          </a:p>
          <a:p>
            <a:r>
              <a:rPr lang="en-US" sz="2000" dirty="0" smtClean="0"/>
              <a:t>EPA’s Workplan is still being refined and reviewed.</a:t>
            </a:r>
          </a:p>
          <a:p>
            <a:endParaRPr lang="en-US" sz="2000" dirty="0" smtClean="0"/>
          </a:p>
          <a:p>
            <a:pPr lvl="1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07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EPA Workplan: 1. Addressing Assessment Findings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r>
              <a:rPr lang="en-US" sz="2000" dirty="0" smtClean="0"/>
              <a:t>Having completed the trading and program assessments, it is important for EPA to work with the Bay jurisdictions to ensure that their plans for improving their programs are adequate.</a:t>
            </a:r>
          </a:p>
          <a:p>
            <a:endParaRPr lang="en-US" sz="2000" dirty="0" smtClean="0"/>
          </a:p>
          <a:p>
            <a:r>
              <a:rPr lang="en-US" sz="2000" dirty="0" smtClean="0"/>
              <a:t>Priority projects in this area include:</a:t>
            </a:r>
          </a:p>
          <a:p>
            <a:endParaRPr lang="en-US" sz="1000" dirty="0" smtClean="0"/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Technical Memoranda on Baseline and Sector Demonstrations</a:t>
            </a:r>
          </a:p>
          <a:p>
            <a:pPr lvl="1"/>
            <a:endParaRPr lang="en-US" sz="1800" dirty="0" smtClean="0">
              <a:solidFill>
                <a:srgbClr val="005696"/>
              </a:solidFill>
            </a:endParaRP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Development of Jurisdictional Tracking and Management  Plans</a:t>
            </a:r>
          </a:p>
          <a:p>
            <a:pPr lvl="1"/>
            <a:endParaRPr lang="en-US" sz="1800" dirty="0" smtClean="0">
              <a:solidFill>
                <a:srgbClr val="005696"/>
              </a:solidFill>
            </a:endParaRP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Review of Baseline Demonstration Submissions</a:t>
            </a:r>
          </a:p>
          <a:p>
            <a:pPr marL="800100" lvl="1" indent="-342900">
              <a:buNone/>
            </a:pPr>
            <a:endParaRPr lang="en-US" sz="1800" dirty="0" smtClean="0">
              <a:solidFill>
                <a:srgbClr val="005696"/>
              </a:solidFill>
            </a:endParaRPr>
          </a:p>
          <a:p>
            <a:pPr lvl="1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07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EPA Workplan: 2. Oversight Program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r>
              <a:rPr lang="en-US" sz="2000" dirty="0" smtClean="0"/>
              <a:t>The success of a regional trading and offset program depends upon safeguards are to ensure that: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The program conforms to NPDES regulations and the TMDL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Credits are credible and meet water quality objectives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Permit and compliance assurance programs support the goals of the trading and offset programs 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New loads are appropriately offset</a:t>
            </a:r>
          </a:p>
          <a:p>
            <a:pPr lvl="1">
              <a:buNone/>
            </a:pPr>
            <a:endParaRPr lang="en-US" sz="1800" dirty="0" smtClean="0">
              <a:solidFill>
                <a:srgbClr val="005696"/>
              </a:solidFill>
            </a:endParaRPr>
          </a:p>
          <a:p>
            <a:r>
              <a:rPr lang="en-US" sz="2000" dirty="0" smtClean="0"/>
              <a:t>Priority oversight program objectives include: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Inspection protocols for trading and offsets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Inventory state trades and permits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Annual report on jurisdiction trading and offsets</a:t>
            </a:r>
          </a:p>
          <a:p>
            <a:pPr lvl="1"/>
            <a:endParaRPr lang="en-US" sz="1800" dirty="0" smtClean="0">
              <a:solidFill>
                <a:srgbClr val="005696"/>
              </a:solidFill>
            </a:endParaRPr>
          </a:p>
          <a:p>
            <a:r>
              <a:rPr lang="en-US" sz="2000" dirty="0" smtClean="0"/>
              <a:t>Oversight mechanisms include: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State reporting of trades, offsets, and permits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Individual NPDES Permit Reviews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Review of state compliance assurance strategies</a:t>
            </a:r>
          </a:p>
          <a:p>
            <a:pPr marL="800100" lvl="1" indent="-342900">
              <a:buNone/>
            </a:pPr>
            <a:endParaRPr lang="en-US" sz="1800" dirty="0" smtClean="0">
              <a:solidFill>
                <a:srgbClr val="005696"/>
              </a:solidFill>
            </a:endParaRPr>
          </a:p>
          <a:p>
            <a:pPr lvl="1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07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EPA Workplan: 3. Program Development and Guidance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76800"/>
          </a:xfrm>
        </p:spPr>
        <p:txBody>
          <a:bodyPr/>
          <a:lstStyle/>
          <a:p>
            <a:r>
              <a:rPr lang="en-US" sz="2000" dirty="0" smtClean="0"/>
              <a:t>EPA plans to develop a series of Technical Memoranda (TM) to assist the jurisdictions in implementing their action plans and strengthening their programs.</a:t>
            </a:r>
          </a:p>
          <a:p>
            <a:r>
              <a:rPr lang="en-US" sz="2000" dirty="0" smtClean="0"/>
              <a:t>TMs will also provide EPA with a rubric for determining whether required program elements meet expectations.</a:t>
            </a:r>
          </a:p>
          <a:p>
            <a:r>
              <a:rPr lang="en-US" sz="2000" dirty="0" smtClean="0"/>
              <a:t>TMs will be created on an ongoing basis and may include, but are not limited to, the following: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Baseline Validation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Sector Growth and Offsets Demonstration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Ensuring Protection of Local Water Quality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Representative Sampling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Credit Calculation Methodology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Trading Uncertainty Ratios 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Net Improvement Offsets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Verification Requirements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Interstate Trading Standards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MS4 and Construction Offsite Mitigation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08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5345B"/>
                </a:solidFill>
                <a:latin typeface="+mj-lt"/>
              </a:rPr>
              <a:t>EPA Workplan: 4. Outreach, Education, and Integration</a:t>
            </a:r>
            <a:endParaRPr lang="en-US" sz="2800" dirty="0">
              <a:solidFill>
                <a:srgbClr val="05345B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029200"/>
          </a:xfrm>
        </p:spPr>
        <p:txBody>
          <a:bodyPr/>
          <a:lstStyle/>
          <a:p>
            <a:r>
              <a:rPr lang="en-US" sz="2000" dirty="0" smtClean="0"/>
              <a:t>Outreach ensures that an ongoing forum exists to clearly establish expectations and to address concerns raised by federal agencies, jurisdictions, and other partners.</a:t>
            </a:r>
          </a:p>
          <a:p>
            <a:endParaRPr lang="en-US" sz="2000" dirty="0" smtClean="0"/>
          </a:p>
          <a:p>
            <a:r>
              <a:rPr lang="en-US" sz="2000" dirty="0" smtClean="0"/>
              <a:t>EPA and the TOWG will sponsor workshops and webinars to facilitate continued dialogue with stakeholders.</a:t>
            </a:r>
          </a:p>
          <a:p>
            <a:endParaRPr lang="en-US" sz="2000" dirty="0" smtClean="0"/>
          </a:p>
          <a:p>
            <a:r>
              <a:rPr lang="en-US" sz="2000" dirty="0" smtClean="0"/>
              <a:t>EPA will host a planning retreat to address roles, responsibilities, and opportunities for synergy in the numerous ongoing efforts.</a:t>
            </a:r>
          </a:p>
          <a:p>
            <a:endParaRPr lang="en-US" sz="1600" dirty="0" smtClean="0">
              <a:solidFill>
                <a:srgbClr val="005696"/>
              </a:solidFill>
            </a:endParaRPr>
          </a:p>
          <a:p>
            <a:r>
              <a:rPr lang="en-US" sz="2000" dirty="0" smtClean="0"/>
              <a:t>Additional outreach, education and integration objectives include: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Coordination and integration of various trading and offset </a:t>
            </a:r>
            <a:r>
              <a:rPr lang="en-US" sz="1800" dirty="0" err="1" smtClean="0">
                <a:solidFill>
                  <a:srgbClr val="005696"/>
                </a:solidFill>
              </a:rPr>
              <a:t>workplans</a:t>
            </a:r>
            <a:r>
              <a:rPr lang="en-US" sz="1800" dirty="0" smtClean="0">
                <a:solidFill>
                  <a:srgbClr val="005696"/>
                </a:solidFill>
              </a:rPr>
              <a:t> being developed by stakeholders, workgroups, and regulatory agencies</a:t>
            </a:r>
          </a:p>
          <a:p>
            <a:pPr lvl="1"/>
            <a:r>
              <a:rPr lang="en-US" sz="1800" dirty="0" smtClean="0">
                <a:solidFill>
                  <a:srgbClr val="005696"/>
                </a:solidFill>
              </a:rPr>
              <a:t>Stakeholder Priority Action Meetings and Stakeholder Support/Sponsorship</a:t>
            </a:r>
          </a:p>
          <a:p>
            <a:pPr lvl="1"/>
            <a:endParaRPr lang="en-US" sz="1800" dirty="0" smtClean="0"/>
          </a:p>
          <a:p>
            <a:pPr>
              <a:buNone/>
            </a:pPr>
            <a:endParaRPr lang="en-US" sz="18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A550C-101E-4880-84B8-CD488CA342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9872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16465</TotalTime>
  <Words>1154</Words>
  <Application>Microsoft Office PowerPoint</Application>
  <PresentationFormat>On-screen Show (4:3)</PresentationFormat>
  <Paragraphs>212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EPA Chesapeake Bay  Trading and Offsets Workplan   </vt:lpstr>
      <vt:lpstr>Presentation Outline</vt:lpstr>
      <vt:lpstr>Background</vt:lpstr>
      <vt:lpstr>Trading and Offset Program Assessments</vt:lpstr>
      <vt:lpstr>EPA Workplan</vt:lpstr>
      <vt:lpstr>EPA Workplan: 1. Addressing Assessment Findings</vt:lpstr>
      <vt:lpstr>EPA Workplan: 2. Oversight Program</vt:lpstr>
      <vt:lpstr>EPA Workplan: 3. Program Development and Guidance</vt:lpstr>
      <vt:lpstr>EPA Workplan: 4. Outreach, Education, and Integration</vt:lpstr>
      <vt:lpstr>Next Steps</vt:lpstr>
      <vt:lpstr>    Questions?    </vt:lpstr>
      <vt:lpstr>Projected Timeline</vt:lpstr>
      <vt:lpstr>Projected Timeline Review (cont.)</vt:lpstr>
      <vt:lpstr>Projected Timeline Review (cont.)</vt:lpstr>
      <vt:lpstr>Projected Timeline Review (cont.)</vt:lpstr>
    </vt:vector>
  </TitlesOfParts>
  <Company>Tetra Tech,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Period Assessment</dc:title>
  <dc:creator>Tetra Tech, Inc.</dc:creator>
  <cp:lastModifiedBy>Lois Woodward</cp:lastModifiedBy>
  <cp:revision>1118</cp:revision>
  <dcterms:created xsi:type="dcterms:W3CDTF">2008-06-23T01:13:47Z</dcterms:created>
  <dcterms:modified xsi:type="dcterms:W3CDTF">2012-05-30T17:14:49Z</dcterms:modified>
</cp:coreProperties>
</file>