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7"/>
  </p:sldMasterIdLst>
  <p:notesMasterIdLst>
    <p:notesMasterId r:id="rId30"/>
  </p:notesMasterIdLst>
  <p:sldIdLst>
    <p:sldId id="256" r:id="rId8"/>
    <p:sldId id="259" r:id="rId9"/>
    <p:sldId id="262" r:id="rId10"/>
    <p:sldId id="287" r:id="rId11"/>
    <p:sldId id="291" r:id="rId12"/>
    <p:sldId id="289" r:id="rId13"/>
    <p:sldId id="310" r:id="rId14"/>
    <p:sldId id="292" r:id="rId15"/>
    <p:sldId id="299" r:id="rId16"/>
    <p:sldId id="285" r:id="rId17"/>
    <p:sldId id="294" r:id="rId18"/>
    <p:sldId id="295" r:id="rId19"/>
    <p:sldId id="300" r:id="rId20"/>
    <p:sldId id="308" r:id="rId21"/>
    <p:sldId id="301" r:id="rId22"/>
    <p:sldId id="305" r:id="rId23"/>
    <p:sldId id="306" r:id="rId24"/>
    <p:sldId id="307" r:id="rId25"/>
    <p:sldId id="309" r:id="rId26"/>
    <p:sldId id="261" r:id="rId27"/>
    <p:sldId id="302" r:id="rId28"/>
    <p:sldId id="288" r:id="rId29"/>
  </p:sldIdLst>
  <p:sldSz cx="9144000" cy="6858000" type="screen4x3"/>
  <p:notesSz cx="6858000" cy="9144000"/>
  <p:embeddedFontLst>
    <p:embeddedFont>
      <p:font typeface="Roboto" panose="020B0604020202020204"/>
      <p:regular r:id="rId31"/>
      <p:bold r:id="rId32"/>
      <p:italic r:id="rId33"/>
      <p:boldItalic r:id="rId34"/>
    </p:embeddedFont>
    <p:embeddedFont>
      <p:font typeface="Oxygen"/>
      <p:regular r:id="rId35"/>
      <p:bold r:id="rId36"/>
    </p:embeddedFont>
    <p:embeddedFont>
      <p:font typeface="Georgia" panose="02040502050405020303" pitchFamily="18" charset="0"/>
      <p:regular r:id="rId37"/>
      <p:bold r:id="rId38"/>
      <p:italic r:id="rId39"/>
      <p:boldItalic r:id="rId40"/>
    </p:embeddedFont>
    <p:embeddedFont>
      <p:font typeface="Roboto Slab"/>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C39F56-3866-49C1-A04A-DD157745C070}">
  <a:tblStyle styleId="{BFC39F56-3866-49C1-A04A-DD157745C07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83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57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41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91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97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55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14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48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15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49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17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01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9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85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25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2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680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3501375"/>
            <a:ext cx="9144000" cy="25155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3951150"/>
            <a:ext cx="6598200" cy="1546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grpSp>
        <p:nvGrpSpPr>
          <p:cNvPr id="12" name="Google Shape;12;p2"/>
          <p:cNvGrpSpPr/>
          <p:nvPr/>
        </p:nvGrpSpPr>
        <p:grpSpPr>
          <a:xfrm>
            <a:off x="0" y="5687975"/>
            <a:ext cx="9197400" cy="1177900"/>
            <a:chOff x="0" y="5687975"/>
            <a:chExt cx="9197400" cy="1177900"/>
          </a:xfrm>
        </p:grpSpPr>
        <p:sp>
          <p:nvSpPr>
            <p:cNvPr id="13" name="Google Shape;13;p2"/>
            <p:cNvSpPr/>
            <p:nvPr/>
          </p:nvSpPr>
          <p:spPr>
            <a:xfrm>
              <a:off x="0" y="5948175"/>
              <a:ext cx="9197400" cy="917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72200" y="5687975"/>
              <a:ext cx="703500" cy="3363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4"/>
          <p:cNvSpPr/>
          <p:nvPr/>
        </p:nvSpPr>
        <p:spPr>
          <a:xfrm>
            <a:off x="-275" y="-75"/>
            <a:ext cx="9144000" cy="6858000"/>
          </a:xfrm>
          <a:prstGeom prst="rect">
            <a:avLst/>
          </a:prstGeom>
          <a:noFill/>
          <a:ln w="22860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txBox="1">
            <a:spLocks noGrp="1"/>
          </p:cNvSpPr>
          <p:nvPr>
            <p:ph type="title"/>
          </p:nvPr>
        </p:nvSpPr>
        <p:spPr>
          <a:xfrm>
            <a:off x="457200" y="274645"/>
            <a:ext cx="8229600" cy="67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3" name="Google Shape;93;p14"/>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15"/>
          <p:cNvSpPr/>
          <p:nvPr/>
        </p:nvSpPr>
        <p:spPr>
          <a:xfrm>
            <a:off x="-275" y="-75"/>
            <a:ext cx="9144000" cy="6858000"/>
          </a:xfrm>
          <a:prstGeom prst="rect">
            <a:avLst/>
          </a:prstGeom>
          <a:noFill/>
          <a:ln w="22860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Clr>
                <a:schemeClr val="accent5"/>
              </a:buClr>
              <a:buSzPts val="1600"/>
              <a:buNone/>
              <a:defRPr sz="1600">
                <a:solidFill>
                  <a:schemeClr val="accent5"/>
                </a:solidFill>
              </a:defRPr>
            </a:lvl1pPr>
          </a:lstStyle>
          <a:p>
            <a:endParaRPr/>
          </a:p>
        </p:txBody>
      </p:sp>
      <p:sp>
        <p:nvSpPr>
          <p:cNvPr id="97" name="Google Shape;97;p15"/>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lvl1pPr lvl="0" algn="ctr">
              <a:buNone/>
              <a:defRPr>
                <a:solidFill>
                  <a:srgbClr val="999999"/>
                </a:solidFill>
              </a:defRPr>
            </a:lvl1pPr>
            <a:lvl2pPr lvl="1" algn="ctr">
              <a:buNone/>
              <a:defRPr>
                <a:solidFill>
                  <a:srgbClr val="999999"/>
                </a:solidFill>
              </a:defRPr>
            </a:lvl2pPr>
            <a:lvl3pPr lvl="2" algn="ctr">
              <a:buNone/>
              <a:defRPr>
                <a:solidFill>
                  <a:srgbClr val="999999"/>
                </a:solidFill>
              </a:defRPr>
            </a:lvl3pPr>
            <a:lvl4pPr lvl="3" algn="ctr">
              <a:buNone/>
              <a:defRPr>
                <a:solidFill>
                  <a:srgbClr val="999999"/>
                </a:solidFill>
              </a:defRPr>
            </a:lvl4pPr>
            <a:lvl5pPr lvl="4" algn="ctr">
              <a:buNone/>
              <a:defRPr>
                <a:solidFill>
                  <a:srgbClr val="999999"/>
                </a:solidFill>
              </a:defRPr>
            </a:lvl5pPr>
            <a:lvl6pPr lvl="5" algn="ctr">
              <a:buNone/>
              <a:defRPr>
                <a:solidFill>
                  <a:srgbClr val="999999"/>
                </a:solidFill>
              </a:defRPr>
            </a:lvl6pPr>
            <a:lvl7pPr lvl="6" algn="ctr">
              <a:buNone/>
              <a:defRPr>
                <a:solidFill>
                  <a:srgbClr val="999999"/>
                </a:solidFill>
              </a:defRPr>
            </a:lvl7pPr>
            <a:lvl8pPr lvl="7" algn="ctr">
              <a:buNone/>
              <a:defRPr>
                <a:solidFill>
                  <a:srgbClr val="999999"/>
                </a:solidFill>
              </a:defRPr>
            </a:lvl8pPr>
            <a:lvl9pPr lvl="8" algn="ctr">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leaf)" type="blank">
  <p:cSld name="BLANK">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6"/>
          <p:cNvSpPr/>
          <p:nvPr/>
        </p:nvSpPr>
        <p:spPr>
          <a:xfrm>
            <a:off x="261900" y="277350"/>
            <a:ext cx="8620200" cy="6303300"/>
          </a:xfrm>
          <a:prstGeom prst="rect">
            <a:avLst/>
          </a:prstGeom>
          <a:solidFill>
            <a:srgbClr val="8EC641">
              <a:alpha val="8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7"/>
          <p:cNvSpPr/>
          <p:nvPr/>
        </p:nvSpPr>
        <p:spPr>
          <a:xfrm>
            <a:off x="261900" y="277350"/>
            <a:ext cx="8620200" cy="63033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8"/>
          <p:cNvSpPr/>
          <p:nvPr/>
        </p:nvSpPr>
        <p:spPr>
          <a:xfrm>
            <a:off x="261900" y="277350"/>
            <a:ext cx="8620200" cy="63033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2331875"/>
            <a:ext cx="9159300" cy="4526125"/>
          </a:xfrm>
          <a:custGeom>
            <a:avLst/>
            <a:gdLst/>
            <a:ahLst/>
            <a:cxnLst/>
            <a:rect l="l" t="t" r="r" b="b"/>
            <a:pathLst>
              <a:path w="366372" h="181045" extrusionOk="0">
                <a:moveTo>
                  <a:pt x="0" y="0"/>
                </a:moveTo>
                <a:lnTo>
                  <a:pt x="0" y="181045"/>
                </a:lnTo>
                <a:lnTo>
                  <a:pt x="366372" y="181045"/>
                </a:lnTo>
                <a:lnTo>
                  <a:pt x="366372" y="0"/>
                </a:lnTo>
                <a:lnTo>
                  <a:pt x="59329" y="0"/>
                </a:lnTo>
                <a:lnTo>
                  <a:pt x="45720" y="13609"/>
                </a:lnTo>
                <a:lnTo>
                  <a:pt x="32264" y="153"/>
                </a:lnTo>
                <a:close/>
              </a:path>
            </a:pathLst>
          </a:custGeom>
          <a:solidFill>
            <a:srgbClr val="FFFFFF"/>
          </a:solidFill>
          <a:ln>
            <a:noFill/>
          </a:ln>
        </p:spPr>
      </p:sp>
      <p:sp>
        <p:nvSpPr>
          <p:cNvPr id="17" name="Google Shape;17;p3"/>
          <p:cNvSpPr txBox="1">
            <a:spLocks noGrp="1"/>
          </p:cNvSpPr>
          <p:nvPr>
            <p:ph type="ctrTitle"/>
          </p:nvPr>
        </p:nvSpPr>
        <p:spPr>
          <a:xfrm>
            <a:off x="884073" y="2888416"/>
            <a:ext cx="5660100" cy="154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8" name="Google Shape;18;p3"/>
          <p:cNvSpPr txBox="1">
            <a:spLocks noGrp="1"/>
          </p:cNvSpPr>
          <p:nvPr>
            <p:ph type="subTitle" idx="1"/>
          </p:nvPr>
        </p:nvSpPr>
        <p:spPr>
          <a:xfrm>
            <a:off x="884073" y="4243950"/>
            <a:ext cx="56601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3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275" y="-75"/>
            <a:ext cx="9144000" cy="6858000"/>
          </a:xfrm>
          <a:prstGeom prst="rect">
            <a:avLst/>
          </a:prstGeom>
          <a:noFill/>
          <a:ln w="2286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descr="File:Green leaf leaves.jpg"/>
          <p:cNvPicPr preferRelativeResize="0"/>
          <p:nvPr/>
        </p:nvPicPr>
        <p:blipFill rotWithShape="1">
          <a:blip r:embed="rId2">
            <a:alphaModFix/>
          </a:blip>
          <a:srcRect l="19968" t="34944" r="25503" b="19584"/>
          <a:stretch/>
        </p:blipFill>
        <p:spPr>
          <a:xfrm rot="-5400000">
            <a:off x="3214924" y="508425"/>
            <a:ext cx="2714150" cy="1697299"/>
          </a:xfrm>
          <a:prstGeom prst="rect">
            <a:avLst/>
          </a:prstGeom>
          <a:noFill/>
          <a:ln>
            <a:noFill/>
          </a:ln>
        </p:spPr>
      </p:pic>
      <p:sp>
        <p:nvSpPr>
          <p:cNvPr id="22" name="Google Shape;22;p4"/>
          <p:cNvSpPr/>
          <p:nvPr/>
        </p:nvSpPr>
        <p:spPr>
          <a:xfrm>
            <a:off x="3723350" y="1536750"/>
            <a:ext cx="1697400" cy="11775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882400"/>
            <a:ext cx="5894700" cy="10932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accent2"/>
              </a:buClr>
              <a:buSzPts val="3000"/>
              <a:buChar char="◍"/>
              <a:defRPr i="1">
                <a:solidFill>
                  <a:schemeClr val="accent2"/>
                </a:solidFill>
              </a:defRPr>
            </a:lvl1pPr>
            <a:lvl2pPr marL="914400" lvl="1" indent="-381000" algn="ctr" rtl="0">
              <a:spcBef>
                <a:spcPts val="0"/>
              </a:spcBef>
              <a:spcAft>
                <a:spcPts val="0"/>
              </a:spcAft>
              <a:buClr>
                <a:schemeClr val="accent2"/>
              </a:buClr>
              <a:buSzPts val="2400"/>
              <a:buChar char="○"/>
              <a:defRPr i="1">
                <a:solidFill>
                  <a:schemeClr val="accent2"/>
                </a:solidFill>
              </a:defRPr>
            </a:lvl2pPr>
            <a:lvl3pPr marL="1371600" lvl="2" indent="-381000" algn="ctr" rtl="0">
              <a:spcBef>
                <a:spcPts val="0"/>
              </a:spcBef>
              <a:spcAft>
                <a:spcPts val="0"/>
              </a:spcAft>
              <a:buClr>
                <a:schemeClr val="accent2"/>
              </a:buClr>
              <a:buSzPts val="2400"/>
              <a:buChar char="■"/>
              <a:defRPr i="1">
                <a:solidFill>
                  <a:schemeClr val="accent2"/>
                </a:solidFill>
              </a:defRPr>
            </a:lvl3pPr>
            <a:lvl4pPr marL="1828800" lvl="3" indent="-342900" algn="ctr" rtl="0">
              <a:spcBef>
                <a:spcPts val="0"/>
              </a:spcBef>
              <a:spcAft>
                <a:spcPts val="0"/>
              </a:spcAft>
              <a:buClr>
                <a:schemeClr val="accent2"/>
              </a:buClr>
              <a:buSzPts val="1800"/>
              <a:buChar char="●"/>
              <a:defRPr i="1">
                <a:solidFill>
                  <a:schemeClr val="accent2"/>
                </a:solidFill>
              </a:defRPr>
            </a:lvl4pPr>
            <a:lvl5pPr marL="2286000" lvl="4" indent="-342900" algn="ctr" rtl="0">
              <a:spcBef>
                <a:spcPts val="0"/>
              </a:spcBef>
              <a:spcAft>
                <a:spcPts val="0"/>
              </a:spcAft>
              <a:buClr>
                <a:schemeClr val="accent2"/>
              </a:buClr>
              <a:buSzPts val="1800"/>
              <a:buChar char="○"/>
              <a:defRPr i="1">
                <a:solidFill>
                  <a:schemeClr val="accent2"/>
                </a:solidFill>
              </a:defRPr>
            </a:lvl5pPr>
            <a:lvl6pPr marL="2743200" lvl="5" indent="-342900" algn="ctr" rtl="0">
              <a:spcBef>
                <a:spcPts val="0"/>
              </a:spcBef>
              <a:spcAft>
                <a:spcPts val="0"/>
              </a:spcAft>
              <a:buClr>
                <a:schemeClr val="accent2"/>
              </a:buClr>
              <a:buSzPts val="1800"/>
              <a:buChar char="■"/>
              <a:defRPr i="1">
                <a:solidFill>
                  <a:schemeClr val="accent2"/>
                </a:solidFill>
              </a:defRPr>
            </a:lvl6pPr>
            <a:lvl7pPr marL="3200400" lvl="6" indent="-342900" algn="ctr" rtl="0">
              <a:spcBef>
                <a:spcPts val="0"/>
              </a:spcBef>
              <a:spcAft>
                <a:spcPts val="0"/>
              </a:spcAft>
              <a:buClr>
                <a:schemeClr val="accent2"/>
              </a:buClr>
              <a:buSzPts val="1800"/>
              <a:buChar char="●"/>
              <a:defRPr i="1">
                <a:solidFill>
                  <a:schemeClr val="accent2"/>
                </a:solidFill>
              </a:defRPr>
            </a:lvl7pPr>
            <a:lvl8pPr marL="3657600" lvl="7" indent="-342900" algn="ctr" rtl="0">
              <a:spcBef>
                <a:spcPts val="0"/>
              </a:spcBef>
              <a:spcAft>
                <a:spcPts val="0"/>
              </a:spcAft>
              <a:buClr>
                <a:schemeClr val="accent2"/>
              </a:buClr>
              <a:buSzPts val="1800"/>
              <a:buChar char="○"/>
              <a:defRPr i="1">
                <a:solidFill>
                  <a:schemeClr val="accent2"/>
                </a:solidFill>
              </a:defRPr>
            </a:lvl8pPr>
            <a:lvl9pPr marL="4114800" lvl="8" indent="-342900" algn="ctr">
              <a:spcBef>
                <a:spcPts val="0"/>
              </a:spcBef>
              <a:spcAft>
                <a:spcPts val="0"/>
              </a:spcAft>
              <a:buClr>
                <a:schemeClr val="accent2"/>
              </a:buClr>
              <a:buSzPts val="1800"/>
              <a:buChar char="■"/>
              <a:defRPr i="1">
                <a:solidFill>
                  <a:schemeClr val="accent2"/>
                </a:solidFill>
              </a:defRPr>
            </a:lvl9pPr>
          </a:lstStyle>
          <a:p>
            <a:endParaRPr/>
          </a:p>
        </p:txBody>
      </p:sp>
      <p:sp>
        <p:nvSpPr>
          <p:cNvPr id="24" name="Google Shape;24;p4"/>
          <p:cNvSpPr txBox="1"/>
          <p:nvPr/>
        </p:nvSpPr>
        <p:spPr>
          <a:xfrm>
            <a:off x="3593400" y="157522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275" y="-75"/>
            <a:ext cx="9144000" cy="6858000"/>
          </a:xfrm>
          <a:prstGeom prst="rect">
            <a:avLst/>
          </a:prstGeom>
          <a:noFill/>
          <a:ln w="2286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2278854"/>
            <a:ext cx="6153300" cy="4212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descr="File:Green leaf leaves.jpg"/>
          <p:cNvPicPr preferRelativeResize="0"/>
          <p:nvPr/>
        </p:nvPicPr>
        <p:blipFill rotWithShape="1">
          <a:blip r:embed="rId2">
            <a:alphaModFix/>
          </a:blip>
          <a:srcRect l="23060" t="43020" r="25498" b="19584"/>
          <a:stretch/>
        </p:blipFill>
        <p:spPr>
          <a:xfrm rot="10800000">
            <a:off x="-118827" y="859451"/>
            <a:ext cx="2061927" cy="1124124"/>
          </a:xfrm>
          <a:prstGeom prst="rect">
            <a:avLst/>
          </a:prstGeom>
          <a:noFill/>
          <a:ln>
            <a:noFill/>
          </a:ln>
        </p:spPr>
      </p:pic>
      <p:sp>
        <p:nvSpPr>
          <p:cNvPr id="31" name="Google Shape;31;p5"/>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275" y="-75"/>
            <a:ext cx="9144000" cy="6858000"/>
          </a:xfrm>
          <a:prstGeom prst="rect">
            <a:avLst/>
          </a:prstGeom>
          <a:noFill/>
          <a:ln w="2286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5" name="Google Shape;35;p6"/>
          <p:cNvSpPr txBox="1">
            <a:spLocks noGrp="1"/>
          </p:cNvSpPr>
          <p:nvPr>
            <p:ph type="body" idx="1"/>
          </p:nvPr>
        </p:nvSpPr>
        <p:spPr>
          <a:xfrm>
            <a:off x="2257425" y="2278854"/>
            <a:ext cx="6153300" cy="4212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Char char="◍"/>
              <a:defRPr sz="24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accent3"/>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sp>
        <p:nvSpPr>
          <p:cNvPr id="37" name="Google Shape;37;p6"/>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275" y="-75"/>
            <a:ext cx="9144000" cy="6858000"/>
          </a:xfrm>
          <a:prstGeom prst="rect">
            <a:avLst/>
          </a:prstGeom>
          <a:noFill/>
          <a:ln w="2286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2278854"/>
            <a:ext cx="6153300" cy="4212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pic>
        <p:nvPicPr>
          <p:cNvPr id="43" name="Google Shape;43;p7" descr="Flat land, big sky, Wicken Fen"/>
          <p:cNvPicPr preferRelativeResize="0"/>
          <p:nvPr/>
        </p:nvPicPr>
        <p:blipFill rotWithShape="1">
          <a:blip r:embed="rId3">
            <a:alphaModFix/>
          </a:blip>
          <a:srcRect l="17543" t="27744" r="33752" b="32456"/>
          <a:stretch/>
        </p:blipFill>
        <p:spPr>
          <a:xfrm>
            <a:off x="-118825" y="859450"/>
            <a:ext cx="2061925" cy="1124124"/>
          </a:xfrm>
          <a:prstGeom prst="rect">
            <a:avLst/>
          </a:prstGeom>
          <a:noFill/>
          <a:ln>
            <a:noFill/>
          </a:ln>
        </p:spPr>
      </p:pic>
      <p:sp>
        <p:nvSpPr>
          <p:cNvPr id="44" name="Google Shape;44;p7"/>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2"/>
        <p:cNvGrpSpPr/>
        <p:nvPr/>
      </p:nvGrpSpPr>
      <p:grpSpPr>
        <a:xfrm>
          <a:off x="0" y="0"/>
          <a:ext cx="0" cy="0"/>
          <a:chOff x="0" y="0"/>
          <a:chExt cx="0" cy="0"/>
        </a:xfrm>
      </p:grpSpPr>
      <p:sp>
        <p:nvSpPr>
          <p:cNvPr id="53" name="Google Shape;53;p9"/>
          <p:cNvSpPr/>
          <p:nvPr/>
        </p:nvSpPr>
        <p:spPr>
          <a:xfrm>
            <a:off x="-275" y="-75"/>
            <a:ext cx="9144000" cy="6858000"/>
          </a:xfrm>
          <a:prstGeom prst="rect">
            <a:avLst/>
          </a:prstGeom>
          <a:noFill/>
          <a:ln w="2286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9" descr="Sea, Ocean, Infinity, Wide,"/>
          <p:cNvPicPr preferRelativeResize="0"/>
          <p:nvPr/>
        </p:nvPicPr>
        <p:blipFill rotWithShape="1">
          <a:blip r:embed="rId2">
            <a:alphaModFix/>
          </a:blip>
          <a:srcRect l="12148" t="41829" r="47083" b="28534"/>
          <a:stretch/>
        </p:blipFill>
        <p:spPr>
          <a:xfrm>
            <a:off x="-118825" y="859450"/>
            <a:ext cx="2061925" cy="1124125"/>
          </a:xfrm>
          <a:prstGeom prst="rect">
            <a:avLst/>
          </a:prstGeom>
          <a:noFill/>
          <a:ln>
            <a:noFill/>
          </a:ln>
        </p:spPr>
      </p:pic>
      <p:sp>
        <p:nvSpPr>
          <p:cNvPr id="55" name="Google Shape;55;p9"/>
          <p:cNvSpPr txBox="1">
            <a:spLocks noGrp="1"/>
          </p:cNvSpPr>
          <p:nvPr>
            <p:ph type="body" idx="1"/>
          </p:nvPr>
        </p:nvSpPr>
        <p:spPr>
          <a:xfrm>
            <a:off x="2257425" y="2352675"/>
            <a:ext cx="3120900" cy="421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539EB9"/>
              </a:buClr>
              <a:buSzPts val="1800"/>
              <a:buChar char="◍"/>
              <a:defRPr sz="1800"/>
            </a:lvl1pPr>
            <a:lvl2pPr marL="914400" lvl="1" indent="-342900" rtl="0">
              <a:spcBef>
                <a:spcPts val="0"/>
              </a:spcBef>
              <a:spcAft>
                <a:spcPts val="0"/>
              </a:spcAft>
              <a:buClr>
                <a:srgbClr val="539EB9"/>
              </a:buClr>
              <a:buSzPts val="1800"/>
              <a:buChar char="○"/>
              <a:defRPr sz="1800"/>
            </a:lvl2pPr>
            <a:lvl3pPr marL="1371600" lvl="2" indent="-342900" rtl="0">
              <a:spcBef>
                <a:spcPts val="0"/>
              </a:spcBef>
              <a:spcAft>
                <a:spcPts val="0"/>
              </a:spcAft>
              <a:buClr>
                <a:srgbClr val="539EB9"/>
              </a:buClr>
              <a:buSzPts val="1800"/>
              <a:buChar char="■"/>
              <a:defRPr sz="1800"/>
            </a:lvl3pPr>
            <a:lvl4pPr marL="1828800" lvl="3" indent="-342900" rtl="0">
              <a:spcBef>
                <a:spcPts val="0"/>
              </a:spcBef>
              <a:spcAft>
                <a:spcPts val="0"/>
              </a:spcAft>
              <a:buClr>
                <a:srgbClr val="539EB9"/>
              </a:buClr>
              <a:buSzPts val="1800"/>
              <a:buChar char="●"/>
              <a:defRPr/>
            </a:lvl4pPr>
            <a:lvl5pPr marL="2286000" lvl="4" indent="-342900" rtl="0">
              <a:spcBef>
                <a:spcPts val="0"/>
              </a:spcBef>
              <a:spcAft>
                <a:spcPts val="0"/>
              </a:spcAft>
              <a:buClr>
                <a:srgbClr val="539EB9"/>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6" name="Google Shape;56;p9"/>
          <p:cNvSpPr txBox="1">
            <a:spLocks noGrp="1"/>
          </p:cNvSpPr>
          <p:nvPr>
            <p:ph type="body" idx="2"/>
          </p:nvPr>
        </p:nvSpPr>
        <p:spPr>
          <a:xfrm>
            <a:off x="5566073" y="2352675"/>
            <a:ext cx="3120900" cy="421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539EB9"/>
              </a:buClr>
              <a:buSzPts val="1800"/>
              <a:buChar char="◍"/>
              <a:defRPr sz="1800"/>
            </a:lvl1pPr>
            <a:lvl2pPr marL="914400" lvl="1" indent="-342900" rtl="0">
              <a:spcBef>
                <a:spcPts val="0"/>
              </a:spcBef>
              <a:spcAft>
                <a:spcPts val="0"/>
              </a:spcAft>
              <a:buClr>
                <a:srgbClr val="539EB9"/>
              </a:buClr>
              <a:buSzPts val="1800"/>
              <a:buChar char="○"/>
              <a:defRPr sz="1800"/>
            </a:lvl2pPr>
            <a:lvl3pPr marL="1371600" lvl="2" indent="-342900" rtl="0">
              <a:spcBef>
                <a:spcPts val="0"/>
              </a:spcBef>
              <a:spcAft>
                <a:spcPts val="0"/>
              </a:spcAft>
              <a:buClr>
                <a:srgbClr val="539EB9"/>
              </a:buClr>
              <a:buSzPts val="1800"/>
              <a:buChar char="■"/>
              <a:defRPr sz="1800"/>
            </a:lvl3pPr>
            <a:lvl4pPr marL="1828800" lvl="3" indent="-342900" rtl="0">
              <a:spcBef>
                <a:spcPts val="0"/>
              </a:spcBef>
              <a:spcAft>
                <a:spcPts val="0"/>
              </a:spcAft>
              <a:buClr>
                <a:srgbClr val="539EB9"/>
              </a:buClr>
              <a:buSzPts val="1800"/>
              <a:buChar char="●"/>
              <a:defRPr/>
            </a:lvl4pPr>
            <a:lvl5pPr marL="2286000" lvl="4" indent="-342900" rtl="0">
              <a:spcBef>
                <a:spcPts val="0"/>
              </a:spcBef>
              <a:spcAft>
                <a:spcPts val="0"/>
              </a:spcAft>
              <a:buClr>
                <a:srgbClr val="539EB9"/>
              </a:buClr>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7" name="Google Shape;57;p9"/>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8" name="Google Shape;58;p9"/>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leaf)">
  <p:cSld name="TITLE_AND_TWO_COLUMNS_1">
    <p:spTree>
      <p:nvGrpSpPr>
        <p:cNvPr id="1" name="Shape 66"/>
        <p:cNvGrpSpPr/>
        <p:nvPr/>
      </p:nvGrpSpPr>
      <p:grpSpPr>
        <a:xfrm>
          <a:off x="0" y="0"/>
          <a:ext cx="0" cy="0"/>
          <a:chOff x="0" y="0"/>
          <a:chExt cx="0" cy="0"/>
        </a:xfrm>
      </p:grpSpPr>
      <p:sp>
        <p:nvSpPr>
          <p:cNvPr id="67" name="Google Shape;67;p11"/>
          <p:cNvSpPr/>
          <p:nvPr/>
        </p:nvSpPr>
        <p:spPr>
          <a:xfrm>
            <a:off x="-275" y="-75"/>
            <a:ext cx="9144000" cy="6858000"/>
          </a:xfrm>
          <a:prstGeom prst="rect">
            <a:avLst/>
          </a:prstGeom>
          <a:noFill/>
          <a:ln w="228600" cap="flat" cmpd="sng">
            <a:solidFill>
              <a:srgbClr val="8EC6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1" descr="File:Green leaf leaves.jpg"/>
          <p:cNvPicPr preferRelativeResize="0"/>
          <p:nvPr/>
        </p:nvPicPr>
        <p:blipFill rotWithShape="1">
          <a:blip r:embed="rId2">
            <a:alphaModFix/>
          </a:blip>
          <a:srcRect l="23060" t="43020" r="25498" b="19584"/>
          <a:stretch/>
        </p:blipFill>
        <p:spPr>
          <a:xfrm rot="10800000">
            <a:off x="-118827" y="859451"/>
            <a:ext cx="2061927" cy="1124124"/>
          </a:xfrm>
          <a:prstGeom prst="rect">
            <a:avLst/>
          </a:prstGeom>
          <a:noFill/>
          <a:ln>
            <a:noFill/>
          </a:ln>
        </p:spPr>
      </p:pic>
      <p:sp>
        <p:nvSpPr>
          <p:cNvPr id="69" name="Google Shape;69;p11"/>
          <p:cNvSpPr txBox="1">
            <a:spLocks noGrp="1"/>
          </p:cNvSpPr>
          <p:nvPr>
            <p:ph type="body" idx="1"/>
          </p:nvPr>
        </p:nvSpPr>
        <p:spPr>
          <a:xfrm>
            <a:off x="2257426"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0" name="Google Shape;70;p11"/>
          <p:cNvSpPr txBox="1">
            <a:spLocks noGrp="1"/>
          </p:cNvSpPr>
          <p:nvPr>
            <p:ph type="body" idx="2"/>
          </p:nvPr>
        </p:nvSpPr>
        <p:spPr>
          <a:xfrm>
            <a:off x="4414202"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Google Shape;71;p11"/>
          <p:cNvSpPr txBox="1">
            <a:spLocks noGrp="1"/>
          </p:cNvSpPr>
          <p:nvPr>
            <p:ph type="body" idx="3"/>
          </p:nvPr>
        </p:nvSpPr>
        <p:spPr>
          <a:xfrm>
            <a:off x="6570979"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11"/>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3" name="Google Shape;73;p11"/>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2"/>
        <p:cNvGrpSpPr/>
        <p:nvPr/>
      </p:nvGrpSpPr>
      <p:grpSpPr>
        <a:xfrm>
          <a:off x="0" y="0"/>
          <a:ext cx="0" cy="0"/>
          <a:chOff x="0" y="0"/>
          <a:chExt cx="0" cy="0"/>
        </a:xfrm>
      </p:grpSpPr>
      <p:sp>
        <p:nvSpPr>
          <p:cNvPr id="83" name="Google Shape;83;p13"/>
          <p:cNvSpPr/>
          <p:nvPr/>
        </p:nvSpPr>
        <p:spPr>
          <a:xfrm>
            <a:off x="-275" y="-75"/>
            <a:ext cx="9144000" cy="6858000"/>
          </a:xfrm>
          <a:prstGeom prst="rect">
            <a:avLst/>
          </a:prstGeom>
          <a:noFill/>
          <a:ln w="228600" cap="flat"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3" descr="Flat land, big sky, Wicken Fen"/>
          <p:cNvPicPr preferRelativeResize="0"/>
          <p:nvPr/>
        </p:nvPicPr>
        <p:blipFill rotWithShape="1">
          <a:blip r:embed="rId2">
            <a:alphaModFix/>
          </a:blip>
          <a:srcRect l="17543" t="27744" r="33752" b="32456"/>
          <a:stretch/>
        </p:blipFill>
        <p:spPr>
          <a:xfrm>
            <a:off x="-118825" y="859450"/>
            <a:ext cx="2061925" cy="1124124"/>
          </a:xfrm>
          <a:prstGeom prst="rect">
            <a:avLst/>
          </a:prstGeom>
          <a:noFill/>
          <a:ln>
            <a:noFill/>
          </a:ln>
        </p:spPr>
      </p:pic>
      <p:sp>
        <p:nvSpPr>
          <p:cNvPr id="85" name="Google Shape;85;p13"/>
          <p:cNvSpPr txBox="1">
            <a:spLocks noGrp="1"/>
          </p:cNvSpPr>
          <p:nvPr>
            <p:ph type="body" idx="1"/>
          </p:nvPr>
        </p:nvSpPr>
        <p:spPr>
          <a:xfrm>
            <a:off x="2257426"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body" idx="2"/>
          </p:nvPr>
        </p:nvSpPr>
        <p:spPr>
          <a:xfrm>
            <a:off x="4414202"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7" name="Google Shape;87;p13"/>
          <p:cNvSpPr txBox="1">
            <a:spLocks noGrp="1"/>
          </p:cNvSpPr>
          <p:nvPr>
            <p:ph type="body" idx="3"/>
          </p:nvPr>
        </p:nvSpPr>
        <p:spPr>
          <a:xfrm>
            <a:off x="6570979" y="2486025"/>
            <a:ext cx="2051700" cy="4081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rgbClr val="689EE1"/>
              </a:buClr>
              <a:buSzPts val="1400"/>
              <a:buChar char="◍"/>
              <a:defRPr sz="1400"/>
            </a:lvl1pPr>
            <a:lvl2pPr marL="914400" lvl="1" indent="-317500" rtl="0">
              <a:spcBef>
                <a:spcPts val="0"/>
              </a:spcBef>
              <a:spcAft>
                <a:spcPts val="0"/>
              </a:spcAft>
              <a:buClr>
                <a:srgbClr val="689EE1"/>
              </a:buClr>
              <a:buSzPts val="1400"/>
              <a:buChar char="○"/>
              <a:defRPr sz="1400"/>
            </a:lvl2pPr>
            <a:lvl3pPr marL="1371600" lvl="2" indent="-317500" rtl="0">
              <a:spcBef>
                <a:spcPts val="0"/>
              </a:spcBef>
              <a:spcAft>
                <a:spcPts val="0"/>
              </a:spcAft>
              <a:buClr>
                <a:srgbClr val="689EE1"/>
              </a:buClr>
              <a:buSzPts val="1400"/>
              <a:buChar char="■"/>
              <a:defRPr sz="1400"/>
            </a:lvl3pPr>
            <a:lvl4pPr marL="1828800" lvl="3" indent="-317500" rtl="0">
              <a:spcBef>
                <a:spcPts val="0"/>
              </a:spcBef>
              <a:spcAft>
                <a:spcPts val="0"/>
              </a:spcAft>
              <a:buClr>
                <a:srgbClr val="689EE1"/>
              </a:buClr>
              <a:buSzPts val="1400"/>
              <a:buChar char="●"/>
              <a:defRPr sz="1400"/>
            </a:lvl4pPr>
            <a:lvl5pPr marL="2286000" lvl="4" indent="-317500" rtl="0">
              <a:spcBef>
                <a:spcPts val="0"/>
              </a:spcBef>
              <a:spcAft>
                <a:spcPts val="0"/>
              </a:spcAft>
              <a:buClr>
                <a:srgbClr val="689EE1"/>
              </a:buClr>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8" name="Google Shape;88;p13"/>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9" name="Google Shape;89;p13"/>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6333125"/>
            <a:ext cx="452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9" r:id="rId9"/>
    <p:sldLayoutId id="2147483660" r:id="rId10"/>
    <p:sldLayoutId id="2147483661" r:id="rId11"/>
    <p:sldLayoutId id="2147483662" r:id="rId12"/>
    <p:sldLayoutId id="2147483663" r:id="rId13"/>
    <p:sldLayoutId id="2147483664"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719175" y="3951150"/>
            <a:ext cx="6598200" cy="15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Equity in Environmental Literacy</a:t>
            </a:r>
            <a:endParaRPr dirty="0"/>
          </a:p>
        </p:txBody>
      </p:sp>
      <p:sp>
        <p:nvSpPr>
          <p:cNvPr id="2" name="TextBox 1">
            <a:extLst>
              <a:ext uri="{FF2B5EF4-FFF2-40B4-BE49-F238E27FC236}">
                <a16:creationId xmlns:a16="http://schemas.microsoft.com/office/drawing/2014/main" id="{3B7D5A55-5BC7-49DA-852C-4F1E57CF57AE}"/>
              </a:ext>
            </a:extLst>
          </p:cNvPr>
          <p:cNvSpPr txBox="1"/>
          <p:nvPr/>
        </p:nvSpPr>
        <p:spPr>
          <a:xfrm>
            <a:off x="959018" y="6030192"/>
            <a:ext cx="3897442" cy="707886"/>
          </a:xfrm>
          <a:prstGeom prst="rect">
            <a:avLst/>
          </a:prstGeom>
          <a:noFill/>
        </p:spPr>
        <p:txBody>
          <a:bodyPr wrap="square" rtlCol="0">
            <a:spAutoFit/>
          </a:bodyPr>
          <a:lstStyle/>
          <a:p>
            <a:r>
              <a:rPr lang="en-US" sz="2000" b="1" dirty="0">
                <a:solidFill>
                  <a:schemeClr val="accent1"/>
                </a:solidFill>
                <a:latin typeface="Roboto" panose="020B0604020202020204" charset="0"/>
                <a:ea typeface="Roboto" panose="020B0604020202020204" charset="0"/>
              </a:rPr>
              <a:t>Tuana Phillips, EPA </a:t>
            </a:r>
          </a:p>
          <a:p>
            <a:r>
              <a:rPr lang="en-US" sz="2000" b="1" dirty="0">
                <a:solidFill>
                  <a:schemeClr val="accent1"/>
                </a:solidFill>
                <a:latin typeface="Roboto" panose="020B0604020202020204" charset="0"/>
                <a:ea typeface="Roboto" panose="020B0604020202020204" charset="0"/>
              </a:rPr>
              <a:t>Francesca King, CRC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body" idx="1"/>
          </p:nvPr>
        </p:nvSpPr>
        <p:spPr>
          <a:xfrm>
            <a:off x="1624650" y="2882400"/>
            <a:ext cx="5894700" cy="1093200"/>
          </a:xfrm>
          <a:prstGeom prst="rect">
            <a:avLst/>
          </a:prstGeom>
        </p:spPr>
        <p:txBody>
          <a:bodyPr spcFirstLastPara="1" wrap="square" lIns="91425" tIns="91425" rIns="91425" bIns="91425" anchor="t" anchorCtr="0">
            <a:noAutofit/>
          </a:bodyPr>
          <a:lstStyle/>
          <a:p>
            <a:pPr marL="0" lvl="0" indent="0">
              <a:buNone/>
            </a:pPr>
            <a:r>
              <a:rPr lang="en-US" sz="2400" dirty="0"/>
              <a:t>Identify minority stakeholder groups that are not currently represented in the leadership, decision making and implementation of current conservation and restoration activities and create meaningful opportunities and programs to recruit and engage them in the Partnership’s efforts.</a:t>
            </a:r>
            <a:br>
              <a:rPr lang="en-US" sz="2400" dirty="0"/>
            </a:br>
            <a:r>
              <a:rPr lang="en-US" sz="1800" dirty="0">
                <a:solidFill>
                  <a:schemeClr val="accent1"/>
                </a:solidFill>
              </a:rPr>
              <a:t>[Diversity Outcome]</a:t>
            </a:r>
          </a:p>
        </p:txBody>
      </p:sp>
      <p:sp>
        <p:nvSpPr>
          <p:cNvPr id="141" name="Google Shape;141;p23"/>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95443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ctrTitle" idx="4294967295"/>
          </p:nvPr>
        </p:nvSpPr>
        <p:spPr>
          <a:xfrm>
            <a:off x="685800" y="1579783"/>
            <a:ext cx="7772400" cy="11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b="0" dirty="0">
                <a:solidFill>
                  <a:srgbClr val="FFFFFF"/>
                </a:solidFill>
              </a:rPr>
              <a:t>36%</a:t>
            </a:r>
            <a:endParaRPr sz="5400" b="0" dirty="0">
              <a:solidFill>
                <a:srgbClr val="FFFFFF"/>
              </a:solidFill>
            </a:endParaRPr>
          </a:p>
        </p:txBody>
      </p:sp>
      <p:sp>
        <p:nvSpPr>
          <p:cNvPr id="231" name="Google Shape;231;p34"/>
          <p:cNvSpPr txBox="1">
            <a:spLocks noGrp="1"/>
          </p:cNvSpPr>
          <p:nvPr>
            <p:ph type="subTitle" idx="4294967295"/>
          </p:nvPr>
        </p:nvSpPr>
        <p:spPr>
          <a:xfrm>
            <a:off x="685800" y="2521328"/>
            <a:ext cx="7772400" cy="61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dirty="0">
                <a:solidFill>
                  <a:srgbClr val="FFFFFF"/>
                </a:solidFill>
              </a:rPr>
              <a:t>Of the United States</a:t>
            </a:r>
            <a:endParaRPr sz="2000" dirty="0">
              <a:solidFill>
                <a:srgbClr val="FFFFFF"/>
              </a:solidFill>
            </a:endParaRPr>
          </a:p>
        </p:txBody>
      </p:sp>
      <p:sp>
        <p:nvSpPr>
          <p:cNvPr id="232" name="Google Shape;232;p34"/>
          <p:cNvSpPr txBox="1">
            <a:spLocks noGrp="1"/>
          </p:cNvSpPr>
          <p:nvPr>
            <p:ph type="ctrTitle" idx="4294967295"/>
          </p:nvPr>
        </p:nvSpPr>
        <p:spPr>
          <a:xfrm>
            <a:off x="685800" y="4452189"/>
            <a:ext cx="7772400" cy="11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b="0" dirty="0">
                <a:solidFill>
                  <a:srgbClr val="FFFFFF"/>
                </a:solidFill>
              </a:rPr>
              <a:t>13%</a:t>
            </a:r>
            <a:endParaRPr sz="5400" b="0" dirty="0">
              <a:solidFill>
                <a:srgbClr val="FFFFFF"/>
              </a:solidFill>
            </a:endParaRPr>
          </a:p>
        </p:txBody>
      </p:sp>
      <p:sp>
        <p:nvSpPr>
          <p:cNvPr id="233" name="Google Shape;233;p34"/>
          <p:cNvSpPr txBox="1">
            <a:spLocks noGrp="1"/>
          </p:cNvSpPr>
          <p:nvPr>
            <p:ph type="subTitle" idx="4294967295"/>
          </p:nvPr>
        </p:nvSpPr>
        <p:spPr>
          <a:xfrm>
            <a:off x="685800" y="5393734"/>
            <a:ext cx="7772400" cy="61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dirty="0">
                <a:solidFill>
                  <a:srgbClr val="FFFFFF"/>
                </a:solidFill>
              </a:rPr>
              <a:t>Of the Partnership</a:t>
            </a:r>
            <a:endParaRPr sz="2000" dirty="0">
              <a:solidFill>
                <a:srgbClr val="FFFFFF"/>
              </a:solidFill>
            </a:endParaRPr>
          </a:p>
        </p:txBody>
      </p:sp>
      <p:sp>
        <p:nvSpPr>
          <p:cNvPr id="234" name="Google Shape;234;p34"/>
          <p:cNvSpPr txBox="1">
            <a:spLocks noGrp="1"/>
          </p:cNvSpPr>
          <p:nvPr>
            <p:ph type="ctrTitle" idx="4294967295"/>
          </p:nvPr>
        </p:nvSpPr>
        <p:spPr>
          <a:xfrm>
            <a:off x="685800" y="3013165"/>
            <a:ext cx="7772400" cy="11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b="0" dirty="0">
                <a:solidFill>
                  <a:srgbClr val="FFFFFF"/>
                </a:solidFill>
              </a:rPr>
              <a:t>35%</a:t>
            </a:r>
            <a:endParaRPr sz="5400" b="0" dirty="0">
              <a:solidFill>
                <a:srgbClr val="FFFFFF"/>
              </a:solidFill>
            </a:endParaRPr>
          </a:p>
        </p:txBody>
      </p:sp>
      <p:sp>
        <p:nvSpPr>
          <p:cNvPr id="235" name="Google Shape;235;p34"/>
          <p:cNvSpPr txBox="1">
            <a:spLocks noGrp="1"/>
          </p:cNvSpPr>
          <p:nvPr>
            <p:ph type="subTitle" idx="4294967295"/>
          </p:nvPr>
        </p:nvSpPr>
        <p:spPr>
          <a:xfrm>
            <a:off x="685800" y="3954710"/>
            <a:ext cx="7772400" cy="61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dirty="0">
                <a:solidFill>
                  <a:srgbClr val="FFFFFF"/>
                </a:solidFill>
              </a:rPr>
              <a:t>Of the watershed</a:t>
            </a:r>
            <a:endParaRPr sz="2000" dirty="0">
              <a:solidFill>
                <a:srgbClr val="FFFFFF"/>
              </a:solidFill>
            </a:endParaRPr>
          </a:p>
        </p:txBody>
      </p:sp>
      <p:sp>
        <p:nvSpPr>
          <p:cNvPr id="236" name="Google Shape;236;p34"/>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2" name="TextBox 1">
            <a:extLst>
              <a:ext uri="{FF2B5EF4-FFF2-40B4-BE49-F238E27FC236}">
                <a16:creationId xmlns:a16="http://schemas.microsoft.com/office/drawing/2014/main" id="{E40F88D7-88DE-428D-B9BC-709B1120D1F5}"/>
              </a:ext>
            </a:extLst>
          </p:cNvPr>
          <p:cNvSpPr txBox="1"/>
          <p:nvPr/>
        </p:nvSpPr>
        <p:spPr>
          <a:xfrm>
            <a:off x="1742606" y="564120"/>
            <a:ext cx="5658787" cy="1015663"/>
          </a:xfrm>
          <a:prstGeom prst="rect">
            <a:avLst/>
          </a:prstGeom>
          <a:noFill/>
        </p:spPr>
        <p:txBody>
          <a:bodyPr wrap="square" rtlCol="0">
            <a:spAutoFit/>
          </a:bodyPr>
          <a:lstStyle/>
          <a:p>
            <a:r>
              <a:rPr lang="en-US" sz="3000" dirty="0">
                <a:solidFill>
                  <a:srgbClr val="FFFFFF"/>
                </a:solidFill>
                <a:latin typeface="Roboto Slab"/>
                <a:ea typeface="Roboto Slab"/>
                <a:sym typeface="Roboto Slab"/>
              </a:rPr>
              <a:t>Let’s check out the numbers...</a:t>
            </a:r>
            <a:br>
              <a:rPr lang="en-US" sz="3000" dirty="0">
                <a:solidFill>
                  <a:srgbClr val="FFFFFF"/>
                </a:solidFill>
                <a:latin typeface="Roboto Slab"/>
                <a:ea typeface="Roboto Slab"/>
                <a:sym typeface="Roboto Slab"/>
              </a:rPr>
            </a:br>
            <a:endParaRPr lang="en-US" sz="3000" dirty="0">
              <a:solidFill>
                <a:srgbClr val="FFFFFF"/>
              </a:solidFill>
              <a:latin typeface="Roboto Slab"/>
              <a:ea typeface="Roboto Slab"/>
              <a:sym typeface="Roboto Slab"/>
            </a:endParaRPr>
          </a:p>
        </p:txBody>
      </p:sp>
      <p:sp>
        <p:nvSpPr>
          <p:cNvPr id="3" name="Rectangle 2">
            <a:extLst>
              <a:ext uri="{FF2B5EF4-FFF2-40B4-BE49-F238E27FC236}">
                <a16:creationId xmlns:a16="http://schemas.microsoft.com/office/drawing/2014/main" id="{CD3474D6-BBC8-40ED-9C92-C654BA127D1A}"/>
              </a:ext>
            </a:extLst>
          </p:cNvPr>
          <p:cNvSpPr/>
          <p:nvPr/>
        </p:nvSpPr>
        <p:spPr>
          <a:xfrm>
            <a:off x="3442523" y="1272006"/>
            <a:ext cx="2258952" cy="307777"/>
          </a:xfrm>
          <a:prstGeom prst="rect">
            <a:avLst/>
          </a:prstGeom>
        </p:spPr>
        <p:txBody>
          <a:bodyPr wrap="none">
            <a:spAutoFit/>
          </a:bodyPr>
          <a:lstStyle/>
          <a:p>
            <a:r>
              <a:rPr lang="en-US" dirty="0">
                <a:solidFill>
                  <a:srgbClr val="FFFFFF"/>
                </a:solidFill>
                <a:latin typeface="Roboto Slab"/>
                <a:ea typeface="Roboto Slab"/>
                <a:sym typeface="Roboto Slab"/>
              </a:rPr>
              <a:t>People of color make up:</a:t>
            </a:r>
            <a:endParaRPr lang="en-US" dirty="0"/>
          </a:p>
        </p:txBody>
      </p:sp>
    </p:spTree>
    <p:extLst>
      <p:ext uri="{BB962C8B-B14F-4D97-AF65-F5344CB8AC3E}">
        <p14:creationId xmlns:p14="http://schemas.microsoft.com/office/powerpoint/2010/main" val="195289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body" idx="1"/>
          </p:nvPr>
        </p:nvSpPr>
        <p:spPr>
          <a:xfrm>
            <a:off x="1430903" y="2407340"/>
            <a:ext cx="6153300" cy="1514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t>To increase racial and ethnic diversity representation in the partnership from </a:t>
            </a:r>
            <a:r>
              <a:rPr lang="en-US" sz="2000" b="1" dirty="0">
                <a:solidFill>
                  <a:schemeClr val="accent6"/>
                </a:solidFill>
              </a:rPr>
              <a:t>13%</a:t>
            </a:r>
            <a:r>
              <a:rPr lang="en-US" sz="2000" b="1" dirty="0">
                <a:solidFill>
                  <a:schemeClr val="accent1"/>
                </a:solidFill>
              </a:rPr>
              <a:t> </a:t>
            </a:r>
            <a:r>
              <a:rPr lang="en-US" sz="2000" b="1" dirty="0">
                <a:sym typeface="Wingdings" panose="05000000000000000000" pitchFamily="2" charset="2"/>
              </a:rPr>
              <a:t> </a:t>
            </a:r>
            <a:r>
              <a:rPr lang="en-US" sz="2000" b="1" dirty="0">
                <a:solidFill>
                  <a:schemeClr val="accent6"/>
                </a:solidFill>
                <a:sym typeface="Wingdings" panose="05000000000000000000" pitchFamily="2" charset="2"/>
              </a:rPr>
              <a:t>25%</a:t>
            </a:r>
            <a:endParaRPr sz="2000" dirty="0">
              <a:solidFill>
                <a:schemeClr val="accent6"/>
              </a:solidFill>
            </a:endParaRPr>
          </a:p>
        </p:txBody>
      </p:sp>
      <p:sp>
        <p:nvSpPr>
          <p:cNvPr id="253" name="Google Shape;253;p36"/>
          <p:cNvSpPr txBox="1">
            <a:spLocks noGrp="1"/>
          </p:cNvSpPr>
          <p:nvPr>
            <p:ph type="body" idx="2"/>
          </p:nvPr>
        </p:nvSpPr>
        <p:spPr>
          <a:xfrm>
            <a:off x="1368413" y="3921440"/>
            <a:ext cx="7042312" cy="1514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a:t>Within Leadership: </a:t>
            </a:r>
            <a:r>
              <a:rPr lang="en-US" sz="2000" b="1" dirty="0">
                <a:solidFill>
                  <a:schemeClr val="accent6"/>
                </a:solidFill>
              </a:rPr>
              <a:t>11% </a:t>
            </a:r>
            <a:r>
              <a:rPr lang="en-US" sz="2000" b="1" dirty="0">
                <a:sym typeface="Wingdings" panose="05000000000000000000" pitchFamily="2" charset="2"/>
              </a:rPr>
              <a:t></a:t>
            </a:r>
            <a:r>
              <a:rPr lang="en-US" sz="2000" b="1" dirty="0">
                <a:solidFill>
                  <a:schemeClr val="accent6"/>
                </a:solidFill>
                <a:sym typeface="Wingdings" panose="05000000000000000000" pitchFamily="2" charset="2"/>
              </a:rPr>
              <a:t> 15%</a:t>
            </a:r>
          </a:p>
          <a:p>
            <a:pPr marL="285750" indent="-285750">
              <a:buFont typeface="Wingdings" panose="05000000000000000000" pitchFamily="2" charset="2"/>
              <a:buChar char="Ø"/>
            </a:pPr>
            <a:r>
              <a:rPr lang="en-US" sz="1600" dirty="0">
                <a:sym typeface="Wingdings" panose="05000000000000000000" pitchFamily="2" charset="2"/>
              </a:rPr>
              <a:t>Currently</a:t>
            </a:r>
            <a:r>
              <a:rPr lang="en-US" sz="1600" b="1" dirty="0">
                <a:sym typeface="Wingdings" panose="05000000000000000000" pitchFamily="2" charset="2"/>
              </a:rPr>
              <a:t> </a:t>
            </a:r>
            <a:r>
              <a:rPr lang="en-US" sz="1600" dirty="0">
                <a:sym typeface="Wingdings" panose="05000000000000000000" pitchFamily="2" charset="2"/>
              </a:rPr>
              <a:t>11% of leadership self-identify as non-white</a:t>
            </a:r>
          </a:p>
          <a:p>
            <a:pPr marL="285750" indent="-285750">
              <a:buFont typeface="Wingdings" panose="05000000000000000000" pitchFamily="2" charset="2"/>
              <a:buChar char="Ø"/>
            </a:pPr>
            <a:r>
              <a:rPr lang="en-US" sz="1600" dirty="0">
                <a:sym typeface="Wingdings" panose="05000000000000000000" pitchFamily="2" charset="2"/>
              </a:rPr>
              <a:t>3% of non-white people in the partnership say they hold a leadership position, compared to 27% of white people.</a:t>
            </a:r>
            <a:endParaRPr sz="1600" dirty="0"/>
          </a:p>
        </p:txBody>
      </p:sp>
      <p:sp>
        <p:nvSpPr>
          <p:cNvPr id="258" name="Google Shape;258;p36"/>
          <p:cNvSpPr txBox="1">
            <a:spLocks noGrp="1"/>
          </p:cNvSpPr>
          <p:nvPr>
            <p:ph type="title"/>
          </p:nvPr>
        </p:nvSpPr>
        <p:spPr>
          <a:xfrm>
            <a:off x="2257425" y="680990"/>
            <a:ext cx="6153300" cy="96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2025 CBP Diversity Indicator Targets</a:t>
            </a:r>
            <a:endParaRPr dirty="0"/>
          </a:p>
        </p:txBody>
      </p:sp>
      <p:grpSp>
        <p:nvGrpSpPr>
          <p:cNvPr id="260" name="Google Shape;260;p36"/>
          <p:cNvGrpSpPr>
            <a:grpSpLocks noChangeAspect="1"/>
          </p:cNvGrpSpPr>
          <p:nvPr/>
        </p:nvGrpSpPr>
        <p:grpSpPr>
          <a:xfrm>
            <a:off x="545037" y="2429199"/>
            <a:ext cx="631022" cy="672353"/>
            <a:chOff x="5970800" y="1619250"/>
            <a:chExt cx="428650" cy="456725"/>
          </a:xfrm>
          <a:solidFill>
            <a:schemeClr val="accent1"/>
          </a:solidFill>
        </p:grpSpPr>
        <p:sp>
          <p:nvSpPr>
            <p:cNvPr id="261" name="Google Shape;261;p36"/>
            <p:cNvSpPr>
              <a:spLocks noChangeAspect="1"/>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36"/>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a:extLst>
              <a:ext uri="{FF2B5EF4-FFF2-40B4-BE49-F238E27FC236}">
                <a16:creationId xmlns:a16="http://schemas.microsoft.com/office/drawing/2014/main" id="{F71EEED1-E3AF-4A11-80E8-25D3D9BDE2EC}"/>
              </a:ext>
            </a:extLst>
          </p:cNvPr>
          <p:cNvPicPr>
            <a:picLocks noChangeAspect="1"/>
          </p:cNvPicPr>
          <p:nvPr/>
        </p:nvPicPr>
        <p:blipFill>
          <a:blip r:embed="rId3"/>
          <a:stretch>
            <a:fillRect/>
          </a:stretch>
        </p:blipFill>
        <p:spPr>
          <a:xfrm>
            <a:off x="443869" y="4171528"/>
            <a:ext cx="683463" cy="708776"/>
          </a:xfrm>
          <a:prstGeom prst="rect">
            <a:avLst/>
          </a:prstGeom>
          <a:solidFill>
            <a:schemeClr val="accent1"/>
          </a:solidFill>
        </p:spPr>
      </p:pic>
    </p:spTree>
    <p:extLst>
      <p:ext uri="{BB962C8B-B14F-4D97-AF65-F5344CB8AC3E}">
        <p14:creationId xmlns:p14="http://schemas.microsoft.com/office/powerpoint/2010/main" val="142687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457200" y="274645"/>
            <a:ext cx="8229600" cy="678000"/>
          </a:xfrm>
          <a:prstGeom prst="rect">
            <a:avLst/>
          </a:prstGeom>
        </p:spPr>
        <p:txBody>
          <a:bodyPr spcFirstLastPara="1" wrap="square" lIns="91425" tIns="91425" rIns="91425" bIns="91425" anchor="b" anchorCtr="0">
            <a:noAutofit/>
          </a:bodyPr>
          <a:lstStyle/>
          <a:p>
            <a:pPr lvl="0"/>
            <a:r>
              <a:rPr lang="en-US" sz="3200" dirty="0"/>
              <a:t>GIT Funded Project: </a:t>
            </a:r>
            <a:r>
              <a:rPr lang="en-US" sz="2800" dirty="0" err="1"/>
              <a:t>Skeo</a:t>
            </a:r>
            <a:r>
              <a:rPr lang="en-US" sz="2800" dirty="0"/>
              <a:t> Solutions, Inc</a:t>
            </a:r>
            <a:endParaRPr sz="2800" dirty="0"/>
          </a:p>
        </p:txBody>
      </p:sp>
      <p:sp>
        <p:nvSpPr>
          <p:cNvPr id="197" name="Google Shape;197;p30"/>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7" name="Google Shape;253;p36">
            <a:extLst>
              <a:ext uri="{FF2B5EF4-FFF2-40B4-BE49-F238E27FC236}">
                <a16:creationId xmlns:a16="http://schemas.microsoft.com/office/drawing/2014/main" id="{92261114-8B15-413D-A05D-4633D05D9F95}"/>
              </a:ext>
            </a:extLst>
          </p:cNvPr>
          <p:cNvSpPr txBox="1">
            <a:spLocks/>
          </p:cNvSpPr>
          <p:nvPr/>
        </p:nvSpPr>
        <p:spPr>
          <a:xfrm>
            <a:off x="1501354" y="4889858"/>
            <a:ext cx="6141292" cy="797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Clr>
                <a:schemeClr val="accent3"/>
              </a:buClr>
              <a:buNone/>
            </a:pPr>
            <a:endParaRPr lang="en-US" sz="2000" b="1" dirty="0">
              <a:solidFill>
                <a:schemeClr val="accent5"/>
              </a:solidFill>
            </a:endParaRPr>
          </a:p>
          <a:p>
            <a:pPr marL="457200" lvl="1" indent="0">
              <a:buClr>
                <a:schemeClr val="accent3"/>
              </a:buClr>
              <a:buNone/>
            </a:pPr>
            <a:r>
              <a:rPr lang="en-US" sz="2000" b="1" dirty="0">
                <a:solidFill>
                  <a:schemeClr val="accent5"/>
                </a:solidFill>
              </a:rPr>
              <a:t>Cultural Readiness Survey and Focus Groups</a:t>
            </a:r>
          </a:p>
          <a:p>
            <a:pPr marL="742950" lvl="1" indent="-285750">
              <a:buClr>
                <a:schemeClr val="accent3"/>
              </a:buClr>
              <a:buFont typeface="Wingdings" panose="05000000000000000000" pitchFamily="2" charset="2"/>
              <a:buChar char="Ø"/>
            </a:pPr>
            <a:endParaRPr lang="en-US" sz="2000" b="1" dirty="0">
              <a:solidFill>
                <a:schemeClr val="accent5"/>
              </a:solidFill>
            </a:endParaRPr>
          </a:p>
          <a:p>
            <a:pPr marL="0" indent="0">
              <a:buClr>
                <a:schemeClr val="accent3"/>
              </a:buClr>
              <a:buNone/>
            </a:pPr>
            <a:endParaRPr lang="en-US" sz="2000" b="1" dirty="0">
              <a:solidFill>
                <a:schemeClr val="accent5"/>
              </a:solidFill>
            </a:endParaRPr>
          </a:p>
        </p:txBody>
      </p:sp>
      <p:sp>
        <p:nvSpPr>
          <p:cNvPr id="16" name="Google Shape;194;p30">
            <a:extLst>
              <a:ext uri="{FF2B5EF4-FFF2-40B4-BE49-F238E27FC236}">
                <a16:creationId xmlns:a16="http://schemas.microsoft.com/office/drawing/2014/main" id="{B17B8917-669A-43E3-9339-90029F58141F}"/>
              </a:ext>
            </a:extLst>
          </p:cNvPr>
          <p:cNvSpPr>
            <a:spLocks noChangeAspect="1"/>
          </p:cNvSpPr>
          <p:nvPr/>
        </p:nvSpPr>
        <p:spPr>
          <a:xfrm>
            <a:off x="4301240" y="1403405"/>
            <a:ext cx="3489735" cy="3489735"/>
          </a:xfrm>
          <a:prstGeom prst="ellipse">
            <a:avLst/>
          </a:prstGeom>
          <a:solidFill>
            <a:srgbClr val="539EB9">
              <a:alpha val="83920"/>
            </a:srgbClr>
          </a:solidFill>
          <a:ln>
            <a:noFill/>
          </a:ln>
        </p:spPr>
        <p:txBody>
          <a:bodyPr spcFirstLastPara="1" wrap="square" lIns="91425" tIns="91425" rIns="91425" bIns="91425" anchor="ctr" anchorCtr="0">
            <a:noAutofit/>
          </a:bodyPr>
          <a:lstStyle/>
          <a:p>
            <a:pPr lvl="0" algn="ctr"/>
            <a:r>
              <a:rPr lang="en-US" sz="1800" b="1" dirty="0">
                <a:solidFill>
                  <a:srgbClr val="FFFFFF"/>
                </a:solidFill>
                <a:latin typeface="Roboto"/>
                <a:ea typeface="Roboto"/>
                <a:cs typeface="Roboto"/>
                <a:sym typeface="Roboto"/>
              </a:rPr>
              <a:t>8%</a:t>
            </a:r>
            <a:br>
              <a:rPr lang="en-US" sz="1800" b="1" dirty="0">
                <a:solidFill>
                  <a:srgbClr val="FFFFFF"/>
                </a:solidFill>
                <a:latin typeface="Roboto"/>
                <a:ea typeface="Roboto"/>
                <a:cs typeface="Roboto"/>
                <a:sym typeface="Roboto"/>
              </a:rPr>
            </a:br>
            <a:endParaRPr lang="en-US" sz="1800" b="1" dirty="0">
              <a:solidFill>
                <a:srgbClr val="FFFFFF"/>
              </a:solidFill>
              <a:latin typeface="Roboto"/>
              <a:ea typeface="Roboto"/>
              <a:cs typeface="Roboto"/>
              <a:sym typeface="Roboto"/>
            </a:endParaRPr>
          </a:p>
          <a:p>
            <a:pPr lvl="0" algn="ctr"/>
            <a:r>
              <a:rPr lang="en-US" b="1" dirty="0">
                <a:solidFill>
                  <a:srgbClr val="FFFFFF"/>
                </a:solidFill>
                <a:latin typeface="Roboto"/>
                <a:ea typeface="Roboto"/>
                <a:cs typeface="Roboto"/>
                <a:sym typeface="Roboto"/>
              </a:rPr>
              <a:t>Agreed CBP regularly considers DEI</a:t>
            </a:r>
          </a:p>
          <a:p>
            <a:pPr marL="0" lvl="0" indent="0" algn="ctr" rtl="0">
              <a:spcBef>
                <a:spcPts val="0"/>
              </a:spcBef>
              <a:spcAft>
                <a:spcPts val="0"/>
              </a:spcAft>
              <a:buNone/>
            </a:pPr>
            <a:endParaRPr dirty="0">
              <a:solidFill>
                <a:srgbClr val="FFFFFF"/>
              </a:solidFill>
              <a:latin typeface="Roboto"/>
              <a:ea typeface="Roboto"/>
              <a:cs typeface="Roboto"/>
              <a:sym typeface="Roboto"/>
            </a:endParaRPr>
          </a:p>
        </p:txBody>
      </p:sp>
      <p:sp>
        <p:nvSpPr>
          <p:cNvPr id="17" name="Google Shape;195;p30">
            <a:extLst>
              <a:ext uri="{FF2B5EF4-FFF2-40B4-BE49-F238E27FC236}">
                <a16:creationId xmlns:a16="http://schemas.microsoft.com/office/drawing/2014/main" id="{4EE0E60A-9E56-4B24-AEEF-70617D1CE7A4}"/>
              </a:ext>
            </a:extLst>
          </p:cNvPr>
          <p:cNvSpPr>
            <a:spLocks noChangeAspect="1"/>
          </p:cNvSpPr>
          <p:nvPr/>
        </p:nvSpPr>
        <p:spPr>
          <a:xfrm>
            <a:off x="1353025" y="1400123"/>
            <a:ext cx="3489735" cy="3489735"/>
          </a:xfrm>
          <a:prstGeom prst="ellipse">
            <a:avLst/>
          </a:prstGeom>
          <a:solidFill>
            <a:srgbClr val="8EC641">
              <a:alpha val="84230"/>
            </a:srgbClr>
          </a:solidFill>
          <a:ln>
            <a:noFill/>
          </a:ln>
        </p:spPr>
        <p:txBody>
          <a:bodyPr spcFirstLastPara="1" wrap="square" lIns="91425" tIns="91425" rIns="91425" bIns="91425" anchor="ctr" anchorCtr="0">
            <a:noAutofit/>
          </a:bodyPr>
          <a:lstStyle/>
          <a:p>
            <a:pPr lvl="0" algn="ctr"/>
            <a:r>
              <a:rPr lang="en-US" sz="1800" b="1" dirty="0">
                <a:solidFill>
                  <a:srgbClr val="FFFFFF"/>
                </a:solidFill>
                <a:latin typeface="Roboto"/>
                <a:ea typeface="Roboto"/>
                <a:cs typeface="Roboto"/>
                <a:sym typeface="Roboto"/>
              </a:rPr>
              <a:t>75%</a:t>
            </a:r>
            <a:br>
              <a:rPr lang="en-US" sz="1800" b="1" dirty="0">
                <a:solidFill>
                  <a:srgbClr val="FFFFFF"/>
                </a:solidFill>
                <a:latin typeface="Roboto"/>
                <a:ea typeface="Roboto"/>
                <a:cs typeface="Roboto"/>
                <a:sym typeface="Roboto"/>
              </a:rPr>
            </a:br>
            <a:r>
              <a:rPr lang="en-US" b="1" dirty="0">
                <a:solidFill>
                  <a:srgbClr val="FFFFFF"/>
                </a:solidFill>
                <a:latin typeface="Roboto"/>
                <a:ea typeface="Roboto"/>
                <a:cs typeface="Roboto"/>
                <a:sym typeface="Roboto"/>
              </a:rPr>
              <a:t/>
            </a:r>
            <a:br>
              <a:rPr lang="en-US" b="1" dirty="0">
                <a:solidFill>
                  <a:srgbClr val="FFFFFF"/>
                </a:solidFill>
                <a:latin typeface="Roboto"/>
                <a:ea typeface="Roboto"/>
                <a:cs typeface="Roboto"/>
                <a:sym typeface="Roboto"/>
              </a:rPr>
            </a:br>
            <a:r>
              <a:rPr lang="en-US" b="1" dirty="0">
                <a:solidFill>
                  <a:srgbClr val="FFFFFF"/>
                </a:solidFill>
                <a:latin typeface="Roboto"/>
                <a:ea typeface="Roboto"/>
                <a:cs typeface="Roboto"/>
                <a:sym typeface="Roboto"/>
              </a:rPr>
              <a:t>Dissatisfied with diversity among staff</a:t>
            </a:r>
          </a:p>
          <a:p>
            <a:pPr marL="0" lvl="0" indent="0" algn="ctr" rtl="0">
              <a:spcBef>
                <a:spcPts val="0"/>
              </a:spcBef>
              <a:spcAft>
                <a:spcPts val="0"/>
              </a:spcAft>
              <a:buNone/>
            </a:pPr>
            <a:endParaRPr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8050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457200" y="274645"/>
            <a:ext cx="8229600" cy="678000"/>
          </a:xfrm>
          <a:prstGeom prst="rect">
            <a:avLst/>
          </a:prstGeom>
        </p:spPr>
        <p:txBody>
          <a:bodyPr spcFirstLastPara="1" wrap="square" lIns="91425" tIns="91425" rIns="91425" bIns="91425" anchor="b" anchorCtr="0">
            <a:noAutofit/>
          </a:bodyPr>
          <a:lstStyle/>
          <a:p>
            <a:pPr lvl="0"/>
            <a:r>
              <a:rPr lang="en-US" sz="3200" dirty="0"/>
              <a:t>Next Phase: DEI Strategy</a:t>
            </a:r>
            <a:endParaRPr sz="3200" dirty="0"/>
          </a:p>
        </p:txBody>
      </p:sp>
      <p:sp>
        <p:nvSpPr>
          <p:cNvPr id="197" name="Google Shape;197;p30"/>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Google Shape;253;p36">
            <a:extLst>
              <a:ext uri="{FF2B5EF4-FFF2-40B4-BE49-F238E27FC236}">
                <a16:creationId xmlns:a16="http://schemas.microsoft.com/office/drawing/2014/main" id="{92261114-8B15-413D-A05D-4633D05D9F95}"/>
              </a:ext>
            </a:extLst>
          </p:cNvPr>
          <p:cNvSpPr txBox="1">
            <a:spLocks/>
          </p:cNvSpPr>
          <p:nvPr/>
        </p:nvSpPr>
        <p:spPr>
          <a:xfrm>
            <a:off x="4345650" y="1827545"/>
            <a:ext cx="4154512" cy="151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accent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Clr>
                <a:schemeClr val="accent3"/>
              </a:buClr>
              <a:buNone/>
            </a:pPr>
            <a:endParaRPr lang="en-US" sz="2000" b="1" dirty="0">
              <a:solidFill>
                <a:schemeClr val="accent5"/>
              </a:solidFill>
            </a:endParaRPr>
          </a:p>
          <a:p>
            <a:pPr marL="285750" indent="-285750">
              <a:buClr>
                <a:schemeClr val="accent3"/>
              </a:buClr>
              <a:buFont typeface="Wingdings" panose="05000000000000000000" pitchFamily="2" charset="2"/>
              <a:buChar char="Ø"/>
            </a:pPr>
            <a:r>
              <a:rPr lang="en-US" sz="2000" b="1" dirty="0">
                <a:solidFill>
                  <a:schemeClr val="accent5"/>
                </a:solidFill>
              </a:rPr>
              <a:t>DEI Strategy coming soon!</a:t>
            </a:r>
          </a:p>
          <a:p>
            <a:pPr marL="285750" indent="-285750">
              <a:buClr>
                <a:schemeClr val="accent3"/>
              </a:buClr>
              <a:buFont typeface="Wingdings" panose="05000000000000000000" pitchFamily="2" charset="2"/>
              <a:buChar char="Ø"/>
            </a:pPr>
            <a:r>
              <a:rPr lang="en-US" sz="2000" b="1" dirty="0">
                <a:solidFill>
                  <a:schemeClr val="accent5"/>
                </a:solidFill>
              </a:rPr>
              <a:t>Cultural Competency Trainings</a:t>
            </a:r>
          </a:p>
        </p:txBody>
      </p:sp>
      <p:grpSp>
        <p:nvGrpSpPr>
          <p:cNvPr id="8" name="Google Shape;357;p45">
            <a:extLst>
              <a:ext uri="{FF2B5EF4-FFF2-40B4-BE49-F238E27FC236}">
                <a16:creationId xmlns:a16="http://schemas.microsoft.com/office/drawing/2014/main" id="{6DFC511E-E1BA-464B-8E66-A8A486108183}"/>
              </a:ext>
            </a:extLst>
          </p:cNvPr>
          <p:cNvGrpSpPr>
            <a:grpSpLocks noChangeAspect="1"/>
          </p:cNvGrpSpPr>
          <p:nvPr/>
        </p:nvGrpSpPr>
        <p:grpSpPr>
          <a:xfrm rot="20510925">
            <a:off x="343445" y="1923343"/>
            <a:ext cx="3563747" cy="3011312"/>
            <a:chOff x="3918650" y="293075"/>
            <a:chExt cx="488500" cy="412775"/>
          </a:xfrm>
          <a:solidFill>
            <a:schemeClr val="accent3"/>
          </a:solidFill>
        </p:grpSpPr>
        <p:sp>
          <p:nvSpPr>
            <p:cNvPr id="9" name="Google Shape;358;p45">
              <a:extLst>
                <a:ext uri="{FF2B5EF4-FFF2-40B4-BE49-F238E27FC236}">
                  <a16:creationId xmlns:a16="http://schemas.microsoft.com/office/drawing/2014/main" id="{454E19C1-A76C-4EF5-9189-2C1F2A059F69}"/>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9;p45">
              <a:extLst>
                <a:ext uri="{FF2B5EF4-FFF2-40B4-BE49-F238E27FC236}">
                  <a16:creationId xmlns:a16="http://schemas.microsoft.com/office/drawing/2014/main" id="{49091B1E-B70C-478D-852D-E8AD06E5BB51}"/>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0;p45">
              <a:extLst>
                <a:ext uri="{FF2B5EF4-FFF2-40B4-BE49-F238E27FC236}">
                  <a16:creationId xmlns:a16="http://schemas.microsoft.com/office/drawing/2014/main" id="{05158A75-DABD-4BED-9F92-6299E349223B}"/>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137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884075" y="2888420"/>
            <a:ext cx="6715938" cy="23881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a:t>
            </a:r>
            <a:r>
              <a:rPr lang="en-US" dirty="0"/>
              <a:t>So how does this relate to environmental literacy?</a:t>
            </a:r>
            <a:endParaRPr dirty="0"/>
          </a:p>
        </p:txBody>
      </p:sp>
      <p:sp>
        <p:nvSpPr>
          <p:cNvPr id="135" name="Google Shape;135;p22"/>
          <p:cNvSpPr txBox="1">
            <a:spLocks noGrp="1"/>
          </p:cNvSpPr>
          <p:nvPr>
            <p:ph type="sldNum" idx="4294967295"/>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57451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4" name="Google Shape;314;p41"/>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6" name="Picture 5">
            <a:extLst>
              <a:ext uri="{FF2B5EF4-FFF2-40B4-BE49-F238E27FC236}">
                <a16:creationId xmlns:a16="http://schemas.microsoft.com/office/drawing/2014/main" id="{43737835-CC2A-4E65-860E-61CC8029EB9A}"/>
              </a:ext>
            </a:extLst>
          </p:cNvPr>
          <p:cNvPicPr>
            <a:picLocks noChangeAspect="1"/>
          </p:cNvPicPr>
          <p:nvPr/>
        </p:nvPicPr>
        <p:blipFill>
          <a:blip r:embed="rId3"/>
          <a:stretch>
            <a:fillRect/>
          </a:stretch>
        </p:blipFill>
        <p:spPr>
          <a:xfrm>
            <a:off x="1924050" y="890587"/>
            <a:ext cx="5295900" cy="5076825"/>
          </a:xfrm>
          <a:prstGeom prst="rect">
            <a:avLst/>
          </a:prstGeom>
        </p:spPr>
      </p:pic>
    </p:spTree>
    <p:extLst>
      <p:ext uri="{BB962C8B-B14F-4D97-AF65-F5344CB8AC3E}">
        <p14:creationId xmlns:p14="http://schemas.microsoft.com/office/powerpoint/2010/main" val="409892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57425" y="823536"/>
            <a:ext cx="6675852" cy="969300"/>
          </a:xfrm>
          <a:prstGeom prst="rect">
            <a:avLst/>
          </a:prstGeom>
        </p:spPr>
        <p:txBody>
          <a:bodyPr spcFirstLastPara="1" wrap="square" lIns="91425" tIns="91425" rIns="91425" bIns="91425" anchor="b" anchorCtr="0">
            <a:noAutofit/>
          </a:bodyPr>
          <a:lstStyle/>
          <a:p>
            <a:pPr lvl="0"/>
            <a:r>
              <a:rPr lang="en-US" dirty="0"/>
              <a:t>Diversity Workgroup</a:t>
            </a:r>
            <a:endParaRPr dirty="0"/>
          </a:p>
        </p:txBody>
      </p:sp>
      <p:sp>
        <p:nvSpPr>
          <p:cNvPr id="147" name="Google Shape;147;p24"/>
          <p:cNvSpPr txBox="1">
            <a:spLocks noGrp="1"/>
          </p:cNvSpPr>
          <p:nvPr>
            <p:ph type="body" idx="1"/>
          </p:nvPr>
        </p:nvSpPr>
        <p:spPr>
          <a:xfrm>
            <a:off x="210723" y="2278854"/>
            <a:ext cx="8200002" cy="4212900"/>
          </a:xfrm>
          <a:prstGeom prst="rect">
            <a:avLst/>
          </a:prstGeom>
        </p:spPr>
        <p:txBody>
          <a:bodyPr spcFirstLastPara="1" wrap="square" lIns="91425" tIns="91425" rIns="91425" bIns="91425" anchor="t" anchorCtr="0">
            <a:noAutofit/>
          </a:bodyPr>
          <a:lstStyle/>
          <a:p>
            <a:pPr lvl="0"/>
            <a:r>
              <a:rPr lang="en-US" sz="2000" b="1" dirty="0"/>
              <a:t>Communications and Outreach</a:t>
            </a:r>
          </a:p>
          <a:p>
            <a:pPr lvl="1"/>
            <a:r>
              <a:rPr lang="en-US" dirty="0"/>
              <a:t>Begin dialogue to better understand how community issues link to watershed restoration.</a:t>
            </a:r>
          </a:p>
          <a:p>
            <a:pPr lvl="1"/>
            <a:r>
              <a:rPr lang="en-US" dirty="0"/>
              <a:t>RESET Program</a:t>
            </a:r>
            <a:endParaRPr lang="en-US" sz="1400" b="1" dirty="0"/>
          </a:p>
          <a:p>
            <a:pPr lvl="1"/>
            <a:endParaRPr lang="en-US" sz="1400" b="1" dirty="0"/>
          </a:p>
          <a:p>
            <a:pPr lvl="0"/>
            <a:r>
              <a:rPr lang="en-US" sz="2000" b="1" dirty="0"/>
              <a:t>Employment and Professional Engagement</a:t>
            </a:r>
          </a:p>
          <a:p>
            <a:pPr lvl="1"/>
            <a:r>
              <a:rPr lang="en-US" dirty="0"/>
              <a:t>C-Stream Internship Program</a:t>
            </a:r>
          </a:p>
          <a:p>
            <a:pPr lvl="1"/>
            <a:r>
              <a:rPr lang="en-US" dirty="0"/>
              <a:t>Share opportunities and address inequities in Green Jobs</a:t>
            </a:r>
          </a:p>
        </p:txBody>
      </p:sp>
      <p:sp>
        <p:nvSpPr>
          <p:cNvPr id="148" name="Google Shape;148;p24"/>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99519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57425" y="823536"/>
            <a:ext cx="6675852" cy="969300"/>
          </a:xfrm>
          <a:prstGeom prst="rect">
            <a:avLst/>
          </a:prstGeom>
        </p:spPr>
        <p:txBody>
          <a:bodyPr spcFirstLastPara="1" wrap="square" lIns="91425" tIns="91425" rIns="91425" bIns="91425" anchor="b" anchorCtr="0">
            <a:noAutofit/>
          </a:bodyPr>
          <a:lstStyle/>
          <a:p>
            <a:pPr lvl="0"/>
            <a:r>
              <a:rPr lang="en-US" dirty="0"/>
              <a:t>Diversity Workgroup</a:t>
            </a:r>
            <a:endParaRPr dirty="0"/>
          </a:p>
        </p:txBody>
      </p:sp>
      <p:sp>
        <p:nvSpPr>
          <p:cNvPr id="147" name="Google Shape;147;p24"/>
          <p:cNvSpPr txBox="1">
            <a:spLocks noGrp="1"/>
          </p:cNvSpPr>
          <p:nvPr>
            <p:ph type="body" idx="1"/>
          </p:nvPr>
        </p:nvSpPr>
        <p:spPr>
          <a:xfrm>
            <a:off x="210723" y="2278854"/>
            <a:ext cx="8200002" cy="4212900"/>
          </a:xfrm>
          <a:prstGeom prst="rect">
            <a:avLst/>
          </a:prstGeom>
        </p:spPr>
        <p:txBody>
          <a:bodyPr spcFirstLastPara="1" wrap="square" lIns="91425" tIns="91425" rIns="91425" bIns="91425" anchor="t" anchorCtr="0">
            <a:noAutofit/>
          </a:bodyPr>
          <a:lstStyle/>
          <a:p>
            <a:r>
              <a:rPr lang="en-US" sz="2000" b="1" dirty="0"/>
              <a:t>Promote Environmental Justice</a:t>
            </a:r>
          </a:p>
          <a:p>
            <a:pPr lvl="1"/>
            <a:r>
              <a:rPr lang="en-US" dirty="0"/>
              <a:t>Bay Program will partner with funding organizations and grass roots organizations to partner with to organize: </a:t>
            </a:r>
          </a:p>
          <a:p>
            <a:pPr lvl="2"/>
            <a:r>
              <a:rPr lang="en-US" dirty="0"/>
              <a:t>Awareness building</a:t>
            </a:r>
          </a:p>
          <a:p>
            <a:pPr lvl="2"/>
            <a:r>
              <a:rPr lang="en-US" dirty="0"/>
              <a:t>Grant writing training</a:t>
            </a:r>
          </a:p>
          <a:p>
            <a:pPr lvl="2"/>
            <a:r>
              <a:rPr lang="en-US" dirty="0"/>
              <a:t>Capacity building to address restoration projects in areas with diverse and underrepresented populations. </a:t>
            </a:r>
          </a:p>
          <a:p>
            <a:pPr lvl="0"/>
            <a:r>
              <a:rPr lang="en-US" sz="2000" b="1" dirty="0"/>
              <a:t>Tracking and Assessment</a:t>
            </a:r>
          </a:p>
          <a:p>
            <a:pPr lvl="1"/>
            <a:r>
              <a:rPr lang="en-US" dirty="0"/>
              <a:t>Create and track new partnerships that help to better identify and target underrepresented and underserved Chesapeake communities.</a:t>
            </a:r>
          </a:p>
          <a:p>
            <a:pPr lvl="1"/>
            <a:r>
              <a:rPr lang="en-US" dirty="0"/>
              <a:t>Use EJ Screening tool as a base for identifying underserved Chesapeake communities.</a:t>
            </a:r>
            <a:endParaRPr dirty="0"/>
          </a:p>
        </p:txBody>
      </p:sp>
      <p:sp>
        <p:nvSpPr>
          <p:cNvPr id="148" name="Google Shape;148;p24"/>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95624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57425" y="823536"/>
            <a:ext cx="6675852" cy="969300"/>
          </a:xfrm>
          <a:prstGeom prst="rect">
            <a:avLst/>
          </a:prstGeom>
        </p:spPr>
        <p:txBody>
          <a:bodyPr spcFirstLastPara="1" wrap="square" lIns="91425" tIns="91425" rIns="91425" bIns="91425" anchor="b" anchorCtr="0">
            <a:noAutofit/>
          </a:bodyPr>
          <a:lstStyle/>
          <a:p>
            <a:pPr lvl="0"/>
            <a:r>
              <a:rPr lang="en-US" dirty="0"/>
              <a:t>DEI in Environmental Literacy</a:t>
            </a:r>
            <a:endParaRPr dirty="0"/>
          </a:p>
        </p:txBody>
      </p:sp>
      <p:sp>
        <p:nvSpPr>
          <p:cNvPr id="147" name="Google Shape;147;p24"/>
          <p:cNvSpPr txBox="1">
            <a:spLocks noGrp="1"/>
          </p:cNvSpPr>
          <p:nvPr>
            <p:ph type="body" idx="1"/>
          </p:nvPr>
        </p:nvSpPr>
        <p:spPr>
          <a:xfrm>
            <a:off x="210723" y="2278854"/>
            <a:ext cx="8200002" cy="4212900"/>
          </a:xfrm>
          <a:prstGeom prst="rect">
            <a:avLst/>
          </a:prstGeom>
        </p:spPr>
        <p:txBody>
          <a:bodyPr spcFirstLastPara="1" wrap="square" lIns="91425" tIns="91425" rIns="91425" bIns="91425" anchor="t" anchorCtr="0">
            <a:noAutofit/>
          </a:bodyPr>
          <a:lstStyle/>
          <a:p>
            <a:pPr lvl="1"/>
            <a:endParaRPr lang="en-US" sz="2000" dirty="0"/>
          </a:p>
          <a:p>
            <a:r>
              <a:rPr lang="en-US" sz="2200" dirty="0"/>
              <a:t>Incorporate environmental education development in underserved school systems.</a:t>
            </a:r>
          </a:p>
          <a:p>
            <a:r>
              <a:rPr lang="en-US" sz="2200" dirty="0"/>
              <a:t>Encourage career-building days in the environmental literacy curriculum of high with a focus on career paths.</a:t>
            </a:r>
          </a:p>
          <a:p>
            <a:r>
              <a:rPr lang="en-US" sz="2200" dirty="0"/>
              <a:t>Explore partnering with non-profit social service organizations to provide technical training as an alternative to higher education degrees. </a:t>
            </a:r>
            <a:endParaRPr sz="2200" dirty="0"/>
          </a:p>
        </p:txBody>
      </p:sp>
      <p:sp>
        <p:nvSpPr>
          <p:cNvPr id="148" name="Google Shape;148;p24"/>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25564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884075" y="2888421"/>
            <a:ext cx="56601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What is DEI?</a:t>
            </a:r>
            <a:endParaRPr dirty="0"/>
          </a:p>
        </p:txBody>
      </p:sp>
      <p:sp>
        <p:nvSpPr>
          <p:cNvPr id="134" name="Google Shape;134;p22"/>
          <p:cNvSpPr txBox="1">
            <a:spLocks noGrp="1"/>
          </p:cNvSpPr>
          <p:nvPr>
            <p:ph type="subTitle" idx="1"/>
          </p:nvPr>
        </p:nvSpPr>
        <p:spPr>
          <a:xfrm>
            <a:off x="884073" y="3634350"/>
            <a:ext cx="5660100" cy="10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start with the </a:t>
            </a:r>
            <a:r>
              <a:rPr lang="en-US" dirty="0"/>
              <a:t>definitions.</a:t>
            </a:r>
            <a:endParaRPr dirty="0"/>
          </a:p>
        </p:txBody>
      </p:sp>
      <p:sp>
        <p:nvSpPr>
          <p:cNvPr id="135" name="Google Shape;135;p22"/>
          <p:cNvSpPr txBox="1">
            <a:spLocks noGrp="1"/>
          </p:cNvSpPr>
          <p:nvPr>
            <p:ph type="sldNum" idx="4294967295"/>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57425" y="823536"/>
            <a:ext cx="6675852" cy="969300"/>
          </a:xfrm>
          <a:prstGeom prst="rect">
            <a:avLst/>
          </a:prstGeom>
        </p:spPr>
        <p:txBody>
          <a:bodyPr spcFirstLastPara="1" wrap="square" lIns="91425" tIns="91425" rIns="91425" bIns="91425" anchor="b" anchorCtr="0">
            <a:noAutofit/>
          </a:bodyPr>
          <a:lstStyle/>
          <a:p>
            <a:pPr lvl="0"/>
            <a:r>
              <a:rPr lang="en-US" dirty="0"/>
              <a:t>Environmental Literacy Policy Work Plan </a:t>
            </a:r>
            <a:endParaRPr dirty="0"/>
          </a:p>
        </p:txBody>
      </p:sp>
      <p:sp>
        <p:nvSpPr>
          <p:cNvPr id="147" name="Google Shape;147;p24"/>
          <p:cNvSpPr txBox="1">
            <a:spLocks noGrp="1"/>
          </p:cNvSpPr>
          <p:nvPr>
            <p:ph type="body" idx="1"/>
          </p:nvPr>
        </p:nvSpPr>
        <p:spPr>
          <a:xfrm>
            <a:off x="210723" y="2278854"/>
            <a:ext cx="8200002" cy="4212900"/>
          </a:xfrm>
          <a:prstGeom prst="rect">
            <a:avLst/>
          </a:prstGeom>
        </p:spPr>
        <p:txBody>
          <a:bodyPr spcFirstLastPara="1" wrap="square" lIns="91425" tIns="91425" rIns="91425" bIns="91425" anchor="t" anchorCtr="0">
            <a:noAutofit/>
          </a:bodyPr>
          <a:lstStyle/>
          <a:p>
            <a:pPr lvl="0"/>
            <a:r>
              <a:rPr lang="en-US" sz="2000" b="1" dirty="0"/>
              <a:t>Management Approach 1: </a:t>
            </a:r>
            <a:r>
              <a:rPr lang="en-US" sz="2000" dirty="0"/>
              <a:t>Support school district efforts to embed locally appropriate environmental practices, content, and learning opportunities into curriculum and operations.</a:t>
            </a:r>
            <a:br>
              <a:rPr lang="en-US" sz="2000" dirty="0"/>
            </a:br>
            <a:endParaRPr lang="en-US" sz="2000" dirty="0"/>
          </a:p>
          <a:p>
            <a:pPr lvl="1"/>
            <a:r>
              <a:rPr lang="en-US" sz="1600" b="1" dirty="0"/>
              <a:t>Action 1.4: </a:t>
            </a:r>
            <a:r>
              <a:rPr lang="en-US" sz="1600" dirty="0"/>
              <a:t>Encourage the development of local networks that include school district(s), environmental education providers, and local community groups to provide in school and out-of-school opportunities to foster youth engagement.</a:t>
            </a:r>
            <a:br>
              <a:rPr lang="en-US" sz="1600" dirty="0"/>
            </a:br>
            <a:endParaRPr lang="en-US" sz="1600" dirty="0"/>
          </a:p>
          <a:p>
            <a:pPr marL="1028700" lvl="2" indent="0">
              <a:buNone/>
            </a:pPr>
            <a:r>
              <a:rPr lang="en-US" b="1" i="1" dirty="0"/>
              <a:t>Performance Target: Support the development of local networks to support MWEE design and implementation in underserved areas</a:t>
            </a:r>
            <a:endParaRPr dirty="0"/>
          </a:p>
        </p:txBody>
      </p:sp>
      <p:sp>
        <p:nvSpPr>
          <p:cNvPr id="148" name="Google Shape;148;p24"/>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2257425" y="823536"/>
            <a:ext cx="6675852" cy="969300"/>
          </a:xfrm>
          <a:prstGeom prst="rect">
            <a:avLst/>
          </a:prstGeom>
        </p:spPr>
        <p:txBody>
          <a:bodyPr spcFirstLastPara="1" wrap="square" lIns="91425" tIns="91425" rIns="91425" bIns="91425" anchor="b" anchorCtr="0">
            <a:noAutofit/>
          </a:bodyPr>
          <a:lstStyle/>
          <a:p>
            <a:pPr lvl="0"/>
            <a:r>
              <a:rPr lang="en-US" dirty="0"/>
              <a:t>Environmental Literacy Policy Work Plan </a:t>
            </a:r>
            <a:endParaRPr dirty="0"/>
          </a:p>
        </p:txBody>
      </p:sp>
      <p:sp>
        <p:nvSpPr>
          <p:cNvPr id="147" name="Google Shape;147;p24"/>
          <p:cNvSpPr txBox="1">
            <a:spLocks noGrp="1"/>
          </p:cNvSpPr>
          <p:nvPr>
            <p:ph type="body" idx="1"/>
          </p:nvPr>
        </p:nvSpPr>
        <p:spPr>
          <a:xfrm>
            <a:off x="210723" y="2278854"/>
            <a:ext cx="8200002" cy="4212900"/>
          </a:xfrm>
          <a:prstGeom prst="rect">
            <a:avLst/>
          </a:prstGeom>
        </p:spPr>
        <p:txBody>
          <a:bodyPr spcFirstLastPara="1" wrap="square" lIns="91425" tIns="91425" rIns="91425" bIns="91425" anchor="t" anchorCtr="0">
            <a:noAutofit/>
          </a:bodyPr>
          <a:lstStyle/>
          <a:p>
            <a:pPr lvl="0"/>
            <a:r>
              <a:rPr lang="en-US" sz="2000" b="1" dirty="0"/>
              <a:t>Management Approach 2</a:t>
            </a:r>
            <a:r>
              <a:rPr lang="en-US" sz="2000" dirty="0"/>
              <a:t>: Use available data and information to strategically and equitably focus resources to support school district level environmental literacy planning and implementation.</a:t>
            </a:r>
            <a:br>
              <a:rPr lang="en-US" sz="2000" dirty="0"/>
            </a:br>
            <a:endParaRPr lang="en-US" sz="2000" dirty="0"/>
          </a:p>
          <a:p>
            <a:pPr lvl="1"/>
            <a:r>
              <a:rPr lang="en-US" sz="1600" b="1" dirty="0"/>
              <a:t>Action 2.1</a:t>
            </a:r>
            <a:r>
              <a:rPr lang="en-US" sz="1600" dirty="0"/>
              <a:t>: Create reports, data visualizations, and progress indicators using data from the Environmental Literacy Indicator Tool and other pertinent information (e.g. socioeconomic, natural resource, etc.) to better inform policy and resource allocation decisions.</a:t>
            </a:r>
            <a:br>
              <a:rPr lang="en-US" sz="1600" dirty="0"/>
            </a:br>
            <a:r>
              <a:rPr lang="en-US" sz="1600" dirty="0"/>
              <a:t/>
            </a:r>
            <a:br>
              <a:rPr lang="en-US" sz="1600" dirty="0"/>
            </a:br>
            <a:r>
              <a:rPr lang="en-US" b="1" i="1" dirty="0"/>
              <a:t>Performance Target: Work with CBP GIS team to develop maps and information to inform conversations about targeting environmental literacy work.</a:t>
            </a:r>
            <a:endParaRPr dirty="0"/>
          </a:p>
        </p:txBody>
      </p:sp>
      <p:sp>
        <p:nvSpPr>
          <p:cNvPr id="148" name="Google Shape;148;p24"/>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72024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idx="4294967295"/>
          </p:nvPr>
        </p:nvSpPr>
        <p:spPr>
          <a:xfrm>
            <a:off x="1747800" y="1930150"/>
            <a:ext cx="5648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Think About It!</a:t>
            </a:r>
            <a:endParaRPr sz="4800" dirty="0">
              <a:solidFill>
                <a:srgbClr val="FFFFFF"/>
              </a:solidFill>
            </a:endParaRPr>
          </a:p>
        </p:txBody>
      </p:sp>
      <p:sp>
        <p:nvSpPr>
          <p:cNvPr id="154" name="Google Shape;154;p25"/>
          <p:cNvSpPr txBox="1">
            <a:spLocks noGrp="1"/>
          </p:cNvSpPr>
          <p:nvPr>
            <p:ph type="subTitle" idx="4294967295"/>
          </p:nvPr>
        </p:nvSpPr>
        <p:spPr>
          <a:xfrm>
            <a:off x="274797" y="3868703"/>
            <a:ext cx="8734442" cy="2711947"/>
          </a:xfrm>
          <a:prstGeom prst="rect">
            <a:avLst/>
          </a:prstGeom>
        </p:spPr>
        <p:txBody>
          <a:bodyPr spcFirstLastPara="1" wrap="square" lIns="91425" tIns="91425" rIns="91425" bIns="91425" anchor="t" anchorCtr="0">
            <a:noAutofit/>
          </a:bodyPr>
          <a:lstStyle/>
          <a:p>
            <a:pPr indent="-457200"/>
            <a:r>
              <a:rPr lang="en-US" dirty="0">
                <a:solidFill>
                  <a:srgbClr val="FFFFFF"/>
                </a:solidFill>
              </a:rPr>
              <a:t>What are the barriers to achieving equity in environmental education?</a:t>
            </a:r>
          </a:p>
          <a:p>
            <a:pPr lvl="0"/>
            <a:r>
              <a:rPr lang="en-US" dirty="0" smtClean="0">
                <a:solidFill>
                  <a:schemeClr val="bg1"/>
                </a:solidFill>
              </a:rPr>
              <a:t>What </a:t>
            </a:r>
            <a:r>
              <a:rPr lang="en-US" dirty="0">
                <a:solidFill>
                  <a:schemeClr val="bg1"/>
                </a:solidFill>
              </a:rPr>
              <a:t>efforts currently exist to address these efforts and how could we support or build on these efforts?</a:t>
            </a:r>
          </a:p>
          <a:p>
            <a:pPr marL="0" indent="0">
              <a:buNone/>
            </a:pPr>
            <a:endParaRPr lang="en-US" dirty="0">
              <a:solidFill>
                <a:srgbClr val="FFFFFF"/>
              </a:solidFill>
            </a:endParaRPr>
          </a:p>
        </p:txBody>
      </p:sp>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10" name="Google Shape;549;p45">
            <a:extLst>
              <a:ext uri="{FF2B5EF4-FFF2-40B4-BE49-F238E27FC236}">
                <a16:creationId xmlns:a16="http://schemas.microsoft.com/office/drawing/2014/main" id="{0CB1D6B2-E05D-4D4E-A520-3CA4F1004F72}"/>
              </a:ext>
            </a:extLst>
          </p:cNvPr>
          <p:cNvGrpSpPr>
            <a:grpSpLocks noChangeAspect="1"/>
          </p:cNvGrpSpPr>
          <p:nvPr/>
        </p:nvGrpSpPr>
        <p:grpSpPr>
          <a:xfrm>
            <a:off x="4020065" y="690618"/>
            <a:ext cx="1103870" cy="1743545"/>
            <a:chOff x="1979475" y="4289300"/>
            <a:chExt cx="322400" cy="509225"/>
          </a:xfrm>
        </p:grpSpPr>
        <p:sp>
          <p:nvSpPr>
            <p:cNvPr id="11" name="Google Shape;550;p45">
              <a:extLst>
                <a:ext uri="{FF2B5EF4-FFF2-40B4-BE49-F238E27FC236}">
                  <a16:creationId xmlns:a16="http://schemas.microsoft.com/office/drawing/2014/main" id="{07CBB2C3-B6B2-4766-B88B-E97AA052262A}"/>
                </a:ext>
              </a:extLst>
            </p:cNvPr>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1;p45">
              <a:extLst>
                <a:ext uri="{FF2B5EF4-FFF2-40B4-BE49-F238E27FC236}">
                  <a16:creationId xmlns:a16="http://schemas.microsoft.com/office/drawing/2014/main" id="{8CA107A9-3BD2-468F-89C4-2FA80EEB94A4}"/>
                </a:ext>
              </a:extLst>
            </p:cNvPr>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2;p45">
              <a:extLst>
                <a:ext uri="{FF2B5EF4-FFF2-40B4-BE49-F238E27FC236}">
                  <a16:creationId xmlns:a16="http://schemas.microsoft.com/office/drawing/2014/main" id="{00490AA5-10DB-4D3E-9AAF-7079AA5CA88E}"/>
                </a:ext>
              </a:extLst>
            </p:cNvPr>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2134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idx="4294967295"/>
          </p:nvPr>
        </p:nvSpPr>
        <p:spPr>
          <a:xfrm>
            <a:off x="1747800" y="1930150"/>
            <a:ext cx="5648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Diversity</a:t>
            </a:r>
            <a:endParaRPr sz="4800" dirty="0">
              <a:solidFill>
                <a:srgbClr val="FFFFFF"/>
              </a:solidFill>
            </a:endParaRPr>
          </a:p>
        </p:txBody>
      </p:sp>
      <p:sp>
        <p:nvSpPr>
          <p:cNvPr id="154" name="Google Shape;154;p25"/>
          <p:cNvSpPr txBox="1">
            <a:spLocks noGrp="1"/>
          </p:cNvSpPr>
          <p:nvPr>
            <p:ph type="subTitle" idx="4294967295"/>
          </p:nvPr>
        </p:nvSpPr>
        <p:spPr>
          <a:xfrm>
            <a:off x="869429" y="3589530"/>
            <a:ext cx="7405142" cy="2706339"/>
          </a:xfrm>
          <a:prstGeom prst="rect">
            <a:avLst/>
          </a:prstGeom>
        </p:spPr>
        <p:txBody>
          <a:bodyPr spcFirstLastPara="1" wrap="square" lIns="91425" tIns="91425" rIns="91425" bIns="91425" anchor="t" anchorCtr="0">
            <a:noAutofit/>
          </a:bodyPr>
          <a:lstStyle/>
          <a:p>
            <a:pPr marL="0" lvl="0" indent="0" algn="ctr">
              <a:buNone/>
            </a:pPr>
            <a:r>
              <a:rPr lang="en-US" sz="2000" dirty="0">
                <a:solidFill>
                  <a:srgbClr val="FFFFFF"/>
                </a:solidFill>
              </a:rPr>
              <a:t> “Expanding the diversity of the workforce and participants in restoration and conservation activities means to include a wide range of people of all races, income levels, faiths, genders, ages, sexual orientations and disabilities, along with other diverse groups. For this effort to be successful it will require us to honor the culture, history and social concerns of local populations and communities.”</a:t>
            </a:r>
          </a:p>
        </p:txBody>
      </p:sp>
      <p:sp>
        <p:nvSpPr>
          <p:cNvPr id="155" name="Google Shape;155;p25"/>
          <p:cNvSpPr/>
          <p:nvPr/>
        </p:nvSpPr>
        <p:spPr>
          <a:xfrm>
            <a:off x="3797997" y="883935"/>
            <a:ext cx="1548004" cy="15479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idx="4294967295"/>
          </p:nvPr>
        </p:nvSpPr>
        <p:spPr>
          <a:xfrm>
            <a:off x="1747800" y="1930150"/>
            <a:ext cx="5648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Equity</a:t>
            </a:r>
            <a:endParaRPr sz="4800" dirty="0">
              <a:solidFill>
                <a:srgbClr val="FFFFFF"/>
              </a:solidFill>
            </a:endParaRPr>
          </a:p>
        </p:txBody>
      </p:sp>
      <p:sp>
        <p:nvSpPr>
          <p:cNvPr id="154" name="Google Shape;154;p25"/>
          <p:cNvSpPr txBox="1">
            <a:spLocks noGrp="1"/>
          </p:cNvSpPr>
          <p:nvPr>
            <p:ph type="subTitle" idx="4294967295"/>
          </p:nvPr>
        </p:nvSpPr>
        <p:spPr>
          <a:xfrm>
            <a:off x="1301118" y="3529571"/>
            <a:ext cx="6541762" cy="3051079"/>
          </a:xfrm>
          <a:prstGeom prst="rect">
            <a:avLst/>
          </a:prstGeom>
        </p:spPr>
        <p:txBody>
          <a:bodyPr spcFirstLastPara="1" wrap="square" lIns="91425" tIns="91425" rIns="91425" bIns="91425" anchor="t" anchorCtr="0">
            <a:noAutofit/>
          </a:bodyPr>
          <a:lstStyle/>
          <a:p>
            <a:pPr marL="0" lvl="0" indent="0" algn="ctr">
              <a:buNone/>
            </a:pPr>
            <a:r>
              <a:rPr lang="en-US" sz="2200" dirty="0">
                <a:solidFill>
                  <a:srgbClr val="FFFFFF"/>
                </a:solidFill>
              </a:rPr>
              <a:t>Improving equity is to promote justice, impartiality and fairness within the procedures, processes, and distribution of resources by institutions or systems. Tackling equity issues requires recognition of the underlying or root causes of disparities within our society.</a:t>
            </a:r>
            <a:endParaRPr sz="2200" dirty="0">
              <a:solidFill>
                <a:srgbClr val="FFFFFF"/>
              </a:solidFill>
            </a:endParaRPr>
          </a:p>
        </p:txBody>
      </p:sp>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8" name="Google Shape;553;p45">
            <a:extLst>
              <a:ext uri="{FF2B5EF4-FFF2-40B4-BE49-F238E27FC236}">
                <a16:creationId xmlns:a16="http://schemas.microsoft.com/office/drawing/2014/main" id="{263693FE-60D2-47F9-BACC-CAD334F61C2B}"/>
              </a:ext>
            </a:extLst>
          </p:cNvPr>
          <p:cNvGrpSpPr>
            <a:grpSpLocks noChangeAspect="1"/>
          </p:cNvGrpSpPr>
          <p:nvPr/>
        </p:nvGrpSpPr>
        <p:grpSpPr>
          <a:xfrm>
            <a:off x="4017901" y="930419"/>
            <a:ext cx="1108197" cy="1444461"/>
            <a:chOff x="2624850" y="4296000"/>
            <a:chExt cx="380400" cy="495825"/>
          </a:xfrm>
        </p:grpSpPr>
        <p:sp>
          <p:nvSpPr>
            <p:cNvPr id="9" name="Google Shape;554;p45">
              <a:extLst>
                <a:ext uri="{FF2B5EF4-FFF2-40B4-BE49-F238E27FC236}">
                  <a16:creationId xmlns:a16="http://schemas.microsoft.com/office/drawing/2014/main" id="{6EE9E6AD-5DBF-4179-8C30-1238C7017C94}"/>
                </a:ext>
              </a:extLst>
            </p:cNvPr>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5;p45">
              <a:extLst>
                <a:ext uri="{FF2B5EF4-FFF2-40B4-BE49-F238E27FC236}">
                  <a16:creationId xmlns:a16="http://schemas.microsoft.com/office/drawing/2014/main" id="{2B7C7EBF-C60B-4222-AA5D-886593ED8EC5}"/>
                </a:ext>
              </a:extLst>
            </p:cNvPr>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6;p45">
              <a:extLst>
                <a:ext uri="{FF2B5EF4-FFF2-40B4-BE49-F238E27FC236}">
                  <a16:creationId xmlns:a16="http://schemas.microsoft.com/office/drawing/2014/main" id="{5F3F11E0-7CC6-43D6-84DD-9640CD150286}"/>
                </a:ext>
              </a:extLst>
            </p:cNvPr>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885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7"/>
          <p:cNvSpPr txBox="1">
            <a:spLocks noGrp="1"/>
          </p:cNvSpPr>
          <p:nvPr>
            <p:ph type="sldNum" idx="12"/>
          </p:nvPr>
        </p:nvSpPr>
        <p:spPr>
          <a:xfrm>
            <a:off x="4345650" y="6333125"/>
            <a:ext cx="452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5" name="Picture 4">
            <a:extLst>
              <a:ext uri="{FF2B5EF4-FFF2-40B4-BE49-F238E27FC236}">
                <a16:creationId xmlns:a16="http://schemas.microsoft.com/office/drawing/2014/main" id="{62D3BD6D-633E-4189-B8FA-78CD2D3B9681}"/>
              </a:ext>
            </a:extLst>
          </p:cNvPr>
          <p:cNvPicPr>
            <a:picLocks noChangeAspect="1"/>
          </p:cNvPicPr>
          <p:nvPr/>
        </p:nvPicPr>
        <p:blipFill>
          <a:blip r:embed="rId3"/>
          <a:stretch>
            <a:fillRect/>
          </a:stretch>
        </p:blipFill>
        <p:spPr>
          <a:xfrm>
            <a:off x="1541117" y="1287176"/>
            <a:ext cx="6061766" cy="4283648"/>
          </a:xfrm>
          <a:prstGeom prst="rect">
            <a:avLst/>
          </a:prstGeom>
        </p:spPr>
      </p:pic>
    </p:spTree>
    <p:extLst>
      <p:ext uri="{BB962C8B-B14F-4D97-AF65-F5344CB8AC3E}">
        <p14:creationId xmlns:p14="http://schemas.microsoft.com/office/powerpoint/2010/main" val="356486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idx="4294967295"/>
          </p:nvPr>
        </p:nvSpPr>
        <p:spPr>
          <a:xfrm>
            <a:off x="1747800" y="1930150"/>
            <a:ext cx="5648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Inclusion</a:t>
            </a:r>
            <a:endParaRPr sz="4800" dirty="0">
              <a:solidFill>
                <a:srgbClr val="FFFFFF"/>
              </a:solidFill>
            </a:endParaRPr>
          </a:p>
        </p:txBody>
      </p:sp>
      <p:sp>
        <p:nvSpPr>
          <p:cNvPr id="154" name="Google Shape;154;p25"/>
          <p:cNvSpPr txBox="1">
            <a:spLocks noGrp="1"/>
          </p:cNvSpPr>
          <p:nvPr>
            <p:ph type="subTitle" idx="4294967295"/>
          </p:nvPr>
        </p:nvSpPr>
        <p:spPr>
          <a:xfrm>
            <a:off x="899410" y="3529570"/>
            <a:ext cx="7150308" cy="2676357"/>
          </a:xfrm>
          <a:prstGeom prst="rect">
            <a:avLst/>
          </a:prstGeom>
        </p:spPr>
        <p:txBody>
          <a:bodyPr spcFirstLastPara="1" wrap="square" lIns="91425" tIns="91425" rIns="91425" bIns="91425" anchor="t" anchorCtr="0">
            <a:noAutofit/>
          </a:bodyPr>
          <a:lstStyle/>
          <a:p>
            <a:pPr marL="0" lvl="0" indent="0" algn="ctr">
              <a:buNone/>
            </a:pPr>
            <a:r>
              <a:rPr lang="en-US" sz="2200" dirty="0">
                <a:solidFill>
                  <a:srgbClr val="FFFFFF"/>
                </a:solidFill>
              </a:rPr>
              <a:t>Refers to the degree to which diverse individuals are enabled to participate fully in the decision-making processes within an organization or group. While a truly “inclusive” group is necessarily diverse, a “diverse” group may or may not be “inclusive.”</a:t>
            </a:r>
          </a:p>
        </p:txBody>
      </p:sp>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8" name="Google Shape;496;p45">
            <a:extLst>
              <a:ext uri="{FF2B5EF4-FFF2-40B4-BE49-F238E27FC236}">
                <a16:creationId xmlns:a16="http://schemas.microsoft.com/office/drawing/2014/main" id="{E1EDFD8C-E88B-4D48-95C5-80C668F181E1}"/>
              </a:ext>
            </a:extLst>
          </p:cNvPr>
          <p:cNvGrpSpPr>
            <a:grpSpLocks noChangeAspect="1"/>
          </p:cNvGrpSpPr>
          <p:nvPr/>
        </p:nvGrpSpPr>
        <p:grpSpPr>
          <a:xfrm>
            <a:off x="3727022" y="1117636"/>
            <a:ext cx="1689955" cy="1250306"/>
            <a:chOff x="5255200" y="3006472"/>
            <a:chExt cx="511700" cy="378578"/>
          </a:xfrm>
        </p:grpSpPr>
        <p:sp>
          <p:nvSpPr>
            <p:cNvPr id="9" name="Google Shape;497;p45">
              <a:extLst>
                <a:ext uri="{FF2B5EF4-FFF2-40B4-BE49-F238E27FC236}">
                  <a16:creationId xmlns:a16="http://schemas.microsoft.com/office/drawing/2014/main" id="{8A323813-C64A-4D51-9C23-0433C5EC93B9}"/>
                </a:ext>
              </a:extLst>
            </p:cNvPr>
            <p:cNvSpPr>
              <a:spLocks noChangeAspect="1"/>
            </p:cNvSpPr>
            <p:nvPr/>
          </p:nvSpPr>
          <p:spPr>
            <a:xfrm>
              <a:off x="5255200" y="3006472"/>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8;p45">
              <a:extLst>
                <a:ext uri="{FF2B5EF4-FFF2-40B4-BE49-F238E27FC236}">
                  <a16:creationId xmlns:a16="http://schemas.microsoft.com/office/drawing/2014/main" id="{2AE2D869-16E0-4C85-B44F-ECCB549AB318}"/>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068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idx="4294967295"/>
          </p:nvPr>
        </p:nvSpPr>
        <p:spPr>
          <a:xfrm>
            <a:off x="1747800" y="1930150"/>
            <a:ext cx="5648400" cy="15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solidFill>
                  <a:srgbClr val="FFFFFF"/>
                </a:solidFill>
              </a:rPr>
              <a:t>Justice</a:t>
            </a:r>
            <a:endParaRPr sz="4800" dirty="0">
              <a:solidFill>
                <a:srgbClr val="FFFFFF"/>
              </a:solidFill>
            </a:endParaRPr>
          </a:p>
        </p:txBody>
      </p:sp>
      <p:sp>
        <p:nvSpPr>
          <p:cNvPr id="154" name="Google Shape;154;p25"/>
          <p:cNvSpPr txBox="1">
            <a:spLocks noGrp="1"/>
          </p:cNvSpPr>
          <p:nvPr>
            <p:ph type="subTitle" idx="4294967295"/>
          </p:nvPr>
        </p:nvSpPr>
        <p:spPr>
          <a:xfrm>
            <a:off x="899410" y="3529570"/>
            <a:ext cx="7150308" cy="2676357"/>
          </a:xfrm>
          <a:prstGeom prst="rect">
            <a:avLst/>
          </a:prstGeom>
        </p:spPr>
        <p:txBody>
          <a:bodyPr spcFirstLastPara="1" wrap="square" lIns="91425" tIns="91425" rIns="91425" bIns="91425" anchor="t" anchorCtr="0">
            <a:noAutofit/>
          </a:bodyPr>
          <a:lstStyle/>
          <a:p>
            <a:pPr marL="0" lvl="0" indent="0" algn="ctr">
              <a:buNone/>
            </a:pPr>
            <a:r>
              <a:rPr lang="en-US" sz="2200" dirty="0">
                <a:solidFill>
                  <a:srgbClr val="FFFFFF"/>
                </a:solidFill>
              </a:rPr>
              <a:t>Equal access to wealth, opportunities, and privileges within a society. This may mean addressing the present-day impacts of past inequities in order to achieve equity going forward.</a:t>
            </a:r>
          </a:p>
        </p:txBody>
      </p:sp>
      <p:sp>
        <p:nvSpPr>
          <p:cNvPr id="156" name="Google Shape;156;p25"/>
          <p:cNvSpPr txBox="1">
            <a:spLocks noGrp="1"/>
          </p:cNvSpPr>
          <p:nvPr>
            <p:ph type="sldNum" idx="12"/>
          </p:nvPr>
        </p:nvSpPr>
        <p:spPr>
          <a:xfrm>
            <a:off x="4345650" y="6580650"/>
            <a:ext cx="452700" cy="2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1" name="Google Shape;361;p45">
            <a:extLst>
              <a:ext uri="{FF2B5EF4-FFF2-40B4-BE49-F238E27FC236}">
                <a16:creationId xmlns:a16="http://schemas.microsoft.com/office/drawing/2014/main" id="{284B4C22-FB3C-4CC3-9F93-EC40FCF855B8}"/>
              </a:ext>
            </a:extLst>
          </p:cNvPr>
          <p:cNvGrpSpPr>
            <a:grpSpLocks noChangeAspect="1"/>
          </p:cNvGrpSpPr>
          <p:nvPr/>
        </p:nvGrpSpPr>
        <p:grpSpPr>
          <a:xfrm>
            <a:off x="3982001" y="1049312"/>
            <a:ext cx="1179998" cy="1395117"/>
            <a:chOff x="4636075" y="261925"/>
            <a:chExt cx="401800" cy="475050"/>
          </a:xfrm>
        </p:grpSpPr>
        <p:sp>
          <p:nvSpPr>
            <p:cNvPr id="12" name="Google Shape;362;p45">
              <a:extLst>
                <a:ext uri="{FF2B5EF4-FFF2-40B4-BE49-F238E27FC236}">
                  <a16:creationId xmlns:a16="http://schemas.microsoft.com/office/drawing/2014/main" id="{EFCFA0D1-0A89-418F-A1C3-4B1119C1C8CE}"/>
                </a:ext>
              </a:extLst>
            </p:cNvPr>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3;p45">
              <a:extLst>
                <a:ext uri="{FF2B5EF4-FFF2-40B4-BE49-F238E27FC236}">
                  <a16:creationId xmlns:a16="http://schemas.microsoft.com/office/drawing/2014/main" id="{7532D30D-40C7-4030-98AD-6CA6C3F42881}"/>
                </a:ext>
              </a:extLst>
            </p:cNvPr>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4;p45">
              <a:extLst>
                <a:ext uri="{FF2B5EF4-FFF2-40B4-BE49-F238E27FC236}">
                  <a16:creationId xmlns:a16="http://schemas.microsoft.com/office/drawing/2014/main" id="{DC9AE80E-1C52-49E8-8563-323A5198A08B}"/>
                </a:ext>
              </a:extLst>
            </p:cNvPr>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5;p45">
              <a:extLst>
                <a:ext uri="{FF2B5EF4-FFF2-40B4-BE49-F238E27FC236}">
                  <a16:creationId xmlns:a16="http://schemas.microsoft.com/office/drawing/2014/main" id="{5D7126A5-5598-4ED0-99F6-F2F1B107DC2E}"/>
                </a:ext>
              </a:extLst>
            </p:cNvPr>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291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ctrTitle"/>
          </p:nvPr>
        </p:nvSpPr>
        <p:spPr>
          <a:xfrm>
            <a:off x="884075" y="2888421"/>
            <a:ext cx="56601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 What is </a:t>
            </a:r>
            <a:r>
              <a:rPr lang="en-US" dirty="0"/>
              <a:t>CBP doing</a:t>
            </a:r>
            <a:r>
              <a:rPr lang="en" dirty="0"/>
              <a:t>?</a:t>
            </a:r>
            <a:endParaRPr dirty="0"/>
          </a:p>
        </p:txBody>
      </p:sp>
      <p:sp>
        <p:nvSpPr>
          <p:cNvPr id="135" name="Google Shape;135;p22"/>
          <p:cNvSpPr txBox="1">
            <a:spLocks noGrp="1"/>
          </p:cNvSpPr>
          <p:nvPr>
            <p:ph type="sldNum" idx="4294967295"/>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52216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body" idx="1"/>
          </p:nvPr>
        </p:nvSpPr>
        <p:spPr>
          <a:xfrm>
            <a:off x="2257425" y="2668248"/>
            <a:ext cx="4790065" cy="217175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2014 Chesapeake Bay Agreement</a:t>
            </a:r>
            <a:endParaRPr sz="1800" b="1" dirty="0"/>
          </a:p>
          <a:p>
            <a:pPr marL="0" lvl="0" indent="0" algn="l" rtl="0">
              <a:spcBef>
                <a:spcPts val="600"/>
              </a:spcBef>
              <a:spcAft>
                <a:spcPts val="0"/>
              </a:spcAft>
              <a:buNone/>
            </a:pPr>
            <a:r>
              <a:rPr lang="en-US" dirty="0"/>
              <a:t>Diversity listed as an Outcome for the first time. </a:t>
            </a:r>
            <a:endParaRPr dirty="0"/>
          </a:p>
        </p:txBody>
      </p:sp>
      <p:sp>
        <p:nvSpPr>
          <p:cNvPr id="254" name="Google Shape;254;p36"/>
          <p:cNvSpPr txBox="1">
            <a:spLocks noGrp="1"/>
          </p:cNvSpPr>
          <p:nvPr>
            <p:ph type="body" idx="3"/>
          </p:nvPr>
        </p:nvSpPr>
        <p:spPr>
          <a:xfrm>
            <a:off x="2315665" y="3948351"/>
            <a:ext cx="4570909" cy="2384774"/>
          </a:xfrm>
          <a:prstGeom prst="rect">
            <a:avLst/>
          </a:prstGeom>
        </p:spPr>
        <p:txBody>
          <a:bodyPr spcFirstLastPara="1" wrap="square" lIns="91425" tIns="91425" rIns="91425" bIns="91425" anchor="t" anchorCtr="0">
            <a:noAutofit/>
          </a:bodyPr>
          <a:lstStyle/>
          <a:p>
            <a:pPr marL="0" indent="0">
              <a:buNone/>
            </a:pPr>
            <a:r>
              <a:rPr lang="en-US" sz="1800" b="1" dirty="0"/>
              <a:t>Diversity Workgroup</a:t>
            </a:r>
            <a:endParaRPr sz="1800" b="1" dirty="0"/>
          </a:p>
          <a:p>
            <a:pPr marL="285750" indent="-285750">
              <a:buFont typeface="Wingdings" panose="05000000000000000000" pitchFamily="2" charset="2"/>
              <a:buChar char="Ø"/>
            </a:pPr>
            <a:r>
              <a:rPr lang="en-US" dirty="0"/>
              <a:t>Jim Edwards, Chair</a:t>
            </a:r>
          </a:p>
          <a:p>
            <a:pPr marL="285750" indent="-285750">
              <a:buFont typeface="Wingdings" panose="05000000000000000000" pitchFamily="2" charset="2"/>
              <a:buChar char="Ø"/>
            </a:pPr>
            <a:r>
              <a:rPr lang="en-US" dirty="0"/>
              <a:t>Tuana Phillips, Coordinator</a:t>
            </a:r>
          </a:p>
          <a:p>
            <a:pPr marL="285750" indent="-285750">
              <a:buFont typeface="Wingdings" panose="05000000000000000000" pitchFamily="2" charset="2"/>
              <a:buChar char="Ø"/>
            </a:pPr>
            <a:r>
              <a:rPr lang="en-US" dirty="0"/>
              <a:t>Francesca King, Staffer</a:t>
            </a:r>
          </a:p>
          <a:p>
            <a:pPr marL="285750" indent="-285750">
              <a:buFont typeface="Wingdings" panose="05000000000000000000" pitchFamily="2" charset="2"/>
              <a:buChar char="Ø"/>
            </a:pPr>
            <a:r>
              <a:rPr lang="en-US" dirty="0"/>
              <a:t>Steering Committee</a:t>
            </a:r>
          </a:p>
          <a:p>
            <a:pPr marL="285750" indent="-285750">
              <a:buFont typeface="Wingdings" panose="05000000000000000000" pitchFamily="2" charset="2"/>
              <a:buChar char="Ø"/>
            </a:pPr>
            <a:r>
              <a:rPr lang="en-US" dirty="0"/>
              <a:t>Membership</a:t>
            </a:r>
          </a:p>
        </p:txBody>
      </p:sp>
      <p:sp>
        <p:nvSpPr>
          <p:cNvPr id="258" name="Google Shape;258;p36"/>
          <p:cNvSpPr txBox="1">
            <a:spLocks noGrp="1"/>
          </p:cNvSpPr>
          <p:nvPr>
            <p:ph type="title"/>
          </p:nvPr>
        </p:nvSpPr>
        <p:spPr>
          <a:xfrm>
            <a:off x="2257425" y="1183300"/>
            <a:ext cx="6153300" cy="96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DEI in the Chesapeake Bay Program Partnership</a:t>
            </a:r>
            <a:endParaRPr dirty="0"/>
          </a:p>
        </p:txBody>
      </p:sp>
      <p:sp>
        <p:nvSpPr>
          <p:cNvPr id="259" name="Google Shape;259;p36"/>
          <p:cNvSpPr>
            <a:spLocks noChangeAspect="1"/>
          </p:cNvSpPr>
          <p:nvPr/>
        </p:nvSpPr>
        <p:spPr>
          <a:xfrm>
            <a:off x="796925" y="2732051"/>
            <a:ext cx="696992" cy="696949"/>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8EC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a:spLocks noChangeAspect="1"/>
          </p:cNvSpPr>
          <p:nvPr/>
        </p:nvSpPr>
        <p:spPr>
          <a:xfrm>
            <a:off x="796925" y="4298685"/>
            <a:ext cx="813475" cy="813432"/>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8EC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txBox="1">
            <a:spLocks noGrp="1"/>
          </p:cNvSpPr>
          <p:nvPr>
            <p:ph type="sldNum" idx="12"/>
          </p:nvPr>
        </p:nvSpPr>
        <p:spPr>
          <a:xfrm>
            <a:off x="8480577" y="6333125"/>
            <a:ext cx="452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593046260"/>
      </p:ext>
    </p:extLst>
  </p:cSld>
  <p:clrMapOvr>
    <a:masterClrMapping/>
  </p:clrMapOvr>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FFFFFF"/>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7E38C0E-575D-4BB2-81C0-DDD9D17AD830}">
  <ds:schemaRefs>
    <ds:schemaRef ds:uri="ESRI.ArcGIS.Mapping.OfficeIntegration.PowerPointInfo"/>
  </ds:schemaRefs>
</ds:datastoreItem>
</file>

<file path=customXml/itemProps2.xml><?xml version="1.0" encoding="utf-8"?>
<ds:datastoreItem xmlns:ds="http://schemas.openxmlformats.org/officeDocument/2006/customXml" ds:itemID="{FDF4DE36-156C-474E-8F05-750B44ECF932}">
  <ds:schemaRefs>
    <ds:schemaRef ds:uri="ESRI.ArcGIS.Mapping.OfficeIntegration.PowerPointInfo"/>
  </ds:schemaRefs>
</ds:datastoreItem>
</file>

<file path=customXml/itemProps3.xml><?xml version="1.0" encoding="utf-8"?>
<ds:datastoreItem xmlns:ds="http://schemas.openxmlformats.org/officeDocument/2006/customXml" ds:itemID="{DAD5E85C-B60E-4C6E-B9FA-1574E852FAC4}">
  <ds:schemaRefs>
    <ds:schemaRef ds:uri="ESRI.ArcGIS.Mapping.OfficeIntegration.PowerPointInfo"/>
  </ds:schemaRefs>
</ds:datastoreItem>
</file>

<file path=customXml/itemProps4.xml><?xml version="1.0" encoding="utf-8"?>
<ds:datastoreItem xmlns:ds="http://schemas.openxmlformats.org/officeDocument/2006/customXml" ds:itemID="{A259247B-BD78-47A0-B0BA-107D4D74713C}">
  <ds:schemaRefs>
    <ds:schemaRef ds:uri="ESRI.ArcGIS.Mapping.OfficeIntegration.PowerPointInfo"/>
  </ds:schemaRefs>
</ds:datastoreItem>
</file>

<file path=customXml/itemProps5.xml><?xml version="1.0" encoding="utf-8"?>
<ds:datastoreItem xmlns:ds="http://schemas.openxmlformats.org/officeDocument/2006/customXml" ds:itemID="{63653FA0-85B9-470D-92ED-5F45873882DD}">
  <ds:schemaRefs>
    <ds:schemaRef ds:uri="ESRI.ArcGIS.Mapping.OfficeIntegration.PowerPointInfo"/>
  </ds:schemaRefs>
</ds:datastoreItem>
</file>

<file path=customXml/itemProps6.xml><?xml version="1.0" encoding="utf-8"?>
<ds:datastoreItem xmlns:ds="http://schemas.openxmlformats.org/officeDocument/2006/customXml" ds:itemID="{4909D119-6278-47DA-9FD9-D0A578C6CC9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247</TotalTime>
  <Words>709</Words>
  <Application>Microsoft Office PowerPoint</Application>
  <PresentationFormat>On-screen Show (4:3)</PresentationFormat>
  <Paragraphs>101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Roboto</vt:lpstr>
      <vt:lpstr>Wingdings</vt:lpstr>
      <vt:lpstr>Oxygen</vt:lpstr>
      <vt:lpstr>Georgia</vt:lpstr>
      <vt:lpstr>Roboto Slab</vt:lpstr>
      <vt:lpstr>Arial</vt:lpstr>
      <vt:lpstr>Ariel template</vt:lpstr>
      <vt:lpstr>Equity in Environmental Literacy</vt:lpstr>
      <vt:lpstr>1. What is DEI?</vt:lpstr>
      <vt:lpstr>Diversity</vt:lpstr>
      <vt:lpstr>Equity</vt:lpstr>
      <vt:lpstr>PowerPoint Presentation</vt:lpstr>
      <vt:lpstr>Inclusion</vt:lpstr>
      <vt:lpstr>Justice</vt:lpstr>
      <vt:lpstr>2. What is CBP doing?</vt:lpstr>
      <vt:lpstr>DEI in the Chesapeake Bay Program Partnership</vt:lpstr>
      <vt:lpstr>PowerPoint Presentation</vt:lpstr>
      <vt:lpstr>36%</vt:lpstr>
      <vt:lpstr>2025 CBP Diversity Indicator Targets</vt:lpstr>
      <vt:lpstr>GIT Funded Project: Skeo Solutions, Inc</vt:lpstr>
      <vt:lpstr>Next Phase: DEI Strategy</vt:lpstr>
      <vt:lpstr>2. So how does this relate to environmental literacy?</vt:lpstr>
      <vt:lpstr>PowerPoint Presentation</vt:lpstr>
      <vt:lpstr>Diversity Workgroup</vt:lpstr>
      <vt:lpstr>Diversity Workgroup</vt:lpstr>
      <vt:lpstr>DEI in Environmental Literacy</vt:lpstr>
      <vt:lpstr>Environmental Literacy Policy Work Plan </vt:lpstr>
      <vt:lpstr>Environmental Literacy Policy Work Plan </vt:lpstr>
      <vt:lpstr>Think About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USE</dc:title>
  <dc:creator>King, Francesca</dc:creator>
  <cp:lastModifiedBy>Shannon_Sprague</cp:lastModifiedBy>
  <cp:revision>25</cp:revision>
  <dcterms:modified xsi:type="dcterms:W3CDTF">2019-07-31T22:52:54Z</dcterms:modified>
</cp:coreProperties>
</file>