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4"/>
  </p:sldMasterIdLst>
  <p:notesMasterIdLst>
    <p:notesMasterId r:id="rId30"/>
  </p:notesMasterIdLst>
  <p:handoutMasterIdLst>
    <p:handoutMasterId r:id="rId31"/>
  </p:handoutMasterIdLst>
  <p:sldIdLst>
    <p:sldId id="262" r:id="rId5"/>
    <p:sldId id="314" r:id="rId6"/>
    <p:sldId id="290" r:id="rId7"/>
    <p:sldId id="299" r:id="rId8"/>
    <p:sldId id="301" r:id="rId9"/>
    <p:sldId id="302" r:id="rId10"/>
    <p:sldId id="303" r:id="rId11"/>
    <p:sldId id="304" r:id="rId12"/>
    <p:sldId id="305" r:id="rId13"/>
    <p:sldId id="315" r:id="rId14"/>
    <p:sldId id="317" r:id="rId15"/>
    <p:sldId id="312" r:id="rId16"/>
    <p:sldId id="323" r:id="rId17"/>
    <p:sldId id="324" r:id="rId18"/>
    <p:sldId id="325" r:id="rId19"/>
    <p:sldId id="326" r:id="rId20"/>
    <p:sldId id="327" r:id="rId21"/>
    <p:sldId id="307" r:id="rId22"/>
    <p:sldId id="328" r:id="rId23"/>
    <p:sldId id="320" r:id="rId24"/>
    <p:sldId id="329" r:id="rId25"/>
    <p:sldId id="321" r:id="rId26"/>
    <p:sldId id="322" r:id="rId27"/>
    <p:sldId id="316" r:id="rId28"/>
    <p:sldId id="318"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9">
          <p15:clr>
            <a:srgbClr val="A4A3A4"/>
          </p15:clr>
        </p15:guide>
        <p15:guide id="2" orient="horz" pos="955">
          <p15:clr>
            <a:srgbClr val="A4A3A4"/>
          </p15:clr>
        </p15:guide>
        <p15:guide id="3" pos="298">
          <p15:clr>
            <a:srgbClr val="A4A3A4"/>
          </p15:clr>
        </p15:guide>
        <p15:guide id="4" pos="5479">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BFBF"/>
    <a:srgbClr val="C7DBF4"/>
    <a:srgbClr val="D9D9D9"/>
    <a:srgbClr val="C4DBF4"/>
    <a:srgbClr val="005596"/>
    <a:srgbClr val="78716E"/>
    <a:srgbClr val="006F96"/>
    <a:srgbClr val="0066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34C7D-D5D9-4B74-A825-411EB15AE2AA}" v="2055" dt="2022-05-19T15:36:58.008"/>
    <p1510:client id="{998B278A-CB33-4243-B94E-D3EAA12C9504}" v="488" dt="2022-05-19T16:44:54.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79683" autoAdjust="0"/>
  </p:normalViewPr>
  <p:slideViewPr>
    <p:cSldViewPr snapToGrid="0">
      <p:cViewPr varScale="1">
        <p:scale>
          <a:sx n="65" d="100"/>
          <a:sy n="65" d="100"/>
        </p:scale>
        <p:origin x="1944" y="43"/>
      </p:cViewPr>
      <p:guideLst>
        <p:guide orient="horz" pos="3959"/>
        <p:guide orient="horz" pos="955"/>
        <p:guide pos="298"/>
        <p:guide pos="547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496"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defTabSz="914150">
              <a:defRPr sz="1200">
                <a:latin typeface="Calibri" pitchFamily="34" charset="0"/>
              </a:defRPr>
            </a:lvl1pPr>
          </a:lstStyle>
          <a:p>
            <a:endParaRPr lang="en-US" dirty="0"/>
          </a:p>
        </p:txBody>
      </p:sp>
      <p:sp>
        <p:nvSpPr>
          <p:cNvPr id="3" name="Date Placeholder 2"/>
          <p:cNvSpPr>
            <a:spLocks noGrp="1"/>
          </p:cNvSpPr>
          <p:nvPr>
            <p:ph type="dt" sz="quarter" idx="1"/>
          </p:nvPr>
        </p:nvSpPr>
        <p:spPr bwMode="auto">
          <a:xfrm>
            <a:off x="4143587"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algn="r" defTabSz="914150">
              <a:defRPr sz="1200">
                <a:latin typeface="Calibri" pitchFamily="34" charset="0"/>
              </a:defRPr>
            </a:lvl1pPr>
          </a:lstStyle>
          <a:p>
            <a:fld id="{7FD8A48A-BDE8-4DF0-81FA-8672966CB3C0}" type="datetimeFigureOut">
              <a:rPr lang="en-US"/>
              <a:pPr/>
              <a:t>5/19/2022</a:t>
            </a:fld>
            <a:endParaRPr lang="en-US" dirty="0"/>
          </a:p>
        </p:txBody>
      </p:sp>
      <p:sp>
        <p:nvSpPr>
          <p:cNvPr id="4" name="Footer Placeholder 3"/>
          <p:cNvSpPr>
            <a:spLocks noGrp="1"/>
          </p:cNvSpPr>
          <p:nvPr>
            <p:ph type="ftr" sz="quarter" idx="2"/>
          </p:nvPr>
        </p:nvSpPr>
        <p:spPr bwMode="auto">
          <a:xfrm>
            <a:off x="0"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defTabSz="914150">
              <a:defRPr sz="1200">
                <a:latin typeface="Calibri" pitchFamily="34" charset="0"/>
              </a:defRPr>
            </a:lvl1pPr>
          </a:lstStyle>
          <a:p>
            <a:endParaRPr lang="en-US" dirty="0"/>
          </a:p>
        </p:txBody>
      </p:sp>
      <p:sp>
        <p:nvSpPr>
          <p:cNvPr id="5" name="Slide Number Placeholder 4"/>
          <p:cNvSpPr>
            <a:spLocks noGrp="1"/>
          </p:cNvSpPr>
          <p:nvPr>
            <p:ph type="sldNum" sz="quarter" idx="3"/>
          </p:nvPr>
        </p:nvSpPr>
        <p:spPr bwMode="auto">
          <a:xfrm>
            <a:off x="4143587"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algn="r" defTabSz="914150">
              <a:defRPr sz="1200">
                <a:latin typeface="Calibri" pitchFamily="34" charset="0"/>
              </a:defRPr>
            </a:lvl1pPr>
          </a:lstStyle>
          <a:p>
            <a:fld id="{61D85D3C-FADD-4205-9CD1-52FDEEB5FA46}" type="slidenum">
              <a:rPr lang="en-US"/>
              <a:pPr/>
              <a:t>‹#›</a:t>
            </a:fld>
            <a:endParaRPr lang="en-US" dirty="0"/>
          </a:p>
        </p:txBody>
      </p:sp>
    </p:spTree>
    <p:extLst>
      <p:ext uri="{BB962C8B-B14F-4D97-AF65-F5344CB8AC3E}">
        <p14:creationId xmlns:p14="http://schemas.microsoft.com/office/powerpoint/2010/main" val="147055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defTabSz="914150">
              <a:defRPr sz="1200">
                <a:latin typeface="Calibri" pitchFamily="34" charset="0"/>
              </a:defRPr>
            </a:lvl1pPr>
          </a:lstStyle>
          <a:p>
            <a:endParaRPr lang="en-US" dirty="0"/>
          </a:p>
        </p:txBody>
      </p:sp>
      <p:sp>
        <p:nvSpPr>
          <p:cNvPr id="3" name="Date Placeholder 2"/>
          <p:cNvSpPr>
            <a:spLocks noGrp="1"/>
          </p:cNvSpPr>
          <p:nvPr>
            <p:ph type="dt" idx="1"/>
          </p:nvPr>
        </p:nvSpPr>
        <p:spPr bwMode="auto">
          <a:xfrm>
            <a:off x="4143587"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algn="r" defTabSz="914150">
              <a:defRPr sz="1200">
                <a:latin typeface="Calibri" pitchFamily="34" charset="0"/>
              </a:defRPr>
            </a:lvl1pPr>
          </a:lstStyle>
          <a:p>
            <a:fld id="{5DD0304B-F34B-4256-95CC-BF1A9482EA1B}" type="datetimeFigureOut">
              <a:rPr lang="en-US"/>
              <a:pPr/>
              <a:t>5/19/2022</a:t>
            </a:fld>
            <a:endParaRPr lang="en-US" dirty="0"/>
          </a:p>
        </p:txBody>
      </p:sp>
      <p:sp>
        <p:nvSpPr>
          <p:cNvPr id="4" name="Slide Image Placeholder 3"/>
          <p:cNvSpPr>
            <a:spLocks noGrp="1" noRot="1" noChangeAspect="1"/>
          </p:cNvSpPr>
          <p:nvPr>
            <p:ph type="sldImg" idx="2"/>
          </p:nvPr>
        </p:nvSpPr>
        <p:spPr>
          <a:xfrm>
            <a:off x="1258888" y="720725"/>
            <a:ext cx="4799012" cy="3598863"/>
          </a:xfrm>
          <a:prstGeom prst="rect">
            <a:avLst/>
          </a:prstGeom>
          <a:noFill/>
          <a:ln w="12700">
            <a:solidFill>
              <a:prstClr val="black"/>
            </a:solidFill>
          </a:ln>
        </p:spPr>
        <p:txBody>
          <a:bodyPr vert="horz" lIns="102019" tIns="51008" rIns="102019" bIns="51008" rtlCol="0" anchor="ctr"/>
          <a:lstStyle/>
          <a:p>
            <a:pPr lvl="0"/>
            <a:endParaRPr lang="en-US" noProof="0" dirty="0"/>
          </a:p>
        </p:txBody>
      </p:sp>
      <p:sp>
        <p:nvSpPr>
          <p:cNvPr id="5" name="Notes Placeholder 4"/>
          <p:cNvSpPr>
            <a:spLocks noGrp="1"/>
          </p:cNvSpPr>
          <p:nvPr>
            <p:ph type="body" sz="quarter" idx="3"/>
          </p:nvPr>
        </p:nvSpPr>
        <p:spPr bwMode="auto">
          <a:xfrm>
            <a:off x="731520" y="4560571"/>
            <a:ext cx="5852160" cy="432054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defTabSz="914150">
              <a:defRPr sz="1200">
                <a:latin typeface="Calibri" pitchFamily="34" charset="0"/>
              </a:defRPr>
            </a:lvl1pPr>
          </a:lstStyle>
          <a:p>
            <a:endParaRPr lang="en-US" dirty="0"/>
          </a:p>
        </p:txBody>
      </p:sp>
      <p:sp>
        <p:nvSpPr>
          <p:cNvPr id="7" name="Slide Number Placeholder 6"/>
          <p:cNvSpPr>
            <a:spLocks noGrp="1"/>
          </p:cNvSpPr>
          <p:nvPr>
            <p:ph type="sldNum" sz="quarter" idx="5"/>
          </p:nvPr>
        </p:nvSpPr>
        <p:spPr bwMode="auto">
          <a:xfrm>
            <a:off x="4143587"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algn="r" defTabSz="914150">
              <a:defRPr sz="1200">
                <a:latin typeface="Calibri" pitchFamily="34" charset="0"/>
              </a:defRPr>
            </a:lvl1pPr>
          </a:lstStyle>
          <a:p>
            <a:fld id="{E14177B5-402C-45CC-87E3-90DD0E86833B}" type="slidenum">
              <a:rPr lang="en-US"/>
              <a:pPr/>
              <a:t>‹#›</a:t>
            </a:fld>
            <a:endParaRPr lang="en-US" dirty="0"/>
          </a:p>
        </p:txBody>
      </p:sp>
    </p:spTree>
    <p:extLst>
      <p:ext uri="{BB962C8B-B14F-4D97-AF65-F5344CB8AC3E}">
        <p14:creationId xmlns:p14="http://schemas.microsoft.com/office/powerpoint/2010/main" val="1447808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18</a:t>
            </a:fld>
            <a:endParaRPr lang="en-US" dirty="0"/>
          </a:p>
        </p:txBody>
      </p:sp>
    </p:spTree>
    <p:extLst>
      <p:ext uri="{BB962C8B-B14F-4D97-AF65-F5344CB8AC3E}">
        <p14:creationId xmlns:p14="http://schemas.microsoft.com/office/powerpoint/2010/main" val="28089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PPAT is to reduce the presence and impacts of plastic pollution on the Chesapeake Bay and its watershed – one exercise in accomplishing this was to evaluate the potentially negative effects of plastic pollution on the Bay Agreement outcomes.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Tetra Tech reviewed each Bay Agreement outcome and determined, based on available science and knowledge, whether </a:t>
            </a:r>
            <a:r>
              <a:rPr lang="en-US" sz="180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effects of plastic pollution could inhibit the outcome being met.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As highlighted in the MP science strategy, MP have known negative effects on fisheries related outcomes including blue crab abundance, oysters, and forage fish due to larval/juvenile loss of fitness via update (by which they’re subject to predation).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20</a:t>
            </a:fld>
            <a:endParaRPr lang="en-US" dirty="0"/>
          </a:p>
        </p:txBody>
      </p:sp>
    </p:spTree>
    <p:extLst>
      <p:ext uri="{BB962C8B-B14F-4D97-AF65-F5344CB8AC3E}">
        <p14:creationId xmlns:p14="http://schemas.microsoft.com/office/powerpoint/2010/main" val="195208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brook trout outcome is also at risk due to freshwater streams also being MP sinks. Brook trout populations face the potential for larval/juvenile loss of fitness via uptake (by which they’re subject to predation) and the potential exposure to contaminants and pathogens via microplastic makeup and absorption of these contaminants. It may be difficult to sustain reproducing brook trout populations in freshwater streams with significant MP pollution.</a:t>
            </a:r>
          </a:p>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22</a:t>
            </a:fld>
            <a:endParaRPr lang="en-US" dirty="0"/>
          </a:p>
        </p:txBody>
      </p:sp>
    </p:spTree>
    <p:extLst>
      <p:ext uri="{BB962C8B-B14F-4D97-AF65-F5344CB8AC3E}">
        <p14:creationId xmlns:p14="http://schemas.microsoft.com/office/powerpoint/2010/main" val="69425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Recent studies show evidence that MPs alter plant growth strategies, perhaps impacting the plant communities that wetlands use to filter water and provide other habitat benefits.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Further research into the impact of MP on wetlands might have implications on other outcomes as well. For instance, the effect of MP on wetland N uptake could have effects on water quality standards attainment.</a:t>
            </a:r>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23</a:t>
            </a:fld>
            <a:endParaRPr lang="en-US" dirty="0"/>
          </a:p>
        </p:txBody>
      </p:sp>
    </p:spTree>
    <p:extLst>
      <p:ext uri="{BB962C8B-B14F-4D97-AF65-F5344CB8AC3E}">
        <p14:creationId xmlns:p14="http://schemas.microsoft.com/office/powerpoint/2010/main" val="62285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shows that microplastics may leach plastic additives and potentially toxic contaminants (including PCBs and PAHs) that are adsorbed by MPs in high concentrations. This may lead to wildlife exposure of toxic contaminants and human exposure (through consumption of contaminated seafood).</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Plastic pollution may affect efforts to reduce and prevent the effects of toxic contaminants on aquatic systems and humans.</a:t>
            </a:r>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24</a:t>
            </a:fld>
            <a:endParaRPr lang="en-US" dirty="0"/>
          </a:p>
        </p:txBody>
      </p:sp>
    </p:spTree>
    <p:extLst>
      <p:ext uri="{BB962C8B-B14F-4D97-AF65-F5344CB8AC3E}">
        <p14:creationId xmlns:p14="http://schemas.microsoft.com/office/powerpoint/2010/main" val="4761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not able to establish a negative effect by plastic pollution on most outcomes, but we were able to brainstorm ways to establish a connection between some of these outcomes and the </a:t>
            </a:r>
            <a:r>
              <a:rPr lang="en-US"/>
              <a:t>PPAT mission</a:t>
            </a:r>
            <a:r>
              <a:rPr lang="en-US" dirty="0"/>
              <a:t>, mostly as opportunities to potentially mitigate the harmful effects of plastic pollution we expect to see in the Chesapeake Bay and its tributaries.</a:t>
            </a:r>
          </a:p>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25</a:t>
            </a:fld>
            <a:endParaRPr lang="en-US" dirty="0"/>
          </a:p>
        </p:txBody>
      </p:sp>
    </p:spTree>
    <p:extLst>
      <p:ext uri="{BB962C8B-B14F-4D97-AF65-F5344CB8AC3E}">
        <p14:creationId xmlns:p14="http://schemas.microsoft.com/office/powerpoint/2010/main" val="384610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74" y="1154548"/>
            <a:ext cx="7433253" cy="1487036"/>
          </a:xfrm>
        </p:spPr>
        <p:txBody>
          <a:bodyPr anchor="b"/>
          <a:lstStyle>
            <a:lvl1pPr>
              <a:defRPr sz="3400">
                <a:solidFill>
                  <a:schemeClr val="bg1"/>
                </a:solidFill>
                <a:latin typeface="Franklin Gothic Demi" panose="020B0703020102020204" pitchFamily="34" charset="0"/>
              </a:defRPr>
            </a:lvl1pPr>
          </a:lstStyle>
          <a:p>
            <a:r>
              <a:rPr lang="en-US"/>
              <a:t>Click to edit Master title style</a:t>
            </a:r>
            <a:endParaRPr lang="en-US" dirty="0"/>
          </a:p>
        </p:txBody>
      </p:sp>
      <p:sp>
        <p:nvSpPr>
          <p:cNvPr id="16" name="Subtitle 2"/>
          <p:cNvSpPr>
            <a:spLocks noGrp="1"/>
          </p:cNvSpPr>
          <p:nvPr>
            <p:ph type="subTitle" idx="1"/>
          </p:nvPr>
        </p:nvSpPr>
        <p:spPr>
          <a:xfrm>
            <a:off x="473074" y="2660073"/>
            <a:ext cx="7433253" cy="452569"/>
          </a:xfrm>
        </p:spPr>
        <p:txBody>
          <a:bodyPr>
            <a:normAutofit/>
          </a:bodyPr>
          <a:lstStyle>
            <a:lvl1pPr marL="0" indent="0" algn="l" rtl="0" eaLnBrk="0" fontAlgn="base" hangingPunct="0">
              <a:spcBef>
                <a:spcPct val="0"/>
              </a:spcBef>
              <a:spcAft>
                <a:spcPct val="0"/>
              </a:spcAft>
              <a:buNone/>
              <a:defRPr lang="en-US" sz="2200" b="0" kern="1200" dirty="0">
                <a:solidFill>
                  <a:srgbClr val="C4DBF4"/>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8421" y="276180"/>
            <a:ext cx="2373867" cy="878368"/>
          </a:xfrm>
          <a:prstGeom prst="rect">
            <a:avLst/>
          </a:prstGeom>
        </p:spPr>
      </p:pic>
      <p:sp>
        <p:nvSpPr>
          <p:cNvPr id="5" name="Picture Placeholder 4"/>
          <p:cNvSpPr>
            <a:spLocks noGrp="1"/>
          </p:cNvSpPr>
          <p:nvPr>
            <p:ph type="pic" sz="quarter" idx="10" hasCustomPrompt="1"/>
          </p:nvPr>
        </p:nvSpPr>
        <p:spPr>
          <a:xfrm>
            <a:off x="0" y="3277130"/>
            <a:ext cx="2033588" cy="2951593"/>
          </a:xfrm>
          <a:solidFill>
            <a:schemeClr val="bg1"/>
          </a:solidFill>
          <a:ln w="3175">
            <a:solidFill>
              <a:schemeClr val="bg1"/>
            </a:solidFill>
          </a:ln>
        </p:spPr>
        <p:txBody>
          <a:bodyPr anchor="ctr" anchorCtr="0">
            <a:normAutofit/>
          </a:bodyPr>
          <a:lstStyle>
            <a:lvl1pPr marL="0" indent="0" algn="ctr">
              <a:buFontTx/>
              <a:buNone/>
              <a:defRPr sz="1600" baseline="0">
                <a:solidFill>
                  <a:schemeClr val="bg1">
                    <a:lumMod val="75000"/>
                  </a:schemeClr>
                </a:solidFill>
                <a:latin typeface="+mj-lt"/>
              </a:defRPr>
            </a:lvl1pPr>
          </a:lstStyle>
          <a:p>
            <a:r>
              <a:rPr lang="en-US" dirty="0"/>
              <a:t>Click to insert picture</a:t>
            </a:r>
          </a:p>
        </p:txBody>
      </p:sp>
      <p:sp>
        <p:nvSpPr>
          <p:cNvPr id="7" name="Picture Placeholder 6"/>
          <p:cNvSpPr>
            <a:spLocks noGrp="1"/>
          </p:cNvSpPr>
          <p:nvPr>
            <p:ph type="pic" sz="quarter" idx="11" hasCustomPrompt="1"/>
          </p:nvPr>
        </p:nvSpPr>
        <p:spPr>
          <a:xfrm>
            <a:off x="4859915" y="3277131"/>
            <a:ext cx="4284083" cy="2951593"/>
          </a:xfrm>
          <a:solidFill>
            <a:schemeClr val="bg1"/>
          </a:solidFill>
          <a:ln w="3175">
            <a:solidFill>
              <a:schemeClr val="bg1"/>
            </a:solidFill>
          </a:ln>
        </p:spPr>
        <p:txBody>
          <a:bodyPr anchor="ctr" anchorCtr="0">
            <a:normAutofit/>
          </a:bodyPr>
          <a:lstStyle>
            <a:lvl1pPr marL="0" indent="0" algn="ctr">
              <a:buFontTx/>
              <a:buNone/>
              <a:defRPr sz="1600" baseline="0">
                <a:solidFill>
                  <a:schemeClr val="bg1">
                    <a:lumMod val="75000"/>
                  </a:schemeClr>
                </a:solidFill>
              </a:defRPr>
            </a:lvl1pPr>
          </a:lstStyle>
          <a:p>
            <a:r>
              <a:rPr lang="en-US" dirty="0"/>
              <a:t>Click to insert picture</a:t>
            </a:r>
          </a:p>
        </p:txBody>
      </p:sp>
      <p:sp>
        <p:nvSpPr>
          <p:cNvPr id="9" name="Picture Placeholder 8"/>
          <p:cNvSpPr>
            <a:spLocks noGrp="1"/>
          </p:cNvSpPr>
          <p:nvPr>
            <p:ph type="pic" sz="quarter" idx="12" hasCustomPrompt="1"/>
          </p:nvPr>
        </p:nvSpPr>
        <p:spPr>
          <a:xfrm>
            <a:off x="2033589" y="3277132"/>
            <a:ext cx="2826326" cy="1475072"/>
          </a:xfrm>
          <a:solidFill>
            <a:schemeClr val="bg1"/>
          </a:solidFill>
          <a:ln w="3175">
            <a:solidFill>
              <a:schemeClr val="bg1"/>
            </a:solidFill>
          </a:ln>
        </p:spPr>
        <p:txBody>
          <a:bodyPr anchor="ctr" anchorCtr="0">
            <a:normAutofit/>
          </a:bodyPr>
          <a:lstStyle>
            <a:lvl1pPr marL="0" indent="0" algn="ctr">
              <a:buFontTx/>
              <a:buNone/>
              <a:defRPr sz="1600" baseline="0">
                <a:solidFill>
                  <a:schemeClr val="bg1">
                    <a:lumMod val="75000"/>
                  </a:schemeClr>
                </a:solidFill>
              </a:defRPr>
            </a:lvl1pPr>
          </a:lstStyle>
          <a:p>
            <a:r>
              <a:rPr lang="en-US" dirty="0"/>
              <a:t>Click to insert picture</a:t>
            </a:r>
          </a:p>
        </p:txBody>
      </p:sp>
      <p:sp>
        <p:nvSpPr>
          <p:cNvPr id="11" name="Picture Placeholder 10"/>
          <p:cNvSpPr>
            <a:spLocks noGrp="1"/>
          </p:cNvSpPr>
          <p:nvPr>
            <p:ph type="pic" sz="quarter" idx="13" hasCustomPrompt="1"/>
          </p:nvPr>
        </p:nvSpPr>
        <p:spPr>
          <a:xfrm>
            <a:off x="2033588" y="4753651"/>
            <a:ext cx="2826327" cy="1475073"/>
          </a:xfrm>
          <a:solidFill>
            <a:schemeClr val="bg1"/>
          </a:solidFill>
          <a:ln w="3175">
            <a:solidFill>
              <a:schemeClr val="bg1"/>
            </a:solidFill>
          </a:ln>
        </p:spPr>
        <p:txBody>
          <a:bodyPr anchor="ctr" anchorCtr="0">
            <a:normAutofit/>
          </a:bodyPr>
          <a:lstStyle>
            <a:lvl1pPr marL="0" indent="0" algn="ctr">
              <a:buFontTx/>
              <a:buNone/>
              <a:defRPr sz="1600" baseline="0">
                <a:solidFill>
                  <a:schemeClr val="bg1">
                    <a:lumMod val="75000"/>
                  </a:schemeClr>
                </a:solidFill>
              </a:defRPr>
            </a:lvl1pPr>
          </a:lstStyle>
          <a:p>
            <a:r>
              <a:rPr lang="en-US" dirty="0"/>
              <a:t>Click to insert picture</a:t>
            </a:r>
          </a:p>
        </p:txBody>
      </p:sp>
    </p:spTree>
    <p:extLst>
      <p:ext uri="{BB962C8B-B14F-4D97-AF65-F5344CB8AC3E}">
        <p14:creationId xmlns:p14="http://schemas.microsoft.com/office/powerpoint/2010/main" val="338261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73" y="1249814"/>
            <a:ext cx="6248238" cy="2156307"/>
          </a:xfrm>
        </p:spPr>
        <p:txBody>
          <a:bodyPr anchor="b"/>
          <a:lstStyle>
            <a:lvl1pPr>
              <a:defRPr sz="3000">
                <a:solidFill>
                  <a:schemeClr val="bg1"/>
                </a:solidFill>
                <a:latin typeface="Franklin Gothic Demi" panose="020B0703020102020204" pitchFamily="34" charset="0"/>
              </a:defRPr>
            </a:lvl1pPr>
          </a:lstStyle>
          <a:p>
            <a:r>
              <a:rPr lang="en-US"/>
              <a:t>Click to edit Master title style</a:t>
            </a:r>
            <a:endParaRPr lang="en-US" dirty="0"/>
          </a:p>
        </p:txBody>
      </p:sp>
      <p:sp>
        <p:nvSpPr>
          <p:cNvPr id="16" name="Subtitle 2"/>
          <p:cNvSpPr>
            <a:spLocks noGrp="1"/>
          </p:cNvSpPr>
          <p:nvPr>
            <p:ph type="subTitle" idx="1"/>
          </p:nvPr>
        </p:nvSpPr>
        <p:spPr>
          <a:xfrm>
            <a:off x="473075" y="3406122"/>
            <a:ext cx="6248236" cy="2130457"/>
          </a:xfrm>
        </p:spPr>
        <p:txBody>
          <a:bodyPr>
            <a:normAutofit/>
          </a:bodyPr>
          <a:lstStyle>
            <a:lvl1pPr marL="0" indent="0" algn="l" rtl="0" eaLnBrk="0" fontAlgn="base" hangingPunct="0">
              <a:spcBef>
                <a:spcPct val="0"/>
              </a:spcBef>
              <a:spcAft>
                <a:spcPct val="0"/>
              </a:spcAft>
              <a:buNone/>
              <a:defRPr lang="en-US" sz="2200" b="0" kern="1200" dirty="0">
                <a:solidFill>
                  <a:srgbClr val="C7DBF4"/>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8421" y="276180"/>
            <a:ext cx="2373867" cy="878368"/>
          </a:xfrm>
          <a:prstGeom prst="rect">
            <a:avLst/>
          </a:prstGeom>
        </p:spPr>
      </p:pic>
    </p:spTree>
    <p:extLst>
      <p:ext uri="{BB962C8B-B14F-4D97-AF65-F5344CB8AC3E}">
        <p14:creationId xmlns:p14="http://schemas.microsoft.com/office/powerpoint/2010/main" val="262381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Content Placeholder 6"/>
          <p:cNvSpPr>
            <a:spLocks noGrp="1"/>
          </p:cNvSpPr>
          <p:nvPr>
            <p:ph sz="quarter" idx="13"/>
          </p:nvPr>
        </p:nvSpPr>
        <p:spPr>
          <a:xfrm>
            <a:off x="457454" y="1516064"/>
            <a:ext cx="8232775" cy="476116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5"/>
          </p:nvPr>
        </p:nvSpPr>
        <p:spPr/>
        <p:txBody>
          <a:bodyPr/>
          <a:lstStyle/>
          <a:p>
            <a:pPr>
              <a:defRPr/>
            </a:pPr>
            <a:endParaRPr lang="en-US" dirty="0"/>
          </a:p>
        </p:txBody>
      </p:sp>
      <p:sp>
        <p:nvSpPr>
          <p:cNvPr id="9" name="Slide Number Placeholder 8"/>
          <p:cNvSpPr>
            <a:spLocks noGrp="1"/>
          </p:cNvSpPr>
          <p:nvPr>
            <p:ph type="sldNum" sz="quarter" idx="16"/>
          </p:nvPr>
        </p:nvSpPr>
        <p:spPr/>
        <p:txBody>
          <a:bodyPr/>
          <a:lstStyle/>
          <a:p>
            <a:pPr>
              <a:defRPr/>
            </a:pPr>
            <a:fld id="{8EC16C3E-254E-C04A-8A90-F3CAE37A3DAA}" type="slidenum">
              <a:rPr lang="en-US" smtClean="0"/>
              <a:t>‹#›</a:t>
            </a:fld>
            <a:endParaRPr lang="en-US" dirty="0"/>
          </a:p>
        </p:txBody>
      </p:sp>
      <p:sp>
        <p:nvSpPr>
          <p:cNvPr id="3" name="Date Placeholder 2"/>
          <p:cNvSpPr>
            <a:spLocks noGrp="1"/>
          </p:cNvSpPr>
          <p:nvPr>
            <p:ph type="dt" sz="half" idx="17"/>
          </p:nvPr>
        </p:nvSpPr>
        <p:spPr/>
        <p:txBody>
          <a:bodyPr/>
          <a:lstStyle/>
          <a:p>
            <a:fld id="{C3EBC34D-D7DC-4348-A578-DC66C49386B9}" type="datetime1">
              <a:rPr lang="en-US" smtClean="0"/>
              <a:t>5/19/2022</a:t>
            </a:fld>
            <a:endParaRPr lang="en-US"/>
          </a:p>
        </p:txBody>
      </p:sp>
    </p:spTree>
    <p:extLst>
      <p:ext uri="{BB962C8B-B14F-4D97-AF65-F5344CB8AC3E}">
        <p14:creationId xmlns:p14="http://schemas.microsoft.com/office/powerpoint/2010/main" val="21908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2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000">
                <a:solidFill>
                  <a:srgbClr val="C4DBF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D849-08F9-4A4B-8AD3-D2DCE5A82EB4}"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B9FE3-C304-CE48-A9B7-DC03ED22A9BC}" type="slidenum">
              <a:rPr lang="en-US" smtClean="0"/>
              <a:t>‹#›</a:t>
            </a:fld>
            <a:endParaRPr lang="en-US"/>
          </a:p>
        </p:txBody>
      </p:sp>
    </p:spTree>
    <p:extLst>
      <p:ext uri="{BB962C8B-B14F-4D97-AF65-F5344CB8AC3E}">
        <p14:creationId xmlns:p14="http://schemas.microsoft.com/office/powerpoint/2010/main" val="356345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Content Placeholder 6"/>
          <p:cNvSpPr>
            <a:spLocks noGrp="1"/>
          </p:cNvSpPr>
          <p:nvPr>
            <p:ph sz="quarter" idx="13"/>
          </p:nvPr>
        </p:nvSpPr>
        <p:spPr>
          <a:xfrm>
            <a:off x="457454" y="1516316"/>
            <a:ext cx="3960812" cy="476091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6"/>
          <p:cNvSpPr>
            <a:spLocks noGrp="1"/>
          </p:cNvSpPr>
          <p:nvPr>
            <p:ph sz="quarter" idx="14"/>
          </p:nvPr>
        </p:nvSpPr>
        <p:spPr>
          <a:xfrm>
            <a:off x="4717936" y="1516316"/>
            <a:ext cx="3960812"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p:cNvSpPr>
            <a:spLocks noGrp="1"/>
          </p:cNvSpPr>
          <p:nvPr>
            <p:ph type="ftr" sz="quarter" idx="16"/>
          </p:nvPr>
        </p:nvSpPr>
        <p:spPr/>
        <p:txBody>
          <a:bodyPr/>
          <a:lstStyle/>
          <a:p>
            <a:pPr>
              <a:defRPr/>
            </a:pPr>
            <a:endParaRPr lang="en-US" dirty="0"/>
          </a:p>
        </p:txBody>
      </p:sp>
      <p:sp>
        <p:nvSpPr>
          <p:cNvPr id="10" name="Slide Number Placeholder 9"/>
          <p:cNvSpPr>
            <a:spLocks noGrp="1"/>
          </p:cNvSpPr>
          <p:nvPr>
            <p:ph type="sldNum" sz="quarter" idx="17"/>
          </p:nvPr>
        </p:nvSpPr>
        <p:spPr/>
        <p:txBody>
          <a:bodyPr/>
          <a:lstStyle/>
          <a:p>
            <a:pPr>
              <a:defRPr/>
            </a:pPr>
            <a:fld id="{8EC16C3E-254E-C04A-8A90-F3CAE37A3DAA}" type="slidenum">
              <a:rPr lang="en-US" smtClean="0"/>
              <a:t>‹#›</a:t>
            </a:fld>
            <a:endParaRPr lang="en-US" dirty="0"/>
          </a:p>
        </p:txBody>
      </p:sp>
      <p:sp>
        <p:nvSpPr>
          <p:cNvPr id="5" name="Date Placeholder 4"/>
          <p:cNvSpPr>
            <a:spLocks noGrp="1"/>
          </p:cNvSpPr>
          <p:nvPr>
            <p:ph type="dt" sz="half" idx="18"/>
          </p:nvPr>
        </p:nvSpPr>
        <p:spPr/>
        <p:txBody>
          <a:bodyPr/>
          <a:lstStyle/>
          <a:p>
            <a:fld id="{2C5E271D-BE9E-4E6B-B660-7885CF4EF204}" type="datetime1">
              <a:rPr lang="en-US" smtClean="0"/>
              <a:t>5/19/2022</a:t>
            </a:fld>
            <a:endParaRPr lang="en-US"/>
          </a:p>
        </p:txBody>
      </p:sp>
    </p:spTree>
    <p:extLst>
      <p:ext uri="{BB962C8B-B14F-4D97-AF65-F5344CB8AC3E}">
        <p14:creationId xmlns:p14="http://schemas.microsoft.com/office/powerpoint/2010/main" val="350184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8EC16C3E-254E-C04A-8A90-F3CAE37A3DAA}" type="slidenum">
              <a:rPr lang="en-US" smtClean="0"/>
              <a:t>‹#›</a:t>
            </a:fld>
            <a:endParaRPr lang="en-US" dirty="0"/>
          </a:p>
        </p:txBody>
      </p:sp>
      <p:sp>
        <p:nvSpPr>
          <p:cNvPr id="3" name="Date Placeholder 2"/>
          <p:cNvSpPr>
            <a:spLocks noGrp="1"/>
          </p:cNvSpPr>
          <p:nvPr>
            <p:ph type="dt" sz="half" idx="13"/>
          </p:nvPr>
        </p:nvSpPr>
        <p:spPr/>
        <p:txBody>
          <a:bodyPr/>
          <a:lstStyle/>
          <a:p>
            <a:fld id="{B9EFBB74-C467-4635-BF24-2CC7E182D4B8}" type="datetime1">
              <a:rPr lang="en-US" smtClean="0"/>
              <a:t>5/19/2022</a:t>
            </a:fld>
            <a:endParaRPr lang="en-US"/>
          </a:p>
        </p:txBody>
      </p:sp>
    </p:spTree>
    <p:extLst>
      <p:ext uri="{BB962C8B-B14F-4D97-AF65-F5344CB8AC3E}">
        <p14:creationId xmlns:p14="http://schemas.microsoft.com/office/powerpoint/2010/main" val="329374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8EC16C3E-254E-C04A-8A90-F3CAE37A3DAA}" type="slidenum">
              <a:rPr lang="en-US" smtClean="0"/>
              <a:t>‹#›</a:t>
            </a:fld>
            <a:endParaRPr lang="en-US" dirty="0"/>
          </a:p>
        </p:txBody>
      </p:sp>
      <p:sp>
        <p:nvSpPr>
          <p:cNvPr id="3" name="Date Placeholder 2"/>
          <p:cNvSpPr>
            <a:spLocks noGrp="1"/>
          </p:cNvSpPr>
          <p:nvPr>
            <p:ph type="dt" sz="half" idx="13"/>
          </p:nvPr>
        </p:nvSpPr>
        <p:spPr/>
        <p:txBody>
          <a:bodyPr/>
          <a:lstStyle/>
          <a:p>
            <a:fld id="{B9EFBB74-C467-4635-BF24-2CC7E182D4B8}" type="datetime1">
              <a:rPr lang="en-US" smtClean="0"/>
              <a:t>5/19/2022</a:t>
            </a:fld>
            <a:endParaRPr lang="en-US" dirty="0"/>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391373"/>
          </a:xfrm>
          <a:prstGeom prst="rect">
            <a:avLst/>
          </a:prstGeom>
        </p:spPr>
      </p:pic>
    </p:spTree>
    <p:extLst>
      <p:ext uri="{BB962C8B-B14F-4D97-AF65-F5344CB8AC3E}">
        <p14:creationId xmlns:p14="http://schemas.microsoft.com/office/powerpoint/2010/main" val="426265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526" y="1431055"/>
            <a:ext cx="4633274" cy="466623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6B11F30-25DD-4BA2-A58A-CB35EC8FE3D9}"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B9FE3-C304-CE48-A9B7-DC03ED22A9BC}" type="slidenum">
              <a:rPr lang="en-US" smtClean="0"/>
              <a:t>‹#›</a:t>
            </a:fld>
            <a:endParaRPr lang="en-US"/>
          </a:p>
        </p:txBody>
      </p:sp>
      <p:sp>
        <p:nvSpPr>
          <p:cNvPr id="9" name="Picture Placeholder 8"/>
          <p:cNvSpPr>
            <a:spLocks noGrp="1"/>
          </p:cNvSpPr>
          <p:nvPr>
            <p:ph type="pic" sz="quarter" idx="13" hasCustomPrompt="1"/>
          </p:nvPr>
        </p:nvSpPr>
        <p:spPr>
          <a:xfrm>
            <a:off x="457199" y="1508055"/>
            <a:ext cx="3413052" cy="2194560"/>
          </a:xfrm>
          <a:solidFill>
            <a:schemeClr val="bg1"/>
          </a:solidFill>
        </p:spPr>
        <p:txBody>
          <a:bodyPr anchor="ctr" anchorCtr="0">
            <a:normAutofit/>
          </a:bodyPr>
          <a:lstStyle>
            <a:lvl1pPr marL="0" indent="0" algn="ctr">
              <a:buFontTx/>
              <a:buNone/>
              <a:defRPr sz="1600">
                <a:solidFill>
                  <a:srgbClr val="BFBFBF"/>
                </a:solidFill>
              </a:defRPr>
            </a:lvl1pPr>
          </a:lstStyle>
          <a:p>
            <a:r>
              <a:rPr lang="en-US" dirty="0"/>
              <a:t>Click to</a:t>
            </a:r>
            <a:br>
              <a:rPr lang="en-US" dirty="0"/>
            </a:br>
            <a:r>
              <a:rPr lang="en-US" dirty="0"/>
              <a:t>insert picture</a:t>
            </a:r>
          </a:p>
        </p:txBody>
      </p:sp>
      <p:sp>
        <p:nvSpPr>
          <p:cNvPr id="10" name="Picture Placeholder 8"/>
          <p:cNvSpPr>
            <a:spLocks noGrp="1"/>
          </p:cNvSpPr>
          <p:nvPr>
            <p:ph type="pic" sz="quarter" idx="14" hasCustomPrompt="1"/>
          </p:nvPr>
        </p:nvSpPr>
        <p:spPr>
          <a:xfrm>
            <a:off x="457199" y="3882195"/>
            <a:ext cx="3413052" cy="2194560"/>
          </a:xfrm>
          <a:solidFill>
            <a:schemeClr val="bg1"/>
          </a:solidFill>
        </p:spPr>
        <p:txBody>
          <a:bodyPr anchor="ctr" anchorCtr="0">
            <a:normAutofit/>
          </a:bodyPr>
          <a:lstStyle>
            <a:lvl1pPr marL="0" indent="0" algn="ctr">
              <a:buFontTx/>
              <a:buNone/>
              <a:defRPr sz="1600">
                <a:solidFill>
                  <a:srgbClr val="BFBFBF"/>
                </a:solidFill>
              </a:defRPr>
            </a:lvl1pPr>
          </a:lstStyle>
          <a:p>
            <a:r>
              <a:rPr lang="en-US" dirty="0"/>
              <a:t>Click to</a:t>
            </a:r>
            <a:br>
              <a:rPr lang="en-US" dirty="0"/>
            </a:br>
            <a:r>
              <a:rPr lang="en-US" dirty="0"/>
              <a:t>insert picture</a:t>
            </a:r>
          </a:p>
        </p:txBody>
      </p:sp>
      <p:sp>
        <p:nvSpPr>
          <p:cNvPr id="4" name="Text Placeholder 3"/>
          <p:cNvSpPr>
            <a:spLocks noGrp="1"/>
          </p:cNvSpPr>
          <p:nvPr>
            <p:ph type="body" sz="quarter" idx="15"/>
          </p:nvPr>
        </p:nvSpPr>
        <p:spPr>
          <a:xfrm>
            <a:off x="457200" y="274638"/>
            <a:ext cx="6918325" cy="1143000"/>
          </a:xfrm>
        </p:spPr>
        <p:txBody>
          <a:bodyPr anchor="ctr" anchorCtr="0"/>
          <a:lstStyle>
            <a:lvl1pPr marL="0" indent="0">
              <a:buFontTx/>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82503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ctr" anchorCtr="0">
            <a:normAutofit/>
          </a:bodyPr>
          <a:lstStyle>
            <a:lvl1pPr marL="0" indent="0" algn="ctr">
              <a:buNone/>
              <a:defRPr sz="1600">
                <a:solidFill>
                  <a:srgbClr val="D9D9D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600">
                <a:solidFill>
                  <a:srgbClr val="C4DBF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CD6CE-12C1-41F2-B186-8570A100F50E}"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B9FE3-C304-CE48-A9B7-DC03ED22A9BC}" type="slidenum">
              <a:rPr lang="en-US" smtClean="0"/>
              <a:t>‹#›</a:t>
            </a:fld>
            <a:endParaRPr lang="en-US"/>
          </a:p>
        </p:txBody>
      </p:sp>
    </p:spTree>
    <p:extLst>
      <p:ext uri="{BB962C8B-B14F-4D97-AF65-F5344CB8AC3E}">
        <p14:creationId xmlns:p14="http://schemas.microsoft.com/office/powerpoint/2010/main" val="25611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1" name="Title Placeholder 1"/>
          <p:cNvSpPr>
            <a:spLocks noGrp="1"/>
          </p:cNvSpPr>
          <p:nvPr>
            <p:ph type="title"/>
          </p:nvPr>
        </p:nvSpPr>
        <p:spPr bwMode="auto">
          <a:xfrm>
            <a:off x="457200" y="274638"/>
            <a:ext cx="67928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 name="Footer Placeholder 4"/>
          <p:cNvSpPr>
            <a:spLocks noGrp="1"/>
          </p:cNvSpPr>
          <p:nvPr>
            <p:ph type="ftr" sz="quarter" idx="3"/>
          </p:nvPr>
        </p:nvSpPr>
        <p:spPr>
          <a:xfrm>
            <a:off x="2728452" y="6419721"/>
            <a:ext cx="3679722" cy="438279"/>
          </a:xfrm>
          <a:prstGeom prst="rect">
            <a:avLst/>
          </a:prstGeom>
        </p:spPr>
        <p:txBody>
          <a:bodyPr vert="horz" lIns="91440" tIns="45720" rIns="91440" bIns="45720" rtlCol="0" anchor="ctr"/>
          <a:lstStyle>
            <a:lvl1pPr algn="ctr" fontAlgn="auto">
              <a:spcBef>
                <a:spcPts val="0"/>
              </a:spcBef>
              <a:spcAft>
                <a:spcPts val="0"/>
              </a:spcAft>
              <a:defRPr sz="1100" dirty="0">
                <a:solidFill>
                  <a:srgbClr val="FFFFFF"/>
                </a:solidFill>
                <a:latin typeface="Franklin Gothic Book" panose="020B0503020102020204" pitchFamily="34" charset="0"/>
                <a:cs typeface="Arial"/>
              </a:defRPr>
            </a:lvl1pPr>
          </a:lstStyle>
          <a:p>
            <a:pPr>
              <a:defRPr/>
            </a:pPr>
            <a:endParaRPr lang="en-US" dirty="0"/>
          </a:p>
        </p:txBody>
      </p:sp>
      <p:sp>
        <p:nvSpPr>
          <p:cNvPr id="6" name="Slide Number Placeholder 5"/>
          <p:cNvSpPr>
            <a:spLocks noGrp="1"/>
          </p:cNvSpPr>
          <p:nvPr>
            <p:ph type="sldNum" sz="quarter" idx="4"/>
          </p:nvPr>
        </p:nvSpPr>
        <p:spPr>
          <a:xfrm>
            <a:off x="6560574" y="6419721"/>
            <a:ext cx="2133600" cy="438279"/>
          </a:xfrm>
          <a:prstGeom prst="rect">
            <a:avLst/>
          </a:prstGeom>
        </p:spPr>
        <p:txBody>
          <a:bodyPr vert="horz" lIns="91440" tIns="45720" rIns="91440" bIns="45720" rtlCol="0" anchor="ctr"/>
          <a:lstStyle>
            <a:lvl1pPr algn="r" fontAlgn="auto">
              <a:spcBef>
                <a:spcPts val="0"/>
              </a:spcBef>
              <a:spcAft>
                <a:spcPts val="0"/>
              </a:spcAft>
              <a:defRPr sz="1100" dirty="0">
                <a:solidFill>
                  <a:srgbClr val="FFFFFF"/>
                </a:solidFill>
                <a:latin typeface="Franklin Gothic Book" panose="020B0503020102020204" pitchFamily="34" charset="0"/>
                <a:cs typeface="Arial"/>
              </a:defRPr>
            </a:lvl1pPr>
          </a:lstStyle>
          <a:p>
            <a:pPr>
              <a:defRPr/>
            </a:pPr>
            <a:fld id="{8EC16C3E-254E-C04A-8A90-F3CAE37A3DAA}" type="slidenum">
              <a:rPr lang="en-US" smtClean="0"/>
              <a:pPr>
                <a:defRPr/>
              </a:pPr>
              <a:t>‹#›</a:t>
            </a:fld>
            <a:endParaRPr lang="en-US" dirty="0"/>
          </a:p>
        </p:txBody>
      </p:sp>
      <p:sp>
        <p:nvSpPr>
          <p:cNvPr id="7" name="Text Placeholder 6"/>
          <p:cNvSpPr>
            <a:spLocks noGrp="1"/>
          </p:cNvSpPr>
          <p:nvPr>
            <p:ph type="body" idx="1"/>
          </p:nvPr>
        </p:nvSpPr>
        <p:spPr>
          <a:xfrm>
            <a:off x="457200" y="1511710"/>
            <a:ext cx="8229600" cy="47637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Date Placeholder 1"/>
          <p:cNvSpPr>
            <a:spLocks noGrp="1"/>
          </p:cNvSpPr>
          <p:nvPr>
            <p:ph type="dt" sz="half" idx="2"/>
          </p:nvPr>
        </p:nvSpPr>
        <p:spPr>
          <a:xfrm>
            <a:off x="457200" y="6419721"/>
            <a:ext cx="2133600" cy="438279"/>
          </a:xfrm>
          <a:prstGeom prst="rect">
            <a:avLst/>
          </a:prstGeom>
        </p:spPr>
        <p:txBody>
          <a:bodyPr vert="horz" lIns="91440" tIns="45720" rIns="91440" bIns="45720" rtlCol="0" anchor="ctr"/>
          <a:lstStyle>
            <a:lvl1pPr algn="l">
              <a:defRPr sz="1100">
                <a:solidFill>
                  <a:srgbClr val="FFFFFF"/>
                </a:solidFill>
                <a:latin typeface="Franklin Gothic Book" panose="020B0503020102020204" pitchFamily="34" charset="0"/>
              </a:defRPr>
            </a:lvl1pPr>
          </a:lstStyle>
          <a:p>
            <a:fld id="{D63550FF-F481-47E9-8324-CA728248F92C}" type="datetime1">
              <a:rPr lang="en-US" smtClean="0"/>
              <a:pPr/>
              <a:t>5/19/2022</a:t>
            </a:fld>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317882" y="30757"/>
            <a:ext cx="1489811" cy="551253"/>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24" r:id="rId2"/>
    <p:sldLayoutId id="2147483814" r:id="rId3"/>
    <p:sldLayoutId id="2147483820" r:id="rId4"/>
    <p:sldLayoutId id="2147483815" r:id="rId5"/>
    <p:sldLayoutId id="2147483816" r:id="rId6"/>
    <p:sldLayoutId id="2147483825" r:id="rId7"/>
    <p:sldLayoutId id="2147483822" r:id="rId8"/>
    <p:sldLayoutId id="2147483823" r:id="rId9"/>
  </p:sldLayoutIdLst>
  <p:hf sldNum="0" hdr="0" ftr="0" dt="0"/>
  <p:txStyles>
    <p:titleStyle>
      <a:lvl1pPr algn="l" rtl="0" eaLnBrk="1" fontAlgn="base" hangingPunct="1">
        <a:spcBef>
          <a:spcPct val="0"/>
        </a:spcBef>
        <a:spcAft>
          <a:spcPct val="0"/>
        </a:spcAft>
        <a:defRPr sz="3200" kern="1200">
          <a:solidFill>
            <a:schemeClr val="bg1"/>
          </a:solidFill>
          <a:latin typeface="Franklin Gothic Medium" pitchFamily="34" charset="0"/>
          <a:ea typeface="+mj-ea"/>
          <a:cs typeface="+mj-cs"/>
        </a:defRPr>
      </a:lvl1pPr>
      <a:lvl2pPr algn="l" rtl="0" eaLnBrk="1" fontAlgn="base" hangingPunct="1">
        <a:spcBef>
          <a:spcPct val="0"/>
        </a:spcBef>
        <a:spcAft>
          <a:spcPct val="0"/>
        </a:spcAft>
        <a:defRPr sz="3600">
          <a:solidFill>
            <a:srgbClr val="28486D"/>
          </a:solidFill>
          <a:latin typeface="Franklin Gothic Medium" pitchFamily="34" charset="0"/>
        </a:defRPr>
      </a:lvl2pPr>
      <a:lvl3pPr algn="l" rtl="0" eaLnBrk="1" fontAlgn="base" hangingPunct="1">
        <a:spcBef>
          <a:spcPct val="0"/>
        </a:spcBef>
        <a:spcAft>
          <a:spcPct val="0"/>
        </a:spcAft>
        <a:defRPr sz="3600">
          <a:solidFill>
            <a:srgbClr val="28486D"/>
          </a:solidFill>
          <a:latin typeface="Franklin Gothic Medium" pitchFamily="34" charset="0"/>
        </a:defRPr>
      </a:lvl3pPr>
      <a:lvl4pPr algn="l" rtl="0" eaLnBrk="1" fontAlgn="base" hangingPunct="1">
        <a:spcBef>
          <a:spcPct val="0"/>
        </a:spcBef>
        <a:spcAft>
          <a:spcPct val="0"/>
        </a:spcAft>
        <a:defRPr sz="3600">
          <a:solidFill>
            <a:srgbClr val="28486D"/>
          </a:solidFill>
          <a:latin typeface="Franklin Gothic Medium" pitchFamily="34" charset="0"/>
        </a:defRPr>
      </a:lvl4pPr>
      <a:lvl5pPr algn="l" rtl="0" eaLnBrk="1" fontAlgn="base" hangingPunct="1">
        <a:spcBef>
          <a:spcPct val="0"/>
        </a:spcBef>
        <a:spcAft>
          <a:spcPct val="0"/>
        </a:spcAft>
        <a:defRPr sz="3600">
          <a:solidFill>
            <a:srgbClr val="28486D"/>
          </a:solidFill>
          <a:latin typeface="Franklin Gothic Medium" pitchFamily="34" charset="0"/>
        </a:defRPr>
      </a:lvl5pPr>
      <a:lvl6pPr marL="457200" algn="l" rtl="0" eaLnBrk="1" fontAlgn="base" hangingPunct="1">
        <a:spcBef>
          <a:spcPct val="0"/>
        </a:spcBef>
        <a:spcAft>
          <a:spcPct val="0"/>
        </a:spcAft>
        <a:defRPr sz="3600">
          <a:solidFill>
            <a:srgbClr val="28486D"/>
          </a:solidFill>
          <a:latin typeface="Franklin Gothic Medium" pitchFamily="34" charset="0"/>
        </a:defRPr>
      </a:lvl6pPr>
      <a:lvl7pPr marL="914400" algn="l" rtl="0" eaLnBrk="1" fontAlgn="base" hangingPunct="1">
        <a:spcBef>
          <a:spcPct val="0"/>
        </a:spcBef>
        <a:spcAft>
          <a:spcPct val="0"/>
        </a:spcAft>
        <a:defRPr sz="3600">
          <a:solidFill>
            <a:srgbClr val="28486D"/>
          </a:solidFill>
          <a:latin typeface="Franklin Gothic Medium" pitchFamily="34" charset="0"/>
        </a:defRPr>
      </a:lvl7pPr>
      <a:lvl8pPr marL="1371600" algn="l" rtl="0" eaLnBrk="1" fontAlgn="base" hangingPunct="1">
        <a:spcBef>
          <a:spcPct val="0"/>
        </a:spcBef>
        <a:spcAft>
          <a:spcPct val="0"/>
        </a:spcAft>
        <a:defRPr sz="3600">
          <a:solidFill>
            <a:srgbClr val="28486D"/>
          </a:solidFill>
          <a:latin typeface="Franklin Gothic Medium" pitchFamily="34" charset="0"/>
        </a:defRPr>
      </a:lvl8pPr>
      <a:lvl9pPr marL="1828800" algn="l" rtl="0" eaLnBrk="1" fontAlgn="base" hangingPunct="1">
        <a:spcBef>
          <a:spcPct val="0"/>
        </a:spcBef>
        <a:spcAft>
          <a:spcPct val="0"/>
        </a:spcAft>
        <a:defRPr sz="3600">
          <a:solidFill>
            <a:srgbClr val="28486D"/>
          </a:solidFill>
          <a:latin typeface="Franklin Gothic Medium" pitchFamily="34" charset="0"/>
        </a:defRPr>
      </a:lvl9pPr>
    </p:titleStyle>
    <p:bodyStyle>
      <a:lvl1pPr marL="274320" indent="-274320" algn="l" rtl="0" eaLnBrk="1" fontAlgn="base" hangingPunct="1">
        <a:spcBef>
          <a:spcPts val="1000"/>
        </a:spcBef>
        <a:spcAft>
          <a:spcPct val="0"/>
        </a:spcAft>
        <a:buClr>
          <a:srgbClr val="C4DBF4"/>
        </a:buClr>
        <a:buSzPct val="125000"/>
        <a:buFont typeface="Arial" pitchFamily="34" charset="0"/>
        <a:buChar char="•"/>
        <a:defRPr sz="2400" b="0" kern="1200">
          <a:solidFill>
            <a:schemeClr val="bg1"/>
          </a:solidFill>
          <a:latin typeface="Franklin Gothic Medium" panose="020B0603020102020204" pitchFamily="34" charset="0"/>
          <a:ea typeface="+mn-ea"/>
          <a:cs typeface="Arial" pitchFamily="34" charset="0"/>
        </a:defRPr>
      </a:lvl1pPr>
      <a:lvl2pPr marL="512064" indent="-173736" algn="l" rtl="0" eaLnBrk="1" fontAlgn="base" hangingPunct="1">
        <a:spcBef>
          <a:spcPts val="800"/>
        </a:spcBef>
        <a:spcAft>
          <a:spcPct val="0"/>
        </a:spcAft>
        <a:buClr>
          <a:srgbClr val="C4DBF4"/>
        </a:buClr>
        <a:buSzPct val="85000"/>
        <a:buFont typeface="Wingdings" pitchFamily="2" charset="2"/>
        <a:buChar char="§"/>
        <a:defRPr sz="2000" b="0" kern="1200">
          <a:solidFill>
            <a:schemeClr val="bg1"/>
          </a:solidFill>
          <a:latin typeface="Franklin Gothic Book" panose="020B0503020102020204" pitchFamily="34" charset="0"/>
          <a:ea typeface="+mn-ea"/>
          <a:cs typeface="Arial" pitchFamily="34" charset="0"/>
        </a:defRPr>
      </a:lvl2pPr>
      <a:lvl3pPr marL="859536" indent="-173736" algn="l" rtl="0" eaLnBrk="1" fontAlgn="base" hangingPunct="1">
        <a:spcBef>
          <a:spcPts val="800"/>
        </a:spcBef>
        <a:spcAft>
          <a:spcPct val="0"/>
        </a:spcAft>
        <a:buClr>
          <a:srgbClr val="C4DBF4"/>
        </a:buClr>
        <a:buFont typeface="Franklin Gothic Book" panose="020B0503020102020204" pitchFamily="34" charset="0"/>
        <a:buChar char="–"/>
        <a:defRPr sz="1600" b="0" kern="1200">
          <a:solidFill>
            <a:schemeClr val="bg1"/>
          </a:solidFill>
          <a:latin typeface="Franklin Gothic Book" panose="020B0503020102020204" pitchFamily="34" charset="0"/>
          <a:ea typeface="+mn-ea"/>
          <a:cs typeface="Arial" pitchFamily="34" charset="0"/>
        </a:defRPr>
      </a:lvl3pPr>
      <a:lvl4pPr marL="1600200" indent="-173736" algn="l" rtl="0" eaLnBrk="1" fontAlgn="base" hangingPunct="1">
        <a:spcBef>
          <a:spcPts val="800"/>
        </a:spcBef>
        <a:spcAft>
          <a:spcPct val="0"/>
        </a:spcAft>
        <a:buClr>
          <a:srgbClr val="C4DBF4"/>
        </a:buClr>
        <a:buFont typeface="Franklin Gothic Book" panose="020B0503020102020204" pitchFamily="34" charset="0"/>
        <a:buChar char="–"/>
        <a:defRPr sz="1600" b="0" kern="1200">
          <a:solidFill>
            <a:schemeClr val="bg1"/>
          </a:solidFill>
          <a:latin typeface="Franklin Gothic Book" panose="020B0503020102020204" pitchFamily="34" charset="0"/>
          <a:ea typeface="+mn-ea"/>
          <a:cs typeface="Arial" pitchFamily="34" charset="0"/>
        </a:defRPr>
      </a:lvl4pPr>
      <a:lvl5pPr marL="1828800" indent="0" algn="l" rtl="0" eaLnBrk="1" fontAlgn="base" hangingPunct="1">
        <a:spcBef>
          <a:spcPct val="20000"/>
        </a:spcBef>
        <a:spcAft>
          <a:spcPct val="0"/>
        </a:spcAft>
        <a:buClr>
          <a:srgbClr val="C4DBF4"/>
        </a:buClr>
        <a:buFont typeface="Arial" charset="0"/>
        <a:buNone/>
        <a:defRPr sz="1600" b="0" kern="1200" baseline="0">
          <a:solidFill>
            <a:schemeClr val="bg1"/>
          </a:solidFill>
          <a:latin typeface="+mj-lt"/>
          <a:ea typeface="+mn-ea"/>
          <a:cs typeface="Arial"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7791"/>
            <a:ext cx="7262191" cy="1671770"/>
          </a:xfrm>
        </p:spPr>
        <p:txBody>
          <a:bodyPr anchor="t"/>
          <a:lstStyle/>
          <a:p>
            <a:pPr algn="ctr"/>
            <a:r>
              <a:rPr lang="en-US" sz="2400" dirty="0"/>
              <a:t>MICROPLASTICS ECOLOGICAL RISK ASSESSMENT: Updates and Gaps</a:t>
            </a:r>
            <a:br>
              <a:rPr lang="en-US" sz="2400" dirty="0"/>
            </a:br>
            <a:r>
              <a:rPr lang="en-US" sz="2400" dirty="0"/>
              <a:t>&amp;</a:t>
            </a:r>
            <a:br>
              <a:rPr lang="en-US" sz="2400" dirty="0"/>
            </a:br>
            <a:r>
              <a:rPr lang="en-US" sz="2400" dirty="0"/>
              <a:t>Linkages to Chesapeake Bay Program Goals</a:t>
            </a:r>
          </a:p>
        </p:txBody>
      </p:sp>
      <p:sp>
        <p:nvSpPr>
          <p:cNvPr id="3" name="Subtitle 2"/>
          <p:cNvSpPr>
            <a:spLocks noGrp="1"/>
          </p:cNvSpPr>
          <p:nvPr>
            <p:ph type="subTitle" idx="1"/>
          </p:nvPr>
        </p:nvSpPr>
        <p:spPr>
          <a:xfrm>
            <a:off x="272804" y="2975505"/>
            <a:ext cx="5940978" cy="675226"/>
          </a:xfrm>
        </p:spPr>
        <p:txBody>
          <a:bodyPr>
            <a:normAutofit/>
          </a:bodyPr>
          <a:lstStyle/>
          <a:p>
            <a:r>
              <a:rPr lang="en-US" sz="1800" dirty="0"/>
              <a:t>Bob Murphy, Paige Hobaugh - Tetra Tech Center for Ecological Sciences</a:t>
            </a:r>
          </a:p>
          <a:p>
            <a:endParaRPr lang="en-US" sz="1800" dirty="0"/>
          </a:p>
        </p:txBody>
      </p:sp>
      <p:pic>
        <p:nvPicPr>
          <p:cNvPr id="11" name="Picture Placeholder 10">
            <a:extLst>
              <a:ext uri="{FF2B5EF4-FFF2-40B4-BE49-F238E27FC236}">
                <a16:creationId xmlns:a16="http://schemas.microsoft.com/office/drawing/2014/main" id="{98F6312B-6739-4AA2-800D-18863069359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815" b="10815"/>
          <a:stretch>
            <a:fillRect/>
          </a:stretch>
        </p:blipFill>
        <p:spPr>
          <a:xfrm>
            <a:off x="2033588" y="3981013"/>
            <a:ext cx="2826327" cy="1475073"/>
          </a:xfrm>
        </p:spPr>
      </p:pic>
      <p:pic>
        <p:nvPicPr>
          <p:cNvPr id="9" name="Picture 2" descr="C:\Users\matthew.robinson\Desktop\foam_specks_RTP_011818.jpg">
            <a:extLst>
              <a:ext uri="{FF2B5EF4-FFF2-40B4-BE49-F238E27FC236}">
                <a16:creationId xmlns:a16="http://schemas.microsoft.com/office/drawing/2014/main" id="{C23A578C-A919-416A-ACE3-36ECDA34E13C}"/>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t="9173" b="9173"/>
          <a:stretch>
            <a:fillRect/>
          </a:stretch>
        </p:blipFill>
        <p:spPr bwMode="auto">
          <a:xfrm>
            <a:off x="0" y="3876675"/>
            <a:ext cx="2033588" cy="2951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7FF247C-3A38-4449-872A-D66EFCD60D09}"/>
              </a:ext>
            </a:extLst>
          </p:cNvPr>
          <p:cNvPicPr>
            <a:picLocks noChangeAspect="1"/>
          </p:cNvPicPr>
          <p:nvPr/>
        </p:nvPicPr>
        <p:blipFill>
          <a:blip r:embed="rId4"/>
          <a:stretch>
            <a:fillRect/>
          </a:stretch>
        </p:blipFill>
        <p:spPr>
          <a:xfrm>
            <a:off x="2013773" y="5455991"/>
            <a:ext cx="2846142" cy="1371943"/>
          </a:xfrm>
          <a:prstGeom prst="rect">
            <a:avLst/>
          </a:prstGeom>
        </p:spPr>
      </p:pic>
      <p:pic>
        <p:nvPicPr>
          <p:cNvPr id="7" name="Picture Placeholder 6">
            <a:extLst>
              <a:ext uri="{FF2B5EF4-FFF2-40B4-BE49-F238E27FC236}">
                <a16:creationId xmlns:a16="http://schemas.microsoft.com/office/drawing/2014/main" id="{EF2CFB5C-867F-4FE0-A9A8-FFF561602D91}"/>
              </a:ext>
            </a:extLst>
          </p:cNvPr>
          <p:cNvPicPr>
            <a:picLocks noGrp="1" noChangeAspect="1"/>
          </p:cNvPicPr>
          <p:nvPr>
            <p:ph type="pic" sz="quarter" idx="11"/>
          </p:nvPr>
        </p:nvPicPr>
        <p:blipFill>
          <a:blip r:embed="rId5"/>
          <a:srcRect t="10223" b="10223"/>
          <a:stretch>
            <a:fillRect/>
          </a:stretch>
        </p:blipFill>
        <p:spPr>
          <a:xfrm>
            <a:off x="4879730" y="3876245"/>
            <a:ext cx="4284083" cy="2951593"/>
          </a:xfrm>
          <a:prstGeom prst="rect">
            <a:avLst/>
          </a:prstGeom>
        </p:spPr>
      </p:pic>
    </p:spTree>
    <p:extLst>
      <p:ext uri="{BB962C8B-B14F-4D97-AF65-F5344CB8AC3E}">
        <p14:creationId xmlns:p14="http://schemas.microsoft.com/office/powerpoint/2010/main" val="345066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97D4-06BE-4DE0-9F16-95D0B4EBE1F3}"/>
              </a:ext>
            </a:extLst>
          </p:cNvPr>
          <p:cNvSpPr>
            <a:spLocks noGrp="1"/>
          </p:cNvSpPr>
          <p:nvPr>
            <p:ph type="title"/>
          </p:nvPr>
        </p:nvSpPr>
        <p:spPr/>
        <p:txBody>
          <a:bodyPr/>
          <a:lstStyle/>
          <a:p>
            <a:pPr algn="ctr"/>
            <a:r>
              <a:rPr lang="en-US" dirty="0"/>
              <a:t>Updating the ERA Model</a:t>
            </a:r>
          </a:p>
        </p:txBody>
      </p:sp>
      <p:sp>
        <p:nvSpPr>
          <p:cNvPr id="3" name="Content Placeholder 2">
            <a:extLst>
              <a:ext uri="{FF2B5EF4-FFF2-40B4-BE49-F238E27FC236}">
                <a16:creationId xmlns:a16="http://schemas.microsoft.com/office/drawing/2014/main" id="{57D5ADD1-DE1B-4101-A0FE-E275009D5FE4}"/>
              </a:ext>
            </a:extLst>
          </p:cNvPr>
          <p:cNvSpPr>
            <a:spLocks noGrp="1"/>
          </p:cNvSpPr>
          <p:nvPr>
            <p:ph sz="quarter" idx="13"/>
          </p:nvPr>
        </p:nvSpPr>
        <p:spPr>
          <a:xfrm>
            <a:off x="305054" y="1444871"/>
            <a:ext cx="5216515" cy="4450982"/>
          </a:xfrm>
        </p:spPr>
        <p:txBody>
          <a:bodyPr>
            <a:normAutofit/>
          </a:bodyPr>
          <a:lstStyle/>
          <a:p>
            <a:r>
              <a:rPr lang="en-US" dirty="0"/>
              <a:t>There is an incomplete understanding of the diet of juvenile and resident sub-adult Striped Bass in the Potomac River;</a:t>
            </a:r>
          </a:p>
          <a:p>
            <a:r>
              <a:rPr lang="en-US" dirty="0"/>
              <a:t>Potential regime shift in the zooplankton community;</a:t>
            </a:r>
          </a:p>
          <a:p>
            <a:r>
              <a:rPr lang="en-US" dirty="0"/>
              <a:t>May only be relevant to larval stage;</a:t>
            </a:r>
          </a:p>
          <a:p>
            <a:r>
              <a:rPr lang="en-US" dirty="0"/>
              <a:t>Ongoing research into contemporary Striped Bass diet</a:t>
            </a:r>
          </a:p>
          <a:p>
            <a:endParaRPr lang="en-US" dirty="0"/>
          </a:p>
          <a:p>
            <a:endParaRPr lang="en-US" dirty="0"/>
          </a:p>
        </p:txBody>
      </p:sp>
      <p:pic>
        <p:nvPicPr>
          <p:cNvPr id="4" name="Picture 3">
            <a:extLst>
              <a:ext uri="{FF2B5EF4-FFF2-40B4-BE49-F238E27FC236}">
                <a16:creationId xmlns:a16="http://schemas.microsoft.com/office/drawing/2014/main" id="{2A2FA142-EAB9-4433-9CDD-8E1FC485AD4E}"/>
              </a:ext>
            </a:extLst>
          </p:cNvPr>
          <p:cNvPicPr>
            <a:picLocks noChangeAspect="1"/>
          </p:cNvPicPr>
          <p:nvPr/>
        </p:nvPicPr>
        <p:blipFill>
          <a:blip r:embed="rId2"/>
          <a:stretch>
            <a:fillRect/>
          </a:stretch>
        </p:blipFill>
        <p:spPr>
          <a:xfrm>
            <a:off x="5673969" y="1758669"/>
            <a:ext cx="3282462" cy="3583267"/>
          </a:xfrm>
          <a:prstGeom prst="rect">
            <a:avLst/>
          </a:prstGeom>
        </p:spPr>
      </p:pic>
    </p:spTree>
    <p:extLst>
      <p:ext uri="{BB962C8B-B14F-4D97-AF65-F5344CB8AC3E}">
        <p14:creationId xmlns:p14="http://schemas.microsoft.com/office/powerpoint/2010/main" val="117813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7B95-05BD-488D-9EFF-8B8DA0611C24}"/>
              </a:ext>
            </a:extLst>
          </p:cNvPr>
          <p:cNvSpPr>
            <a:spLocks noGrp="1"/>
          </p:cNvSpPr>
          <p:nvPr>
            <p:ph type="title"/>
          </p:nvPr>
        </p:nvSpPr>
        <p:spPr>
          <a:xfrm>
            <a:off x="1092461" y="264247"/>
            <a:ext cx="6792823" cy="1143000"/>
          </a:xfrm>
        </p:spPr>
        <p:txBody>
          <a:bodyPr/>
          <a:lstStyle/>
          <a:p>
            <a:pPr algn="ctr"/>
            <a:r>
              <a:rPr lang="en-US" dirty="0"/>
              <a:t>Priority Prey Items</a:t>
            </a:r>
          </a:p>
        </p:txBody>
      </p:sp>
      <p:pic>
        <p:nvPicPr>
          <p:cNvPr id="5" name="Picture 4">
            <a:extLst>
              <a:ext uri="{FF2B5EF4-FFF2-40B4-BE49-F238E27FC236}">
                <a16:creationId xmlns:a16="http://schemas.microsoft.com/office/drawing/2014/main" id="{949D40B3-3601-4ED6-B208-858AEBD2C779}"/>
              </a:ext>
            </a:extLst>
          </p:cNvPr>
          <p:cNvPicPr>
            <a:picLocks noChangeAspect="1"/>
          </p:cNvPicPr>
          <p:nvPr/>
        </p:nvPicPr>
        <p:blipFill>
          <a:blip r:embed="rId2"/>
          <a:stretch>
            <a:fillRect/>
          </a:stretch>
        </p:blipFill>
        <p:spPr>
          <a:xfrm>
            <a:off x="914401" y="1681161"/>
            <a:ext cx="7148944" cy="4462011"/>
          </a:xfrm>
          <a:prstGeom prst="rect">
            <a:avLst/>
          </a:prstGeom>
        </p:spPr>
      </p:pic>
      <p:sp>
        <p:nvSpPr>
          <p:cNvPr id="4" name="Rectangle 3">
            <a:extLst>
              <a:ext uri="{FF2B5EF4-FFF2-40B4-BE49-F238E27FC236}">
                <a16:creationId xmlns:a16="http://schemas.microsoft.com/office/drawing/2014/main" id="{62B9E68B-9FD2-4DE8-8CA4-927E170FB7AD}"/>
              </a:ext>
            </a:extLst>
          </p:cNvPr>
          <p:cNvSpPr/>
          <p:nvPr/>
        </p:nvSpPr>
        <p:spPr>
          <a:xfrm>
            <a:off x="797169" y="3540369"/>
            <a:ext cx="7573108" cy="7385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E2B922-47F3-40C0-BE1A-6240218242CB}"/>
              </a:ext>
            </a:extLst>
          </p:cNvPr>
          <p:cNvSpPr/>
          <p:nvPr/>
        </p:nvSpPr>
        <p:spPr>
          <a:xfrm>
            <a:off x="785446" y="4473454"/>
            <a:ext cx="7573108" cy="415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B5A46D-16D0-4C59-81AF-60B09E6E34FA}"/>
              </a:ext>
            </a:extLst>
          </p:cNvPr>
          <p:cNvSpPr/>
          <p:nvPr/>
        </p:nvSpPr>
        <p:spPr>
          <a:xfrm>
            <a:off x="797169" y="1969477"/>
            <a:ext cx="7573108" cy="415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81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965F-B38F-4F43-B812-DF4B543B3338}"/>
              </a:ext>
            </a:extLst>
          </p:cNvPr>
          <p:cNvSpPr>
            <a:spLocks noGrp="1"/>
          </p:cNvSpPr>
          <p:nvPr>
            <p:ph type="title"/>
          </p:nvPr>
        </p:nvSpPr>
        <p:spPr>
          <a:xfrm>
            <a:off x="678808" y="-109674"/>
            <a:ext cx="6792823" cy="917573"/>
          </a:xfrm>
        </p:spPr>
        <p:txBody>
          <a:bodyPr/>
          <a:lstStyle/>
          <a:p>
            <a:pPr algn="ctr"/>
            <a:r>
              <a:rPr lang="en-US" sz="2800" dirty="0"/>
              <a:t>Microplastic pathways</a:t>
            </a:r>
          </a:p>
        </p:txBody>
      </p:sp>
      <p:graphicFrame>
        <p:nvGraphicFramePr>
          <p:cNvPr id="4" name="Table 3">
            <a:extLst>
              <a:ext uri="{FF2B5EF4-FFF2-40B4-BE49-F238E27FC236}">
                <a16:creationId xmlns:a16="http://schemas.microsoft.com/office/drawing/2014/main" id="{311DD4B1-F117-4B8A-90DC-18244E78E7C0}"/>
              </a:ext>
            </a:extLst>
          </p:cNvPr>
          <p:cNvGraphicFramePr>
            <a:graphicFrameLocks noGrp="1"/>
          </p:cNvGraphicFramePr>
          <p:nvPr>
            <p:extLst>
              <p:ext uri="{D42A27DB-BD31-4B8C-83A1-F6EECF244321}">
                <p14:modId xmlns:p14="http://schemas.microsoft.com/office/powerpoint/2010/main" val="2377911809"/>
              </p:ext>
            </p:extLst>
          </p:nvPr>
        </p:nvGraphicFramePr>
        <p:xfrm>
          <a:off x="146283" y="795183"/>
          <a:ext cx="8036425" cy="5467489"/>
        </p:xfrm>
        <a:graphic>
          <a:graphicData uri="http://schemas.openxmlformats.org/drawingml/2006/table">
            <a:tbl>
              <a:tblPr firstRow="1" firstCol="1" bandRow="1"/>
              <a:tblGrid>
                <a:gridCol w="1459415">
                  <a:extLst>
                    <a:ext uri="{9D8B030D-6E8A-4147-A177-3AD203B41FA5}">
                      <a16:colId xmlns:a16="http://schemas.microsoft.com/office/drawing/2014/main" val="1890609838"/>
                    </a:ext>
                  </a:extLst>
                </a:gridCol>
                <a:gridCol w="1329225">
                  <a:extLst>
                    <a:ext uri="{9D8B030D-6E8A-4147-A177-3AD203B41FA5}">
                      <a16:colId xmlns:a16="http://schemas.microsoft.com/office/drawing/2014/main" val="2243535636"/>
                    </a:ext>
                  </a:extLst>
                </a:gridCol>
                <a:gridCol w="1620144">
                  <a:extLst>
                    <a:ext uri="{9D8B030D-6E8A-4147-A177-3AD203B41FA5}">
                      <a16:colId xmlns:a16="http://schemas.microsoft.com/office/drawing/2014/main" val="682714824"/>
                    </a:ext>
                  </a:extLst>
                </a:gridCol>
                <a:gridCol w="1787301">
                  <a:extLst>
                    <a:ext uri="{9D8B030D-6E8A-4147-A177-3AD203B41FA5}">
                      <a16:colId xmlns:a16="http://schemas.microsoft.com/office/drawing/2014/main" val="1619895982"/>
                    </a:ext>
                  </a:extLst>
                </a:gridCol>
                <a:gridCol w="1840340">
                  <a:extLst>
                    <a:ext uri="{9D8B030D-6E8A-4147-A177-3AD203B41FA5}">
                      <a16:colId xmlns:a16="http://schemas.microsoft.com/office/drawing/2014/main" val="3424308180"/>
                    </a:ext>
                  </a:extLst>
                </a:gridCol>
              </a:tblGrid>
              <a:tr h="893600">
                <a:tc>
                  <a:txBody>
                    <a:bodyPr/>
                    <a:lstStyle/>
                    <a:p>
                      <a:pPr marL="0" marR="0" algn="ctr">
                        <a:spcBef>
                          <a:spcPts val="0"/>
                        </a:spcBef>
                        <a:spcAft>
                          <a:spcPts val="0"/>
                        </a:spcAft>
                      </a:pPr>
                      <a:r>
                        <a:rPr lang="en-US" sz="1200" b="1"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Major Taxa</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Confirmed MP presence or consumption?</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(Y/N)</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Citation</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Notes</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65622"/>
                  </a:ext>
                </a:extLst>
              </a:tr>
              <a:tr h="236253">
                <a:tc gridSpan="5">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Habitat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7293600"/>
                  </a:ext>
                </a:extLst>
              </a:tr>
              <a:tr h="807914">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Macrophytes (includes SAV and wetlands)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(SAV) Caribbean; UK, Korea; Washington, DC; (wetlands)South Africa; multiple</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(Goss et al. 2018, Reynolds and Ryan 2018, Murphy 2019, Townsend et al. 2019, Cozzolino et al. 2020, Huang et al. 2020, Jones et al. 2020)</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Macrophytes include a combination of SAV and wetlands given similar roles for microplastic adherence</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420631"/>
                  </a:ext>
                </a:extLst>
              </a:tr>
              <a:tr h="323165">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Epiphytes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Caribbean;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(Goss et al. 2018, Seng et al. 2020)</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Found in epiphytes on seagrass</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350177"/>
                  </a:ext>
                </a:extLst>
              </a:tr>
              <a:tr h="323165">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Benthic organic matter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St. Lawrence River; Washington DC;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(Castaneda et al. 2014, Murphy 2020)</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409630"/>
                  </a:ext>
                </a:extLst>
              </a:tr>
              <a:tr h="323165">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Phytoplankton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Laboratory;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(Long et al. 2015, Shiu et al. 2020)</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Diatoms; aggregation of cells on MPs</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353160"/>
                  </a:ext>
                </a:extLst>
              </a:tr>
              <a:tr h="236253">
                <a:tc gridSpan="5">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Invertebrate Prey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7535875"/>
                  </a:ext>
                </a:extLst>
              </a:tr>
              <a:tr h="223399">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Insects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9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891699"/>
                  </a:ext>
                </a:extLst>
              </a:tr>
              <a:tr h="484748">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Crustacean larvae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Laboratory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(Jemec et al. 2016, Gambardella et al. 2017, Woods et al. 2020)</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Lobsters; barnacle nauplii;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944165"/>
                  </a:ext>
                </a:extLst>
              </a:tr>
              <a:tr h="484748">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Cladocerans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Laboratory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(Martins and Guilhermino 2018, Jaikumar et al. 2019, Woods et al. 2020)</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Freshwater regions</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013656"/>
                  </a:ext>
                </a:extLst>
              </a:tr>
              <a:tr h="323165">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Copepods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Laboratory; Pacific Ocean</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(Cole et al. 2015, Desforges et al. 2015)</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934159"/>
                  </a:ext>
                </a:extLst>
              </a:tr>
              <a:tr h="807914">
                <a:tc>
                  <a:txBody>
                    <a:bodyPr/>
                    <a:lstStyle/>
                    <a:p>
                      <a:pPr marL="0" marR="0">
                        <a:spcBef>
                          <a:spcPts val="0"/>
                        </a:spcBef>
                        <a:spcAft>
                          <a:spcPts val="0"/>
                        </a:spcAft>
                      </a:pPr>
                      <a:r>
                        <a:rPr lang="en-US"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Amphipods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Laboratory</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(Jeong et al. 2017, Mateos Cárdenas et al. 2019)</a:t>
                      </a:r>
                      <a:endParaRPr lang="en-US" sz="9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err="1">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Jeong</a:t>
                      </a:r>
                      <a:r>
                        <a:rPr lang="en-US" sz="9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et al proposed an adverse outcome pathway for microplastic exposure that covers molecular and individual levels.</a:t>
                      </a:r>
                      <a:endParaRPr lang="en-US" sz="9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98" marR="57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79343"/>
                  </a:ext>
                </a:extLst>
              </a:tr>
            </a:tbl>
          </a:graphicData>
        </a:graphic>
      </p:graphicFrame>
    </p:spTree>
    <p:extLst>
      <p:ext uri="{BB962C8B-B14F-4D97-AF65-F5344CB8AC3E}">
        <p14:creationId xmlns:p14="http://schemas.microsoft.com/office/powerpoint/2010/main" val="339629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05AB-4F4C-4869-89A3-43FEE0A31268}"/>
              </a:ext>
            </a:extLst>
          </p:cNvPr>
          <p:cNvSpPr>
            <a:spLocks noGrp="1"/>
          </p:cNvSpPr>
          <p:nvPr>
            <p:ph type="title"/>
          </p:nvPr>
        </p:nvSpPr>
        <p:spPr/>
        <p:txBody>
          <a:bodyPr/>
          <a:lstStyle/>
          <a:p>
            <a:pPr algn="ctr"/>
            <a:r>
              <a:rPr lang="en-US" dirty="0"/>
              <a:t>Focus Areas</a:t>
            </a:r>
          </a:p>
        </p:txBody>
      </p:sp>
      <p:sp>
        <p:nvSpPr>
          <p:cNvPr id="3" name="Content Placeholder 2">
            <a:extLst>
              <a:ext uri="{FF2B5EF4-FFF2-40B4-BE49-F238E27FC236}">
                <a16:creationId xmlns:a16="http://schemas.microsoft.com/office/drawing/2014/main" id="{2691EAF6-F030-481F-89D4-13CA2D991D09}"/>
              </a:ext>
            </a:extLst>
          </p:cNvPr>
          <p:cNvSpPr>
            <a:spLocks noGrp="1"/>
          </p:cNvSpPr>
          <p:nvPr>
            <p:ph sz="quarter" idx="13"/>
          </p:nvPr>
        </p:nvSpPr>
        <p:spPr>
          <a:xfrm>
            <a:off x="457454" y="1516064"/>
            <a:ext cx="8232775" cy="3825872"/>
          </a:xfrm>
        </p:spPr>
        <p:txBody>
          <a:bodyPr>
            <a:noAutofit/>
          </a:bodyPr>
          <a:lstStyle/>
          <a:p>
            <a:r>
              <a:rPr lang="en-US" sz="2800" dirty="0"/>
              <a:t>Recent research </a:t>
            </a:r>
            <a:r>
              <a:rPr lang="en-US" sz="2800" dirty="0" err="1"/>
              <a:t>baywide</a:t>
            </a:r>
            <a:r>
              <a:rPr lang="en-US" sz="2800" dirty="0"/>
              <a:t> into YOY striped bass has confirmed top prey items</a:t>
            </a:r>
            <a:r>
              <a:rPr lang="en-US" sz="2800" baseline="30000" dirty="0"/>
              <a:t>1</a:t>
            </a:r>
            <a:r>
              <a:rPr lang="en-US" sz="2800" dirty="0"/>
              <a:t>:</a:t>
            </a:r>
          </a:p>
          <a:p>
            <a:pPr lvl="1"/>
            <a:r>
              <a:rPr lang="en-US" sz="2800" i="1" dirty="0" err="1">
                <a:effectLst/>
                <a:latin typeface="Calibri" panose="020F0502020204030204" pitchFamily="34" charset="0"/>
                <a:ea typeface="Calibri" panose="020F0502020204030204" pitchFamily="34" charset="0"/>
              </a:rPr>
              <a:t>Americamysis</a:t>
            </a:r>
            <a:r>
              <a:rPr lang="en-US" sz="2800" i="1" dirty="0">
                <a:effectLst/>
                <a:latin typeface="Calibri" panose="020F0502020204030204" pitchFamily="34" charset="0"/>
                <a:ea typeface="Calibri" panose="020F0502020204030204" pitchFamily="34" charset="0"/>
              </a:rPr>
              <a:t> </a:t>
            </a:r>
            <a:r>
              <a:rPr lang="en-US" sz="2800" i="1" dirty="0" err="1">
                <a:effectLst/>
                <a:latin typeface="Calibri" panose="020F0502020204030204" pitchFamily="34" charset="0"/>
                <a:ea typeface="Calibri" panose="020F0502020204030204" pitchFamily="34" charset="0"/>
              </a:rPr>
              <a:t>bigelowi</a:t>
            </a:r>
            <a:r>
              <a:rPr lang="en-US" sz="2800" i="1" dirty="0">
                <a:effectLst/>
                <a:latin typeface="Calibri" panose="020F0502020204030204" pitchFamily="34" charset="0"/>
                <a:ea typeface="Calibri" panose="020F0502020204030204" pitchFamily="34" charset="0"/>
              </a:rPr>
              <a:t> (Mysid)</a:t>
            </a:r>
          </a:p>
          <a:p>
            <a:pPr lvl="1"/>
            <a:r>
              <a:rPr lang="en-US" sz="2800" i="1" dirty="0" err="1">
                <a:effectLst/>
                <a:latin typeface="Calibri" panose="020F0502020204030204" pitchFamily="34" charset="0"/>
                <a:ea typeface="Calibri" panose="020F0502020204030204" pitchFamily="34" charset="0"/>
              </a:rPr>
              <a:t>Cyathura</a:t>
            </a:r>
            <a:r>
              <a:rPr lang="en-US" sz="2800" i="1" dirty="0">
                <a:effectLst/>
                <a:latin typeface="Calibri" panose="020F0502020204030204" pitchFamily="34" charset="0"/>
                <a:ea typeface="Calibri" panose="020F0502020204030204" pitchFamily="34" charset="0"/>
              </a:rPr>
              <a:t> </a:t>
            </a:r>
            <a:r>
              <a:rPr lang="en-US" sz="2800" i="1" dirty="0" err="1">
                <a:effectLst/>
                <a:latin typeface="Calibri" panose="020F0502020204030204" pitchFamily="34" charset="0"/>
                <a:ea typeface="Calibri" panose="020F0502020204030204" pitchFamily="34" charset="0"/>
              </a:rPr>
              <a:t>polita</a:t>
            </a:r>
            <a:r>
              <a:rPr lang="en-US" sz="2800" i="1" dirty="0">
                <a:effectLst/>
                <a:latin typeface="Calibri" panose="020F0502020204030204" pitchFamily="34" charset="0"/>
                <a:ea typeface="Calibri" panose="020F0502020204030204" pitchFamily="34" charset="0"/>
              </a:rPr>
              <a:t> (Isopod)</a:t>
            </a:r>
          </a:p>
          <a:p>
            <a:pPr lvl="1"/>
            <a:r>
              <a:rPr lang="en-US" sz="2800" i="1" dirty="0" err="1">
                <a:effectLst/>
                <a:latin typeface="Calibri" panose="020F0502020204030204" pitchFamily="34" charset="0"/>
                <a:ea typeface="Calibri" panose="020F0502020204030204" pitchFamily="34" charset="0"/>
              </a:rPr>
              <a:t>Apocorophium</a:t>
            </a:r>
            <a:r>
              <a:rPr lang="en-US" sz="2800" i="1" dirty="0">
                <a:effectLst/>
                <a:latin typeface="Calibri" panose="020F0502020204030204" pitchFamily="34" charset="0"/>
                <a:ea typeface="Calibri" panose="020F0502020204030204" pitchFamily="34" charset="0"/>
              </a:rPr>
              <a:t> </a:t>
            </a:r>
            <a:r>
              <a:rPr lang="en-US" sz="2800" i="1" dirty="0" err="1">
                <a:effectLst/>
                <a:latin typeface="Calibri" panose="020F0502020204030204" pitchFamily="34" charset="0"/>
                <a:ea typeface="Calibri" panose="020F0502020204030204" pitchFamily="34" charset="0"/>
              </a:rPr>
              <a:t>lacustra</a:t>
            </a:r>
            <a:r>
              <a:rPr lang="en-US" sz="2800" i="1" dirty="0">
                <a:effectLst/>
                <a:latin typeface="Calibri" panose="020F0502020204030204" pitchFamily="34" charset="0"/>
                <a:ea typeface="Calibri" panose="020F0502020204030204" pitchFamily="34" charset="0"/>
              </a:rPr>
              <a:t> (Amphipod)</a:t>
            </a:r>
          </a:p>
          <a:p>
            <a:pPr lvl="1"/>
            <a:r>
              <a:rPr lang="en-US" sz="2800" dirty="0">
                <a:effectLst/>
                <a:latin typeface="Calibri" panose="020F0502020204030204" pitchFamily="34" charset="0"/>
                <a:ea typeface="Calibri" panose="020F0502020204030204" pitchFamily="34" charset="0"/>
              </a:rPr>
              <a:t>Diptera (</a:t>
            </a:r>
            <a:r>
              <a:rPr lang="en-US" sz="2800" dirty="0" err="1">
                <a:effectLst/>
                <a:latin typeface="Calibri" panose="020F0502020204030204" pitchFamily="34" charset="0"/>
                <a:ea typeface="Calibri" panose="020F0502020204030204" pitchFamily="34" charset="0"/>
              </a:rPr>
              <a:t>Insecta</a:t>
            </a:r>
            <a:r>
              <a:rPr lang="en-US" sz="2800" dirty="0">
                <a:effectLst/>
                <a:latin typeface="Calibri" panose="020F0502020204030204" pitchFamily="34" charset="0"/>
                <a:ea typeface="Calibri" panose="020F0502020204030204" pitchFamily="34" charset="0"/>
              </a:rPr>
              <a:t>)</a:t>
            </a:r>
          </a:p>
          <a:p>
            <a:pPr lvl="1"/>
            <a:r>
              <a:rPr lang="en-US" sz="2800" i="1" dirty="0" err="1">
                <a:effectLst/>
                <a:latin typeface="Calibri" panose="020F0502020204030204" pitchFamily="34" charset="0"/>
                <a:ea typeface="Calibri" panose="020F0502020204030204" pitchFamily="34" charset="0"/>
              </a:rPr>
              <a:t>Anchoa</a:t>
            </a:r>
            <a:r>
              <a:rPr lang="en-US" sz="2800" i="1" dirty="0">
                <a:effectLst/>
                <a:latin typeface="Calibri" panose="020F0502020204030204" pitchFamily="34" charset="0"/>
                <a:ea typeface="Calibri" panose="020F0502020204030204" pitchFamily="34" charset="0"/>
              </a:rPr>
              <a:t> </a:t>
            </a:r>
            <a:r>
              <a:rPr lang="en-US" sz="2800" i="1" dirty="0" err="1">
                <a:effectLst/>
                <a:latin typeface="Calibri" panose="020F0502020204030204" pitchFamily="34" charset="0"/>
                <a:ea typeface="Calibri" panose="020F0502020204030204" pitchFamily="34" charset="0"/>
              </a:rPr>
              <a:t>mitchelli</a:t>
            </a:r>
            <a:r>
              <a:rPr lang="en-US" sz="2800" i="1" dirty="0">
                <a:effectLst/>
                <a:latin typeface="Calibri" panose="020F0502020204030204" pitchFamily="34" charset="0"/>
                <a:ea typeface="Calibri" panose="020F0502020204030204" pitchFamily="34" charset="0"/>
              </a:rPr>
              <a:t> (Bay Anchovy) (</a:t>
            </a:r>
            <a:r>
              <a:rPr lang="en-US" sz="2800" i="1" dirty="0" err="1">
                <a:effectLst/>
                <a:latin typeface="Calibri" panose="020F0502020204030204" pitchFamily="34" charset="0"/>
                <a:ea typeface="Calibri" panose="020F0502020204030204" pitchFamily="34" charset="0"/>
              </a:rPr>
              <a:t>Actinopteri</a:t>
            </a:r>
            <a:r>
              <a:rPr lang="en-US" sz="2800" i="1" dirty="0">
                <a:effectLst/>
                <a:latin typeface="Calibri" panose="020F0502020204030204" pitchFamily="34" charset="0"/>
                <a:ea typeface="Calibri" panose="020F0502020204030204" pitchFamily="34" charset="0"/>
              </a:rPr>
              <a:t>)</a:t>
            </a:r>
          </a:p>
          <a:p>
            <a:pPr marL="338328" lvl="1" indent="0">
              <a:buNone/>
            </a:pPr>
            <a:endParaRPr lang="en-US" sz="2800" i="1"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B5E1FD5-B1E0-4B5D-9816-6A0A52A5B3D4}"/>
              </a:ext>
            </a:extLst>
          </p:cNvPr>
          <p:cNvSpPr txBox="1"/>
          <p:nvPr/>
        </p:nvSpPr>
        <p:spPr>
          <a:xfrm>
            <a:off x="808892" y="5978769"/>
            <a:ext cx="3845170" cy="338554"/>
          </a:xfrm>
          <a:prstGeom prst="rect">
            <a:avLst/>
          </a:prstGeom>
          <a:noFill/>
        </p:spPr>
        <p:txBody>
          <a:bodyPr wrap="square" rtlCol="0">
            <a:spAutoFit/>
          </a:bodyPr>
          <a:lstStyle/>
          <a:p>
            <a:r>
              <a:rPr lang="en-US" sz="1600" baseline="30000" dirty="0">
                <a:solidFill>
                  <a:srgbClr val="FFFFFF"/>
                </a:solidFill>
                <a:latin typeface="Franklin Gothic Medium" panose="020B0603020102020204" pitchFamily="34" charset="0"/>
              </a:rPr>
              <a:t>1</a:t>
            </a:r>
            <a:r>
              <a:rPr lang="en-US" sz="1600" dirty="0">
                <a:solidFill>
                  <a:srgbClr val="FFFFFF"/>
                </a:solidFill>
                <a:latin typeface="Franklin Gothic Medium" panose="020B0603020102020204" pitchFamily="34" charset="0"/>
              </a:rPr>
              <a:t> Ogburn et al, in review</a:t>
            </a:r>
            <a:endParaRPr lang="en-US" sz="1600" baseline="30000" dirty="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3315281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FAEB-86E0-42C7-B2A8-E19AC7AD125C}"/>
              </a:ext>
            </a:extLst>
          </p:cNvPr>
          <p:cNvSpPr>
            <a:spLocks noGrp="1"/>
          </p:cNvSpPr>
          <p:nvPr>
            <p:ph type="title"/>
          </p:nvPr>
        </p:nvSpPr>
        <p:spPr/>
        <p:txBody>
          <a:bodyPr/>
          <a:lstStyle/>
          <a:p>
            <a:pPr algn="ctr"/>
            <a:r>
              <a:rPr lang="en-US" dirty="0"/>
              <a:t>Data Gaps</a:t>
            </a:r>
          </a:p>
        </p:txBody>
      </p:sp>
      <p:sp>
        <p:nvSpPr>
          <p:cNvPr id="3" name="Content Placeholder 2">
            <a:extLst>
              <a:ext uri="{FF2B5EF4-FFF2-40B4-BE49-F238E27FC236}">
                <a16:creationId xmlns:a16="http://schemas.microsoft.com/office/drawing/2014/main" id="{BC0293A3-8B0F-4AEE-8A65-A7F8A83F6717}"/>
              </a:ext>
            </a:extLst>
          </p:cNvPr>
          <p:cNvSpPr>
            <a:spLocks noGrp="1"/>
          </p:cNvSpPr>
          <p:nvPr>
            <p:ph sz="quarter" idx="13"/>
          </p:nvPr>
        </p:nvSpPr>
        <p:spPr>
          <a:xfrm>
            <a:off x="454025" y="1316940"/>
            <a:ext cx="8232775" cy="905794"/>
          </a:xfrm>
        </p:spPr>
        <p:txBody>
          <a:bodyPr/>
          <a:lstStyle/>
          <a:p>
            <a:r>
              <a:rPr lang="en-US" u="sng" dirty="0"/>
              <a:t>Mysid shrimp </a:t>
            </a:r>
            <a:r>
              <a:rPr lang="en-US" dirty="0"/>
              <a:t>uptake in Chesapeake Bay (laboratory studies, environmental sampling)</a:t>
            </a:r>
          </a:p>
        </p:txBody>
      </p:sp>
      <p:pic>
        <p:nvPicPr>
          <p:cNvPr id="4" name="Picture 3">
            <a:extLst>
              <a:ext uri="{FF2B5EF4-FFF2-40B4-BE49-F238E27FC236}">
                <a16:creationId xmlns:a16="http://schemas.microsoft.com/office/drawing/2014/main" id="{8AB5666B-DA08-4FF6-83BD-0B6B1FA0224E}"/>
              </a:ext>
            </a:extLst>
          </p:cNvPr>
          <p:cNvPicPr>
            <a:picLocks noChangeAspect="1"/>
          </p:cNvPicPr>
          <p:nvPr/>
        </p:nvPicPr>
        <p:blipFill>
          <a:blip r:embed="rId2"/>
          <a:stretch>
            <a:fillRect/>
          </a:stretch>
        </p:blipFill>
        <p:spPr>
          <a:xfrm>
            <a:off x="981992" y="2419955"/>
            <a:ext cx="5743238" cy="3291254"/>
          </a:xfrm>
          <a:prstGeom prst="rect">
            <a:avLst/>
          </a:prstGeom>
        </p:spPr>
      </p:pic>
      <p:sp>
        <p:nvSpPr>
          <p:cNvPr id="5" name="TextBox 4">
            <a:extLst>
              <a:ext uri="{FF2B5EF4-FFF2-40B4-BE49-F238E27FC236}">
                <a16:creationId xmlns:a16="http://schemas.microsoft.com/office/drawing/2014/main" id="{A2B36DB7-E948-48D6-831F-707368192C29}"/>
              </a:ext>
            </a:extLst>
          </p:cNvPr>
          <p:cNvSpPr txBox="1"/>
          <p:nvPr/>
        </p:nvSpPr>
        <p:spPr>
          <a:xfrm>
            <a:off x="457200" y="5908431"/>
            <a:ext cx="7491046" cy="523220"/>
          </a:xfrm>
          <a:prstGeom prst="rect">
            <a:avLst/>
          </a:prstGeom>
          <a:noFill/>
        </p:spPr>
        <p:txBody>
          <a:bodyPr wrap="square" rtlCol="0">
            <a:spAutoFit/>
          </a:bodyPr>
          <a:lstStyle/>
          <a:p>
            <a:r>
              <a:rPr lang="en-US" sz="1400" dirty="0">
                <a:solidFill>
                  <a:srgbClr val="FFFFFF"/>
                </a:solidFill>
                <a:latin typeface="Franklin Gothic Medium" panose="020B0603020102020204" pitchFamily="34" charset="0"/>
              </a:rPr>
              <a:t>Hasegawa, T., and M. </a:t>
            </a:r>
            <a:r>
              <a:rPr lang="en-US" sz="1400" dirty="0" err="1">
                <a:solidFill>
                  <a:srgbClr val="FFFFFF"/>
                </a:solidFill>
                <a:latin typeface="Franklin Gothic Medium" panose="020B0603020102020204" pitchFamily="34" charset="0"/>
              </a:rPr>
              <a:t>Nakaoka</a:t>
            </a:r>
            <a:r>
              <a:rPr lang="en-US" sz="1400" dirty="0">
                <a:solidFill>
                  <a:srgbClr val="FFFFFF"/>
                </a:solidFill>
                <a:latin typeface="Franklin Gothic Medium" panose="020B0603020102020204" pitchFamily="34" charset="0"/>
              </a:rPr>
              <a:t>. 2021. Trophic transfer of microplastics from mysids to fish greatly exceeds direct ingestion from the water column. Environmental Pollution 273:116468.</a:t>
            </a:r>
          </a:p>
        </p:txBody>
      </p:sp>
    </p:spTree>
    <p:extLst>
      <p:ext uri="{BB962C8B-B14F-4D97-AF65-F5344CB8AC3E}">
        <p14:creationId xmlns:p14="http://schemas.microsoft.com/office/powerpoint/2010/main" val="185549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35E1-4EBF-4717-9C42-3D2A4988817E}"/>
              </a:ext>
            </a:extLst>
          </p:cNvPr>
          <p:cNvSpPr>
            <a:spLocks noGrp="1"/>
          </p:cNvSpPr>
          <p:nvPr>
            <p:ph type="title"/>
          </p:nvPr>
        </p:nvSpPr>
        <p:spPr>
          <a:xfrm>
            <a:off x="455612" y="0"/>
            <a:ext cx="6792823" cy="1143000"/>
          </a:xfrm>
        </p:spPr>
        <p:txBody>
          <a:bodyPr/>
          <a:lstStyle/>
          <a:p>
            <a:pPr algn="ctr"/>
            <a:r>
              <a:rPr lang="en-US" dirty="0"/>
              <a:t>Data Gaps</a:t>
            </a:r>
          </a:p>
        </p:txBody>
      </p:sp>
      <p:sp>
        <p:nvSpPr>
          <p:cNvPr id="3" name="Content Placeholder 2">
            <a:extLst>
              <a:ext uri="{FF2B5EF4-FFF2-40B4-BE49-F238E27FC236}">
                <a16:creationId xmlns:a16="http://schemas.microsoft.com/office/drawing/2014/main" id="{FB92AF19-1277-4B48-B939-DB9E77CD258E}"/>
              </a:ext>
            </a:extLst>
          </p:cNvPr>
          <p:cNvSpPr>
            <a:spLocks noGrp="1"/>
          </p:cNvSpPr>
          <p:nvPr>
            <p:ph sz="quarter" idx="13"/>
          </p:nvPr>
        </p:nvSpPr>
        <p:spPr>
          <a:xfrm>
            <a:off x="415282" y="1075519"/>
            <a:ext cx="8232775" cy="863721"/>
          </a:xfrm>
        </p:spPr>
        <p:txBody>
          <a:bodyPr/>
          <a:lstStyle/>
          <a:p>
            <a:r>
              <a:rPr lang="en-US" u="sng" dirty="0"/>
              <a:t>Amphipod</a:t>
            </a:r>
            <a:r>
              <a:rPr lang="en-US" dirty="0"/>
              <a:t> loadings (laboratory, environmental sampling)</a:t>
            </a:r>
          </a:p>
        </p:txBody>
      </p:sp>
      <p:pic>
        <p:nvPicPr>
          <p:cNvPr id="5" name="Picture 4">
            <a:extLst>
              <a:ext uri="{FF2B5EF4-FFF2-40B4-BE49-F238E27FC236}">
                <a16:creationId xmlns:a16="http://schemas.microsoft.com/office/drawing/2014/main" id="{62C60F2C-0DFF-4BC4-B71A-C5DE98665674}"/>
              </a:ext>
            </a:extLst>
          </p:cNvPr>
          <p:cNvPicPr>
            <a:picLocks noChangeAspect="1"/>
          </p:cNvPicPr>
          <p:nvPr/>
        </p:nvPicPr>
        <p:blipFill>
          <a:blip r:embed="rId2"/>
          <a:stretch>
            <a:fillRect/>
          </a:stretch>
        </p:blipFill>
        <p:spPr>
          <a:xfrm>
            <a:off x="495943" y="1797882"/>
            <a:ext cx="4275349" cy="3984599"/>
          </a:xfrm>
          <a:prstGeom prst="rect">
            <a:avLst/>
          </a:prstGeom>
        </p:spPr>
      </p:pic>
      <p:sp>
        <p:nvSpPr>
          <p:cNvPr id="6" name="TextBox 5">
            <a:extLst>
              <a:ext uri="{FF2B5EF4-FFF2-40B4-BE49-F238E27FC236}">
                <a16:creationId xmlns:a16="http://schemas.microsoft.com/office/drawing/2014/main" id="{BAAAC716-19B0-4900-8767-E43439F99E96}"/>
              </a:ext>
            </a:extLst>
          </p:cNvPr>
          <p:cNvSpPr txBox="1"/>
          <p:nvPr/>
        </p:nvSpPr>
        <p:spPr>
          <a:xfrm>
            <a:off x="495943" y="5943600"/>
            <a:ext cx="6752492" cy="430887"/>
          </a:xfrm>
          <a:prstGeom prst="rect">
            <a:avLst/>
          </a:prstGeom>
          <a:noFill/>
        </p:spPr>
        <p:txBody>
          <a:bodyPr wrap="square" rtlCol="0">
            <a:spAutoFit/>
          </a:bodyPr>
          <a:lstStyle/>
          <a:p>
            <a:r>
              <a:rPr lang="en-US" sz="1100" dirty="0" err="1">
                <a:solidFill>
                  <a:srgbClr val="FFFFFF"/>
                </a:solidFill>
                <a:latin typeface="Franklin Gothic Medium" panose="020B0603020102020204" pitchFamily="34" charset="0"/>
              </a:rPr>
              <a:t>Mateos</a:t>
            </a:r>
            <a:r>
              <a:rPr lang="en-US" sz="1100" dirty="0">
                <a:solidFill>
                  <a:srgbClr val="FFFFFF"/>
                </a:solidFill>
                <a:latin typeface="Franklin Gothic Medium" panose="020B0603020102020204" pitchFamily="34" charset="0"/>
              </a:rPr>
              <a:t>-Cárdenas, A., J. O’Halloran, F. N. A. M. van Pelt, and M. A. K. Jansen. 2020. Rapid fragmentation of microplastics by the freshwater amphipod Gammarus </a:t>
            </a:r>
            <a:r>
              <a:rPr lang="en-US" sz="1100" dirty="0" err="1">
                <a:solidFill>
                  <a:srgbClr val="FFFFFF"/>
                </a:solidFill>
                <a:latin typeface="Franklin Gothic Medium" panose="020B0603020102020204" pitchFamily="34" charset="0"/>
              </a:rPr>
              <a:t>duebeni</a:t>
            </a:r>
            <a:r>
              <a:rPr lang="en-US" sz="1100" dirty="0">
                <a:solidFill>
                  <a:srgbClr val="FFFFFF"/>
                </a:solidFill>
                <a:latin typeface="Franklin Gothic Medium" panose="020B0603020102020204" pitchFamily="34" charset="0"/>
              </a:rPr>
              <a:t> (</a:t>
            </a:r>
            <a:r>
              <a:rPr lang="en-US" sz="1100" dirty="0" err="1">
                <a:solidFill>
                  <a:srgbClr val="FFFFFF"/>
                </a:solidFill>
                <a:latin typeface="Franklin Gothic Medium" panose="020B0603020102020204" pitchFamily="34" charset="0"/>
              </a:rPr>
              <a:t>Lillj</a:t>
            </a:r>
            <a:r>
              <a:rPr lang="en-US" sz="1100" dirty="0">
                <a:solidFill>
                  <a:srgbClr val="FFFFFF"/>
                </a:solidFill>
                <a:latin typeface="Franklin Gothic Medium" panose="020B0603020102020204" pitchFamily="34" charset="0"/>
              </a:rPr>
              <a:t>.). Scientific Reports 10:12799.</a:t>
            </a:r>
          </a:p>
        </p:txBody>
      </p:sp>
      <p:sp>
        <p:nvSpPr>
          <p:cNvPr id="7" name="TextBox 6">
            <a:extLst>
              <a:ext uri="{FF2B5EF4-FFF2-40B4-BE49-F238E27FC236}">
                <a16:creationId xmlns:a16="http://schemas.microsoft.com/office/drawing/2014/main" id="{327FEE93-4793-4526-8892-AF3C7B65D26F}"/>
              </a:ext>
            </a:extLst>
          </p:cNvPr>
          <p:cNvSpPr txBox="1"/>
          <p:nvPr/>
        </p:nvSpPr>
        <p:spPr>
          <a:xfrm>
            <a:off x="5060796" y="2828835"/>
            <a:ext cx="3587261" cy="1200329"/>
          </a:xfrm>
          <a:prstGeom prst="rect">
            <a:avLst/>
          </a:prstGeom>
          <a:noFill/>
        </p:spPr>
        <p:txBody>
          <a:bodyPr wrap="square" rtlCol="0">
            <a:spAutoFit/>
          </a:bodyPr>
          <a:lstStyle/>
          <a:p>
            <a:r>
              <a:rPr lang="en-US" sz="2400" dirty="0">
                <a:solidFill>
                  <a:srgbClr val="FFFFFF"/>
                </a:solidFill>
                <a:latin typeface="Franklin Gothic Medium" panose="020B0603020102020204" pitchFamily="34" charset="0"/>
              </a:rPr>
              <a:t>Laboratory experiments may not represent environmental loadings</a:t>
            </a:r>
          </a:p>
        </p:txBody>
      </p:sp>
    </p:spTree>
    <p:extLst>
      <p:ext uri="{BB962C8B-B14F-4D97-AF65-F5344CB8AC3E}">
        <p14:creationId xmlns:p14="http://schemas.microsoft.com/office/powerpoint/2010/main" val="236264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B5DB-5F5F-4870-82E7-4EA3581A168C}"/>
              </a:ext>
            </a:extLst>
          </p:cNvPr>
          <p:cNvSpPr>
            <a:spLocks noGrp="1"/>
          </p:cNvSpPr>
          <p:nvPr>
            <p:ph type="title"/>
          </p:nvPr>
        </p:nvSpPr>
        <p:spPr>
          <a:xfrm>
            <a:off x="457199" y="67579"/>
            <a:ext cx="6792823" cy="1143000"/>
          </a:xfrm>
        </p:spPr>
        <p:txBody>
          <a:bodyPr/>
          <a:lstStyle/>
          <a:p>
            <a:pPr algn="ctr"/>
            <a:r>
              <a:rPr lang="en-US" dirty="0"/>
              <a:t>Data Gaps</a:t>
            </a:r>
          </a:p>
        </p:txBody>
      </p:sp>
      <p:sp>
        <p:nvSpPr>
          <p:cNvPr id="3" name="Content Placeholder 2">
            <a:extLst>
              <a:ext uri="{FF2B5EF4-FFF2-40B4-BE49-F238E27FC236}">
                <a16:creationId xmlns:a16="http://schemas.microsoft.com/office/drawing/2014/main" id="{5FC5A283-BCD1-4FF8-B7F7-2E1FCFECE266}"/>
              </a:ext>
            </a:extLst>
          </p:cNvPr>
          <p:cNvSpPr>
            <a:spLocks noGrp="1"/>
          </p:cNvSpPr>
          <p:nvPr>
            <p:ph sz="quarter" idx="13"/>
          </p:nvPr>
        </p:nvSpPr>
        <p:spPr>
          <a:xfrm>
            <a:off x="257907" y="1065941"/>
            <a:ext cx="8232775" cy="4761166"/>
          </a:xfrm>
        </p:spPr>
        <p:txBody>
          <a:bodyPr/>
          <a:lstStyle/>
          <a:p>
            <a:r>
              <a:rPr lang="en-US" u="sng" dirty="0" err="1"/>
              <a:t>Polychaetes</a:t>
            </a:r>
            <a:r>
              <a:rPr lang="en-US" dirty="0"/>
              <a:t> (Laboratory studies and field sampling)</a:t>
            </a:r>
          </a:p>
          <a:p>
            <a:r>
              <a:rPr lang="en-US" dirty="0" err="1"/>
              <a:t>Pequeno</a:t>
            </a:r>
            <a:r>
              <a:rPr lang="en-US" dirty="0"/>
              <a:t> et al (2021) found microplastics in 30 </a:t>
            </a:r>
            <a:r>
              <a:rPr lang="en-US" dirty="0" err="1"/>
              <a:t>polychaete</a:t>
            </a:r>
            <a:r>
              <a:rPr lang="en-US" dirty="0"/>
              <a:t> species in the estuarine waters of Portugal;</a:t>
            </a:r>
          </a:p>
          <a:p>
            <a:r>
              <a:rPr lang="en-US" dirty="0"/>
              <a:t>MPs in </a:t>
            </a:r>
            <a:r>
              <a:rPr lang="en-US" dirty="0" err="1"/>
              <a:t>polychaetes</a:t>
            </a:r>
            <a:r>
              <a:rPr lang="en-US" dirty="0"/>
              <a:t> averaged the smallest size (fragments much more prevalent than fibers;</a:t>
            </a:r>
          </a:p>
          <a:p>
            <a:endParaRPr lang="en-US" dirty="0"/>
          </a:p>
        </p:txBody>
      </p:sp>
      <p:sp>
        <p:nvSpPr>
          <p:cNvPr id="4" name="TextBox 3">
            <a:extLst>
              <a:ext uri="{FF2B5EF4-FFF2-40B4-BE49-F238E27FC236}">
                <a16:creationId xmlns:a16="http://schemas.microsoft.com/office/drawing/2014/main" id="{24EFCCFA-AD47-4F23-84D0-B43D33C33AF6}"/>
              </a:ext>
            </a:extLst>
          </p:cNvPr>
          <p:cNvSpPr txBox="1"/>
          <p:nvPr/>
        </p:nvSpPr>
        <p:spPr>
          <a:xfrm>
            <a:off x="257907" y="5963822"/>
            <a:ext cx="6792823" cy="738664"/>
          </a:xfrm>
          <a:prstGeom prst="rect">
            <a:avLst/>
          </a:prstGeom>
          <a:noFill/>
        </p:spPr>
        <p:txBody>
          <a:bodyPr wrap="square" rtlCol="0">
            <a:spAutoFit/>
          </a:bodyPr>
          <a:lstStyle/>
          <a:p>
            <a:r>
              <a:rPr lang="en-US" sz="1400" dirty="0" err="1">
                <a:solidFill>
                  <a:srgbClr val="FFFFFF"/>
                </a:solidFill>
                <a:latin typeface="Franklin Gothic Medium" panose="020B0603020102020204" pitchFamily="34" charset="0"/>
              </a:rPr>
              <a:t>Pequeno</a:t>
            </a:r>
            <a:r>
              <a:rPr lang="en-US" sz="1400" dirty="0">
                <a:solidFill>
                  <a:srgbClr val="FFFFFF"/>
                </a:solidFill>
                <a:latin typeface="Franklin Gothic Medium" panose="020B0603020102020204" pitchFamily="34" charset="0"/>
              </a:rPr>
              <a:t>, J., J. Antunes, V. </a:t>
            </a:r>
            <a:r>
              <a:rPr lang="en-US" sz="1400" dirty="0" err="1">
                <a:solidFill>
                  <a:srgbClr val="FFFFFF"/>
                </a:solidFill>
                <a:latin typeface="Franklin Gothic Medium" panose="020B0603020102020204" pitchFamily="34" charset="0"/>
              </a:rPr>
              <a:t>Dhimmer</a:t>
            </a:r>
            <a:r>
              <a:rPr lang="en-US" sz="1400" dirty="0">
                <a:solidFill>
                  <a:srgbClr val="FFFFFF"/>
                </a:solidFill>
                <a:latin typeface="Franklin Gothic Medium" panose="020B0603020102020204" pitchFamily="34" charset="0"/>
              </a:rPr>
              <a:t>, F. </a:t>
            </a:r>
            <a:r>
              <a:rPr lang="en-US" sz="1400" dirty="0" err="1">
                <a:solidFill>
                  <a:srgbClr val="FFFFFF"/>
                </a:solidFill>
                <a:latin typeface="Franklin Gothic Medium" panose="020B0603020102020204" pitchFamily="34" charset="0"/>
              </a:rPr>
              <a:t>Bessa</a:t>
            </a:r>
            <a:r>
              <a:rPr lang="en-US" sz="1400" dirty="0">
                <a:solidFill>
                  <a:srgbClr val="FFFFFF"/>
                </a:solidFill>
                <a:latin typeface="Franklin Gothic Medium" panose="020B0603020102020204" pitchFamily="34" charset="0"/>
              </a:rPr>
              <a:t>, and P. </a:t>
            </a:r>
            <a:r>
              <a:rPr lang="en-US" sz="1400" dirty="0" err="1">
                <a:solidFill>
                  <a:srgbClr val="FFFFFF"/>
                </a:solidFill>
                <a:latin typeface="Franklin Gothic Medium" panose="020B0603020102020204" pitchFamily="34" charset="0"/>
              </a:rPr>
              <a:t>Sobral</a:t>
            </a:r>
            <a:r>
              <a:rPr lang="en-US" sz="1400" dirty="0">
                <a:solidFill>
                  <a:srgbClr val="FFFFFF"/>
                </a:solidFill>
                <a:latin typeface="Franklin Gothic Medium" panose="020B0603020102020204" pitchFamily="34" charset="0"/>
              </a:rPr>
              <a:t>. 2021. Microplastics in Marine and Estuarine Species From the Coast of Portugal. Frontiers in Environmental Science 9.</a:t>
            </a:r>
          </a:p>
        </p:txBody>
      </p:sp>
      <p:pic>
        <p:nvPicPr>
          <p:cNvPr id="5" name="Picture 4">
            <a:extLst>
              <a:ext uri="{FF2B5EF4-FFF2-40B4-BE49-F238E27FC236}">
                <a16:creationId xmlns:a16="http://schemas.microsoft.com/office/drawing/2014/main" id="{CB456DE6-CA1A-4B54-8C80-1EF69E3178D0}"/>
              </a:ext>
            </a:extLst>
          </p:cNvPr>
          <p:cNvPicPr>
            <a:picLocks noChangeAspect="1"/>
          </p:cNvPicPr>
          <p:nvPr/>
        </p:nvPicPr>
        <p:blipFill>
          <a:blip r:embed="rId2"/>
          <a:stretch>
            <a:fillRect/>
          </a:stretch>
        </p:blipFill>
        <p:spPr>
          <a:xfrm>
            <a:off x="2194156" y="3379626"/>
            <a:ext cx="3804715" cy="2412433"/>
          </a:xfrm>
          <a:prstGeom prst="rect">
            <a:avLst/>
          </a:prstGeom>
        </p:spPr>
      </p:pic>
      <p:sp>
        <p:nvSpPr>
          <p:cNvPr id="6" name="TextBox 5">
            <a:extLst>
              <a:ext uri="{FF2B5EF4-FFF2-40B4-BE49-F238E27FC236}">
                <a16:creationId xmlns:a16="http://schemas.microsoft.com/office/drawing/2014/main" id="{60B5AB91-7126-4563-A28E-CE02A0F618D2}"/>
              </a:ext>
            </a:extLst>
          </p:cNvPr>
          <p:cNvSpPr txBox="1"/>
          <p:nvPr/>
        </p:nvSpPr>
        <p:spPr>
          <a:xfrm>
            <a:off x="6223013" y="5195795"/>
            <a:ext cx="1453662" cy="307777"/>
          </a:xfrm>
          <a:prstGeom prst="rect">
            <a:avLst/>
          </a:prstGeom>
          <a:noFill/>
        </p:spPr>
        <p:txBody>
          <a:bodyPr wrap="square" rtlCol="0">
            <a:spAutoFit/>
          </a:bodyPr>
          <a:lstStyle/>
          <a:p>
            <a:r>
              <a:rPr lang="en-US" sz="1400" dirty="0">
                <a:solidFill>
                  <a:srgbClr val="FFFFFF"/>
                </a:solidFill>
                <a:latin typeface="Franklin Gothic Medium" panose="020B0603020102020204" pitchFamily="34" charset="0"/>
              </a:rPr>
              <a:t>Hodgson 2017</a:t>
            </a:r>
          </a:p>
        </p:txBody>
      </p:sp>
    </p:spTree>
    <p:extLst>
      <p:ext uri="{BB962C8B-B14F-4D97-AF65-F5344CB8AC3E}">
        <p14:creationId xmlns:p14="http://schemas.microsoft.com/office/powerpoint/2010/main" val="158256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7446-E61A-4D32-99FC-CEA7A53B21C4}"/>
              </a:ext>
            </a:extLst>
          </p:cNvPr>
          <p:cNvSpPr>
            <a:spLocks noGrp="1"/>
          </p:cNvSpPr>
          <p:nvPr>
            <p:ph type="title"/>
          </p:nvPr>
        </p:nvSpPr>
        <p:spPr/>
        <p:txBody>
          <a:bodyPr/>
          <a:lstStyle/>
          <a:p>
            <a:pPr algn="ctr"/>
            <a:r>
              <a:rPr lang="en-US" dirty="0"/>
              <a:t>Data Gaps</a:t>
            </a:r>
          </a:p>
        </p:txBody>
      </p:sp>
      <p:sp>
        <p:nvSpPr>
          <p:cNvPr id="3" name="Content Placeholder 2">
            <a:extLst>
              <a:ext uri="{FF2B5EF4-FFF2-40B4-BE49-F238E27FC236}">
                <a16:creationId xmlns:a16="http://schemas.microsoft.com/office/drawing/2014/main" id="{59BBBFD5-ED6E-4DE6-A3F4-4F355F2DE558}"/>
              </a:ext>
            </a:extLst>
          </p:cNvPr>
          <p:cNvSpPr>
            <a:spLocks noGrp="1"/>
          </p:cNvSpPr>
          <p:nvPr>
            <p:ph sz="quarter" idx="13"/>
          </p:nvPr>
        </p:nvSpPr>
        <p:spPr/>
        <p:txBody>
          <a:bodyPr/>
          <a:lstStyle/>
          <a:p>
            <a:r>
              <a:rPr lang="en-US" u="sng" dirty="0"/>
              <a:t>Insects</a:t>
            </a:r>
            <a:r>
              <a:rPr lang="en-US" dirty="0"/>
              <a:t>-  There is a great deal of literature on microplastic loadings in a variety of insect taxa</a:t>
            </a:r>
          </a:p>
          <a:p>
            <a:r>
              <a:rPr lang="en-US" dirty="0"/>
              <a:t>Diptera well-represented in current study (Ogburn et al)</a:t>
            </a:r>
          </a:p>
          <a:p>
            <a:r>
              <a:rPr lang="en-US" dirty="0"/>
              <a:t>Aquatic insects contribute to the degradation of plastic during digestion</a:t>
            </a:r>
          </a:p>
          <a:p>
            <a:r>
              <a:rPr lang="en-US" dirty="0"/>
              <a:t>Difficulties in fully capturing Insect contribution</a:t>
            </a:r>
          </a:p>
          <a:p>
            <a:pPr lvl="2"/>
            <a:r>
              <a:rPr lang="en-US" sz="2000" dirty="0"/>
              <a:t>Large number of taxa within</a:t>
            </a:r>
          </a:p>
          <a:p>
            <a:pPr lvl="2"/>
            <a:r>
              <a:rPr lang="en-US" sz="2000" dirty="0"/>
              <a:t>Restricted by salinity (fresh to oligohaline)</a:t>
            </a:r>
          </a:p>
          <a:p>
            <a:pPr lvl="2"/>
            <a:r>
              <a:rPr lang="en-US" sz="2000" dirty="0"/>
              <a:t>Terrestrial phase of life history</a:t>
            </a:r>
          </a:p>
          <a:p>
            <a:pPr marL="685800" lvl="2" indent="0">
              <a:buNone/>
            </a:pPr>
            <a:endParaRPr lang="en-US" dirty="0"/>
          </a:p>
        </p:txBody>
      </p:sp>
    </p:spTree>
    <p:extLst>
      <p:ext uri="{BB962C8B-B14F-4D97-AF65-F5344CB8AC3E}">
        <p14:creationId xmlns:p14="http://schemas.microsoft.com/office/powerpoint/2010/main" val="14766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57C5-739B-46A7-86DA-D93462301D8A}"/>
              </a:ext>
            </a:extLst>
          </p:cNvPr>
          <p:cNvSpPr>
            <a:spLocks noGrp="1"/>
          </p:cNvSpPr>
          <p:nvPr>
            <p:ph type="title"/>
          </p:nvPr>
        </p:nvSpPr>
        <p:spPr/>
        <p:txBody>
          <a:bodyPr/>
          <a:lstStyle/>
          <a:p>
            <a:r>
              <a:rPr lang="en-US" dirty="0"/>
              <a:t>Next Steps</a:t>
            </a:r>
          </a:p>
        </p:txBody>
      </p:sp>
      <p:pic>
        <p:nvPicPr>
          <p:cNvPr id="4" name="Picture 3">
            <a:extLst>
              <a:ext uri="{FF2B5EF4-FFF2-40B4-BE49-F238E27FC236}">
                <a16:creationId xmlns:a16="http://schemas.microsoft.com/office/drawing/2014/main" id="{264D82FD-5E9C-417B-9E90-8827D65817A6}"/>
              </a:ext>
            </a:extLst>
          </p:cNvPr>
          <p:cNvPicPr>
            <a:picLocks noChangeAspect="1"/>
          </p:cNvPicPr>
          <p:nvPr/>
        </p:nvPicPr>
        <p:blipFill>
          <a:blip r:embed="rId3"/>
          <a:stretch>
            <a:fillRect/>
          </a:stretch>
        </p:blipFill>
        <p:spPr>
          <a:xfrm>
            <a:off x="0" y="4170989"/>
            <a:ext cx="2994991" cy="2104155"/>
          </a:xfrm>
          <a:prstGeom prst="rect">
            <a:avLst/>
          </a:prstGeom>
        </p:spPr>
      </p:pic>
      <p:sp>
        <p:nvSpPr>
          <p:cNvPr id="8" name="Content Placeholder 7">
            <a:extLst>
              <a:ext uri="{FF2B5EF4-FFF2-40B4-BE49-F238E27FC236}">
                <a16:creationId xmlns:a16="http://schemas.microsoft.com/office/drawing/2014/main" id="{917D09B1-021A-4B86-8491-7F2B58D4D70A}"/>
              </a:ext>
            </a:extLst>
          </p:cNvPr>
          <p:cNvSpPr>
            <a:spLocks noGrp="1"/>
          </p:cNvSpPr>
          <p:nvPr>
            <p:ph sz="quarter" idx="13"/>
          </p:nvPr>
        </p:nvSpPr>
        <p:spPr>
          <a:xfrm>
            <a:off x="539516" y="1516063"/>
            <a:ext cx="8232775" cy="1649167"/>
          </a:xfrm>
        </p:spPr>
        <p:txBody>
          <a:bodyPr>
            <a:noAutofit/>
          </a:bodyPr>
          <a:lstStyle/>
          <a:p>
            <a:r>
              <a:rPr lang="en-US" dirty="0"/>
              <a:t>Focus on two taxa, Mysids and Amphipods</a:t>
            </a:r>
          </a:p>
          <a:p>
            <a:pPr lvl="1"/>
            <a:r>
              <a:rPr lang="en-US" sz="2400" dirty="0"/>
              <a:t>Recommendation on research priorities</a:t>
            </a:r>
          </a:p>
          <a:p>
            <a:pPr lvl="1"/>
            <a:r>
              <a:rPr lang="en-US" sz="2400" dirty="0"/>
              <a:t>Quantitative analyses bring us closer to quantifying risk</a:t>
            </a:r>
          </a:p>
          <a:p>
            <a:pPr marL="0" indent="0">
              <a:buNone/>
            </a:pPr>
            <a:r>
              <a:rPr lang="en-US" dirty="0"/>
              <a:t>	</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047D0E0B-BFCC-4119-9033-695550D8D933}"/>
              </a:ext>
            </a:extLst>
          </p:cNvPr>
          <p:cNvPicPr>
            <a:picLocks noChangeAspect="1"/>
          </p:cNvPicPr>
          <p:nvPr/>
        </p:nvPicPr>
        <p:blipFill>
          <a:blip r:embed="rId4"/>
          <a:stretch>
            <a:fillRect/>
          </a:stretch>
        </p:blipFill>
        <p:spPr>
          <a:xfrm>
            <a:off x="5989982" y="4037147"/>
            <a:ext cx="3162449" cy="2371837"/>
          </a:xfrm>
          <a:prstGeom prst="rect">
            <a:avLst/>
          </a:prstGeom>
        </p:spPr>
      </p:pic>
      <p:pic>
        <p:nvPicPr>
          <p:cNvPr id="7" name="Picture 6">
            <a:extLst>
              <a:ext uri="{FF2B5EF4-FFF2-40B4-BE49-F238E27FC236}">
                <a16:creationId xmlns:a16="http://schemas.microsoft.com/office/drawing/2014/main" id="{7C522441-09E6-44E1-852D-8BAE8727AA78}"/>
              </a:ext>
            </a:extLst>
          </p:cNvPr>
          <p:cNvPicPr>
            <a:picLocks noChangeAspect="1"/>
          </p:cNvPicPr>
          <p:nvPr/>
        </p:nvPicPr>
        <p:blipFill>
          <a:blip r:embed="rId5"/>
          <a:stretch>
            <a:fillRect/>
          </a:stretch>
        </p:blipFill>
        <p:spPr>
          <a:xfrm>
            <a:off x="3015763" y="3943853"/>
            <a:ext cx="2953446" cy="2558423"/>
          </a:xfrm>
          <a:prstGeom prst="rect">
            <a:avLst/>
          </a:prstGeom>
        </p:spPr>
      </p:pic>
    </p:spTree>
    <p:extLst>
      <p:ext uri="{BB962C8B-B14F-4D97-AF65-F5344CB8AC3E}">
        <p14:creationId xmlns:p14="http://schemas.microsoft.com/office/powerpoint/2010/main" val="4118649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561C-1A7B-49EF-97AA-95E24F71C662}"/>
              </a:ext>
            </a:extLst>
          </p:cNvPr>
          <p:cNvSpPr>
            <a:spLocks noGrp="1"/>
          </p:cNvSpPr>
          <p:nvPr>
            <p:ph type="title"/>
          </p:nvPr>
        </p:nvSpPr>
        <p:spPr>
          <a:xfrm>
            <a:off x="1090246" y="1540730"/>
            <a:ext cx="6792823" cy="1143000"/>
          </a:xfrm>
        </p:spPr>
        <p:txBody>
          <a:bodyPr/>
          <a:lstStyle/>
          <a:p>
            <a:pPr algn="ctr"/>
            <a:r>
              <a:rPr lang="en-US" dirty="0"/>
              <a:t>Chesapeake Bay Agreement 2014</a:t>
            </a:r>
            <a:br>
              <a:rPr lang="en-US" dirty="0"/>
            </a:br>
            <a:r>
              <a:rPr lang="en-US" dirty="0"/>
              <a:t>&amp;</a:t>
            </a:r>
            <a:br>
              <a:rPr lang="en-US" dirty="0"/>
            </a:br>
            <a:r>
              <a:rPr lang="en-US" dirty="0"/>
              <a:t>Plastics</a:t>
            </a:r>
          </a:p>
        </p:txBody>
      </p:sp>
    </p:spTree>
    <p:extLst>
      <p:ext uri="{BB962C8B-B14F-4D97-AF65-F5344CB8AC3E}">
        <p14:creationId xmlns:p14="http://schemas.microsoft.com/office/powerpoint/2010/main" val="52060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D0F1DB-4190-4D3A-BE10-260B5D5BD72D}"/>
              </a:ext>
            </a:extLst>
          </p:cNvPr>
          <p:cNvSpPr>
            <a:spLocks noGrp="1"/>
          </p:cNvSpPr>
          <p:nvPr>
            <p:ph type="title"/>
          </p:nvPr>
        </p:nvSpPr>
        <p:spPr>
          <a:xfrm>
            <a:off x="1200860" y="728767"/>
            <a:ext cx="6248238" cy="787297"/>
          </a:xfrm>
        </p:spPr>
        <p:txBody>
          <a:bodyPr anchor="t" anchorCtr="0"/>
          <a:lstStyle/>
          <a:p>
            <a:pPr algn="ctr"/>
            <a:r>
              <a:rPr lang="en-US" dirty="0"/>
              <a:t>Striped Bass ERA Recap</a:t>
            </a:r>
          </a:p>
        </p:txBody>
      </p:sp>
      <p:pic>
        <p:nvPicPr>
          <p:cNvPr id="5" name="Picture 4">
            <a:extLst>
              <a:ext uri="{FF2B5EF4-FFF2-40B4-BE49-F238E27FC236}">
                <a16:creationId xmlns:a16="http://schemas.microsoft.com/office/drawing/2014/main" id="{DB0904E5-D3A0-4DC9-8363-7711DD21C29E}"/>
              </a:ext>
            </a:extLst>
          </p:cNvPr>
          <p:cNvPicPr>
            <a:picLocks noChangeAspect="1"/>
          </p:cNvPicPr>
          <p:nvPr/>
        </p:nvPicPr>
        <p:blipFill>
          <a:blip r:embed="rId2"/>
          <a:stretch>
            <a:fillRect/>
          </a:stretch>
        </p:blipFill>
        <p:spPr>
          <a:xfrm>
            <a:off x="0" y="1971941"/>
            <a:ext cx="9071634" cy="3944454"/>
          </a:xfrm>
          <a:prstGeom prst="rect">
            <a:avLst/>
          </a:prstGeom>
        </p:spPr>
      </p:pic>
    </p:spTree>
    <p:extLst>
      <p:ext uri="{BB962C8B-B14F-4D97-AF65-F5344CB8AC3E}">
        <p14:creationId xmlns:p14="http://schemas.microsoft.com/office/powerpoint/2010/main" val="230348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3EDD-2522-4C4F-BFB0-2A72A19754C9}"/>
              </a:ext>
            </a:extLst>
          </p:cNvPr>
          <p:cNvSpPr>
            <a:spLocks noGrp="1"/>
          </p:cNvSpPr>
          <p:nvPr>
            <p:ph type="title"/>
          </p:nvPr>
        </p:nvSpPr>
        <p:spPr/>
        <p:txBody>
          <a:bodyPr/>
          <a:lstStyle/>
          <a:p>
            <a:r>
              <a:rPr lang="en-US" dirty="0"/>
              <a:t>Microplastics and the 31 outcomes</a:t>
            </a:r>
          </a:p>
        </p:txBody>
      </p:sp>
      <p:sp>
        <p:nvSpPr>
          <p:cNvPr id="3" name="Content Placeholder 2">
            <a:extLst>
              <a:ext uri="{FF2B5EF4-FFF2-40B4-BE49-F238E27FC236}">
                <a16:creationId xmlns:a16="http://schemas.microsoft.com/office/drawing/2014/main" id="{9BCE0178-3DA2-4C17-A540-A11E24AB9BBF}"/>
              </a:ext>
            </a:extLst>
          </p:cNvPr>
          <p:cNvSpPr>
            <a:spLocks noGrp="1"/>
          </p:cNvSpPr>
          <p:nvPr>
            <p:ph sz="quarter" idx="13"/>
          </p:nvPr>
        </p:nvSpPr>
        <p:spPr/>
        <p:txBody>
          <a:bodyPr/>
          <a:lstStyle/>
          <a:p>
            <a:r>
              <a:rPr lang="en-US" dirty="0"/>
              <a:t>Management Board requested an evaluation of the potentially negative effects of plastic pollution on the Bay Agreement outcomes</a:t>
            </a:r>
          </a:p>
          <a:p>
            <a:endParaRPr lang="en-US" dirty="0"/>
          </a:p>
          <a:p>
            <a:r>
              <a:rPr lang="en-US" dirty="0"/>
              <a:t>12 of 31 outcomes may be impacted by plastic pollution</a:t>
            </a:r>
          </a:p>
          <a:p>
            <a:endParaRPr lang="en-US" dirty="0"/>
          </a:p>
          <a:p>
            <a:r>
              <a:rPr lang="en-US" dirty="0"/>
              <a:t>Most affected by plastic pollution are the living resources goal related outcomes</a:t>
            </a:r>
          </a:p>
          <a:p>
            <a:pPr lvl="1"/>
            <a:r>
              <a:rPr lang="en-US" dirty="0"/>
              <a:t>SAV, Fish Habitat</a:t>
            </a:r>
          </a:p>
          <a:p>
            <a:pPr lvl="1"/>
            <a:r>
              <a:rPr lang="en-US" dirty="0"/>
              <a:t>Forage Fish, Oysters, Blue Crabs</a:t>
            </a:r>
          </a:p>
        </p:txBody>
      </p:sp>
    </p:spTree>
    <p:extLst>
      <p:ext uri="{BB962C8B-B14F-4D97-AF65-F5344CB8AC3E}">
        <p14:creationId xmlns:p14="http://schemas.microsoft.com/office/powerpoint/2010/main" val="255908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A6CA-3027-4B3B-B859-51FC9B22678B}"/>
              </a:ext>
            </a:extLst>
          </p:cNvPr>
          <p:cNvSpPr>
            <a:spLocks noGrp="1"/>
          </p:cNvSpPr>
          <p:nvPr>
            <p:ph type="title"/>
          </p:nvPr>
        </p:nvSpPr>
        <p:spPr/>
        <p:txBody>
          <a:bodyPr/>
          <a:lstStyle/>
          <a:p>
            <a:r>
              <a:rPr lang="en-US"/>
              <a:t>Forage Fish</a:t>
            </a:r>
          </a:p>
        </p:txBody>
      </p:sp>
      <p:sp>
        <p:nvSpPr>
          <p:cNvPr id="3" name="Content Placeholder 2">
            <a:extLst>
              <a:ext uri="{FF2B5EF4-FFF2-40B4-BE49-F238E27FC236}">
                <a16:creationId xmlns:a16="http://schemas.microsoft.com/office/drawing/2014/main" id="{03D4D760-5BF8-49C7-8516-11CAD38DD73C}"/>
              </a:ext>
            </a:extLst>
          </p:cNvPr>
          <p:cNvSpPr>
            <a:spLocks noGrp="1"/>
          </p:cNvSpPr>
          <p:nvPr>
            <p:ph sz="quarter" idx="13"/>
          </p:nvPr>
        </p:nvSpPr>
        <p:spPr>
          <a:xfrm>
            <a:off x="457200" y="2006064"/>
            <a:ext cx="4485249" cy="2845871"/>
          </a:xfrm>
        </p:spPr>
        <p:txBody>
          <a:bodyPr/>
          <a:lstStyle/>
          <a:p>
            <a:pPr algn="l" rtl="0" fontAlgn="base">
              <a:buFont typeface="Arial" panose="020B0604020202020204" pitchFamily="34" charset="0"/>
              <a:buChar char="•"/>
            </a:pPr>
            <a:r>
              <a:rPr lang="en-US" sz="1800" b="0" i="0" dirty="0">
                <a:effectLst/>
                <a:latin typeface="+mj-lt"/>
              </a:rPr>
              <a:t>Larval/juveniles-Loss of fitness via uptake (subject to predation) </a:t>
            </a:r>
          </a:p>
          <a:p>
            <a:pPr algn="l" rtl="0" fontAlgn="base">
              <a:buFont typeface="Arial" panose="020B0604020202020204" pitchFamily="34" charset="0"/>
              <a:buChar char="•"/>
            </a:pPr>
            <a:r>
              <a:rPr lang="en-US" sz="1800" b="0" i="0" dirty="0">
                <a:effectLst/>
                <a:latin typeface="+mj-lt"/>
              </a:rPr>
              <a:t>Potential for exposure (resulting in physiological, neurological effects) to chemical pollutants, </a:t>
            </a:r>
            <a:r>
              <a:rPr lang="en-US" sz="1800" b="0" i="0" dirty="0" err="1">
                <a:effectLst/>
                <a:latin typeface="+mj-lt"/>
              </a:rPr>
              <a:t>bioaccumulative</a:t>
            </a:r>
            <a:r>
              <a:rPr lang="en-US" sz="1800" b="0" i="0" dirty="0">
                <a:effectLst/>
                <a:latin typeface="+mj-lt"/>
              </a:rPr>
              <a:t> contaminants, pathogens via microplastic makeup and adsorption </a:t>
            </a:r>
          </a:p>
        </p:txBody>
      </p:sp>
      <p:pic>
        <p:nvPicPr>
          <p:cNvPr id="4" name="Picture 3">
            <a:extLst>
              <a:ext uri="{FF2B5EF4-FFF2-40B4-BE49-F238E27FC236}">
                <a16:creationId xmlns:a16="http://schemas.microsoft.com/office/drawing/2014/main" id="{62F76E74-7A61-4055-A2D1-5A3A39FD750A}"/>
              </a:ext>
            </a:extLst>
          </p:cNvPr>
          <p:cNvPicPr>
            <a:picLocks noChangeAspect="1"/>
          </p:cNvPicPr>
          <p:nvPr/>
        </p:nvPicPr>
        <p:blipFill>
          <a:blip r:embed="rId2"/>
          <a:stretch>
            <a:fillRect/>
          </a:stretch>
        </p:blipFill>
        <p:spPr>
          <a:xfrm>
            <a:off x="5364086" y="1417638"/>
            <a:ext cx="2816087" cy="4224131"/>
          </a:xfrm>
          <a:prstGeom prst="rect">
            <a:avLst/>
          </a:prstGeom>
        </p:spPr>
      </p:pic>
    </p:spTree>
    <p:extLst>
      <p:ext uri="{BB962C8B-B14F-4D97-AF65-F5344CB8AC3E}">
        <p14:creationId xmlns:p14="http://schemas.microsoft.com/office/powerpoint/2010/main" val="113037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F196-D9D3-4250-B05F-E1D328BD7F29}"/>
              </a:ext>
            </a:extLst>
          </p:cNvPr>
          <p:cNvSpPr>
            <a:spLocks noGrp="1"/>
          </p:cNvSpPr>
          <p:nvPr>
            <p:ph type="title"/>
          </p:nvPr>
        </p:nvSpPr>
        <p:spPr/>
        <p:txBody>
          <a:bodyPr/>
          <a:lstStyle/>
          <a:p>
            <a:r>
              <a:rPr lang="en-US" dirty="0"/>
              <a:t>Brook Trout</a:t>
            </a:r>
          </a:p>
        </p:txBody>
      </p:sp>
      <p:sp>
        <p:nvSpPr>
          <p:cNvPr id="4" name="TextBox 3">
            <a:extLst>
              <a:ext uri="{FF2B5EF4-FFF2-40B4-BE49-F238E27FC236}">
                <a16:creationId xmlns:a16="http://schemas.microsoft.com/office/drawing/2014/main" id="{5AA116C4-C6DF-4965-B24B-585F531DCCDE}"/>
              </a:ext>
            </a:extLst>
          </p:cNvPr>
          <p:cNvSpPr txBox="1"/>
          <p:nvPr/>
        </p:nvSpPr>
        <p:spPr>
          <a:xfrm>
            <a:off x="457200" y="2156658"/>
            <a:ext cx="3881120" cy="2585323"/>
          </a:xfrm>
          <a:prstGeom prst="rect">
            <a:avLst/>
          </a:prstGeom>
          <a:noFill/>
        </p:spPr>
        <p:txBody>
          <a:bodyPr wrap="square" rtlCol="0">
            <a:spAutoFit/>
          </a:bodyPr>
          <a:lstStyle/>
          <a:p>
            <a:pPr algn="l" rtl="0" fontAlgn="base">
              <a:buFont typeface="Arial" panose="020B0604020202020204" pitchFamily="34" charset="0"/>
              <a:buChar char="•"/>
            </a:pPr>
            <a:r>
              <a:rPr lang="en-US" sz="1800" b="0" i="0" dirty="0">
                <a:solidFill>
                  <a:schemeClr val="bg1"/>
                </a:solidFill>
                <a:effectLst/>
                <a:latin typeface="+mj-lt"/>
              </a:rPr>
              <a:t> Potential for larval/juveniles-Loss of fitness via uptake (subject to predation) </a:t>
            </a:r>
          </a:p>
          <a:p>
            <a:pPr algn="l" rtl="0" fontAlgn="base">
              <a:buFont typeface="Arial" panose="020B0604020202020204" pitchFamily="34" charset="0"/>
              <a:buChar char="•"/>
            </a:pPr>
            <a:endParaRPr lang="en-US" sz="1800" b="0" i="0" dirty="0">
              <a:solidFill>
                <a:schemeClr val="bg1"/>
              </a:solidFill>
              <a:effectLst/>
              <a:latin typeface="+mj-lt"/>
            </a:endParaRPr>
          </a:p>
          <a:p>
            <a:pPr algn="l" rtl="0" fontAlgn="base">
              <a:buFont typeface="Arial" panose="020B0604020202020204" pitchFamily="34" charset="0"/>
              <a:buChar char="•"/>
            </a:pPr>
            <a:r>
              <a:rPr lang="en-US" sz="1800" b="0" i="0" dirty="0">
                <a:solidFill>
                  <a:schemeClr val="bg1"/>
                </a:solidFill>
                <a:effectLst/>
                <a:latin typeface="+mj-lt"/>
              </a:rPr>
              <a:t> Potential for exposure (resulting in physiological, neurological effects) to chemical contaminants, pathogens via microplastic makeup and adsorption </a:t>
            </a:r>
          </a:p>
        </p:txBody>
      </p:sp>
      <p:pic>
        <p:nvPicPr>
          <p:cNvPr id="6" name="Picture 5" descr="A person holding a fish&#10;&#10;Description automatically generated with medium confidence">
            <a:extLst>
              <a:ext uri="{FF2B5EF4-FFF2-40B4-BE49-F238E27FC236}">
                <a16:creationId xmlns:a16="http://schemas.microsoft.com/office/drawing/2014/main" id="{1342E834-2E4C-4F64-A147-990414362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67547"/>
            <a:ext cx="4287520" cy="2858347"/>
          </a:xfrm>
          <a:prstGeom prst="rect">
            <a:avLst/>
          </a:prstGeom>
        </p:spPr>
      </p:pic>
    </p:spTree>
    <p:extLst>
      <p:ext uri="{BB962C8B-B14F-4D97-AF65-F5344CB8AC3E}">
        <p14:creationId xmlns:p14="http://schemas.microsoft.com/office/powerpoint/2010/main" val="3744441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913E-3B28-4259-B94F-69A23F2E2BE7}"/>
              </a:ext>
            </a:extLst>
          </p:cNvPr>
          <p:cNvSpPr>
            <a:spLocks noGrp="1"/>
          </p:cNvSpPr>
          <p:nvPr>
            <p:ph type="title"/>
          </p:nvPr>
        </p:nvSpPr>
        <p:spPr/>
        <p:txBody>
          <a:bodyPr/>
          <a:lstStyle/>
          <a:p>
            <a:r>
              <a:rPr lang="en-US" dirty="0"/>
              <a:t>Wetlands</a:t>
            </a:r>
          </a:p>
        </p:txBody>
      </p:sp>
      <p:sp>
        <p:nvSpPr>
          <p:cNvPr id="4" name="TextBox 3">
            <a:extLst>
              <a:ext uri="{FF2B5EF4-FFF2-40B4-BE49-F238E27FC236}">
                <a16:creationId xmlns:a16="http://schemas.microsoft.com/office/drawing/2014/main" id="{65F7C4BE-9851-4B76-BBCE-A5998C4C9B28}"/>
              </a:ext>
            </a:extLst>
          </p:cNvPr>
          <p:cNvSpPr txBox="1"/>
          <p:nvPr/>
        </p:nvSpPr>
        <p:spPr>
          <a:xfrm>
            <a:off x="325120" y="1357428"/>
            <a:ext cx="3942080" cy="4601260"/>
          </a:xfrm>
          <a:prstGeom prst="rect">
            <a:avLst/>
          </a:prstGeom>
          <a:noFill/>
        </p:spPr>
        <p:txBody>
          <a:bodyPr wrap="square" rtlCol="0">
            <a:spAutoFit/>
          </a:bodyPr>
          <a:lstStyle/>
          <a:p>
            <a:pPr algn="l" rtl="0" fontAlgn="base">
              <a:spcAft>
                <a:spcPts val="300"/>
              </a:spcAft>
              <a:buFont typeface="Arial" panose="020B0604020202020204" pitchFamily="34" charset="0"/>
              <a:buChar char="•"/>
            </a:pPr>
            <a:r>
              <a:rPr lang="en-US" b="0" i="0" dirty="0">
                <a:solidFill>
                  <a:schemeClr val="bg1"/>
                </a:solidFill>
                <a:effectLst/>
                <a:latin typeface="+mj-lt"/>
              </a:rPr>
              <a:t> Potential for MP to change the germination strategies of seeds, reduce weight, height, and chlorophyll b synthesis in wetland plants</a:t>
            </a:r>
          </a:p>
          <a:p>
            <a:pPr algn="l" rtl="0" fontAlgn="base">
              <a:spcAft>
                <a:spcPts val="300"/>
              </a:spcAft>
              <a:buFont typeface="Arial" panose="020B0604020202020204" pitchFamily="34" charset="0"/>
              <a:buChar char="•"/>
            </a:pPr>
            <a:endParaRPr lang="en-US" b="0" i="0" dirty="0">
              <a:solidFill>
                <a:schemeClr val="bg1"/>
              </a:solidFill>
              <a:effectLst/>
              <a:latin typeface="+mj-lt"/>
            </a:endParaRPr>
          </a:p>
          <a:p>
            <a:pPr algn="l" rtl="0" fontAlgn="base">
              <a:buFont typeface="Arial" panose="020B0604020202020204" pitchFamily="34" charset="0"/>
              <a:buChar char="•"/>
            </a:pPr>
            <a:r>
              <a:rPr lang="en-US" b="0" i="0" dirty="0">
                <a:solidFill>
                  <a:schemeClr val="bg1"/>
                </a:solidFill>
                <a:effectLst/>
                <a:latin typeface="+mj-lt"/>
              </a:rPr>
              <a:t> Microfiber concentration in wetlands can negatively related to plant stem density and percent cover</a:t>
            </a:r>
          </a:p>
          <a:p>
            <a:pPr algn="l" rtl="0" fontAlgn="base">
              <a:buFont typeface="Arial" panose="020B0604020202020204" pitchFamily="34" charset="0"/>
              <a:buChar char="•"/>
            </a:pPr>
            <a:endParaRPr lang="en-US" b="0" i="0" dirty="0">
              <a:solidFill>
                <a:schemeClr val="bg1"/>
              </a:solidFill>
              <a:effectLst/>
              <a:latin typeface="+mj-lt"/>
            </a:endParaRPr>
          </a:p>
          <a:p>
            <a:pPr algn="l" rtl="0" fontAlgn="base">
              <a:buFont typeface="Arial" panose="020B0604020202020204" pitchFamily="34" charset="0"/>
              <a:buChar char="•"/>
            </a:pPr>
            <a:r>
              <a:rPr lang="en-US" b="0" i="0" dirty="0">
                <a:solidFill>
                  <a:schemeClr val="bg1"/>
                </a:solidFill>
                <a:effectLst/>
                <a:latin typeface="+mj-lt"/>
              </a:rPr>
              <a:t> Potential for </a:t>
            </a:r>
            <a:r>
              <a:rPr lang="en-US" dirty="0">
                <a:solidFill>
                  <a:schemeClr val="bg1"/>
                </a:solidFill>
                <a:latin typeface="+mj-lt"/>
              </a:rPr>
              <a:t>MPs to later the structure of soil microbial communities</a:t>
            </a:r>
          </a:p>
          <a:p>
            <a:pPr algn="l" rtl="0" fontAlgn="base">
              <a:buFont typeface="Arial" panose="020B0604020202020204" pitchFamily="34" charset="0"/>
              <a:buChar char="•"/>
            </a:pPr>
            <a:endParaRPr lang="en-US" dirty="0">
              <a:solidFill>
                <a:schemeClr val="bg1"/>
              </a:solidFill>
              <a:latin typeface="+mj-lt"/>
            </a:endParaRPr>
          </a:p>
          <a:p>
            <a:pPr algn="l" rtl="0" fontAlgn="base">
              <a:buFont typeface="Arial" panose="020B0604020202020204" pitchFamily="34" charset="0"/>
              <a:buChar char="•"/>
            </a:pPr>
            <a:r>
              <a:rPr lang="en-US" dirty="0">
                <a:solidFill>
                  <a:schemeClr val="bg1"/>
                </a:solidFill>
                <a:latin typeface="+mj-lt"/>
              </a:rPr>
              <a:t> Potential for plastic particles to disturb N removal in constructed wetlands by inhibiting N uptake</a:t>
            </a:r>
            <a:endParaRPr lang="en-US" b="0" i="0" dirty="0">
              <a:solidFill>
                <a:schemeClr val="bg1"/>
              </a:solidFill>
              <a:effectLst/>
              <a:latin typeface="+mj-lt"/>
            </a:endParaRPr>
          </a:p>
        </p:txBody>
      </p:sp>
      <p:pic>
        <p:nvPicPr>
          <p:cNvPr id="5" name="Picture 4" descr="A picture containing outdoor, water, river, nature&#10;&#10;Description automatically generated">
            <a:extLst>
              <a:ext uri="{FF2B5EF4-FFF2-40B4-BE49-F238E27FC236}">
                <a16:creationId xmlns:a16="http://schemas.microsoft.com/office/drawing/2014/main" id="{21C9A172-8C62-47B8-8B19-DD041D62A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879" y="2052320"/>
            <a:ext cx="4237401" cy="2753360"/>
          </a:xfrm>
          <a:prstGeom prst="rect">
            <a:avLst/>
          </a:prstGeom>
        </p:spPr>
      </p:pic>
    </p:spTree>
    <p:extLst>
      <p:ext uri="{BB962C8B-B14F-4D97-AF65-F5344CB8AC3E}">
        <p14:creationId xmlns:p14="http://schemas.microsoft.com/office/powerpoint/2010/main" val="366727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F569-2CF9-4D11-A533-2C939C1C674D}"/>
              </a:ext>
            </a:extLst>
          </p:cNvPr>
          <p:cNvSpPr>
            <a:spLocks noGrp="1"/>
          </p:cNvSpPr>
          <p:nvPr>
            <p:ph type="title"/>
          </p:nvPr>
        </p:nvSpPr>
        <p:spPr>
          <a:xfrm>
            <a:off x="284480" y="162878"/>
            <a:ext cx="6792823" cy="1143000"/>
          </a:xfrm>
        </p:spPr>
        <p:txBody>
          <a:bodyPr/>
          <a:lstStyle/>
          <a:p>
            <a:r>
              <a:rPr lang="en-US" sz="3200" b="0" i="0" dirty="0">
                <a:solidFill>
                  <a:schemeClr val="bg1"/>
                </a:solidFill>
                <a:effectLst/>
                <a:latin typeface="+mj-lt"/>
              </a:rPr>
              <a:t>Toxic Contaminants Policy and Prevention </a:t>
            </a:r>
            <a:endParaRPr lang="en-US" dirty="0"/>
          </a:p>
        </p:txBody>
      </p:sp>
      <p:pic>
        <p:nvPicPr>
          <p:cNvPr id="9" name="Picture 8" descr="Pipette putting samples on a test tube">
            <a:extLst>
              <a:ext uri="{FF2B5EF4-FFF2-40B4-BE49-F238E27FC236}">
                <a16:creationId xmlns:a16="http://schemas.microsoft.com/office/drawing/2014/main" id="{E073456E-89DD-42AF-AF4E-8B9328FA3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080" y="2203488"/>
            <a:ext cx="4409440" cy="2835852"/>
          </a:xfrm>
          <a:prstGeom prst="rect">
            <a:avLst/>
          </a:prstGeom>
        </p:spPr>
      </p:pic>
      <p:sp>
        <p:nvSpPr>
          <p:cNvPr id="12" name="TextBox 11">
            <a:extLst>
              <a:ext uri="{FF2B5EF4-FFF2-40B4-BE49-F238E27FC236}">
                <a16:creationId xmlns:a16="http://schemas.microsoft.com/office/drawing/2014/main" id="{CA1C15CD-DEE7-40BB-A385-59CA632595AE}"/>
              </a:ext>
            </a:extLst>
          </p:cNvPr>
          <p:cNvSpPr txBox="1"/>
          <p:nvPr/>
        </p:nvSpPr>
        <p:spPr>
          <a:xfrm>
            <a:off x="284480" y="2203488"/>
            <a:ext cx="3873126" cy="2513509"/>
          </a:xfrm>
          <a:prstGeom prst="rect">
            <a:avLst/>
          </a:prstGeom>
          <a:noFill/>
        </p:spPr>
        <p:txBody>
          <a:bodyPr wrap="square" rtlCol="0">
            <a:spAutoFit/>
          </a:bodyPr>
          <a:lstStyle/>
          <a:p>
            <a:pPr algn="l" rtl="0" fontAlgn="base">
              <a:spcAft>
                <a:spcPts val="800"/>
              </a:spcAft>
              <a:buFont typeface="Arial" panose="020B0604020202020204" pitchFamily="34" charset="0"/>
              <a:buChar char="•"/>
            </a:pPr>
            <a:r>
              <a:rPr lang="en-US" b="0" i="0" dirty="0">
                <a:solidFill>
                  <a:schemeClr val="bg1"/>
                </a:solidFill>
                <a:effectLst/>
                <a:latin typeface="+mj-lt"/>
              </a:rPr>
              <a:t> MPs may adsorb and leach plastic additives and potentially toxic contaminants (e.g., PCBs and PHAs)</a:t>
            </a:r>
          </a:p>
          <a:p>
            <a:pPr algn="l" rtl="0" fontAlgn="base">
              <a:spcAft>
                <a:spcPts val="800"/>
              </a:spcAft>
              <a:buFont typeface="Arial" panose="020B0604020202020204" pitchFamily="34" charset="0"/>
              <a:buChar char="•"/>
            </a:pPr>
            <a:r>
              <a:rPr lang="en-US" b="0" i="0" dirty="0">
                <a:solidFill>
                  <a:schemeClr val="bg1"/>
                </a:solidFill>
                <a:effectLst/>
                <a:latin typeface="+mj-lt"/>
              </a:rPr>
              <a:t>Potential for human and wildlife exposure to chemical pollutants, pathogens via microplastic leaching and adsorption </a:t>
            </a:r>
          </a:p>
          <a:p>
            <a:pPr algn="l" rtl="0" fontAlgn="base">
              <a:spcAft>
                <a:spcPts val="800"/>
              </a:spcAft>
            </a:pPr>
            <a:endParaRPr lang="en-US" b="0" i="0" dirty="0">
              <a:solidFill>
                <a:schemeClr val="bg1"/>
              </a:solidFill>
              <a:effectLst/>
              <a:latin typeface="+mj-lt"/>
            </a:endParaRPr>
          </a:p>
        </p:txBody>
      </p:sp>
    </p:spTree>
    <p:extLst>
      <p:ext uri="{BB962C8B-B14F-4D97-AF65-F5344CB8AC3E}">
        <p14:creationId xmlns:p14="http://schemas.microsoft.com/office/powerpoint/2010/main" val="23091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A53F76-0555-49A5-9982-554EAE9845BA}"/>
              </a:ext>
            </a:extLst>
          </p:cNvPr>
          <p:cNvSpPr>
            <a:spLocks noGrp="1"/>
          </p:cNvSpPr>
          <p:nvPr>
            <p:ph type="title"/>
          </p:nvPr>
        </p:nvSpPr>
        <p:spPr>
          <a:xfrm>
            <a:off x="284480" y="162878"/>
            <a:ext cx="6792823" cy="1143000"/>
          </a:xfrm>
        </p:spPr>
        <p:txBody>
          <a:bodyPr/>
          <a:lstStyle/>
          <a:p>
            <a:r>
              <a:rPr lang="en-US" dirty="0"/>
              <a:t>Microplastics and the 31 Outcomes</a:t>
            </a:r>
          </a:p>
        </p:txBody>
      </p:sp>
      <p:sp>
        <p:nvSpPr>
          <p:cNvPr id="17" name="TextBox 16">
            <a:extLst>
              <a:ext uri="{FF2B5EF4-FFF2-40B4-BE49-F238E27FC236}">
                <a16:creationId xmlns:a16="http://schemas.microsoft.com/office/drawing/2014/main" id="{0D5C1B7F-DEA0-48FC-8CA0-3273539BCF27}"/>
              </a:ext>
            </a:extLst>
          </p:cNvPr>
          <p:cNvSpPr txBox="1"/>
          <p:nvPr/>
        </p:nvSpPr>
        <p:spPr>
          <a:xfrm>
            <a:off x="934720" y="2026978"/>
            <a:ext cx="3332480" cy="1672253"/>
          </a:xfrm>
          <a:prstGeom prst="rect">
            <a:avLst/>
          </a:prstGeom>
          <a:noFill/>
        </p:spPr>
        <p:txBody>
          <a:bodyPr wrap="square" rtlCol="0">
            <a:spAutoFit/>
          </a:bodyPr>
          <a:lstStyle/>
          <a:p>
            <a:pPr>
              <a:spcAft>
                <a:spcPts val="800"/>
              </a:spcAft>
            </a:pPr>
            <a:r>
              <a:rPr lang="en-US" sz="2400" dirty="0">
                <a:solidFill>
                  <a:srgbClr val="FFFFFF"/>
                </a:solidFill>
                <a:latin typeface="Franklin Gothic Medium" panose="020B0603020102020204" pitchFamily="34" charset="0"/>
              </a:rPr>
              <a:t>Citizen Stewardship</a:t>
            </a:r>
          </a:p>
          <a:p>
            <a:pPr marL="285750" indent="-285750">
              <a:buFont typeface="Arial" panose="020B0604020202020204" pitchFamily="34" charset="0"/>
              <a:buChar char="•"/>
            </a:pPr>
            <a:r>
              <a:rPr lang="en-US" sz="1800" b="0" i="0" dirty="0">
                <a:solidFill>
                  <a:schemeClr val="bg1"/>
                </a:solidFill>
                <a:effectLst/>
                <a:latin typeface="+mj-lt"/>
              </a:rPr>
              <a:t>Potential for implementing citizen monitoring for plastic debris (e.g., tie in with SAV citizen monitoring) </a:t>
            </a:r>
            <a:endParaRPr lang="en-US" sz="2400" dirty="0">
              <a:solidFill>
                <a:schemeClr val="bg1"/>
              </a:solidFill>
              <a:latin typeface="+mj-lt"/>
            </a:endParaRPr>
          </a:p>
        </p:txBody>
      </p:sp>
      <p:sp>
        <p:nvSpPr>
          <p:cNvPr id="18" name="TextBox 17">
            <a:extLst>
              <a:ext uri="{FF2B5EF4-FFF2-40B4-BE49-F238E27FC236}">
                <a16:creationId xmlns:a16="http://schemas.microsoft.com/office/drawing/2014/main" id="{5610AF1E-AF51-45BE-88B1-69F33C36C894}"/>
              </a:ext>
            </a:extLst>
          </p:cNvPr>
          <p:cNvSpPr txBox="1"/>
          <p:nvPr/>
        </p:nvSpPr>
        <p:spPr>
          <a:xfrm>
            <a:off x="934720" y="4191471"/>
            <a:ext cx="3220720" cy="1395254"/>
          </a:xfrm>
          <a:prstGeom prst="rect">
            <a:avLst/>
          </a:prstGeom>
          <a:noFill/>
        </p:spPr>
        <p:txBody>
          <a:bodyPr wrap="square" rtlCol="0">
            <a:spAutoFit/>
          </a:bodyPr>
          <a:lstStyle/>
          <a:p>
            <a:pPr>
              <a:spcAft>
                <a:spcPts val="800"/>
              </a:spcAft>
            </a:pPr>
            <a:r>
              <a:rPr lang="en-US" sz="2400" dirty="0">
                <a:solidFill>
                  <a:srgbClr val="FFFFFF"/>
                </a:solidFill>
                <a:latin typeface="Franklin Gothic Medium" panose="020B0603020102020204" pitchFamily="34" charset="0"/>
              </a:rPr>
              <a:t>Local Leadership</a:t>
            </a:r>
          </a:p>
          <a:p>
            <a:pPr marL="285750" indent="-285750">
              <a:buFont typeface="Arial" panose="020B0604020202020204" pitchFamily="34" charset="0"/>
              <a:buChar char="•"/>
            </a:pPr>
            <a:r>
              <a:rPr lang="en-US" sz="1800" b="0" i="0" dirty="0">
                <a:solidFill>
                  <a:schemeClr val="bg1"/>
                </a:solidFill>
                <a:effectLst/>
                <a:latin typeface="+mj-lt"/>
              </a:rPr>
              <a:t>Potential for expansion of local bans on single-use plastics </a:t>
            </a:r>
            <a:endParaRPr lang="en-US" sz="2400" dirty="0">
              <a:solidFill>
                <a:schemeClr val="bg1"/>
              </a:solidFill>
              <a:latin typeface="+mj-lt"/>
            </a:endParaRPr>
          </a:p>
        </p:txBody>
      </p:sp>
      <p:sp>
        <p:nvSpPr>
          <p:cNvPr id="19" name="TextBox 18">
            <a:extLst>
              <a:ext uri="{FF2B5EF4-FFF2-40B4-BE49-F238E27FC236}">
                <a16:creationId xmlns:a16="http://schemas.microsoft.com/office/drawing/2014/main" id="{E2828338-C905-4DBD-850E-C50F27356A54}"/>
              </a:ext>
            </a:extLst>
          </p:cNvPr>
          <p:cNvSpPr txBox="1"/>
          <p:nvPr/>
        </p:nvSpPr>
        <p:spPr>
          <a:xfrm>
            <a:off x="4754880" y="1980812"/>
            <a:ext cx="3992880" cy="1764586"/>
          </a:xfrm>
          <a:prstGeom prst="rect">
            <a:avLst/>
          </a:prstGeom>
          <a:noFill/>
        </p:spPr>
        <p:txBody>
          <a:bodyPr wrap="square" rtlCol="0">
            <a:spAutoFit/>
          </a:bodyPr>
          <a:lstStyle/>
          <a:p>
            <a:pPr>
              <a:spcAft>
                <a:spcPts val="800"/>
              </a:spcAft>
            </a:pPr>
            <a:r>
              <a:rPr lang="en-US" sz="2400" dirty="0">
                <a:solidFill>
                  <a:srgbClr val="FFFFFF"/>
                </a:solidFill>
                <a:latin typeface="Franklin Gothic Medium" panose="020B0603020102020204" pitchFamily="34" charset="0"/>
              </a:rPr>
              <a:t>Environmental Literacy Planning</a:t>
            </a:r>
          </a:p>
          <a:p>
            <a:pPr marL="285750" indent="-285750">
              <a:buFont typeface="Arial" panose="020B0604020202020204" pitchFamily="34" charset="0"/>
              <a:buChar char="•"/>
            </a:pPr>
            <a:r>
              <a:rPr lang="en-US" sz="1800" b="0" i="0" dirty="0">
                <a:solidFill>
                  <a:schemeClr val="bg1"/>
                </a:solidFill>
                <a:effectLst/>
                <a:latin typeface="+mj-lt"/>
              </a:rPr>
              <a:t>Potential for classroom learning about microplastic interaction with human and environmental health</a:t>
            </a:r>
            <a:endParaRPr lang="en-US" sz="2400" dirty="0">
              <a:solidFill>
                <a:schemeClr val="bg1"/>
              </a:solidFill>
              <a:latin typeface="+mj-lt"/>
            </a:endParaRPr>
          </a:p>
        </p:txBody>
      </p:sp>
      <p:sp>
        <p:nvSpPr>
          <p:cNvPr id="20" name="TextBox 19">
            <a:extLst>
              <a:ext uri="{FF2B5EF4-FFF2-40B4-BE49-F238E27FC236}">
                <a16:creationId xmlns:a16="http://schemas.microsoft.com/office/drawing/2014/main" id="{3B4020B0-D65A-40FE-B883-ED49D339BA8B}"/>
              </a:ext>
            </a:extLst>
          </p:cNvPr>
          <p:cNvSpPr txBox="1"/>
          <p:nvPr/>
        </p:nvSpPr>
        <p:spPr>
          <a:xfrm>
            <a:off x="4754880" y="4057729"/>
            <a:ext cx="3992880" cy="2318583"/>
          </a:xfrm>
          <a:prstGeom prst="rect">
            <a:avLst/>
          </a:prstGeom>
          <a:noFill/>
        </p:spPr>
        <p:txBody>
          <a:bodyPr wrap="square" rtlCol="0">
            <a:spAutoFit/>
          </a:bodyPr>
          <a:lstStyle/>
          <a:p>
            <a:pPr>
              <a:spcAft>
                <a:spcPts val="800"/>
              </a:spcAft>
            </a:pPr>
            <a:r>
              <a:rPr lang="en-US" sz="2400" dirty="0">
                <a:solidFill>
                  <a:srgbClr val="FFFFFF"/>
                </a:solidFill>
                <a:latin typeface="Franklin Gothic Medium" panose="020B0603020102020204" pitchFamily="34" charset="0"/>
              </a:rPr>
              <a:t>Water Quality Standards </a:t>
            </a:r>
            <a:r>
              <a:rPr lang="en-US" sz="2400" dirty="0">
                <a:solidFill>
                  <a:schemeClr val="bg1"/>
                </a:solidFill>
                <a:latin typeface="+mj-lt"/>
              </a:rPr>
              <a:t>Attainment and Monitoring</a:t>
            </a:r>
          </a:p>
          <a:p>
            <a:pPr marL="285750" indent="-285750">
              <a:buFont typeface="Arial" panose="020B0604020202020204" pitchFamily="34" charset="0"/>
              <a:buChar char="•"/>
            </a:pPr>
            <a:r>
              <a:rPr lang="en-US" sz="1800" b="0" i="0" dirty="0">
                <a:solidFill>
                  <a:schemeClr val="bg1"/>
                </a:solidFill>
                <a:effectLst/>
                <a:latin typeface="+mj-lt"/>
              </a:rPr>
              <a:t>Potential for implementation of a formal monitoring strategy using existing monitoring programs and stations around the Bay and tributaries </a:t>
            </a:r>
            <a:endParaRPr lang="en-US" sz="2400" dirty="0">
              <a:solidFill>
                <a:schemeClr val="bg1"/>
              </a:solidFill>
              <a:latin typeface="+mj-lt"/>
            </a:endParaRPr>
          </a:p>
        </p:txBody>
      </p:sp>
      <p:sp>
        <p:nvSpPr>
          <p:cNvPr id="2" name="TextBox 1">
            <a:extLst>
              <a:ext uri="{FF2B5EF4-FFF2-40B4-BE49-F238E27FC236}">
                <a16:creationId xmlns:a16="http://schemas.microsoft.com/office/drawing/2014/main" id="{FFB7DE18-8D35-4D5D-BAA0-271FB7DC3FE7}"/>
              </a:ext>
            </a:extLst>
          </p:cNvPr>
          <p:cNvSpPr txBox="1"/>
          <p:nvPr/>
        </p:nvSpPr>
        <p:spPr>
          <a:xfrm>
            <a:off x="284480" y="1447102"/>
            <a:ext cx="7768216" cy="400110"/>
          </a:xfrm>
          <a:prstGeom prst="rect">
            <a:avLst/>
          </a:prstGeom>
          <a:noFill/>
        </p:spPr>
        <p:txBody>
          <a:bodyPr wrap="square" rtlCol="0">
            <a:spAutoFit/>
          </a:bodyPr>
          <a:lstStyle/>
          <a:p>
            <a:r>
              <a:rPr lang="en-US" sz="2000" dirty="0">
                <a:solidFill>
                  <a:srgbClr val="FFFFFF"/>
                </a:solidFill>
                <a:latin typeface="Franklin Gothic Medium" panose="020B0603020102020204" pitchFamily="34" charset="0"/>
              </a:rPr>
              <a:t>Connecting the PPAT mission to the outcomes – </a:t>
            </a:r>
          </a:p>
        </p:txBody>
      </p:sp>
    </p:spTree>
    <p:extLst>
      <p:ext uri="{BB962C8B-B14F-4D97-AF65-F5344CB8AC3E}">
        <p14:creationId xmlns:p14="http://schemas.microsoft.com/office/powerpoint/2010/main" val="198135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CDE3-7735-4178-B3BC-9743BE782C55}"/>
              </a:ext>
            </a:extLst>
          </p:cNvPr>
          <p:cNvSpPr>
            <a:spLocks noGrp="1"/>
          </p:cNvSpPr>
          <p:nvPr>
            <p:ph type="title"/>
          </p:nvPr>
        </p:nvSpPr>
        <p:spPr/>
        <p:txBody>
          <a:bodyPr/>
          <a:lstStyle/>
          <a:p>
            <a:r>
              <a:rPr lang="en-US" dirty="0"/>
              <a:t>Model Input and Criteria for Inclusion</a:t>
            </a:r>
            <a:br>
              <a:rPr lang="en-US" dirty="0"/>
            </a:br>
            <a:r>
              <a:rPr lang="en-US" dirty="0"/>
              <a:t>Potomac River Striped Bass YOY</a:t>
            </a:r>
          </a:p>
        </p:txBody>
      </p:sp>
      <p:sp>
        <p:nvSpPr>
          <p:cNvPr id="3" name="Content Placeholder 2">
            <a:extLst>
              <a:ext uri="{FF2B5EF4-FFF2-40B4-BE49-F238E27FC236}">
                <a16:creationId xmlns:a16="http://schemas.microsoft.com/office/drawing/2014/main" id="{478D8F11-2005-418D-8D49-84E34A6DB794}"/>
              </a:ext>
            </a:extLst>
          </p:cNvPr>
          <p:cNvSpPr>
            <a:spLocks noGrp="1"/>
          </p:cNvSpPr>
          <p:nvPr>
            <p:ph sz="quarter" idx="13"/>
          </p:nvPr>
        </p:nvSpPr>
        <p:spPr>
          <a:xfrm>
            <a:off x="457200" y="1868214"/>
            <a:ext cx="3690730" cy="3836504"/>
          </a:xfrm>
        </p:spPr>
        <p:txBody>
          <a:bodyPr>
            <a:normAutofit/>
          </a:bodyPr>
          <a:lstStyle/>
          <a:p>
            <a:pPr marL="0" indent="0">
              <a:buNone/>
            </a:pPr>
            <a:r>
              <a:rPr lang="en-US" i="1" u="sng" dirty="0"/>
              <a:t>Literature Review</a:t>
            </a:r>
          </a:p>
          <a:p>
            <a:pPr marL="457200" indent="-457200">
              <a:buFont typeface="+mj-lt"/>
              <a:buAutoNum type="arabicPeriod"/>
            </a:pPr>
            <a:r>
              <a:rPr lang="en-US" dirty="0"/>
              <a:t>Potomac River data</a:t>
            </a:r>
          </a:p>
          <a:p>
            <a:pPr marL="457200" indent="-457200">
              <a:buFont typeface="+mj-lt"/>
              <a:buAutoNum type="arabicPeriod"/>
            </a:pPr>
            <a:r>
              <a:rPr lang="en-US" dirty="0"/>
              <a:t>Chesapeake Bay/other tributary studies</a:t>
            </a:r>
          </a:p>
          <a:p>
            <a:pPr marL="457200" indent="-457200">
              <a:buFont typeface="+mj-lt"/>
              <a:buAutoNum type="arabicPeriod"/>
            </a:pPr>
            <a:r>
              <a:rPr lang="en-US" dirty="0"/>
              <a:t>Other Atlantic Coast</a:t>
            </a:r>
          </a:p>
          <a:p>
            <a:pPr marL="457200" indent="-457200">
              <a:buFont typeface="+mj-lt"/>
              <a:buAutoNum type="arabicPeriod"/>
            </a:pPr>
            <a:r>
              <a:rPr lang="en-US" dirty="0"/>
              <a:t>Global</a:t>
            </a:r>
          </a:p>
        </p:txBody>
      </p:sp>
      <p:pic>
        <p:nvPicPr>
          <p:cNvPr id="5" name="Picture 4">
            <a:extLst>
              <a:ext uri="{FF2B5EF4-FFF2-40B4-BE49-F238E27FC236}">
                <a16:creationId xmlns:a16="http://schemas.microsoft.com/office/drawing/2014/main" id="{BD665CEB-456D-493B-84B8-783D54253622}"/>
              </a:ext>
            </a:extLst>
          </p:cNvPr>
          <p:cNvPicPr>
            <a:picLocks noChangeAspect="1"/>
          </p:cNvPicPr>
          <p:nvPr/>
        </p:nvPicPr>
        <p:blipFill>
          <a:blip r:embed="rId2"/>
          <a:stretch>
            <a:fillRect/>
          </a:stretch>
        </p:blipFill>
        <p:spPr>
          <a:xfrm>
            <a:off x="4475921" y="1532282"/>
            <a:ext cx="4114800" cy="4800600"/>
          </a:xfrm>
          <a:prstGeom prst="rect">
            <a:avLst/>
          </a:prstGeom>
        </p:spPr>
      </p:pic>
    </p:spTree>
    <p:extLst>
      <p:ext uri="{BB962C8B-B14F-4D97-AF65-F5344CB8AC3E}">
        <p14:creationId xmlns:p14="http://schemas.microsoft.com/office/powerpoint/2010/main" val="197858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C2F2-0CCE-40D4-808D-EC1B3A6EB6DA}"/>
              </a:ext>
            </a:extLst>
          </p:cNvPr>
          <p:cNvSpPr>
            <a:spLocks noGrp="1"/>
          </p:cNvSpPr>
          <p:nvPr>
            <p:ph type="title"/>
          </p:nvPr>
        </p:nvSpPr>
        <p:spPr>
          <a:xfrm>
            <a:off x="457200" y="162339"/>
            <a:ext cx="6792823" cy="1143000"/>
          </a:xfrm>
        </p:spPr>
        <p:txBody>
          <a:bodyPr/>
          <a:lstStyle/>
          <a:p>
            <a:pPr algn="ctr"/>
            <a:r>
              <a:rPr lang="en-US" sz="3000" dirty="0">
                <a:solidFill>
                  <a:srgbClr val="FFFFFF"/>
                </a:solidFill>
                <a:latin typeface="Franklin Gothic Demi" panose="020B0703020102020204" pitchFamily="34" charset="0"/>
              </a:rPr>
              <a:t>Model Development</a:t>
            </a:r>
            <a:endParaRPr lang="en-US" dirty="0"/>
          </a:p>
        </p:txBody>
      </p:sp>
      <p:sp>
        <p:nvSpPr>
          <p:cNvPr id="4" name="Subtitle 2">
            <a:extLst>
              <a:ext uri="{FF2B5EF4-FFF2-40B4-BE49-F238E27FC236}">
                <a16:creationId xmlns:a16="http://schemas.microsoft.com/office/drawing/2014/main" id="{1318A3B0-1680-4FE1-9CD0-C8C89ECAAF6C}"/>
              </a:ext>
            </a:extLst>
          </p:cNvPr>
          <p:cNvSpPr>
            <a:spLocks noGrp="1"/>
          </p:cNvSpPr>
          <p:nvPr>
            <p:ph sz="quarter" idx="13"/>
          </p:nvPr>
        </p:nvSpPr>
        <p:spPr>
          <a:xfrm>
            <a:off x="457200" y="1516063"/>
            <a:ext cx="5413513" cy="4354650"/>
          </a:xfrm>
        </p:spPr>
        <p:txBody>
          <a:bodyPr>
            <a:normAutofit lnSpcReduction="10000"/>
          </a:bodyPr>
          <a:lstStyle/>
          <a:p>
            <a:pPr marL="457200" indent="-457200">
              <a:buFont typeface="+mj-lt"/>
              <a:buAutoNum type="arabicPeriod"/>
            </a:pPr>
            <a:r>
              <a:rPr lang="en-US" sz="2400" dirty="0">
                <a:latin typeface="+mj-lt"/>
                <a:ea typeface="Calibri" panose="020F0502020204030204" pitchFamily="34" charset="0"/>
              </a:rPr>
              <a:t>Biological endpoints of potential interest</a:t>
            </a:r>
          </a:p>
          <a:p>
            <a:pPr marL="457200" indent="-457200">
              <a:buFont typeface="+mj-lt"/>
              <a:buAutoNum type="arabicPeriod"/>
            </a:pPr>
            <a:endParaRPr lang="en-US" sz="2400" dirty="0">
              <a:latin typeface="+mj-lt"/>
            </a:endParaRPr>
          </a:p>
          <a:p>
            <a:pPr marL="457200" indent="-457200">
              <a:buFont typeface="+mj-lt"/>
              <a:buAutoNum type="arabicPeriod"/>
            </a:pPr>
            <a:r>
              <a:rPr lang="en-US" dirty="0">
                <a:latin typeface="+mj-lt"/>
              </a:rPr>
              <a:t>Qualitative food web interactions that could lead to microplastic intake by Striped Bass; </a:t>
            </a:r>
          </a:p>
          <a:p>
            <a:pPr marL="457200" indent="-457200">
              <a:buFont typeface="+mj-lt"/>
              <a:buAutoNum type="arabicPeriod"/>
            </a:pPr>
            <a:endParaRPr lang="en-US" dirty="0">
              <a:latin typeface="+mj-lt"/>
            </a:endParaRPr>
          </a:p>
          <a:p>
            <a:pPr marL="457200" indent="-457200">
              <a:buFont typeface="+mj-lt"/>
              <a:buAutoNum type="arabicPeriod"/>
            </a:pPr>
            <a:r>
              <a:rPr lang="en-US" dirty="0">
                <a:latin typeface="+mj-lt"/>
              </a:rPr>
              <a:t>Semi-quantitative food web interaction scenarios for Striped Bass living in different salinity regimes. </a:t>
            </a:r>
          </a:p>
        </p:txBody>
      </p:sp>
      <p:pic>
        <p:nvPicPr>
          <p:cNvPr id="5" name="Picture 4">
            <a:extLst>
              <a:ext uri="{FF2B5EF4-FFF2-40B4-BE49-F238E27FC236}">
                <a16:creationId xmlns:a16="http://schemas.microsoft.com/office/drawing/2014/main" id="{9D68DFBE-CCFA-4EA0-A1BD-73492E522904}"/>
              </a:ext>
            </a:extLst>
          </p:cNvPr>
          <p:cNvPicPr>
            <a:picLocks noChangeAspect="1"/>
          </p:cNvPicPr>
          <p:nvPr/>
        </p:nvPicPr>
        <p:blipFill>
          <a:blip r:embed="rId2"/>
          <a:stretch>
            <a:fillRect/>
          </a:stretch>
        </p:blipFill>
        <p:spPr>
          <a:xfrm>
            <a:off x="5870713" y="1857306"/>
            <a:ext cx="2816087" cy="4224131"/>
          </a:xfrm>
          <a:prstGeom prst="rect">
            <a:avLst/>
          </a:prstGeom>
        </p:spPr>
      </p:pic>
    </p:spTree>
    <p:extLst>
      <p:ext uri="{BB962C8B-B14F-4D97-AF65-F5344CB8AC3E}">
        <p14:creationId xmlns:p14="http://schemas.microsoft.com/office/powerpoint/2010/main" val="22473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50B4-3487-4233-8426-78F2593220FF}"/>
              </a:ext>
            </a:extLst>
          </p:cNvPr>
          <p:cNvSpPr>
            <a:spLocks noGrp="1"/>
          </p:cNvSpPr>
          <p:nvPr>
            <p:ph type="title"/>
          </p:nvPr>
        </p:nvSpPr>
        <p:spPr>
          <a:xfrm>
            <a:off x="271671" y="59580"/>
            <a:ext cx="7335078" cy="1143000"/>
          </a:xfrm>
        </p:spPr>
        <p:txBody>
          <a:bodyPr/>
          <a:lstStyle/>
          <a:p>
            <a:r>
              <a:rPr lang="en-US" sz="4000" dirty="0"/>
              <a:t>Qualitative food web interactions</a:t>
            </a:r>
            <a:endParaRPr lang="en-US" dirty="0"/>
          </a:p>
        </p:txBody>
      </p:sp>
      <p:pic>
        <p:nvPicPr>
          <p:cNvPr id="5" name="Picture 4">
            <a:extLst>
              <a:ext uri="{FF2B5EF4-FFF2-40B4-BE49-F238E27FC236}">
                <a16:creationId xmlns:a16="http://schemas.microsoft.com/office/drawing/2014/main" id="{C563DB5C-C698-495F-88FA-7F23857C0073}"/>
              </a:ext>
            </a:extLst>
          </p:cNvPr>
          <p:cNvPicPr>
            <a:picLocks noChangeAspect="1"/>
          </p:cNvPicPr>
          <p:nvPr/>
        </p:nvPicPr>
        <p:blipFill>
          <a:blip r:embed="rId2"/>
          <a:stretch>
            <a:fillRect/>
          </a:stretch>
        </p:blipFill>
        <p:spPr>
          <a:xfrm>
            <a:off x="778824" y="1023531"/>
            <a:ext cx="7335077" cy="5642367"/>
          </a:xfrm>
          <a:prstGeom prst="rect">
            <a:avLst/>
          </a:prstGeom>
          <a:solidFill>
            <a:srgbClr val="FFFFFF"/>
          </a:solidFill>
        </p:spPr>
      </p:pic>
    </p:spTree>
    <p:extLst>
      <p:ext uri="{BB962C8B-B14F-4D97-AF65-F5344CB8AC3E}">
        <p14:creationId xmlns:p14="http://schemas.microsoft.com/office/powerpoint/2010/main" val="355562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D130-26B3-4161-A01A-A13E837397C0}"/>
              </a:ext>
            </a:extLst>
          </p:cNvPr>
          <p:cNvSpPr>
            <a:spLocks noGrp="1"/>
          </p:cNvSpPr>
          <p:nvPr>
            <p:ph type="title"/>
          </p:nvPr>
        </p:nvSpPr>
        <p:spPr>
          <a:xfrm>
            <a:off x="311426" y="0"/>
            <a:ext cx="7136296" cy="1143000"/>
          </a:xfrm>
        </p:spPr>
        <p:txBody>
          <a:bodyPr/>
          <a:lstStyle/>
          <a:p>
            <a:r>
              <a:rPr lang="en-US" dirty="0"/>
              <a:t>Semi-quantitative food web interaction </a:t>
            </a:r>
          </a:p>
        </p:txBody>
      </p:sp>
      <p:sp>
        <p:nvSpPr>
          <p:cNvPr id="5" name="TextBox 4">
            <a:extLst>
              <a:ext uri="{FF2B5EF4-FFF2-40B4-BE49-F238E27FC236}">
                <a16:creationId xmlns:a16="http://schemas.microsoft.com/office/drawing/2014/main" id="{78361F65-2522-4283-9F24-0946828FABC3}"/>
              </a:ext>
            </a:extLst>
          </p:cNvPr>
          <p:cNvSpPr txBox="1"/>
          <p:nvPr/>
        </p:nvSpPr>
        <p:spPr>
          <a:xfrm>
            <a:off x="755374" y="6453809"/>
            <a:ext cx="3909391" cy="338554"/>
          </a:xfrm>
          <a:prstGeom prst="rect">
            <a:avLst/>
          </a:prstGeom>
          <a:noFill/>
        </p:spPr>
        <p:txBody>
          <a:bodyPr wrap="square" rtlCol="0">
            <a:spAutoFit/>
          </a:bodyPr>
          <a:lstStyle/>
          <a:p>
            <a:r>
              <a:rPr lang="en-US" sz="1600" dirty="0">
                <a:solidFill>
                  <a:srgbClr val="FFFFFF"/>
                </a:solidFill>
                <a:latin typeface="Franklin Gothic Medium" panose="020B0603020102020204" pitchFamily="34" charset="0"/>
              </a:rPr>
              <a:t>Data from Boynton et al 1981</a:t>
            </a:r>
          </a:p>
        </p:txBody>
      </p:sp>
      <p:pic>
        <p:nvPicPr>
          <p:cNvPr id="3" name="Picture 2">
            <a:extLst>
              <a:ext uri="{FF2B5EF4-FFF2-40B4-BE49-F238E27FC236}">
                <a16:creationId xmlns:a16="http://schemas.microsoft.com/office/drawing/2014/main" id="{0E51FF3A-65DE-4A6C-9248-77500EE2DE8F}"/>
              </a:ext>
            </a:extLst>
          </p:cNvPr>
          <p:cNvPicPr>
            <a:picLocks noChangeAspect="1"/>
          </p:cNvPicPr>
          <p:nvPr/>
        </p:nvPicPr>
        <p:blipFill>
          <a:blip r:embed="rId2"/>
          <a:stretch>
            <a:fillRect/>
          </a:stretch>
        </p:blipFill>
        <p:spPr>
          <a:xfrm>
            <a:off x="616226" y="930200"/>
            <a:ext cx="7613374" cy="5523609"/>
          </a:xfrm>
          <a:prstGeom prst="rect">
            <a:avLst/>
          </a:prstGeom>
          <a:solidFill>
            <a:srgbClr val="FFFFFF"/>
          </a:solidFill>
        </p:spPr>
      </p:pic>
    </p:spTree>
    <p:extLst>
      <p:ext uri="{BB962C8B-B14F-4D97-AF65-F5344CB8AC3E}">
        <p14:creationId xmlns:p14="http://schemas.microsoft.com/office/powerpoint/2010/main" val="211933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EE03-D3F2-46C1-BAF7-1372FE49C209}"/>
              </a:ext>
            </a:extLst>
          </p:cNvPr>
          <p:cNvSpPr>
            <a:spLocks noGrp="1"/>
          </p:cNvSpPr>
          <p:nvPr>
            <p:ph type="title"/>
          </p:nvPr>
        </p:nvSpPr>
        <p:spPr>
          <a:xfrm>
            <a:off x="251793" y="-167309"/>
            <a:ext cx="7010399" cy="1143000"/>
          </a:xfrm>
        </p:spPr>
        <p:txBody>
          <a:bodyPr/>
          <a:lstStyle/>
          <a:p>
            <a:r>
              <a:rPr lang="en-US" dirty="0"/>
              <a:t>Semi-quantitative food web interaction </a:t>
            </a:r>
          </a:p>
        </p:txBody>
      </p:sp>
      <p:sp>
        <p:nvSpPr>
          <p:cNvPr id="5" name="TextBox 4">
            <a:extLst>
              <a:ext uri="{FF2B5EF4-FFF2-40B4-BE49-F238E27FC236}">
                <a16:creationId xmlns:a16="http://schemas.microsoft.com/office/drawing/2014/main" id="{D75BCC5B-32F8-4AEE-B8CA-A55BD44B99DE}"/>
              </a:ext>
            </a:extLst>
          </p:cNvPr>
          <p:cNvSpPr txBox="1"/>
          <p:nvPr/>
        </p:nvSpPr>
        <p:spPr>
          <a:xfrm>
            <a:off x="755374" y="6453809"/>
            <a:ext cx="3909391" cy="338554"/>
          </a:xfrm>
          <a:prstGeom prst="rect">
            <a:avLst/>
          </a:prstGeom>
          <a:noFill/>
        </p:spPr>
        <p:txBody>
          <a:bodyPr wrap="square" rtlCol="0">
            <a:spAutoFit/>
          </a:bodyPr>
          <a:lstStyle/>
          <a:p>
            <a:r>
              <a:rPr lang="en-US" sz="1600" dirty="0">
                <a:solidFill>
                  <a:srgbClr val="FFFFFF"/>
                </a:solidFill>
                <a:latin typeface="Franklin Gothic Medium" panose="020B0603020102020204" pitchFamily="34" charset="0"/>
              </a:rPr>
              <a:t>Data from Boynton et al 1981</a:t>
            </a:r>
          </a:p>
        </p:txBody>
      </p:sp>
      <p:pic>
        <p:nvPicPr>
          <p:cNvPr id="3" name="Picture 2">
            <a:extLst>
              <a:ext uri="{FF2B5EF4-FFF2-40B4-BE49-F238E27FC236}">
                <a16:creationId xmlns:a16="http://schemas.microsoft.com/office/drawing/2014/main" id="{7DF085E1-F0EF-40B2-9364-ADAFDC655A6C}"/>
              </a:ext>
            </a:extLst>
          </p:cNvPr>
          <p:cNvPicPr>
            <a:picLocks noChangeAspect="1"/>
          </p:cNvPicPr>
          <p:nvPr/>
        </p:nvPicPr>
        <p:blipFill>
          <a:blip r:embed="rId2"/>
          <a:stretch>
            <a:fillRect/>
          </a:stretch>
        </p:blipFill>
        <p:spPr>
          <a:xfrm>
            <a:off x="649357" y="949060"/>
            <a:ext cx="7156174" cy="5504749"/>
          </a:xfrm>
          <a:prstGeom prst="rect">
            <a:avLst/>
          </a:prstGeom>
          <a:solidFill>
            <a:srgbClr val="FFFFFF"/>
          </a:solidFill>
        </p:spPr>
      </p:pic>
    </p:spTree>
    <p:extLst>
      <p:ext uri="{BB962C8B-B14F-4D97-AF65-F5344CB8AC3E}">
        <p14:creationId xmlns:p14="http://schemas.microsoft.com/office/powerpoint/2010/main" val="48109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FE6A-B48A-403E-A5CD-92A4B37F3851}"/>
              </a:ext>
            </a:extLst>
          </p:cNvPr>
          <p:cNvSpPr>
            <a:spLocks noGrp="1"/>
          </p:cNvSpPr>
          <p:nvPr>
            <p:ph type="title"/>
          </p:nvPr>
        </p:nvSpPr>
        <p:spPr>
          <a:xfrm>
            <a:off x="410817" y="-77233"/>
            <a:ext cx="7030278" cy="1143000"/>
          </a:xfrm>
        </p:spPr>
        <p:txBody>
          <a:bodyPr/>
          <a:lstStyle/>
          <a:p>
            <a:r>
              <a:rPr lang="en-US" dirty="0"/>
              <a:t>Semi-quantitative food web interaction </a:t>
            </a:r>
          </a:p>
        </p:txBody>
      </p:sp>
      <p:sp>
        <p:nvSpPr>
          <p:cNvPr id="5" name="TextBox 4">
            <a:extLst>
              <a:ext uri="{FF2B5EF4-FFF2-40B4-BE49-F238E27FC236}">
                <a16:creationId xmlns:a16="http://schemas.microsoft.com/office/drawing/2014/main" id="{F836BBFB-A218-44C7-8C81-AC8FC6FDBE9B}"/>
              </a:ext>
            </a:extLst>
          </p:cNvPr>
          <p:cNvSpPr txBox="1"/>
          <p:nvPr/>
        </p:nvSpPr>
        <p:spPr>
          <a:xfrm>
            <a:off x="755374" y="6453809"/>
            <a:ext cx="3909391" cy="338554"/>
          </a:xfrm>
          <a:prstGeom prst="rect">
            <a:avLst/>
          </a:prstGeom>
          <a:noFill/>
        </p:spPr>
        <p:txBody>
          <a:bodyPr wrap="square" rtlCol="0">
            <a:spAutoFit/>
          </a:bodyPr>
          <a:lstStyle/>
          <a:p>
            <a:r>
              <a:rPr lang="en-US" sz="1600" dirty="0">
                <a:solidFill>
                  <a:srgbClr val="FFFFFF"/>
                </a:solidFill>
                <a:latin typeface="Franklin Gothic Medium" panose="020B0603020102020204" pitchFamily="34" charset="0"/>
              </a:rPr>
              <a:t>Data from Boynton et al 1981</a:t>
            </a:r>
          </a:p>
        </p:txBody>
      </p:sp>
      <p:pic>
        <p:nvPicPr>
          <p:cNvPr id="3" name="Picture 2">
            <a:extLst>
              <a:ext uri="{FF2B5EF4-FFF2-40B4-BE49-F238E27FC236}">
                <a16:creationId xmlns:a16="http://schemas.microsoft.com/office/drawing/2014/main" id="{DCCD4C06-8297-4CB2-8B72-BF7ADC4585BD}"/>
              </a:ext>
            </a:extLst>
          </p:cNvPr>
          <p:cNvPicPr>
            <a:picLocks noChangeAspect="1"/>
          </p:cNvPicPr>
          <p:nvPr/>
        </p:nvPicPr>
        <p:blipFill>
          <a:blip r:embed="rId2"/>
          <a:stretch>
            <a:fillRect/>
          </a:stretch>
        </p:blipFill>
        <p:spPr>
          <a:xfrm>
            <a:off x="755374" y="843100"/>
            <a:ext cx="7792279" cy="5610710"/>
          </a:xfrm>
          <a:prstGeom prst="rect">
            <a:avLst/>
          </a:prstGeom>
          <a:solidFill>
            <a:srgbClr val="FFFFFF"/>
          </a:solidFill>
        </p:spPr>
      </p:pic>
    </p:spTree>
    <p:extLst>
      <p:ext uri="{BB962C8B-B14F-4D97-AF65-F5344CB8AC3E}">
        <p14:creationId xmlns:p14="http://schemas.microsoft.com/office/powerpoint/2010/main" val="28597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720A-9699-49AC-BE8F-6FA6514E7C6C}"/>
              </a:ext>
            </a:extLst>
          </p:cNvPr>
          <p:cNvSpPr>
            <a:spLocks noGrp="1"/>
          </p:cNvSpPr>
          <p:nvPr>
            <p:ph type="title"/>
          </p:nvPr>
        </p:nvSpPr>
        <p:spPr>
          <a:xfrm>
            <a:off x="655983" y="-47780"/>
            <a:ext cx="6182139" cy="1143000"/>
          </a:xfrm>
        </p:spPr>
        <p:txBody>
          <a:bodyPr/>
          <a:lstStyle/>
          <a:p>
            <a:pPr algn="ctr"/>
            <a:r>
              <a:rPr lang="en-US" dirty="0" err="1"/>
              <a:t>Baywide</a:t>
            </a:r>
            <a:r>
              <a:rPr lang="en-US" dirty="0"/>
              <a:t> diet: 1YO</a:t>
            </a:r>
          </a:p>
        </p:txBody>
      </p:sp>
      <p:sp>
        <p:nvSpPr>
          <p:cNvPr id="5" name="TextBox 4">
            <a:extLst>
              <a:ext uri="{FF2B5EF4-FFF2-40B4-BE49-F238E27FC236}">
                <a16:creationId xmlns:a16="http://schemas.microsoft.com/office/drawing/2014/main" id="{7ABAAB60-DD5D-4A6B-8C5A-6B29DFE052D2}"/>
              </a:ext>
            </a:extLst>
          </p:cNvPr>
          <p:cNvSpPr txBox="1"/>
          <p:nvPr/>
        </p:nvSpPr>
        <p:spPr>
          <a:xfrm>
            <a:off x="755374" y="6453809"/>
            <a:ext cx="3909391" cy="338554"/>
          </a:xfrm>
          <a:prstGeom prst="rect">
            <a:avLst/>
          </a:prstGeom>
          <a:noFill/>
        </p:spPr>
        <p:txBody>
          <a:bodyPr wrap="square" rtlCol="0">
            <a:spAutoFit/>
          </a:bodyPr>
          <a:lstStyle/>
          <a:p>
            <a:r>
              <a:rPr lang="en-US" sz="1600" dirty="0">
                <a:solidFill>
                  <a:srgbClr val="FFFFFF"/>
                </a:solidFill>
                <a:latin typeface="Franklin Gothic Medium" panose="020B0603020102020204" pitchFamily="34" charset="0"/>
              </a:rPr>
              <a:t>Data from </a:t>
            </a:r>
            <a:r>
              <a:rPr lang="en-US" sz="1600" dirty="0" err="1">
                <a:solidFill>
                  <a:srgbClr val="FFFFFF"/>
                </a:solidFill>
                <a:latin typeface="Franklin Gothic Medium" panose="020B0603020102020204" pitchFamily="34" charset="0"/>
              </a:rPr>
              <a:t>Ihde</a:t>
            </a:r>
            <a:r>
              <a:rPr lang="en-US" sz="1600" dirty="0">
                <a:solidFill>
                  <a:srgbClr val="FFFFFF"/>
                </a:solidFill>
                <a:latin typeface="Franklin Gothic Medium" panose="020B0603020102020204" pitchFamily="34" charset="0"/>
              </a:rPr>
              <a:t> et al, 2015</a:t>
            </a:r>
          </a:p>
        </p:txBody>
      </p:sp>
      <p:pic>
        <p:nvPicPr>
          <p:cNvPr id="3" name="Picture 2">
            <a:extLst>
              <a:ext uri="{FF2B5EF4-FFF2-40B4-BE49-F238E27FC236}">
                <a16:creationId xmlns:a16="http://schemas.microsoft.com/office/drawing/2014/main" id="{AC53843D-0B61-43CF-85F4-0E29548E38B5}"/>
              </a:ext>
            </a:extLst>
          </p:cNvPr>
          <p:cNvPicPr>
            <a:picLocks noChangeAspect="1"/>
          </p:cNvPicPr>
          <p:nvPr/>
        </p:nvPicPr>
        <p:blipFill>
          <a:blip r:embed="rId2"/>
          <a:stretch>
            <a:fillRect/>
          </a:stretch>
        </p:blipFill>
        <p:spPr>
          <a:xfrm>
            <a:off x="357809" y="938893"/>
            <a:ext cx="8375373" cy="5514916"/>
          </a:xfrm>
          <a:prstGeom prst="rect">
            <a:avLst/>
          </a:prstGeom>
          <a:solidFill>
            <a:srgbClr val="FFFFFF"/>
          </a:solidFill>
        </p:spPr>
      </p:pic>
    </p:spTree>
    <p:extLst>
      <p:ext uri="{BB962C8B-B14F-4D97-AF65-F5344CB8AC3E}">
        <p14:creationId xmlns:p14="http://schemas.microsoft.com/office/powerpoint/2010/main" val="647891539"/>
      </p:ext>
    </p:extLst>
  </p:cSld>
  <p:clrMapOvr>
    <a:masterClrMapping/>
  </p:clrMapOvr>
</p:sld>
</file>

<file path=ppt/theme/theme1.xml><?xml version="1.0" encoding="utf-8"?>
<a:theme xmlns:a="http://schemas.openxmlformats.org/drawingml/2006/main" name="Tt_PPT_Template_3_Dark">
  <a:themeElements>
    <a:clrScheme name="Tetra Tech 3">
      <a:dk1>
        <a:srgbClr val="2A2C27"/>
      </a:dk1>
      <a:lt1>
        <a:srgbClr val="FFFFFF"/>
      </a:lt1>
      <a:dk2>
        <a:srgbClr val="003478"/>
      </a:dk2>
      <a:lt2>
        <a:srgbClr val="E0E1DD"/>
      </a:lt2>
      <a:accent1>
        <a:srgbClr val="5482AB"/>
      </a:accent1>
      <a:accent2>
        <a:srgbClr val="69923A"/>
      </a:accent2>
      <a:accent3>
        <a:srgbClr val="CA7700"/>
      </a:accent3>
      <a:accent4>
        <a:srgbClr val="B3995D"/>
      </a:accent4>
      <a:accent5>
        <a:srgbClr val="675C53"/>
      </a:accent5>
      <a:accent6>
        <a:srgbClr val="004165"/>
      </a:accent6>
      <a:hlink>
        <a:srgbClr val="0000FF"/>
      </a:hlink>
      <a:folHlink>
        <a:srgbClr val="7030A0"/>
      </a:folHlink>
    </a:clrScheme>
    <a:fontScheme name="Tetra Tech 3">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solidFill>
              <a:srgbClr val="FFFFFF"/>
            </a:solidFill>
            <a:latin typeface="Franklin Gothic Medium" panose="020B0603020102020204" pitchFamily="34" charset="0"/>
          </a:defRPr>
        </a:defPPr>
      </a:lstStyle>
    </a:txDef>
  </a:objectDefaults>
  <a:extraClrSchemeLst/>
  <a:extLst>
    <a:ext uri="{05A4C25C-085E-4340-85A3-A5531E510DB2}">
      <thm15:themeFamily xmlns:thm15="http://schemas.microsoft.com/office/thememl/2012/main" name="Tt_PPT_template_3_dark.potx" id="{A1D19A58-4EDE-4B6D-982F-4B200320298A}" vid="{423D1145-A084-4B49-B8DF-511CF92BF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4B9DE495FB0C4AACB47AC58CAF071C" ma:contentTypeVersion="2" ma:contentTypeDescription="Create a new document." ma:contentTypeScope="" ma:versionID="eaa80bfe975a06eec607d12f5268ff14">
  <xsd:schema xmlns:xsd="http://www.w3.org/2001/XMLSchema" xmlns:xs="http://www.w3.org/2001/XMLSchema" xmlns:p="http://schemas.microsoft.com/office/2006/metadata/properties" xmlns:ns2="9cfb1195-9d9a-45b0-9c73-c90d47cb3707" targetNamespace="http://schemas.microsoft.com/office/2006/metadata/properties" ma:root="true" ma:fieldsID="ec224047039d9925098887895295e5d5" ns2:_="">
    <xsd:import namespace="9cfb1195-9d9a-45b0-9c73-c90d47cb370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b1195-9d9a-45b0-9c73-c90d47cb3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658EA1-FB9E-4B23-82F5-B14273B57568}">
  <ds:schemaRefs>
    <ds:schemaRef ds:uri="http://schemas.microsoft.com/sharepoint/v3/contenttype/forms"/>
  </ds:schemaRefs>
</ds:datastoreItem>
</file>

<file path=customXml/itemProps2.xml><?xml version="1.0" encoding="utf-8"?>
<ds:datastoreItem xmlns:ds="http://schemas.openxmlformats.org/officeDocument/2006/customXml" ds:itemID="{933F53BD-3A78-4267-AF9F-721C896D4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b1195-9d9a-45b0-9c73-c90d47cb3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8512A0-91AF-4FF2-B9CD-6058FF4BA74E}">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9cfb1195-9d9a-45b0-9c73-c90d47cb370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Tt_PPT_template_3_dark</Template>
  <TotalTime>0</TotalTime>
  <Words>1536</Words>
  <Application>Microsoft Office PowerPoint</Application>
  <PresentationFormat>On-screen Show (4:3)</PresentationFormat>
  <Paragraphs>174</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Franklin Gothic Book</vt:lpstr>
      <vt:lpstr>Franklin Gothic Demi</vt:lpstr>
      <vt:lpstr>Franklin Gothic Medium</vt:lpstr>
      <vt:lpstr>Times New Roman</vt:lpstr>
      <vt:lpstr>Wingdings</vt:lpstr>
      <vt:lpstr>Tt_PPT_Template_3_Dark</vt:lpstr>
      <vt:lpstr>MICROPLASTICS ECOLOGICAL RISK ASSESSMENT: Updates and Gaps &amp; Linkages to Chesapeake Bay Program Goals</vt:lpstr>
      <vt:lpstr>Striped Bass ERA Recap</vt:lpstr>
      <vt:lpstr>Model Input and Criteria for Inclusion Potomac River Striped Bass YOY</vt:lpstr>
      <vt:lpstr>Model Development</vt:lpstr>
      <vt:lpstr>Qualitative food web interactions</vt:lpstr>
      <vt:lpstr>Semi-quantitative food web interaction </vt:lpstr>
      <vt:lpstr>Semi-quantitative food web interaction </vt:lpstr>
      <vt:lpstr>Semi-quantitative food web interaction </vt:lpstr>
      <vt:lpstr>Baywide diet: 1YO</vt:lpstr>
      <vt:lpstr>Updating the ERA Model</vt:lpstr>
      <vt:lpstr>Priority Prey Items</vt:lpstr>
      <vt:lpstr>Microplastic pathways</vt:lpstr>
      <vt:lpstr>Focus Areas</vt:lpstr>
      <vt:lpstr>Data Gaps</vt:lpstr>
      <vt:lpstr>Data Gaps</vt:lpstr>
      <vt:lpstr>Data Gaps</vt:lpstr>
      <vt:lpstr>Data Gaps</vt:lpstr>
      <vt:lpstr>Next Steps</vt:lpstr>
      <vt:lpstr>Chesapeake Bay Agreement 2014 &amp; Plastics</vt:lpstr>
      <vt:lpstr>Microplastics and the 31 outcomes</vt:lpstr>
      <vt:lpstr>Forage Fish</vt:lpstr>
      <vt:lpstr>Brook Trout</vt:lpstr>
      <vt:lpstr>Wetlands</vt:lpstr>
      <vt:lpstr>Toxic Contaminants Policy and Prevention </vt:lpstr>
      <vt:lpstr>Microplastics and the 31 Outcomes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2019-12-01T17:08:29Z</dcterms:created>
  <dcterms:modified xsi:type="dcterms:W3CDTF">2022-05-19T16:44:54Z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0x010100A54B9DE495FB0C4AACB47AC58CAF071C</vt:lpwstr>
  </property>
</Properties>
</file>