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9" r:id="rId2"/>
    <p:sldId id="275" r:id="rId3"/>
    <p:sldId id="274" r:id="rId4"/>
    <p:sldId id="268" r:id="rId5"/>
    <p:sldId id="271" r:id="rId6"/>
    <p:sldId id="272" r:id="rId7"/>
    <p:sldId id="273" r:id="rId8"/>
    <p:sldId id="2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4" autoAdjust="0"/>
  </p:normalViewPr>
  <p:slideViewPr>
    <p:cSldViewPr>
      <p:cViewPr varScale="1">
        <p:scale>
          <a:sx n="57" d="100"/>
          <a:sy n="57"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3290C-54BE-4D6B-BC4D-4D560E3D19F3}" type="datetimeFigureOut">
              <a:rPr lang="en-US" smtClean="0"/>
              <a:pPr/>
              <a:t>8/23/2013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3A353-225D-4629-AADF-C406940E22E1}" type="slidenum">
              <a:rPr lang="en-US" smtClean="0"/>
              <a:pPr/>
              <a:t>‹#›</a:t>
            </a:fld>
            <a:endParaRPr lang="en-US"/>
          </a:p>
        </p:txBody>
      </p:sp>
    </p:spTree>
    <p:extLst>
      <p:ext uri="{BB962C8B-B14F-4D97-AF65-F5344CB8AC3E}">
        <p14:creationId xmlns:p14="http://schemas.microsoft.com/office/powerpoint/2010/main" val="42010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rPr>
              <a:t>What do you see?</a:t>
            </a:r>
          </a:p>
          <a:p>
            <a:endParaRPr lang="en-US" sz="1200" dirty="0" smtClean="0">
              <a:latin typeface="Times New Roman" pitchFamily="18" charset="0"/>
            </a:endParaRPr>
          </a:p>
          <a:p>
            <a:r>
              <a:rPr lang="en-US" sz="1200" dirty="0" smtClean="0">
                <a:latin typeface="Times New Roman" pitchFamily="18" charset="0"/>
              </a:rPr>
              <a:t>56% Forest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Forests can absorb</a:t>
            </a:r>
            <a:r>
              <a:rPr lang="en-US" sz="1200" baseline="0" dirty="0" smtClean="0">
                <a:latin typeface="Times New Roman" pitchFamily="18" charset="0"/>
              </a:rPr>
              <a:t> 20 x more runoff than a parking lost and  6x as much as turf</a:t>
            </a:r>
            <a:endParaRPr lang="en-US" sz="1200" dirty="0" smtClean="0">
              <a:latin typeface="Times New Roman" pitchFamily="18" charset="0"/>
            </a:endParaRPr>
          </a:p>
          <a:p>
            <a:endParaRPr lang="en-US" sz="1200" dirty="0" smtClean="0">
              <a:latin typeface="Times New Roman" pitchFamily="18" charset="0"/>
            </a:endParaRPr>
          </a:p>
          <a:p>
            <a:pPr>
              <a:buFont typeface="Arial" pitchFamily="34" charset="0"/>
              <a:buChar char="•"/>
            </a:pPr>
            <a:r>
              <a:rPr lang="en-US" sz="1200" dirty="0" smtClean="0">
                <a:latin typeface="Times New Roman" pitchFamily="18" charset="0"/>
              </a:rPr>
              <a:t> 15% N (Air): Retain 85% of</a:t>
            </a:r>
            <a:r>
              <a:rPr lang="en-US" sz="1200" baseline="0" dirty="0" smtClean="0">
                <a:latin typeface="Times New Roman" pitchFamily="18" charset="0"/>
              </a:rPr>
              <a:t> atmospheric </a:t>
            </a:r>
            <a:r>
              <a:rPr lang="en-US" sz="1200" baseline="0" dirty="0" err="1" smtClean="0">
                <a:latin typeface="Times New Roman" pitchFamily="18" charset="0"/>
              </a:rPr>
              <a:t>dep</a:t>
            </a:r>
            <a:endParaRPr lang="en-US" sz="1200" dirty="0" smtClean="0">
              <a:latin typeface="Times New Roman" pitchFamily="18" charset="0"/>
            </a:endParaRPr>
          </a:p>
          <a:p>
            <a:pPr>
              <a:buFont typeface="Arial" pitchFamily="34" charset="0"/>
              <a:buChar char="•"/>
            </a:pPr>
            <a:r>
              <a:rPr lang="en-US" sz="1200" dirty="0" smtClean="0">
                <a:latin typeface="Times New Roman" pitchFamily="18" charset="0"/>
              </a:rPr>
              <a:t>  2% P</a:t>
            </a:r>
          </a:p>
          <a:p>
            <a:endParaRPr lang="en-US" sz="1200" dirty="0" smtClean="0">
              <a:latin typeface="Times New Roman" pitchFamily="18" charset="0"/>
            </a:endParaRPr>
          </a:p>
          <a:p>
            <a:r>
              <a:rPr lang="en-US" sz="1200" dirty="0" smtClean="0">
                <a:latin typeface="Times New Roman" pitchFamily="18" charset="0"/>
              </a:rPr>
              <a:t>Drinking</a:t>
            </a:r>
            <a:r>
              <a:rPr lang="en-US" sz="1200" baseline="0" dirty="0" smtClean="0">
                <a:latin typeface="Times New Roman" pitchFamily="18" charset="0"/>
              </a:rPr>
              <a:t> water</a:t>
            </a:r>
            <a:endParaRPr lang="en-US" sz="1200" dirty="0" smtClean="0">
              <a:latin typeface="Times New Roman" pitchFamily="18" charset="0"/>
            </a:endParaRPr>
          </a:p>
          <a:p>
            <a:r>
              <a:rPr lang="en-US" sz="1200" dirty="0" smtClean="0">
                <a:latin typeface="Times New Roman" pitchFamily="18" charset="0"/>
              </a:rPr>
              <a:t>Water</a:t>
            </a:r>
            <a:r>
              <a:rPr lang="en-US" sz="1200" baseline="0" dirty="0" smtClean="0">
                <a:latin typeface="Times New Roman" pitchFamily="18" charset="0"/>
              </a:rPr>
              <a:t> storage</a:t>
            </a:r>
          </a:p>
          <a:p>
            <a:r>
              <a:rPr lang="en-US" sz="1200" baseline="0" dirty="0" smtClean="0">
                <a:latin typeface="Times New Roman" pitchFamily="18" charset="0"/>
              </a:rPr>
              <a:t>Stream health</a:t>
            </a:r>
          </a:p>
          <a:p>
            <a:endParaRPr lang="en-US" sz="1200" baseline="0" dirty="0" smtClean="0">
              <a:latin typeface="Times New Roman" pitchFamily="18" charset="0"/>
            </a:endParaRPr>
          </a:p>
          <a:p>
            <a:r>
              <a:rPr lang="en-US" sz="1200" baseline="0" dirty="0" smtClean="0">
                <a:latin typeface="Times New Roman" pitchFamily="18" charset="0"/>
              </a:rPr>
              <a:t>Good BMP: Will talk today about add new forest, but will focus on maintaining existing today</a:t>
            </a:r>
            <a:endParaRPr lang="en-US" sz="1200" dirty="0" smtClean="0">
              <a:latin typeface="Times New Roman" pitchFamily="18" charset="0"/>
            </a:endParaRPr>
          </a:p>
          <a:p>
            <a:endParaRPr lang="en-US" sz="1200" dirty="0" smtClean="0">
              <a:latin typeface="Times New Roman" pitchFamily="18" charset="0"/>
            </a:endParaRP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203A353-225D-4629-AADF-C406940E22E1}" type="slidenum">
              <a:rPr lang="en-US" smtClean="0"/>
              <a:pPr/>
              <a:t>1</a:t>
            </a:fld>
            <a:endParaRPr lang="en-US"/>
          </a:p>
        </p:txBody>
      </p:sp>
    </p:spTree>
    <p:extLst>
      <p:ext uri="{BB962C8B-B14F-4D97-AF65-F5344CB8AC3E}">
        <p14:creationId xmlns:p14="http://schemas.microsoft.com/office/powerpoint/2010/main" val="29157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 of all forest is human influenced (1.5 or within)</a:t>
            </a:r>
          </a:p>
          <a:p>
            <a:endParaRPr lang="en-US" dirty="0" smtClean="0"/>
          </a:p>
          <a:p>
            <a:r>
              <a:rPr lang="en-US" dirty="0" smtClean="0"/>
              <a:t>Invasive</a:t>
            </a:r>
            <a:r>
              <a:rPr lang="en-US" baseline="0" dirty="0" smtClean="0"/>
              <a:t> plants, pests, deer, development</a:t>
            </a:r>
            <a:endParaRPr lang="en-US" dirty="0" smtClean="0"/>
          </a:p>
          <a:p>
            <a:endParaRPr lang="en-US" dirty="0" smtClean="0"/>
          </a:p>
          <a:p>
            <a:r>
              <a:rPr lang="en-US" dirty="0" smtClean="0"/>
              <a:t>MD:</a:t>
            </a:r>
            <a:r>
              <a:rPr lang="en-US" baseline="0" dirty="0" smtClean="0"/>
              <a:t> 60%</a:t>
            </a:r>
          </a:p>
          <a:p>
            <a:r>
              <a:rPr lang="en-US" baseline="0" dirty="0" smtClean="0"/>
              <a:t>DE:58%</a:t>
            </a:r>
          </a:p>
          <a:p>
            <a:r>
              <a:rPr lang="en-US" baseline="0" dirty="0" smtClean="0"/>
              <a:t>VA: 405</a:t>
            </a:r>
          </a:p>
          <a:p>
            <a:r>
              <a:rPr lang="en-US" baseline="0" dirty="0" smtClean="0"/>
              <a:t>Pa: 38%</a:t>
            </a:r>
            <a:endParaRPr lang="en-US" dirty="0"/>
          </a:p>
        </p:txBody>
      </p:sp>
      <p:sp>
        <p:nvSpPr>
          <p:cNvPr id="4" name="Slide Number Placeholder 3"/>
          <p:cNvSpPr>
            <a:spLocks noGrp="1"/>
          </p:cNvSpPr>
          <p:nvPr>
            <p:ph type="sldNum" sz="quarter" idx="10"/>
          </p:nvPr>
        </p:nvSpPr>
        <p:spPr/>
        <p:txBody>
          <a:bodyPr/>
          <a:lstStyle/>
          <a:p>
            <a:fld id="{4203A353-225D-4629-AADF-C406940E22E1}" type="slidenum">
              <a:rPr lang="en-US" smtClean="0"/>
              <a:pPr/>
              <a:t>2</a:t>
            </a:fld>
            <a:endParaRPr lang="en-US"/>
          </a:p>
        </p:txBody>
      </p:sp>
    </p:spTree>
    <p:extLst>
      <p:ext uri="{BB962C8B-B14F-4D97-AF65-F5344CB8AC3E}">
        <p14:creationId xmlns:p14="http://schemas.microsoft.com/office/powerpoint/2010/main" val="4082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Private:</a:t>
            </a:r>
            <a:r>
              <a:rPr lang="en-US" baseline="0" dirty="0" smtClean="0"/>
              <a:t> 78%</a:t>
            </a:r>
            <a:r>
              <a:rPr lang="en-US" baseline="0" dirty="0"/>
              <a:t> </a:t>
            </a:r>
            <a:r>
              <a:rPr lang="en-US" baseline="0" dirty="0" smtClean="0"/>
              <a:t>(Family, 64%)</a:t>
            </a:r>
          </a:p>
          <a:p>
            <a:r>
              <a:rPr lang="en-US" baseline="0" dirty="0" smtClean="0"/>
              <a:t>State: 14</a:t>
            </a:r>
          </a:p>
          <a:p>
            <a:r>
              <a:rPr lang="en-US" baseline="0" dirty="0" smtClean="0"/>
              <a:t>Federal: 6</a:t>
            </a:r>
          </a:p>
          <a:p>
            <a:r>
              <a:rPr lang="en-US" baseline="0" dirty="0" smtClean="0"/>
              <a:t>Local: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Watershed forest owned by majority of small landowners</a:t>
            </a:r>
            <a:r>
              <a:rPr lang="en-US" baseline="0" dirty="0" smtClean="0"/>
              <a:t>: </a:t>
            </a:r>
            <a:r>
              <a:rPr lang="en-US" sz="1200" dirty="0" smtClean="0">
                <a:latin typeface="Times New Roman" pitchFamily="18" charset="0"/>
              </a:rPr>
              <a:t>&gt;900,000 family owners</a:t>
            </a:r>
          </a:p>
          <a:p>
            <a:endParaRPr lang="en-US" baseline="0" dirty="0" smtClean="0"/>
          </a:p>
          <a:p>
            <a:r>
              <a:rPr lang="en-US" baseline="0" dirty="0" smtClean="0"/>
              <a:t>70% of Pennsylvanian’s believe the state’s forests are publicly owned and protected or did not know</a:t>
            </a:r>
          </a:p>
          <a:p>
            <a:endParaRPr lang="en-US" baseline="0" dirty="0" smtClean="0"/>
          </a:p>
          <a:p>
            <a:endParaRPr lang="en-US" sz="1200" dirty="0" smtClean="0">
              <a:latin typeface="Times New Roman" pitchFamily="18" charset="0"/>
            </a:endParaRPr>
          </a:p>
          <a:p>
            <a:r>
              <a:rPr lang="en-US" sz="1200" dirty="0" smtClean="0">
                <a:latin typeface="Times New Roman" pitchFamily="18" charset="0"/>
              </a:rPr>
              <a:t>&gt;70% of family forest owners older than 55</a:t>
            </a:r>
          </a:p>
          <a:p>
            <a:endParaRPr lang="en-US" baseline="0" dirty="0" smtClean="0"/>
          </a:p>
        </p:txBody>
      </p:sp>
      <p:sp>
        <p:nvSpPr>
          <p:cNvPr id="4" name="Slide Number Placeholder 3"/>
          <p:cNvSpPr>
            <a:spLocks noGrp="1"/>
          </p:cNvSpPr>
          <p:nvPr>
            <p:ph type="sldNum" sz="quarter" idx="10"/>
          </p:nvPr>
        </p:nvSpPr>
        <p:spPr/>
        <p:txBody>
          <a:bodyPr/>
          <a:lstStyle/>
          <a:p>
            <a:fld id="{4203A353-225D-4629-AADF-C406940E22E1}" type="slidenum">
              <a:rPr lang="en-US" smtClean="0"/>
              <a:pPr/>
              <a:t>3</a:t>
            </a:fld>
            <a:endParaRPr lang="en-US"/>
          </a:p>
        </p:txBody>
      </p:sp>
    </p:spTree>
    <p:extLst>
      <p:ext uri="{BB962C8B-B14F-4D97-AF65-F5344CB8AC3E}">
        <p14:creationId xmlns:p14="http://schemas.microsoft.com/office/powerpoint/2010/main" val="72562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Came with the house/natural beauty</a:t>
            </a:r>
          </a:p>
        </p:txBody>
      </p:sp>
      <p:sp>
        <p:nvSpPr>
          <p:cNvPr id="4" name="Slide Number Placeholder 3"/>
          <p:cNvSpPr>
            <a:spLocks noGrp="1"/>
          </p:cNvSpPr>
          <p:nvPr>
            <p:ph type="sldNum" sz="quarter" idx="10"/>
          </p:nvPr>
        </p:nvSpPr>
        <p:spPr/>
        <p:txBody>
          <a:bodyPr/>
          <a:lstStyle/>
          <a:p>
            <a:fld id="{4203A353-225D-4629-AADF-C406940E22E1}" type="slidenum">
              <a:rPr lang="en-US" smtClean="0"/>
              <a:pPr/>
              <a:t>4</a:t>
            </a:fld>
            <a:endParaRPr lang="en-US"/>
          </a:p>
        </p:txBody>
      </p:sp>
    </p:spTree>
    <p:extLst>
      <p:ext uri="{BB962C8B-B14F-4D97-AF65-F5344CB8AC3E}">
        <p14:creationId xmlns:p14="http://schemas.microsoft.com/office/powerpoint/2010/main" val="11593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Recreation</a:t>
            </a:r>
            <a:endParaRPr lang="en-US" dirty="0"/>
          </a:p>
        </p:txBody>
      </p:sp>
      <p:sp>
        <p:nvSpPr>
          <p:cNvPr id="4" name="Slide Number Placeholder 3"/>
          <p:cNvSpPr>
            <a:spLocks noGrp="1"/>
          </p:cNvSpPr>
          <p:nvPr>
            <p:ph type="sldNum" sz="quarter" idx="10"/>
          </p:nvPr>
        </p:nvSpPr>
        <p:spPr/>
        <p:txBody>
          <a:bodyPr/>
          <a:lstStyle/>
          <a:p>
            <a:fld id="{4203A353-225D-4629-AADF-C406940E22E1}" type="slidenum">
              <a:rPr lang="en-US" smtClean="0"/>
              <a:pPr/>
              <a:t>5</a:t>
            </a:fld>
            <a:endParaRPr lang="en-US"/>
          </a:p>
        </p:txBody>
      </p:sp>
    </p:spTree>
    <p:extLst>
      <p:ext uri="{BB962C8B-B14F-4D97-AF65-F5344CB8AC3E}">
        <p14:creationId xmlns:p14="http://schemas.microsoft.com/office/powerpoint/2010/main" val="376408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Back 40</a:t>
            </a:r>
          </a:p>
          <a:p>
            <a:endParaRPr lang="en-US" baseline="0" dirty="0" smtClean="0"/>
          </a:p>
          <a:p>
            <a:r>
              <a:rPr lang="en-US" baseline="0" dirty="0" smtClean="0"/>
              <a:t>40% of forest part of a farm</a:t>
            </a:r>
          </a:p>
        </p:txBody>
      </p:sp>
      <p:sp>
        <p:nvSpPr>
          <p:cNvPr id="4" name="Slide Number Placeholder 3"/>
          <p:cNvSpPr>
            <a:spLocks noGrp="1"/>
          </p:cNvSpPr>
          <p:nvPr>
            <p:ph type="sldNum" sz="quarter" idx="10"/>
          </p:nvPr>
        </p:nvSpPr>
        <p:spPr/>
        <p:txBody>
          <a:bodyPr/>
          <a:lstStyle/>
          <a:p>
            <a:fld id="{4203A353-225D-4629-AADF-C406940E22E1}" type="slidenum">
              <a:rPr lang="en-US" smtClean="0"/>
              <a:pPr/>
              <a:t>6</a:t>
            </a:fld>
            <a:endParaRPr lang="en-US"/>
          </a:p>
        </p:txBody>
      </p:sp>
    </p:spTree>
    <p:extLst>
      <p:ext uri="{BB962C8B-B14F-4D97-AF65-F5344CB8AC3E}">
        <p14:creationId xmlns:p14="http://schemas.microsoft.com/office/powerpoint/2010/main" val="414483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rPr>
              <a:t>Average parcel size decreased by 24% over last 10 years; owners up 25%</a:t>
            </a:r>
          </a:p>
          <a:p>
            <a:endParaRPr lang="en-US" sz="120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Growing number of small, private landowners</a:t>
            </a:r>
            <a:br>
              <a:rPr lang="en-US" dirty="0" smtClean="0"/>
            </a:br>
            <a:r>
              <a:rPr lang="en-US" dirty="0" smtClean="0"/>
              <a:t>Declining </a:t>
            </a:r>
            <a:r>
              <a:rPr lang="en-US" dirty="0" err="1" smtClean="0"/>
              <a:t>gov't</a:t>
            </a:r>
            <a:r>
              <a:rPr lang="en-US" dirty="0" smtClean="0"/>
              <a:t> budgets for landowner outreach</a:t>
            </a:r>
            <a:br>
              <a:rPr lang="en-US" dirty="0" smtClean="0"/>
            </a:br>
            <a:r>
              <a:rPr lang="en-US" dirty="0" smtClean="0"/>
              <a:t>Confusion mix of landowner programs</a:t>
            </a:r>
          </a:p>
          <a:p>
            <a:endParaRPr lang="en-US" sz="1200" dirty="0" smtClean="0">
              <a:latin typeface="Times New Roman"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4203A353-225D-4629-AADF-C406940E22E1}" type="slidenum">
              <a:rPr lang="en-US" smtClean="0"/>
              <a:pPr/>
              <a:t>7</a:t>
            </a:fld>
            <a:endParaRPr lang="en-US"/>
          </a:p>
        </p:txBody>
      </p:sp>
    </p:spTree>
    <p:extLst>
      <p:ext uri="{BB962C8B-B14F-4D97-AF65-F5344CB8AC3E}">
        <p14:creationId xmlns:p14="http://schemas.microsoft.com/office/powerpoint/2010/main" val="353982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Outreach: Tools (LandServer), workshops, trainings</a:t>
            </a:r>
            <a:br>
              <a:rPr lang="en-US" dirty="0" smtClean="0"/>
            </a:br>
            <a:r>
              <a:rPr lang="en-US" dirty="0" smtClean="0"/>
              <a:t>Information and assistance: Clearinghouse, </a:t>
            </a:r>
            <a:br>
              <a:rPr lang="en-US" dirty="0" smtClean="0"/>
            </a:br>
            <a:endParaRPr lang="en-US" dirty="0" smtClean="0"/>
          </a:p>
          <a:p>
            <a:endParaRPr lang="en-US" dirty="0" smtClean="0"/>
          </a:p>
          <a:p>
            <a:r>
              <a:rPr lang="en-US" dirty="0" smtClean="0"/>
              <a:t>Forestry for the Bay is a free, voluntary membership program made up of small and medium sized landowners who, like you, are interested in actively conserving their woodland or wants to restore woods to their property. </a:t>
            </a:r>
          </a:p>
          <a:p>
            <a:r>
              <a:rPr lang="en-US" dirty="0" smtClean="0"/>
              <a:t>As member you will have access to a wealth of information about local resources, incentive programs and technical assistance that can help you care for your property and meet your conservation goals. You will also be alerted to various workshops and trainings occurring in your region. </a:t>
            </a:r>
          </a:p>
          <a:p>
            <a:endParaRPr lang="en-US" b="1" dirty="0" smtClean="0"/>
          </a:p>
          <a:p>
            <a:r>
              <a:rPr lang="en-US" b="1" dirty="0" smtClean="0"/>
              <a:t>Access to the Woodlands Resource page </a:t>
            </a:r>
            <a:r>
              <a:rPr lang="en-US" b="0" dirty="0" smtClean="0"/>
              <a:t>This easy to navigate resource contains a wealth of information on technical and financial assistance, fact sheets specific to your goals and objectives, and links to the variety of incentives being offered in your area. </a:t>
            </a:r>
          </a:p>
          <a:p>
            <a:r>
              <a:rPr lang="en-US" b="1" dirty="0" smtClean="0"/>
              <a:t>Guidance in developing a management plan for your woodlands </a:t>
            </a:r>
            <a:r>
              <a:rPr lang="en-US" b="0" dirty="0" smtClean="0"/>
              <a:t>We offer two templates to help you establish goals for your property and a plan to accomplish them. </a:t>
            </a:r>
          </a:p>
          <a:p>
            <a:r>
              <a:rPr lang="en-US" b="1" dirty="0" smtClean="0"/>
              <a:t>Free </a:t>
            </a:r>
            <a:r>
              <a:rPr lang="en-US" b="1" i="1" dirty="0" smtClean="0"/>
              <a:t>Forestry for the Bay</a:t>
            </a:r>
            <a:r>
              <a:rPr lang="en-US" b="1" dirty="0" smtClean="0"/>
              <a:t> sign </a:t>
            </a:r>
            <a:r>
              <a:rPr lang="en-US" b="0" dirty="0" smtClean="0"/>
              <a:t>All members will receive an official membership sign to post on your property after initiating conservation action. </a:t>
            </a:r>
          </a:p>
          <a:p>
            <a:r>
              <a:rPr lang="en-US" b="1" dirty="0" smtClean="0"/>
              <a:t>Free monthly newsletter </a:t>
            </a:r>
            <a:r>
              <a:rPr lang="en-US" b="0" dirty="0" smtClean="0"/>
              <a:t>All members receive an E-newsletter concerning the latest conservation practices, woodland issues and local events and workshops. </a:t>
            </a:r>
          </a:p>
          <a:p>
            <a:r>
              <a:rPr lang="en-US" b="1" dirty="0" smtClean="0"/>
              <a:t>Eligibility for awards and recognition of stewardship </a:t>
            </a:r>
            <a:r>
              <a:rPr lang="en-US" b="0" dirty="0" smtClean="0"/>
              <a:t>Forestry for the Bay will award several participants each year for improving the health of their forests, and the health of the Chesapeake Bay. </a:t>
            </a:r>
          </a:p>
          <a:p>
            <a:r>
              <a:rPr lang="en-US" b="1" dirty="0" smtClean="0"/>
              <a:t>Participation in Forestry for the Bay Mentoring Program </a:t>
            </a:r>
            <a:r>
              <a:rPr lang="en-US" b="0" dirty="0" smtClean="0"/>
              <a:t>This tool will provide you the opportunity to learn from or share your woodland management experiences and information with other members. </a:t>
            </a:r>
          </a:p>
          <a:p>
            <a:r>
              <a:rPr lang="en-US" b="1" dirty="0" smtClean="0"/>
              <a:t>Access to web-based mapping and analysis tool to print maps and reports on your property </a:t>
            </a:r>
            <a:r>
              <a:rPr lang="en-US" b="0" dirty="0" smtClean="0"/>
              <a:t>You will have access to a web based mapping tool that will enable you to view, among many features, the topography, soils, and aerial photos of your property. Registered users can add property boundaries &amp; other natural resource features, upload GPS info, and print custom maps. </a:t>
            </a:r>
          </a:p>
          <a:p>
            <a:r>
              <a:rPr lang="en-US" b="1" dirty="0" smtClean="0"/>
              <a:t>Increased information and access to ecosystems service market </a:t>
            </a:r>
            <a:r>
              <a:rPr lang="en-US" b="0" dirty="0" smtClean="0"/>
              <a:t>You will receive the latest information about the burgeoning ecosystems market and how your intact woodland can generate income. </a:t>
            </a:r>
          </a:p>
          <a:p>
            <a:r>
              <a:rPr lang="en-US" b="1" dirty="0" smtClean="0"/>
              <a:t>Doing the right thing, for you, for your land, and for the community where you live </a:t>
            </a:r>
          </a:p>
          <a:p>
            <a:endParaRPr lang="en-US" dirty="0" smtClean="0"/>
          </a:p>
        </p:txBody>
      </p:sp>
      <p:sp>
        <p:nvSpPr>
          <p:cNvPr id="4" name="Slide Number Placeholder 3"/>
          <p:cNvSpPr>
            <a:spLocks noGrp="1"/>
          </p:cNvSpPr>
          <p:nvPr>
            <p:ph type="sldNum" sz="quarter" idx="10"/>
          </p:nvPr>
        </p:nvSpPr>
        <p:spPr/>
        <p:txBody>
          <a:bodyPr/>
          <a:lstStyle/>
          <a:p>
            <a:fld id="{4203A353-225D-4629-AADF-C406940E22E1}" type="slidenum">
              <a:rPr lang="en-US" smtClean="0"/>
              <a:pPr/>
              <a:t>8</a:t>
            </a:fld>
            <a:endParaRPr lang="en-US"/>
          </a:p>
        </p:txBody>
      </p:sp>
    </p:spTree>
    <p:extLst>
      <p:ext uri="{BB962C8B-B14F-4D97-AF65-F5344CB8AC3E}">
        <p14:creationId xmlns:p14="http://schemas.microsoft.com/office/powerpoint/2010/main" val="72006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F81384-2E06-42F0-BDCC-DA287B5A1609}"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81384-2E06-42F0-BDCC-DA287B5A1609}"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81384-2E06-42F0-BDCC-DA287B5A1609}"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81384-2E06-42F0-BDCC-DA287B5A1609}"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81384-2E06-42F0-BDCC-DA287B5A1609}"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81384-2E06-42F0-BDCC-DA287B5A1609}"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81384-2E06-42F0-BDCC-DA287B5A1609}" type="datetimeFigureOut">
              <a:rPr lang="en-US" smtClean="0"/>
              <a:pPr/>
              <a:t>8/23/2013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81384-2E06-42F0-BDCC-DA287B5A1609}" type="datetimeFigureOut">
              <a:rPr lang="en-US" smtClean="0"/>
              <a:pPr/>
              <a:t>8/23/2013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81384-2E06-42F0-BDCC-DA287B5A1609}" type="datetimeFigureOut">
              <a:rPr lang="en-US" smtClean="0"/>
              <a:pPr/>
              <a:t>8/23/2013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81384-2E06-42F0-BDCC-DA287B5A1609}"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81384-2E06-42F0-BDCC-DA287B5A1609}"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AFB9-A9C1-46FF-B695-61830122D1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81384-2E06-42F0-BDCC-DA287B5A1609}" type="datetimeFigureOut">
              <a:rPr lang="en-US" smtClean="0"/>
              <a:pPr/>
              <a:t>8/23/2013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FAFB9-A9C1-46FF-B695-61830122D1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d-Cover-2000.jpg"/>
          <p:cNvPicPr>
            <a:picLocks noChangeAspect="1"/>
          </p:cNvPicPr>
          <p:nvPr/>
        </p:nvPicPr>
        <p:blipFill>
          <a:blip r:embed="rId3" cstate="print"/>
          <a:stretch>
            <a:fillRect/>
          </a:stretch>
        </p:blipFill>
        <p:spPr>
          <a:xfrm>
            <a:off x="1982390" y="0"/>
            <a:ext cx="5179219"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81200" y="0"/>
            <a:ext cx="529936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restland-Ownership.jpg"/>
          <p:cNvPicPr>
            <a:picLocks noChangeAspect="1"/>
          </p:cNvPicPr>
          <p:nvPr/>
        </p:nvPicPr>
        <p:blipFill>
          <a:blip r:embed="rId3" cstate="print"/>
          <a:stretch>
            <a:fillRect/>
          </a:stretch>
        </p:blipFill>
        <p:spPr>
          <a:xfrm>
            <a:off x="2108873" y="0"/>
            <a:ext cx="4977727"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ouse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MG_9892.JPG"/>
          <p:cNvPicPr>
            <a:picLocks noChangeAspect="1"/>
          </p:cNvPicPr>
          <p:nvPr/>
        </p:nvPicPr>
        <p:blipFill>
          <a:blip r:embed="rId3" cstate="print"/>
          <a:stretch>
            <a:fillRect/>
          </a:stretch>
        </p:blipFill>
        <p:spPr>
          <a:xfrm>
            <a:off x="0" y="381000"/>
            <a:ext cx="9144000" cy="609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mberly patch w cadastral.jpg"/>
          <p:cNvPicPr>
            <a:picLocks noChangeAspect="1"/>
          </p:cNvPicPr>
          <p:nvPr/>
        </p:nvPicPr>
        <p:blipFill>
          <a:blip r:embed="rId3" cstate="print"/>
          <a:stretch>
            <a:fillRect/>
          </a:stretch>
        </p:blipFill>
        <p:spPr>
          <a:xfrm>
            <a:off x="0" y="771271"/>
            <a:ext cx="9155055" cy="54009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ests4Baylogo-web.jpg"/>
          <p:cNvPicPr>
            <a:picLocks noChangeAspect="1"/>
          </p:cNvPicPr>
          <p:nvPr/>
        </p:nvPicPr>
        <p:blipFill>
          <a:blip r:embed="rId3" cstate="print"/>
          <a:stretch>
            <a:fillRect/>
          </a:stretch>
        </p:blipFill>
        <p:spPr>
          <a:xfrm>
            <a:off x="1905000" y="381000"/>
            <a:ext cx="5669280" cy="4724400"/>
          </a:xfrm>
          <a:prstGeom prst="rect">
            <a:avLst/>
          </a:prstGeom>
        </p:spPr>
      </p:pic>
      <p:sp>
        <p:nvSpPr>
          <p:cNvPr id="4" name="TextBox 3"/>
          <p:cNvSpPr txBox="1"/>
          <p:nvPr/>
        </p:nvSpPr>
        <p:spPr>
          <a:xfrm>
            <a:off x="1371600" y="5562600"/>
            <a:ext cx="6934200" cy="461665"/>
          </a:xfrm>
          <a:prstGeom prst="rect">
            <a:avLst/>
          </a:prstGeom>
          <a:noFill/>
        </p:spPr>
        <p:txBody>
          <a:bodyPr wrap="square" rtlCol="0">
            <a:spAutoFit/>
          </a:bodyPr>
          <a:lstStyle/>
          <a:p>
            <a:pPr algn="ctr"/>
            <a:r>
              <a:rPr lang="en-US" sz="2400" dirty="0" smtClean="0"/>
              <a:t>Eric Sprague	esprague@allianceforthebay.org</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2631</TotalTime>
  <Words>216</Words>
  <Application>Microsoft Office PowerPoint</Application>
  <PresentationFormat>On-screen Show (4:3)</PresentationFormat>
  <Paragraphs>67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esprague</dc:creator>
  <cp:lastModifiedBy>arobins</cp:lastModifiedBy>
  <cp:revision>124</cp:revision>
  <dcterms:created xsi:type="dcterms:W3CDTF">2013-01-31T19:44:07Z</dcterms:created>
  <dcterms:modified xsi:type="dcterms:W3CDTF">2013-08-23T12:37:54Z</dcterms:modified>
</cp:coreProperties>
</file>