
<file path=[Content_Types].xml><?xml version="1.0" encoding="utf-8"?>
<Types xmlns="http://schemas.openxmlformats.org/package/2006/content-types">
  <Default Extension="jpe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663" r:id="rId4"/>
    <p:sldId id="662" r:id="rId5"/>
    <p:sldId id="664" r:id="rId6"/>
    <p:sldId id="665" r:id="rId7"/>
    <p:sldId id="666" r:id="rId8"/>
    <p:sldId id="667" r:id="rId9"/>
    <p:sldId id="669" r:id="rId10"/>
    <p:sldId id="668" r:id="rId11"/>
    <p:sldId id="670" r:id="rId12"/>
    <p:sldId id="671" r:id="rId13"/>
    <p:sldId id="672" r:id="rId14"/>
    <p:sldId id="67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20000" autoAdjust="0"/>
    <p:restoredTop sz="94660"/>
  </p:normalViewPr>
  <p:slideViewPr>
    <p:cSldViewPr snapToGrid="0">
      <p:cViewPr varScale="1">
        <p:scale>
          <a:sx n="57" d="100"/>
          <a:sy n="57" d="100"/>
        </p:scale>
        <p:origin x="96" y="128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A25CC-775E-46FB-879F-9AB8888B35C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4C3712E-B471-46C7-8188-321D1795B93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FEF3AF4-D334-49FE-A916-811D72F140B5}"/>
              </a:ext>
            </a:extLst>
          </p:cNvPr>
          <p:cNvSpPr>
            <a:spLocks noGrp="1"/>
          </p:cNvSpPr>
          <p:nvPr>
            <p:ph type="dt" sz="half" idx="10"/>
          </p:nvPr>
        </p:nvSpPr>
        <p:spPr/>
        <p:txBody>
          <a:bodyPr/>
          <a:lstStyle/>
          <a:p>
            <a:fld id="{DF1D5750-18AB-4AF8-9317-6DBD8E8625B2}" type="datetimeFigureOut">
              <a:rPr lang="en-US" smtClean="0"/>
              <a:t>3/16/2022</a:t>
            </a:fld>
            <a:endParaRPr lang="en-US"/>
          </a:p>
        </p:txBody>
      </p:sp>
      <p:sp>
        <p:nvSpPr>
          <p:cNvPr id="5" name="Footer Placeholder 4">
            <a:extLst>
              <a:ext uri="{FF2B5EF4-FFF2-40B4-BE49-F238E27FC236}">
                <a16:creationId xmlns:a16="http://schemas.microsoft.com/office/drawing/2014/main" id="{B95330CA-AB76-48A4-98CD-C6DA0A3C5D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0ED549-1972-4701-83AA-617988DDB3EB}"/>
              </a:ext>
            </a:extLst>
          </p:cNvPr>
          <p:cNvSpPr>
            <a:spLocks noGrp="1"/>
          </p:cNvSpPr>
          <p:nvPr>
            <p:ph type="sldNum" sz="quarter" idx="12"/>
          </p:nvPr>
        </p:nvSpPr>
        <p:spPr/>
        <p:txBody>
          <a:bodyPr/>
          <a:lstStyle/>
          <a:p>
            <a:fld id="{34A784C3-51F3-46F3-B5CD-66D2A7F62BBE}" type="slidenum">
              <a:rPr lang="en-US" smtClean="0"/>
              <a:t>‹#›</a:t>
            </a:fld>
            <a:endParaRPr lang="en-US"/>
          </a:p>
        </p:txBody>
      </p:sp>
    </p:spTree>
    <p:extLst>
      <p:ext uri="{BB962C8B-B14F-4D97-AF65-F5344CB8AC3E}">
        <p14:creationId xmlns:p14="http://schemas.microsoft.com/office/powerpoint/2010/main" val="4122514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620B9-DD6B-446F-86E3-90ED7988635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854FBFA-33DF-4A58-BDAE-D4264C9884D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EEBCA7-8729-4943-B23F-8889051B4D24}"/>
              </a:ext>
            </a:extLst>
          </p:cNvPr>
          <p:cNvSpPr>
            <a:spLocks noGrp="1"/>
          </p:cNvSpPr>
          <p:nvPr>
            <p:ph type="dt" sz="half" idx="10"/>
          </p:nvPr>
        </p:nvSpPr>
        <p:spPr/>
        <p:txBody>
          <a:bodyPr/>
          <a:lstStyle/>
          <a:p>
            <a:fld id="{DF1D5750-18AB-4AF8-9317-6DBD8E8625B2}" type="datetimeFigureOut">
              <a:rPr lang="en-US" smtClean="0"/>
              <a:t>3/16/2022</a:t>
            </a:fld>
            <a:endParaRPr lang="en-US"/>
          </a:p>
        </p:txBody>
      </p:sp>
      <p:sp>
        <p:nvSpPr>
          <p:cNvPr id="5" name="Footer Placeholder 4">
            <a:extLst>
              <a:ext uri="{FF2B5EF4-FFF2-40B4-BE49-F238E27FC236}">
                <a16:creationId xmlns:a16="http://schemas.microsoft.com/office/drawing/2014/main" id="{09BEB355-2AAB-4B5F-A2FC-C2033CD176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48EB78-416C-48A9-9A29-EBFA514B2B63}"/>
              </a:ext>
            </a:extLst>
          </p:cNvPr>
          <p:cNvSpPr>
            <a:spLocks noGrp="1"/>
          </p:cNvSpPr>
          <p:nvPr>
            <p:ph type="sldNum" sz="quarter" idx="12"/>
          </p:nvPr>
        </p:nvSpPr>
        <p:spPr/>
        <p:txBody>
          <a:bodyPr/>
          <a:lstStyle/>
          <a:p>
            <a:fld id="{34A784C3-51F3-46F3-B5CD-66D2A7F62BBE}" type="slidenum">
              <a:rPr lang="en-US" smtClean="0"/>
              <a:t>‹#›</a:t>
            </a:fld>
            <a:endParaRPr lang="en-US"/>
          </a:p>
        </p:txBody>
      </p:sp>
    </p:spTree>
    <p:extLst>
      <p:ext uri="{BB962C8B-B14F-4D97-AF65-F5344CB8AC3E}">
        <p14:creationId xmlns:p14="http://schemas.microsoft.com/office/powerpoint/2010/main" val="261465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CB4F9B-D73B-4810-8E06-708158B6E63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716F50E-CFDA-4DFC-B708-C9BA179A20C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799EFB-240F-42AD-A7CA-5B8AFC2FF3E4}"/>
              </a:ext>
            </a:extLst>
          </p:cNvPr>
          <p:cNvSpPr>
            <a:spLocks noGrp="1"/>
          </p:cNvSpPr>
          <p:nvPr>
            <p:ph type="dt" sz="half" idx="10"/>
          </p:nvPr>
        </p:nvSpPr>
        <p:spPr/>
        <p:txBody>
          <a:bodyPr/>
          <a:lstStyle/>
          <a:p>
            <a:fld id="{DF1D5750-18AB-4AF8-9317-6DBD8E8625B2}" type="datetimeFigureOut">
              <a:rPr lang="en-US" smtClean="0"/>
              <a:t>3/16/2022</a:t>
            </a:fld>
            <a:endParaRPr lang="en-US"/>
          </a:p>
        </p:txBody>
      </p:sp>
      <p:sp>
        <p:nvSpPr>
          <p:cNvPr id="5" name="Footer Placeholder 4">
            <a:extLst>
              <a:ext uri="{FF2B5EF4-FFF2-40B4-BE49-F238E27FC236}">
                <a16:creationId xmlns:a16="http://schemas.microsoft.com/office/drawing/2014/main" id="{836801D9-B768-43A9-BF63-43A6514B86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0ABAC6-2CB2-45C0-B072-34DB242C4117}"/>
              </a:ext>
            </a:extLst>
          </p:cNvPr>
          <p:cNvSpPr>
            <a:spLocks noGrp="1"/>
          </p:cNvSpPr>
          <p:nvPr>
            <p:ph type="sldNum" sz="quarter" idx="12"/>
          </p:nvPr>
        </p:nvSpPr>
        <p:spPr/>
        <p:txBody>
          <a:bodyPr/>
          <a:lstStyle/>
          <a:p>
            <a:fld id="{34A784C3-51F3-46F3-B5CD-66D2A7F62BBE}" type="slidenum">
              <a:rPr lang="en-US" smtClean="0"/>
              <a:t>‹#›</a:t>
            </a:fld>
            <a:endParaRPr lang="en-US"/>
          </a:p>
        </p:txBody>
      </p:sp>
    </p:spTree>
    <p:extLst>
      <p:ext uri="{BB962C8B-B14F-4D97-AF65-F5344CB8AC3E}">
        <p14:creationId xmlns:p14="http://schemas.microsoft.com/office/powerpoint/2010/main" val="2103328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56780-F447-46CC-83DD-C8B0DF38A83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DA69719-5C3B-4E93-B97A-989F6446B3A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4068DA-B1C8-4149-AE7D-654B5FFC8EC9}"/>
              </a:ext>
            </a:extLst>
          </p:cNvPr>
          <p:cNvSpPr>
            <a:spLocks noGrp="1"/>
          </p:cNvSpPr>
          <p:nvPr>
            <p:ph type="dt" sz="half" idx="10"/>
          </p:nvPr>
        </p:nvSpPr>
        <p:spPr/>
        <p:txBody>
          <a:bodyPr/>
          <a:lstStyle/>
          <a:p>
            <a:fld id="{DF1D5750-18AB-4AF8-9317-6DBD8E8625B2}" type="datetimeFigureOut">
              <a:rPr lang="en-US" smtClean="0"/>
              <a:t>3/16/2022</a:t>
            </a:fld>
            <a:endParaRPr lang="en-US"/>
          </a:p>
        </p:txBody>
      </p:sp>
      <p:sp>
        <p:nvSpPr>
          <p:cNvPr id="5" name="Footer Placeholder 4">
            <a:extLst>
              <a:ext uri="{FF2B5EF4-FFF2-40B4-BE49-F238E27FC236}">
                <a16:creationId xmlns:a16="http://schemas.microsoft.com/office/drawing/2014/main" id="{5641FD6E-0FA5-478B-81CF-EA68922D71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6FF404-A58A-4E6D-9CFB-CB010DBD4FB9}"/>
              </a:ext>
            </a:extLst>
          </p:cNvPr>
          <p:cNvSpPr>
            <a:spLocks noGrp="1"/>
          </p:cNvSpPr>
          <p:nvPr>
            <p:ph type="sldNum" sz="quarter" idx="12"/>
          </p:nvPr>
        </p:nvSpPr>
        <p:spPr/>
        <p:txBody>
          <a:bodyPr/>
          <a:lstStyle/>
          <a:p>
            <a:fld id="{34A784C3-51F3-46F3-B5CD-66D2A7F62BBE}" type="slidenum">
              <a:rPr lang="en-US" smtClean="0"/>
              <a:t>‹#›</a:t>
            </a:fld>
            <a:endParaRPr lang="en-US"/>
          </a:p>
        </p:txBody>
      </p:sp>
    </p:spTree>
    <p:extLst>
      <p:ext uri="{BB962C8B-B14F-4D97-AF65-F5344CB8AC3E}">
        <p14:creationId xmlns:p14="http://schemas.microsoft.com/office/powerpoint/2010/main" val="2108682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2E919A-7239-4FD3-8352-347CF1F5736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3861286-82F9-44A1-8E77-68FA1A1994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C67E3EE-9401-493E-9BED-7D7CC206ABF7}"/>
              </a:ext>
            </a:extLst>
          </p:cNvPr>
          <p:cNvSpPr>
            <a:spLocks noGrp="1"/>
          </p:cNvSpPr>
          <p:nvPr>
            <p:ph type="dt" sz="half" idx="10"/>
          </p:nvPr>
        </p:nvSpPr>
        <p:spPr/>
        <p:txBody>
          <a:bodyPr/>
          <a:lstStyle/>
          <a:p>
            <a:fld id="{DF1D5750-18AB-4AF8-9317-6DBD8E8625B2}" type="datetimeFigureOut">
              <a:rPr lang="en-US" smtClean="0"/>
              <a:t>3/16/2022</a:t>
            </a:fld>
            <a:endParaRPr lang="en-US"/>
          </a:p>
        </p:txBody>
      </p:sp>
      <p:sp>
        <p:nvSpPr>
          <p:cNvPr id="5" name="Footer Placeholder 4">
            <a:extLst>
              <a:ext uri="{FF2B5EF4-FFF2-40B4-BE49-F238E27FC236}">
                <a16:creationId xmlns:a16="http://schemas.microsoft.com/office/drawing/2014/main" id="{A2647BCD-A3C2-426C-869C-F5B17DDB5F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A88645-F0DE-4479-ABAF-0AE33721AE6C}"/>
              </a:ext>
            </a:extLst>
          </p:cNvPr>
          <p:cNvSpPr>
            <a:spLocks noGrp="1"/>
          </p:cNvSpPr>
          <p:nvPr>
            <p:ph type="sldNum" sz="quarter" idx="12"/>
          </p:nvPr>
        </p:nvSpPr>
        <p:spPr/>
        <p:txBody>
          <a:bodyPr/>
          <a:lstStyle/>
          <a:p>
            <a:fld id="{34A784C3-51F3-46F3-B5CD-66D2A7F62BBE}" type="slidenum">
              <a:rPr lang="en-US" smtClean="0"/>
              <a:t>‹#›</a:t>
            </a:fld>
            <a:endParaRPr lang="en-US"/>
          </a:p>
        </p:txBody>
      </p:sp>
    </p:spTree>
    <p:extLst>
      <p:ext uri="{BB962C8B-B14F-4D97-AF65-F5344CB8AC3E}">
        <p14:creationId xmlns:p14="http://schemas.microsoft.com/office/powerpoint/2010/main" val="31949553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A509EF-0D9F-483C-BD35-9959F7A68CD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E767C33-E21B-4096-9806-44B32F65EAC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2BDA0D3-3D86-4D67-AD18-821CDE7E07D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720D544-F222-408B-864E-F8D3F7D8F40C}"/>
              </a:ext>
            </a:extLst>
          </p:cNvPr>
          <p:cNvSpPr>
            <a:spLocks noGrp="1"/>
          </p:cNvSpPr>
          <p:nvPr>
            <p:ph type="dt" sz="half" idx="10"/>
          </p:nvPr>
        </p:nvSpPr>
        <p:spPr/>
        <p:txBody>
          <a:bodyPr/>
          <a:lstStyle/>
          <a:p>
            <a:fld id="{DF1D5750-18AB-4AF8-9317-6DBD8E8625B2}" type="datetimeFigureOut">
              <a:rPr lang="en-US" smtClean="0"/>
              <a:t>3/16/2022</a:t>
            </a:fld>
            <a:endParaRPr lang="en-US"/>
          </a:p>
        </p:txBody>
      </p:sp>
      <p:sp>
        <p:nvSpPr>
          <p:cNvPr id="6" name="Footer Placeholder 5">
            <a:extLst>
              <a:ext uri="{FF2B5EF4-FFF2-40B4-BE49-F238E27FC236}">
                <a16:creationId xmlns:a16="http://schemas.microsoft.com/office/drawing/2014/main" id="{E70A32DD-BC51-4A19-81EE-7EF9E63D10D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4CBB17E-A83D-4217-920C-B3591AEF0571}"/>
              </a:ext>
            </a:extLst>
          </p:cNvPr>
          <p:cNvSpPr>
            <a:spLocks noGrp="1"/>
          </p:cNvSpPr>
          <p:nvPr>
            <p:ph type="sldNum" sz="quarter" idx="12"/>
          </p:nvPr>
        </p:nvSpPr>
        <p:spPr/>
        <p:txBody>
          <a:bodyPr/>
          <a:lstStyle/>
          <a:p>
            <a:fld id="{34A784C3-51F3-46F3-B5CD-66D2A7F62BBE}" type="slidenum">
              <a:rPr lang="en-US" smtClean="0"/>
              <a:t>‹#›</a:t>
            </a:fld>
            <a:endParaRPr lang="en-US"/>
          </a:p>
        </p:txBody>
      </p:sp>
    </p:spTree>
    <p:extLst>
      <p:ext uri="{BB962C8B-B14F-4D97-AF65-F5344CB8AC3E}">
        <p14:creationId xmlns:p14="http://schemas.microsoft.com/office/powerpoint/2010/main" val="2231412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4BBE8-62AD-405F-9E2C-15D4B46F482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290CC67-C979-4577-BE7E-21C3057078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FC4E820-1464-4A8E-8631-AE9AB74E8BB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CBAFC3B-0EF6-4244-8CF6-EAA4BEA48C1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EE34E74-978A-466F-AE06-18F2A4B2352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118D724-E371-4C54-8564-0A0CDDE9CA48}"/>
              </a:ext>
            </a:extLst>
          </p:cNvPr>
          <p:cNvSpPr>
            <a:spLocks noGrp="1"/>
          </p:cNvSpPr>
          <p:nvPr>
            <p:ph type="dt" sz="half" idx="10"/>
          </p:nvPr>
        </p:nvSpPr>
        <p:spPr/>
        <p:txBody>
          <a:bodyPr/>
          <a:lstStyle/>
          <a:p>
            <a:fld id="{DF1D5750-18AB-4AF8-9317-6DBD8E8625B2}" type="datetimeFigureOut">
              <a:rPr lang="en-US" smtClean="0"/>
              <a:t>3/16/2022</a:t>
            </a:fld>
            <a:endParaRPr lang="en-US"/>
          </a:p>
        </p:txBody>
      </p:sp>
      <p:sp>
        <p:nvSpPr>
          <p:cNvPr id="8" name="Footer Placeholder 7">
            <a:extLst>
              <a:ext uri="{FF2B5EF4-FFF2-40B4-BE49-F238E27FC236}">
                <a16:creationId xmlns:a16="http://schemas.microsoft.com/office/drawing/2014/main" id="{C9BB04C6-440E-414B-AE22-09EA66E6EAD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79B68EF-516A-45D0-A965-2322D7087C6C}"/>
              </a:ext>
            </a:extLst>
          </p:cNvPr>
          <p:cNvSpPr>
            <a:spLocks noGrp="1"/>
          </p:cNvSpPr>
          <p:nvPr>
            <p:ph type="sldNum" sz="quarter" idx="12"/>
          </p:nvPr>
        </p:nvSpPr>
        <p:spPr/>
        <p:txBody>
          <a:bodyPr/>
          <a:lstStyle/>
          <a:p>
            <a:fld id="{34A784C3-51F3-46F3-B5CD-66D2A7F62BBE}" type="slidenum">
              <a:rPr lang="en-US" smtClean="0"/>
              <a:t>‹#›</a:t>
            </a:fld>
            <a:endParaRPr lang="en-US"/>
          </a:p>
        </p:txBody>
      </p:sp>
    </p:spTree>
    <p:extLst>
      <p:ext uri="{BB962C8B-B14F-4D97-AF65-F5344CB8AC3E}">
        <p14:creationId xmlns:p14="http://schemas.microsoft.com/office/powerpoint/2010/main" val="2179286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9A88A-195C-48E8-B43B-1E471B08345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3C62CFA-D99B-4D03-82AE-CAC43C2949AF}"/>
              </a:ext>
            </a:extLst>
          </p:cNvPr>
          <p:cNvSpPr>
            <a:spLocks noGrp="1"/>
          </p:cNvSpPr>
          <p:nvPr>
            <p:ph type="dt" sz="half" idx="10"/>
          </p:nvPr>
        </p:nvSpPr>
        <p:spPr/>
        <p:txBody>
          <a:bodyPr/>
          <a:lstStyle/>
          <a:p>
            <a:fld id="{DF1D5750-18AB-4AF8-9317-6DBD8E8625B2}" type="datetimeFigureOut">
              <a:rPr lang="en-US" smtClean="0"/>
              <a:t>3/16/2022</a:t>
            </a:fld>
            <a:endParaRPr lang="en-US"/>
          </a:p>
        </p:txBody>
      </p:sp>
      <p:sp>
        <p:nvSpPr>
          <p:cNvPr id="4" name="Footer Placeholder 3">
            <a:extLst>
              <a:ext uri="{FF2B5EF4-FFF2-40B4-BE49-F238E27FC236}">
                <a16:creationId xmlns:a16="http://schemas.microsoft.com/office/drawing/2014/main" id="{E1DBC45D-4501-4234-B0EA-BCA43A4CD4C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FE0045D-C9DA-437B-A2BF-ABDA41C10D0D}"/>
              </a:ext>
            </a:extLst>
          </p:cNvPr>
          <p:cNvSpPr>
            <a:spLocks noGrp="1"/>
          </p:cNvSpPr>
          <p:nvPr>
            <p:ph type="sldNum" sz="quarter" idx="12"/>
          </p:nvPr>
        </p:nvSpPr>
        <p:spPr/>
        <p:txBody>
          <a:bodyPr/>
          <a:lstStyle/>
          <a:p>
            <a:fld id="{34A784C3-51F3-46F3-B5CD-66D2A7F62BBE}" type="slidenum">
              <a:rPr lang="en-US" smtClean="0"/>
              <a:t>‹#›</a:t>
            </a:fld>
            <a:endParaRPr lang="en-US"/>
          </a:p>
        </p:txBody>
      </p:sp>
    </p:spTree>
    <p:extLst>
      <p:ext uri="{BB962C8B-B14F-4D97-AF65-F5344CB8AC3E}">
        <p14:creationId xmlns:p14="http://schemas.microsoft.com/office/powerpoint/2010/main" val="4078537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F55256-F827-4149-908A-BB2B37194286}"/>
              </a:ext>
            </a:extLst>
          </p:cNvPr>
          <p:cNvSpPr>
            <a:spLocks noGrp="1"/>
          </p:cNvSpPr>
          <p:nvPr>
            <p:ph type="dt" sz="half" idx="10"/>
          </p:nvPr>
        </p:nvSpPr>
        <p:spPr/>
        <p:txBody>
          <a:bodyPr/>
          <a:lstStyle/>
          <a:p>
            <a:fld id="{DF1D5750-18AB-4AF8-9317-6DBD8E8625B2}" type="datetimeFigureOut">
              <a:rPr lang="en-US" smtClean="0"/>
              <a:t>3/16/2022</a:t>
            </a:fld>
            <a:endParaRPr lang="en-US"/>
          </a:p>
        </p:txBody>
      </p:sp>
      <p:sp>
        <p:nvSpPr>
          <p:cNvPr id="3" name="Footer Placeholder 2">
            <a:extLst>
              <a:ext uri="{FF2B5EF4-FFF2-40B4-BE49-F238E27FC236}">
                <a16:creationId xmlns:a16="http://schemas.microsoft.com/office/drawing/2014/main" id="{3E0FAC60-DCB6-46CA-8211-064371063DE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D608710-792D-42B4-8E61-6C52C788C408}"/>
              </a:ext>
            </a:extLst>
          </p:cNvPr>
          <p:cNvSpPr>
            <a:spLocks noGrp="1"/>
          </p:cNvSpPr>
          <p:nvPr>
            <p:ph type="sldNum" sz="quarter" idx="12"/>
          </p:nvPr>
        </p:nvSpPr>
        <p:spPr/>
        <p:txBody>
          <a:bodyPr/>
          <a:lstStyle/>
          <a:p>
            <a:fld id="{34A784C3-51F3-46F3-B5CD-66D2A7F62BBE}" type="slidenum">
              <a:rPr lang="en-US" smtClean="0"/>
              <a:t>‹#›</a:t>
            </a:fld>
            <a:endParaRPr lang="en-US"/>
          </a:p>
        </p:txBody>
      </p:sp>
    </p:spTree>
    <p:extLst>
      <p:ext uri="{BB962C8B-B14F-4D97-AF65-F5344CB8AC3E}">
        <p14:creationId xmlns:p14="http://schemas.microsoft.com/office/powerpoint/2010/main" val="483030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E1839-D5ED-4162-B2E4-B87474C4CC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E1C9A3B-AD94-4886-8FA7-A6F654EED73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DFB4B16-7BBD-40D7-840E-128DE50978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3C49BA-7D52-4BC3-A6D1-56239CCD9F83}"/>
              </a:ext>
            </a:extLst>
          </p:cNvPr>
          <p:cNvSpPr>
            <a:spLocks noGrp="1"/>
          </p:cNvSpPr>
          <p:nvPr>
            <p:ph type="dt" sz="half" idx="10"/>
          </p:nvPr>
        </p:nvSpPr>
        <p:spPr/>
        <p:txBody>
          <a:bodyPr/>
          <a:lstStyle/>
          <a:p>
            <a:fld id="{DF1D5750-18AB-4AF8-9317-6DBD8E8625B2}" type="datetimeFigureOut">
              <a:rPr lang="en-US" smtClean="0"/>
              <a:t>3/16/2022</a:t>
            </a:fld>
            <a:endParaRPr lang="en-US"/>
          </a:p>
        </p:txBody>
      </p:sp>
      <p:sp>
        <p:nvSpPr>
          <p:cNvPr id="6" name="Footer Placeholder 5">
            <a:extLst>
              <a:ext uri="{FF2B5EF4-FFF2-40B4-BE49-F238E27FC236}">
                <a16:creationId xmlns:a16="http://schemas.microsoft.com/office/drawing/2014/main" id="{676803AB-B494-4F54-BE6A-233D2BFE2D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12FD28-8BF3-44E7-8C62-2E558B2C6708}"/>
              </a:ext>
            </a:extLst>
          </p:cNvPr>
          <p:cNvSpPr>
            <a:spLocks noGrp="1"/>
          </p:cNvSpPr>
          <p:nvPr>
            <p:ph type="sldNum" sz="quarter" idx="12"/>
          </p:nvPr>
        </p:nvSpPr>
        <p:spPr/>
        <p:txBody>
          <a:bodyPr/>
          <a:lstStyle/>
          <a:p>
            <a:fld id="{34A784C3-51F3-46F3-B5CD-66D2A7F62BBE}" type="slidenum">
              <a:rPr lang="en-US" smtClean="0"/>
              <a:t>‹#›</a:t>
            </a:fld>
            <a:endParaRPr lang="en-US"/>
          </a:p>
        </p:txBody>
      </p:sp>
    </p:spTree>
    <p:extLst>
      <p:ext uri="{BB962C8B-B14F-4D97-AF65-F5344CB8AC3E}">
        <p14:creationId xmlns:p14="http://schemas.microsoft.com/office/powerpoint/2010/main" val="73767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607DF-46D0-4E0D-9F40-42BDEFC833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94780DB-5ACC-4F8C-A29E-0937DAC855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F7D7B46-3454-49B5-A776-E71E0DDBC4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75F059C-C46B-472C-B52D-12CF54407227}"/>
              </a:ext>
            </a:extLst>
          </p:cNvPr>
          <p:cNvSpPr>
            <a:spLocks noGrp="1"/>
          </p:cNvSpPr>
          <p:nvPr>
            <p:ph type="dt" sz="half" idx="10"/>
          </p:nvPr>
        </p:nvSpPr>
        <p:spPr/>
        <p:txBody>
          <a:bodyPr/>
          <a:lstStyle/>
          <a:p>
            <a:fld id="{DF1D5750-18AB-4AF8-9317-6DBD8E8625B2}" type="datetimeFigureOut">
              <a:rPr lang="en-US" smtClean="0"/>
              <a:t>3/16/2022</a:t>
            </a:fld>
            <a:endParaRPr lang="en-US"/>
          </a:p>
        </p:txBody>
      </p:sp>
      <p:sp>
        <p:nvSpPr>
          <p:cNvPr id="6" name="Footer Placeholder 5">
            <a:extLst>
              <a:ext uri="{FF2B5EF4-FFF2-40B4-BE49-F238E27FC236}">
                <a16:creationId xmlns:a16="http://schemas.microsoft.com/office/drawing/2014/main" id="{CDA38AE0-54DB-46C2-B9A2-594E70A43B5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346528A-F2CF-4688-8CF1-F19FAB101586}"/>
              </a:ext>
            </a:extLst>
          </p:cNvPr>
          <p:cNvSpPr>
            <a:spLocks noGrp="1"/>
          </p:cNvSpPr>
          <p:nvPr>
            <p:ph type="sldNum" sz="quarter" idx="12"/>
          </p:nvPr>
        </p:nvSpPr>
        <p:spPr/>
        <p:txBody>
          <a:bodyPr/>
          <a:lstStyle/>
          <a:p>
            <a:fld id="{34A784C3-51F3-46F3-B5CD-66D2A7F62BBE}" type="slidenum">
              <a:rPr lang="en-US" smtClean="0"/>
              <a:t>‹#›</a:t>
            </a:fld>
            <a:endParaRPr lang="en-US"/>
          </a:p>
        </p:txBody>
      </p:sp>
    </p:spTree>
    <p:extLst>
      <p:ext uri="{BB962C8B-B14F-4D97-AF65-F5344CB8AC3E}">
        <p14:creationId xmlns:p14="http://schemas.microsoft.com/office/powerpoint/2010/main" val="3042870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1612F77-FABA-4C0A-AC42-F8B9AE773D2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6946972-D7B9-4DBE-8510-7A7B028D1FB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DC8ECB-5F35-4587-B856-0A05FED8DA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1D5750-18AB-4AF8-9317-6DBD8E8625B2}" type="datetimeFigureOut">
              <a:rPr lang="en-US" smtClean="0"/>
              <a:t>3/16/2022</a:t>
            </a:fld>
            <a:endParaRPr lang="en-US"/>
          </a:p>
        </p:txBody>
      </p:sp>
      <p:sp>
        <p:nvSpPr>
          <p:cNvPr id="5" name="Footer Placeholder 4">
            <a:extLst>
              <a:ext uri="{FF2B5EF4-FFF2-40B4-BE49-F238E27FC236}">
                <a16:creationId xmlns:a16="http://schemas.microsoft.com/office/drawing/2014/main" id="{63686935-5CE6-4EDA-9468-77CB6E5E23E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A63AAD2-682A-4990-A5AF-24F4D8CFC70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A784C3-51F3-46F3-B5CD-66D2A7F62BBE}" type="slidenum">
              <a:rPr lang="en-US" smtClean="0"/>
              <a:t>‹#›</a:t>
            </a:fld>
            <a:endParaRPr lang="en-US"/>
          </a:p>
        </p:txBody>
      </p:sp>
    </p:spTree>
    <p:extLst>
      <p:ext uri="{BB962C8B-B14F-4D97-AF65-F5344CB8AC3E}">
        <p14:creationId xmlns:p14="http://schemas.microsoft.com/office/powerpoint/2010/main" val="23768726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74530" y="5650742"/>
            <a:ext cx="5442941" cy="1173307"/>
          </a:xfrm>
          <a:prstGeom prst="rect">
            <a:avLst/>
          </a:prstGeom>
        </p:spPr>
      </p:pic>
      <p:sp>
        <p:nvSpPr>
          <p:cNvPr id="2051" name="Rectangle 3"/>
          <p:cNvSpPr>
            <a:spLocks noGrp="1" noChangeArrowheads="1"/>
          </p:cNvSpPr>
          <p:nvPr>
            <p:ph type="subTitle" idx="1"/>
          </p:nvPr>
        </p:nvSpPr>
        <p:spPr>
          <a:xfrm>
            <a:off x="765942" y="1967970"/>
            <a:ext cx="10660116" cy="4058361"/>
          </a:xfrm>
        </p:spPr>
        <p:txBody>
          <a:bodyPr>
            <a:normAutofit fontScale="77500" lnSpcReduction="20000"/>
          </a:bodyPr>
          <a:lstStyle/>
          <a:p>
            <a:pPr>
              <a:spcBef>
                <a:spcPts val="600"/>
              </a:spcBef>
            </a:pPr>
            <a:r>
              <a:rPr lang="en-US" sz="5400" b="1" dirty="0">
                <a:solidFill>
                  <a:schemeClr val="accent6">
                    <a:lumMod val="75000"/>
                  </a:schemeClr>
                </a:solidFill>
              </a:rPr>
              <a:t>Evaluation of Communications Needs </a:t>
            </a:r>
          </a:p>
          <a:p>
            <a:pPr>
              <a:spcBef>
                <a:spcPts val="600"/>
              </a:spcBef>
            </a:pPr>
            <a:r>
              <a:rPr lang="en-US" sz="5400" b="1" dirty="0">
                <a:solidFill>
                  <a:schemeClr val="accent6">
                    <a:lumMod val="75000"/>
                  </a:schemeClr>
                </a:solidFill>
              </a:rPr>
              <a:t>to Increase Tree Planting and Maintenance</a:t>
            </a:r>
          </a:p>
          <a:p>
            <a:pPr marL="0" marR="0" lvl="0" indent="0" algn="ctr" defTabSz="914400" rtl="0" eaLnBrk="1" fontAlgn="auto" latinLnBrk="0" hangingPunct="1">
              <a:lnSpc>
                <a:spcPct val="120000"/>
              </a:lnSpc>
              <a:spcBef>
                <a:spcPts val="1800"/>
              </a:spcBef>
              <a:spcAft>
                <a:spcPts val="0"/>
              </a:spcAft>
              <a:buClrTx/>
              <a:buSzTx/>
              <a:buFont typeface="Arial" panose="020B0604020202020204" pitchFamily="34" charset="0"/>
              <a:buNone/>
              <a:tabLst/>
              <a:defRPr/>
            </a:pPr>
            <a:r>
              <a:rPr kumimoji="0" lang="en-US" sz="4600" b="1" i="0" u="none" strike="noStrike" kern="1200" cap="none" spc="0" normalizeH="0" baseline="0" noProof="0" dirty="0">
                <a:ln>
                  <a:noFill/>
                </a:ln>
                <a:solidFill>
                  <a:prstClr val="black"/>
                </a:solidFill>
                <a:effectLst/>
                <a:uLnTx/>
                <a:uFillTx/>
                <a:latin typeface="Calibri" panose="020F0502020204030204"/>
                <a:ea typeface="+mn-ea"/>
                <a:cs typeface="+mn-cs"/>
              </a:rPr>
              <a:t>Presented to Chesapeake Riparian Forest Buffer </a:t>
            </a:r>
          </a:p>
          <a:p>
            <a:pPr marL="0" marR="0" lvl="0" indent="0" algn="ctr" defTabSz="914400" rtl="0" eaLnBrk="1" fontAlgn="auto" latinLnBrk="0" hangingPunct="1">
              <a:lnSpc>
                <a:spcPct val="120000"/>
              </a:lnSpc>
              <a:spcBef>
                <a:spcPts val="0"/>
              </a:spcBef>
              <a:spcAft>
                <a:spcPts val="0"/>
              </a:spcAft>
              <a:buClrTx/>
              <a:buSzTx/>
              <a:buFont typeface="Arial" panose="020B0604020202020204" pitchFamily="34" charset="0"/>
              <a:buNone/>
              <a:tabLst/>
              <a:defRPr/>
            </a:pPr>
            <a:r>
              <a:rPr kumimoji="0" lang="en-US" sz="4600" b="1" i="0" u="none" strike="noStrike" kern="1200" cap="none" spc="0" normalizeH="0" baseline="0" noProof="0" dirty="0">
                <a:ln>
                  <a:noFill/>
                </a:ln>
                <a:solidFill>
                  <a:prstClr val="black"/>
                </a:solidFill>
                <a:effectLst/>
                <a:uLnTx/>
                <a:uFillTx/>
                <a:latin typeface="Calibri" panose="020F0502020204030204"/>
                <a:ea typeface="+mn-ea"/>
                <a:cs typeface="+mn-cs"/>
              </a:rPr>
              <a:t>2022 Leadership Workshop</a:t>
            </a:r>
          </a:p>
          <a:p>
            <a:pPr marL="0" marR="0" lvl="0" indent="0" algn="ctr" defTabSz="914400" rtl="0" eaLnBrk="1" fontAlgn="auto" latinLnBrk="0" hangingPunct="1">
              <a:lnSpc>
                <a:spcPct val="120000"/>
              </a:lnSpc>
              <a:spcBef>
                <a:spcPts val="0"/>
              </a:spcBef>
              <a:spcAft>
                <a:spcPts val="0"/>
              </a:spcAft>
              <a:buClrTx/>
              <a:buSzTx/>
              <a:buFont typeface="Arial" panose="020B0604020202020204" pitchFamily="34" charset="0"/>
              <a:buNone/>
              <a:tabLst/>
              <a:defRPr/>
            </a:pPr>
            <a:r>
              <a:rPr kumimoji="0" lang="en-US" sz="3600" b="1" i="0" u="none" strike="noStrike" kern="1200" cap="none" spc="0" normalizeH="0" baseline="0" noProof="0" dirty="0">
                <a:ln>
                  <a:noFill/>
                </a:ln>
                <a:solidFill>
                  <a:prstClr val="black"/>
                </a:solidFill>
                <a:effectLst/>
                <a:uLnTx/>
                <a:uFillTx/>
                <a:latin typeface="Calibri" panose="020F0502020204030204"/>
                <a:ea typeface="+mn-ea"/>
                <a:cs typeface="+mn-cs"/>
              </a:rPr>
              <a:t>March 16, 2022</a:t>
            </a:r>
          </a:p>
          <a:p>
            <a:pPr>
              <a:lnSpc>
                <a:spcPct val="120000"/>
              </a:lnSpc>
              <a:spcBef>
                <a:spcPts val="1200"/>
              </a:spcBef>
            </a:pPr>
            <a:r>
              <a:rPr lang="en-US" sz="3600" b="1" dirty="0"/>
              <a:t>Steve Raabe</a:t>
            </a:r>
          </a:p>
          <a:p>
            <a:pPr>
              <a:lnSpc>
                <a:spcPct val="120000"/>
              </a:lnSpc>
              <a:spcBef>
                <a:spcPts val="0"/>
              </a:spcBef>
            </a:pPr>
            <a:r>
              <a:rPr lang="en-US" sz="3600" b="1" dirty="0"/>
              <a:t>President, OpinionWorks, LLC</a:t>
            </a:r>
          </a:p>
          <a:p>
            <a:pPr>
              <a:spcBef>
                <a:spcPts val="0"/>
              </a:spcBef>
            </a:pPr>
            <a:endParaRPr lang="en-US" sz="3600" b="1" dirty="0"/>
          </a:p>
        </p:txBody>
      </p:sp>
      <p:pic>
        <p:nvPicPr>
          <p:cNvPr id="5" name="Picture 4" descr="A picture containing text&#10;&#10;Description automatically generated">
            <a:extLst>
              <a:ext uri="{FF2B5EF4-FFF2-40B4-BE49-F238E27FC236}">
                <a16:creationId xmlns:a16="http://schemas.microsoft.com/office/drawing/2014/main" id="{F472062A-4C70-46D6-9A82-F38F2B9CF62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78505" y="384083"/>
            <a:ext cx="7034991" cy="1482289"/>
          </a:xfrm>
          <a:prstGeom prst="rect">
            <a:avLst/>
          </a:prstGeom>
        </p:spPr>
      </p:pic>
    </p:spTree>
    <p:extLst>
      <p:ext uri="{BB962C8B-B14F-4D97-AF65-F5344CB8AC3E}">
        <p14:creationId xmlns:p14="http://schemas.microsoft.com/office/powerpoint/2010/main" val="1624363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71395EA-D0D5-4941-9D38-ECB17709B7B5}"/>
              </a:ext>
            </a:extLst>
          </p:cNvPr>
          <p:cNvSpPr txBox="1"/>
          <p:nvPr/>
        </p:nvSpPr>
        <p:spPr>
          <a:xfrm>
            <a:off x="664191" y="1082204"/>
            <a:ext cx="10863618" cy="469359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0" b="1" i="0" u="none" strike="noStrike" kern="1200" cap="none" spc="0" normalizeH="0" baseline="0" noProof="0" dirty="0">
                <a:ln>
                  <a:noFill/>
                </a:ln>
                <a:solidFill>
                  <a:schemeClr val="accent6">
                    <a:lumMod val="75000"/>
                  </a:schemeClr>
                </a:solidFill>
                <a:effectLst/>
                <a:uLnTx/>
                <a:uFillTx/>
                <a:latin typeface="Abadi" panose="020B0604020104020204" pitchFamily="34" charset="0"/>
                <a:ea typeface="+mn-ea"/>
                <a:cs typeface="+mn-cs"/>
              </a:rPr>
              <a:t>Outreach Successes</a:t>
            </a:r>
          </a:p>
          <a:p>
            <a:pPr marR="0" lvl="0" algn="ctr" defTabSz="914400" rtl="0" eaLnBrk="1" fontAlgn="auto" latinLnBrk="0" hangingPunct="1">
              <a:lnSpc>
                <a:spcPct val="100000"/>
              </a:lnSpc>
              <a:spcBef>
                <a:spcPts val="0"/>
              </a:spcBef>
              <a:spcAft>
                <a:spcPts val="0"/>
              </a:spcAft>
              <a:buClrTx/>
              <a:buSzTx/>
              <a:tabLst/>
              <a:defRPr/>
            </a:pPr>
            <a:r>
              <a:rPr kumimoji="0" lang="en-US" sz="3200" b="1" i="0" u="none" strike="noStrike" kern="1200" cap="none" spc="0" normalizeH="0" baseline="0" noProof="0" dirty="0">
                <a:ln>
                  <a:noFill/>
                </a:ln>
                <a:effectLst/>
                <a:uLnTx/>
                <a:uFillTx/>
                <a:latin typeface="Abadi" panose="020B0604020104020204" pitchFamily="34" charset="0"/>
                <a:ea typeface="+mn-ea"/>
                <a:cs typeface="+mn-cs"/>
              </a:rPr>
              <a:t>#6: Simple, Flexible Program Design and Approach</a:t>
            </a:r>
          </a:p>
          <a:p>
            <a:pPr algn="ctr">
              <a:defRPr/>
            </a:pPr>
            <a:r>
              <a:rPr lang="en-US" sz="2400" dirty="0">
                <a:latin typeface="Abadi" panose="020B0604020104020204" pitchFamily="34" charset="0"/>
              </a:rPr>
              <a:t>Filling gaps in funding</a:t>
            </a:r>
          </a:p>
          <a:p>
            <a:pPr algn="ctr">
              <a:defRPr/>
            </a:pPr>
            <a:r>
              <a:rPr lang="en-US" sz="2400" dirty="0">
                <a:latin typeface="Abadi" panose="020B0604020104020204" pitchFamily="34" charset="0"/>
              </a:rPr>
              <a:t>Facilitating applications</a:t>
            </a:r>
          </a:p>
          <a:p>
            <a:pPr algn="ctr">
              <a:defRPr/>
            </a:pPr>
            <a:r>
              <a:rPr lang="en-US" sz="2400" dirty="0">
                <a:latin typeface="Abadi" panose="020B0604020104020204" pitchFamily="34" charset="0"/>
              </a:rPr>
              <a:t>Making things easier</a:t>
            </a:r>
          </a:p>
          <a:p>
            <a:pPr marL="228600" marR="228600" algn="ctr">
              <a:spcBef>
                <a:spcPts val="1800"/>
              </a:spcBef>
              <a:spcAft>
                <a:spcPts val="0"/>
              </a:spcAft>
            </a:pPr>
            <a:r>
              <a:rPr lang="en-US" sz="2000" i="1" dirty="0">
                <a:effectLst/>
                <a:latin typeface="Calibri" panose="020F0502020204030204" pitchFamily="34" charset="0"/>
                <a:ea typeface="Calibri" panose="020F0502020204030204" pitchFamily="34" charset="0"/>
                <a:cs typeface="Times New Roman" panose="02020603050405020304" pitchFamily="18" charset="0"/>
              </a:rPr>
              <a:t>“We started to hear from landowners, rural landowners, a lot of farms in our area, that they wanted to participate in riparian buffer programs, such as through Soil and Water or NRCS, but for whatever reason, the program stipulations didn't work for them. So really we just started as a way to fill the gap. So bring in some funding to be able to do these projects for farms where a typical cost share program didn't work for them."</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170201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71395EA-D0D5-4941-9D38-ECB17709B7B5}"/>
              </a:ext>
            </a:extLst>
          </p:cNvPr>
          <p:cNvSpPr txBox="1"/>
          <p:nvPr/>
        </p:nvSpPr>
        <p:spPr>
          <a:xfrm>
            <a:off x="664191" y="1082204"/>
            <a:ext cx="10863618" cy="449353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0" b="1" i="0" u="none" strike="noStrike" kern="1200" cap="none" spc="0" normalizeH="0" baseline="0" noProof="0" dirty="0">
                <a:ln>
                  <a:noFill/>
                </a:ln>
                <a:solidFill>
                  <a:schemeClr val="accent6">
                    <a:lumMod val="75000"/>
                  </a:schemeClr>
                </a:solidFill>
                <a:effectLst/>
                <a:uLnTx/>
                <a:uFillTx/>
                <a:latin typeface="Abadi" panose="020B0604020104020204" pitchFamily="34" charset="0"/>
                <a:ea typeface="+mn-ea"/>
                <a:cs typeface="+mn-cs"/>
              </a:rPr>
              <a:t>Outreach Successes</a:t>
            </a:r>
          </a:p>
          <a:p>
            <a:pPr marR="0" lvl="0" algn="ctr" defTabSz="914400" rtl="0" eaLnBrk="1" fontAlgn="auto" latinLnBrk="0" hangingPunct="1">
              <a:lnSpc>
                <a:spcPct val="100000"/>
              </a:lnSpc>
              <a:spcBef>
                <a:spcPts val="0"/>
              </a:spcBef>
              <a:spcAft>
                <a:spcPts val="0"/>
              </a:spcAft>
              <a:buClrTx/>
              <a:buSzTx/>
              <a:tabLst/>
              <a:defRPr/>
            </a:pPr>
            <a:r>
              <a:rPr kumimoji="0" lang="en-US" sz="3200" b="1" i="0" u="none" strike="noStrike" kern="1200" cap="none" spc="0" normalizeH="0" baseline="0" noProof="0" dirty="0">
                <a:ln>
                  <a:noFill/>
                </a:ln>
                <a:effectLst/>
                <a:uLnTx/>
                <a:uFillTx/>
                <a:latin typeface="Abadi" panose="020B0604020104020204" pitchFamily="34" charset="0"/>
                <a:ea typeface="+mn-ea"/>
                <a:cs typeface="+mn-cs"/>
              </a:rPr>
              <a:t>#8: Authentic Neighbor-to-Neighbor Recommendations</a:t>
            </a:r>
          </a:p>
          <a:p>
            <a:pPr algn="ctr">
              <a:defRPr/>
            </a:pPr>
            <a:r>
              <a:rPr lang="en-US" sz="2400" dirty="0">
                <a:latin typeface="Abadi" panose="020B0604020104020204" pitchFamily="34" charset="0"/>
              </a:rPr>
              <a:t>Leverages the most trusted relationships</a:t>
            </a:r>
          </a:p>
          <a:p>
            <a:pPr marL="228600" marR="228600" algn="ctr">
              <a:spcBef>
                <a:spcPts val="1800"/>
              </a:spcBef>
              <a:spcAft>
                <a:spcPts val="0"/>
              </a:spcAft>
            </a:pPr>
            <a:r>
              <a:rPr lang="en-US" sz="2000" i="1" dirty="0">
                <a:effectLst/>
                <a:latin typeface="Calibri" panose="020F0502020204030204" pitchFamily="34" charset="0"/>
                <a:ea typeface="Calibri" panose="020F0502020204030204" pitchFamily="34" charset="0"/>
                <a:cs typeface="Times New Roman" panose="02020603050405020304" pitchFamily="18" charset="0"/>
              </a:rPr>
              <a:t>“If a landowner has a good experience, he's going to tell their neighbor or other people that they associate with.“</a:t>
            </a:r>
          </a:p>
          <a:p>
            <a:pPr marL="228600" marR="228600" algn="ctr">
              <a:spcBef>
                <a:spcPts val="1800"/>
              </a:spcBef>
              <a:spcAft>
                <a:spcPts val="0"/>
              </a:spcAft>
            </a:pPr>
            <a:r>
              <a:rPr lang="en-US" sz="2000" i="1" dirty="0">
                <a:latin typeface="Calibri" panose="020F0502020204030204" pitchFamily="34" charset="0"/>
                <a:ea typeface="Calibri" panose="020F0502020204030204" pitchFamily="34" charset="0"/>
                <a:cs typeface="Times New Roman" panose="02020603050405020304" pitchFamily="18" charset="0"/>
              </a:rPr>
              <a:t>“There's tons of different meetings that farmers are putting on for themselves to talk about different practices… They kind of talk to each other and they trust each other. So attending those meetings instead of creating another meeting to be like, ‘Hey, you guys come to us.’ You kind of go to them.”</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5097149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71395EA-D0D5-4941-9D38-ECB17709B7B5}"/>
              </a:ext>
            </a:extLst>
          </p:cNvPr>
          <p:cNvSpPr txBox="1"/>
          <p:nvPr/>
        </p:nvSpPr>
        <p:spPr>
          <a:xfrm>
            <a:off x="664191" y="397401"/>
            <a:ext cx="10863618" cy="60631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0" b="1" i="0" u="none" strike="noStrike" kern="1200" cap="none" spc="0" normalizeH="0" baseline="0" noProof="0" dirty="0">
                <a:ln>
                  <a:noFill/>
                </a:ln>
                <a:solidFill>
                  <a:schemeClr val="accent6">
                    <a:lumMod val="75000"/>
                  </a:schemeClr>
                </a:solidFill>
                <a:effectLst/>
                <a:uLnTx/>
                <a:uFillTx/>
                <a:latin typeface="Abadi" panose="020B0604020104020204" pitchFamily="34" charset="0"/>
                <a:ea typeface="+mn-ea"/>
                <a:cs typeface="+mn-cs"/>
              </a:rPr>
              <a:t>Gaps</a:t>
            </a:r>
          </a:p>
          <a:p>
            <a:pPr indent="0" algn="ctr">
              <a:buFontTx/>
              <a:buNone/>
              <a:defRPr/>
            </a:pPr>
            <a:r>
              <a:rPr lang="en-US" sz="3200" b="1" dirty="0">
                <a:solidFill>
                  <a:schemeClr val="accent6">
                    <a:lumMod val="75000"/>
                  </a:schemeClr>
                </a:solidFill>
                <a:latin typeface="Abadi" panose="020B0604020104020204" pitchFamily="34" charset="0"/>
              </a:rPr>
              <a:t>(Selected)</a:t>
            </a:r>
          </a:p>
          <a:p>
            <a:pPr marR="0" lvl="0" algn="ctr" defTabSz="914400" rtl="0" eaLnBrk="1" fontAlgn="auto" latinLnBrk="0" hangingPunct="1">
              <a:lnSpc>
                <a:spcPct val="100000"/>
              </a:lnSpc>
              <a:spcBef>
                <a:spcPts val="1200"/>
              </a:spcBef>
              <a:spcAft>
                <a:spcPts val="0"/>
              </a:spcAft>
              <a:buClrTx/>
              <a:buSzTx/>
              <a:tabLst/>
              <a:defRPr/>
            </a:pPr>
            <a:r>
              <a:rPr kumimoji="0" lang="en-US" sz="3200" b="1" i="0" u="none" strike="noStrike" kern="1200" cap="none" spc="0" normalizeH="0" baseline="0" noProof="0" dirty="0">
                <a:ln>
                  <a:noFill/>
                </a:ln>
                <a:effectLst/>
                <a:uLnTx/>
                <a:uFillTx/>
                <a:latin typeface="Abadi" panose="020B0604020104020204" pitchFamily="34" charset="0"/>
                <a:ea typeface="+mn-ea"/>
                <a:cs typeface="+mn-cs"/>
              </a:rPr>
              <a:t>Understanding the motivations of non-ag audiences</a:t>
            </a:r>
          </a:p>
          <a:p>
            <a:pPr marR="0" lvl="0" algn="ctr" defTabSz="914400" rtl="0" eaLnBrk="1" fontAlgn="auto" latinLnBrk="0" hangingPunct="1">
              <a:lnSpc>
                <a:spcPct val="100000"/>
              </a:lnSpc>
              <a:spcBef>
                <a:spcPts val="1200"/>
              </a:spcBef>
              <a:spcAft>
                <a:spcPts val="0"/>
              </a:spcAft>
              <a:buClrTx/>
              <a:buSzTx/>
              <a:tabLst/>
              <a:defRPr/>
            </a:pPr>
            <a:r>
              <a:rPr kumimoji="0" lang="en-US" sz="3200" b="1" i="0" u="none" strike="noStrike" kern="1200" cap="none" spc="0" normalizeH="0" baseline="0" noProof="0" dirty="0">
                <a:ln>
                  <a:noFill/>
                </a:ln>
                <a:effectLst/>
                <a:uLnTx/>
                <a:uFillTx/>
                <a:latin typeface="Abadi" panose="020B0604020104020204" pitchFamily="34" charset="0"/>
                <a:ea typeface="+mn-ea"/>
                <a:cs typeface="+mn-cs"/>
              </a:rPr>
              <a:t>Tree program managers are often unfamiliar with public engagement techniques</a:t>
            </a:r>
          </a:p>
          <a:p>
            <a:pPr marR="0" lvl="0" algn="ctr" defTabSz="914400" rtl="0" eaLnBrk="1" fontAlgn="auto" latinLnBrk="0" hangingPunct="1">
              <a:lnSpc>
                <a:spcPct val="100000"/>
              </a:lnSpc>
              <a:spcBef>
                <a:spcPts val="1200"/>
              </a:spcBef>
              <a:spcAft>
                <a:spcPts val="0"/>
              </a:spcAft>
              <a:buClrTx/>
              <a:buSzTx/>
              <a:tabLst/>
              <a:defRPr/>
            </a:pPr>
            <a:r>
              <a:rPr kumimoji="0" lang="en-US" sz="3200" b="1" i="0" u="none" strike="noStrike" kern="1200" cap="none" spc="0" normalizeH="0" baseline="0" noProof="0" dirty="0">
                <a:ln>
                  <a:noFill/>
                </a:ln>
                <a:effectLst/>
                <a:uLnTx/>
                <a:uFillTx/>
                <a:latin typeface="Abadi" panose="020B0604020104020204" pitchFamily="34" charset="0"/>
                <a:ea typeface="+mn-ea"/>
                <a:cs typeface="+mn-cs"/>
              </a:rPr>
              <a:t>Lack of consistent, systematic mentoring</a:t>
            </a:r>
          </a:p>
          <a:p>
            <a:pPr marR="0" lvl="0" algn="ctr" defTabSz="914400" rtl="0" eaLnBrk="1" fontAlgn="auto" latinLnBrk="0" hangingPunct="1">
              <a:lnSpc>
                <a:spcPct val="100000"/>
              </a:lnSpc>
              <a:spcBef>
                <a:spcPts val="1200"/>
              </a:spcBef>
              <a:spcAft>
                <a:spcPts val="0"/>
              </a:spcAft>
              <a:buClrTx/>
              <a:buSzTx/>
              <a:tabLst/>
              <a:defRPr/>
            </a:pPr>
            <a:r>
              <a:rPr kumimoji="0" lang="en-US" sz="3200" b="1" i="0" u="none" strike="noStrike" kern="1200" cap="none" spc="0" normalizeH="0" baseline="0" noProof="0" dirty="0">
                <a:ln>
                  <a:noFill/>
                </a:ln>
                <a:effectLst/>
                <a:uLnTx/>
                <a:uFillTx/>
                <a:latin typeface="Abadi" panose="020B0604020104020204" pitchFamily="34" charset="0"/>
                <a:ea typeface="+mn-ea"/>
                <a:cs typeface="+mn-cs"/>
              </a:rPr>
              <a:t>Information sharing about individual landowners</a:t>
            </a:r>
          </a:p>
          <a:p>
            <a:pPr marR="0" lvl="0" algn="ctr" defTabSz="914400" rtl="0" eaLnBrk="1" fontAlgn="auto" latinLnBrk="0" hangingPunct="1">
              <a:lnSpc>
                <a:spcPct val="100000"/>
              </a:lnSpc>
              <a:spcBef>
                <a:spcPts val="1200"/>
              </a:spcBef>
              <a:spcAft>
                <a:spcPts val="0"/>
              </a:spcAft>
              <a:buClrTx/>
              <a:buSzTx/>
              <a:tabLst/>
              <a:defRPr/>
            </a:pPr>
            <a:r>
              <a:rPr lang="en-US" sz="3200" b="1" dirty="0">
                <a:latin typeface="Abadi" panose="020B0604020104020204" pitchFamily="34" charset="0"/>
              </a:rPr>
              <a:t>Lack of funding for outreach tools, evaluation</a:t>
            </a:r>
            <a:endParaRPr kumimoji="0" lang="en-US" sz="3200" b="1" i="0" u="none" strike="noStrike" kern="1200" cap="none" spc="0" normalizeH="0" baseline="0" noProof="0" dirty="0">
              <a:ln>
                <a:noFill/>
              </a:ln>
              <a:effectLst/>
              <a:uLnTx/>
              <a:uFillTx/>
              <a:latin typeface="Abadi" panose="020B0604020104020204" pitchFamily="34" charset="0"/>
              <a:ea typeface="+mn-ea"/>
              <a:cs typeface="+mn-cs"/>
            </a:endParaRPr>
          </a:p>
          <a:p>
            <a:pPr marR="0" lvl="0" algn="ctr" defTabSz="914400" rtl="0" eaLnBrk="1" fontAlgn="auto" latinLnBrk="0" hangingPunct="1">
              <a:lnSpc>
                <a:spcPct val="100000"/>
              </a:lnSpc>
              <a:spcBef>
                <a:spcPts val="0"/>
              </a:spcBef>
              <a:spcAft>
                <a:spcPts val="0"/>
              </a:spcAft>
              <a:buClrTx/>
              <a:buSzTx/>
              <a:tabLst/>
              <a:defRPr/>
            </a:pPr>
            <a:endParaRPr lang="en-US" sz="2400" dirty="0">
              <a:latin typeface="Abadi" panose="020B0604020104020204" pitchFamily="34" charset="0"/>
            </a:endParaRPr>
          </a:p>
        </p:txBody>
      </p:sp>
    </p:spTree>
    <p:extLst>
      <p:ext uri="{BB962C8B-B14F-4D97-AF65-F5344CB8AC3E}">
        <p14:creationId xmlns:p14="http://schemas.microsoft.com/office/powerpoint/2010/main" val="124023321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71395EA-D0D5-4941-9D38-ECB17709B7B5}"/>
              </a:ext>
            </a:extLst>
          </p:cNvPr>
          <p:cNvSpPr txBox="1"/>
          <p:nvPr/>
        </p:nvSpPr>
        <p:spPr>
          <a:xfrm>
            <a:off x="664191" y="720566"/>
            <a:ext cx="10863618" cy="580158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0" b="1" i="0" u="none" strike="noStrike" kern="1200" cap="none" spc="0" normalizeH="0" baseline="0" noProof="0" dirty="0">
                <a:ln>
                  <a:noFill/>
                </a:ln>
                <a:solidFill>
                  <a:schemeClr val="accent6">
                    <a:lumMod val="75000"/>
                  </a:schemeClr>
                </a:solidFill>
                <a:effectLst/>
                <a:uLnTx/>
                <a:uFillTx/>
                <a:latin typeface="Abadi" panose="020B0604020104020204" pitchFamily="34" charset="0"/>
                <a:ea typeface="+mn-ea"/>
                <a:cs typeface="+mn-cs"/>
              </a:rPr>
              <a:t>Recommendations</a:t>
            </a:r>
          </a:p>
          <a:p>
            <a:pPr marR="0" lvl="0" algn="ctr" defTabSz="914400" rtl="0" eaLnBrk="1" fontAlgn="auto" latinLnBrk="0" hangingPunct="1">
              <a:lnSpc>
                <a:spcPct val="100000"/>
              </a:lnSpc>
              <a:spcBef>
                <a:spcPts val="1200"/>
              </a:spcBef>
              <a:spcAft>
                <a:spcPts val="0"/>
              </a:spcAft>
              <a:buClrTx/>
              <a:buSzTx/>
              <a:tabLst/>
              <a:defRPr/>
            </a:pPr>
            <a:r>
              <a:rPr kumimoji="0" lang="en-US" sz="3200" b="1" i="0" u="none" strike="noStrike" kern="1200" cap="none" spc="0" normalizeH="0" baseline="0" noProof="0" dirty="0">
                <a:ln>
                  <a:noFill/>
                </a:ln>
                <a:effectLst/>
                <a:uLnTx/>
                <a:uFillTx/>
                <a:latin typeface="Abadi" panose="020B0604020104020204" pitchFamily="34" charset="0"/>
                <a:ea typeface="+mn-ea"/>
                <a:cs typeface="+mn-cs"/>
              </a:rPr>
              <a:t>Aggregate communication tools, messages, best practices</a:t>
            </a:r>
          </a:p>
          <a:p>
            <a:pPr marL="457200" marR="0" lvl="0" indent="-457200" algn="ctr"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US" sz="2800" dirty="0">
                <a:latin typeface="Abadi" panose="020B0604020104020204" pitchFamily="34" charset="0"/>
              </a:rPr>
              <a:t>Image library</a:t>
            </a:r>
          </a:p>
          <a:p>
            <a:pPr marL="457200" marR="0" lvl="0" indent="-457200" algn="ctr"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2800" i="0" u="none" strike="noStrike" kern="1200" cap="none" spc="0" normalizeH="0" baseline="0" noProof="0" dirty="0">
                <a:ln>
                  <a:noFill/>
                </a:ln>
                <a:effectLst/>
                <a:uLnTx/>
                <a:uFillTx/>
                <a:latin typeface="Abadi" panose="020B0604020104020204" pitchFamily="34" charset="0"/>
                <a:ea typeface="+mn-ea"/>
                <a:cs typeface="+mn-cs"/>
              </a:rPr>
              <a:t>Audience research</a:t>
            </a:r>
          </a:p>
          <a:p>
            <a:pPr marL="457200" marR="0" lvl="0" indent="-457200" algn="ctr"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US" sz="2800" dirty="0">
                <a:latin typeface="Abadi" panose="020B0604020104020204" pitchFamily="34" charset="0"/>
              </a:rPr>
              <a:t>Outreach tools</a:t>
            </a:r>
            <a:endParaRPr kumimoji="0" lang="en-US" sz="2800" i="0" u="none" strike="noStrike" kern="1200" cap="none" spc="0" normalizeH="0" baseline="0" noProof="0" dirty="0">
              <a:ln>
                <a:noFill/>
              </a:ln>
              <a:effectLst/>
              <a:uLnTx/>
              <a:uFillTx/>
              <a:latin typeface="Abadi" panose="020B0604020104020204" pitchFamily="34" charset="0"/>
              <a:ea typeface="+mn-ea"/>
              <a:cs typeface="+mn-cs"/>
            </a:endParaRPr>
          </a:p>
          <a:p>
            <a:pPr marR="0" lvl="0" algn="ctr" defTabSz="914400" rtl="0" eaLnBrk="1" fontAlgn="auto" latinLnBrk="0" hangingPunct="1">
              <a:lnSpc>
                <a:spcPct val="100000"/>
              </a:lnSpc>
              <a:spcBef>
                <a:spcPts val="1200"/>
              </a:spcBef>
              <a:spcAft>
                <a:spcPts val="0"/>
              </a:spcAft>
              <a:buClrTx/>
              <a:buSzTx/>
              <a:tabLst/>
              <a:defRPr/>
            </a:pPr>
            <a:r>
              <a:rPr lang="en-US" sz="3200" b="1" dirty="0">
                <a:latin typeface="Abadi" panose="020B0604020104020204" pitchFamily="34" charset="0"/>
              </a:rPr>
              <a:t>Systematize collaboration and information-sharing</a:t>
            </a:r>
          </a:p>
          <a:p>
            <a:pPr marR="0" lvl="0" algn="ctr" defTabSz="914400" rtl="0" eaLnBrk="1" fontAlgn="auto" latinLnBrk="0" hangingPunct="1">
              <a:lnSpc>
                <a:spcPct val="100000"/>
              </a:lnSpc>
              <a:spcBef>
                <a:spcPts val="1200"/>
              </a:spcBef>
              <a:spcAft>
                <a:spcPts val="0"/>
              </a:spcAft>
              <a:buClrTx/>
              <a:buSzTx/>
              <a:tabLst/>
              <a:defRPr/>
            </a:pPr>
            <a:r>
              <a:rPr lang="en-US" sz="3200" b="1" dirty="0">
                <a:latin typeface="Abadi" panose="020B0604020104020204" pitchFamily="34" charset="0"/>
              </a:rPr>
              <a:t>Support technical assistance for public outreach</a:t>
            </a:r>
          </a:p>
          <a:p>
            <a:pPr marR="0" lvl="0" algn="ctr" defTabSz="914400" rtl="0" eaLnBrk="1" fontAlgn="auto" latinLnBrk="0" hangingPunct="1">
              <a:lnSpc>
                <a:spcPct val="100000"/>
              </a:lnSpc>
              <a:spcBef>
                <a:spcPts val="1200"/>
              </a:spcBef>
              <a:spcAft>
                <a:spcPts val="0"/>
              </a:spcAft>
              <a:buClrTx/>
              <a:buSzTx/>
              <a:tabLst/>
              <a:defRPr/>
            </a:pPr>
            <a:endParaRPr kumimoji="0" lang="en-US" sz="3200" b="1" i="0" u="none" strike="noStrike" kern="1200" cap="none" spc="0" normalizeH="0" baseline="0" noProof="0" dirty="0">
              <a:ln>
                <a:noFill/>
              </a:ln>
              <a:effectLst/>
              <a:uLnTx/>
              <a:uFillTx/>
              <a:latin typeface="Abadi" panose="020B0604020104020204" pitchFamily="34" charset="0"/>
              <a:ea typeface="+mn-ea"/>
              <a:cs typeface="+mn-cs"/>
            </a:endParaRPr>
          </a:p>
          <a:p>
            <a:pPr marR="0" lvl="0" algn="ctr" defTabSz="914400" rtl="0" eaLnBrk="1" fontAlgn="auto" latinLnBrk="0" hangingPunct="1">
              <a:lnSpc>
                <a:spcPct val="100000"/>
              </a:lnSpc>
              <a:spcBef>
                <a:spcPts val="0"/>
              </a:spcBef>
              <a:spcAft>
                <a:spcPts val="0"/>
              </a:spcAft>
              <a:buClrTx/>
              <a:buSzTx/>
              <a:tabLst/>
              <a:defRPr/>
            </a:pPr>
            <a:endParaRPr lang="en-US" sz="2400" dirty="0">
              <a:latin typeface="Abadi" panose="020B0604020104020204" pitchFamily="34" charset="0"/>
            </a:endParaRPr>
          </a:p>
        </p:txBody>
      </p:sp>
    </p:spTree>
    <p:extLst>
      <p:ext uri="{BB962C8B-B14F-4D97-AF65-F5344CB8AC3E}">
        <p14:creationId xmlns:p14="http://schemas.microsoft.com/office/powerpoint/2010/main" val="177861048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74530" y="5650742"/>
            <a:ext cx="5442941" cy="1173307"/>
          </a:xfrm>
          <a:prstGeom prst="rect">
            <a:avLst/>
          </a:prstGeom>
        </p:spPr>
      </p:pic>
      <p:sp>
        <p:nvSpPr>
          <p:cNvPr id="2051" name="Rectangle 3"/>
          <p:cNvSpPr>
            <a:spLocks noGrp="1" noChangeArrowheads="1"/>
          </p:cNvSpPr>
          <p:nvPr>
            <p:ph type="subTitle" idx="1"/>
          </p:nvPr>
        </p:nvSpPr>
        <p:spPr>
          <a:xfrm>
            <a:off x="765942" y="1967970"/>
            <a:ext cx="10660116" cy="4058361"/>
          </a:xfrm>
        </p:spPr>
        <p:txBody>
          <a:bodyPr>
            <a:normAutofit fontScale="77500" lnSpcReduction="20000"/>
          </a:bodyPr>
          <a:lstStyle/>
          <a:p>
            <a:pPr>
              <a:spcBef>
                <a:spcPts val="600"/>
              </a:spcBef>
            </a:pPr>
            <a:r>
              <a:rPr lang="en-US" sz="5400" b="1" dirty="0">
                <a:solidFill>
                  <a:schemeClr val="accent6">
                    <a:lumMod val="75000"/>
                  </a:schemeClr>
                </a:solidFill>
              </a:rPr>
              <a:t>Evaluation of Communications Needs </a:t>
            </a:r>
          </a:p>
          <a:p>
            <a:pPr>
              <a:spcBef>
                <a:spcPts val="600"/>
              </a:spcBef>
            </a:pPr>
            <a:r>
              <a:rPr lang="en-US" sz="5400" b="1" dirty="0">
                <a:solidFill>
                  <a:schemeClr val="accent6">
                    <a:lumMod val="75000"/>
                  </a:schemeClr>
                </a:solidFill>
              </a:rPr>
              <a:t>to Increase Tree Planting and Maintenance</a:t>
            </a:r>
          </a:p>
          <a:p>
            <a:pPr marL="0" marR="0" lvl="0" indent="0" algn="ctr" defTabSz="914400" rtl="0" eaLnBrk="1" fontAlgn="auto" latinLnBrk="0" hangingPunct="1">
              <a:lnSpc>
                <a:spcPct val="120000"/>
              </a:lnSpc>
              <a:spcBef>
                <a:spcPts val="1800"/>
              </a:spcBef>
              <a:spcAft>
                <a:spcPts val="0"/>
              </a:spcAft>
              <a:buClrTx/>
              <a:buSzTx/>
              <a:buFont typeface="Arial" panose="020B0604020202020204" pitchFamily="34" charset="0"/>
              <a:buNone/>
              <a:tabLst/>
              <a:defRPr/>
            </a:pPr>
            <a:r>
              <a:rPr kumimoji="0" lang="en-US" sz="4600" b="1" i="0" u="none" strike="noStrike" kern="1200" cap="none" spc="0" normalizeH="0" baseline="0" noProof="0" dirty="0">
                <a:ln>
                  <a:noFill/>
                </a:ln>
                <a:solidFill>
                  <a:prstClr val="black"/>
                </a:solidFill>
                <a:effectLst/>
                <a:uLnTx/>
                <a:uFillTx/>
                <a:latin typeface="Calibri" panose="020F0502020204030204"/>
                <a:ea typeface="+mn-ea"/>
                <a:cs typeface="+mn-cs"/>
              </a:rPr>
              <a:t>Presented to Chesapeake Riparian Forest Buffer </a:t>
            </a:r>
          </a:p>
          <a:p>
            <a:pPr marL="0" marR="0" lvl="0" indent="0" algn="ctr" defTabSz="914400" rtl="0" eaLnBrk="1" fontAlgn="auto" latinLnBrk="0" hangingPunct="1">
              <a:lnSpc>
                <a:spcPct val="120000"/>
              </a:lnSpc>
              <a:spcBef>
                <a:spcPts val="0"/>
              </a:spcBef>
              <a:spcAft>
                <a:spcPts val="0"/>
              </a:spcAft>
              <a:buClrTx/>
              <a:buSzTx/>
              <a:buFont typeface="Arial" panose="020B0604020202020204" pitchFamily="34" charset="0"/>
              <a:buNone/>
              <a:tabLst/>
              <a:defRPr/>
            </a:pPr>
            <a:r>
              <a:rPr kumimoji="0" lang="en-US" sz="4600" b="1" i="0" u="none" strike="noStrike" kern="1200" cap="none" spc="0" normalizeH="0" baseline="0" noProof="0" dirty="0">
                <a:ln>
                  <a:noFill/>
                </a:ln>
                <a:solidFill>
                  <a:prstClr val="black"/>
                </a:solidFill>
                <a:effectLst/>
                <a:uLnTx/>
                <a:uFillTx/>
                <a:latin typeface="Calibri" panose="020F0502020204030204"/>
                <a:ea typeface="+mn-ea"/>
                <a:cs typeface="+mn-cs"/>
              </a:rPr>
              <a:t>2022 Leadership Workshop</a:t>
            </a:r>
          </a:p>
          <a:p>
            <a:pPr marL="0" marR="0" lvl="0" indent="0" algn="ctr" defTabSz="914400" rtl="0" eaLnBrk="1" fontAlgn="auto" latinLnBrk="0" hangingPunct="1">
              <a:lnSpc>
                <a:spcPct val="120000"/>
              </a:lnSpc>
              <a:spcBef>
                <a:spcPts val="0"/>
              </a:spcBef>
              <a:spcAft>
                <a:spcPts val="0"/>
              </a:spcAft>
              <a:buClrTx/>
              <a:buSzTx/>
              <a:buFont typeface="Arial" panose="020B0604020202020204" pitchFamily="34" charset="0"/>
              <a:buNone/>
              <a:tabLst/>
              <a:defRPr/>
            </a:pPr>
            <a:r>
              <a:rPr kumimoji="0" lang="en-US" sz="3600" b="1" i="0" u="none" strike="noStrike" kern="1200" cap="none" spc="0" normalizeH="0" baseline="0" noProof="0" dirty="0">
                <a:ln>
                  <a:noFill/>
                </a:ln>
                <a:solidFill>
                  <a:prstClr val="black"/>
                </a:solidFill>
                <a:effectLst/>
                <a:uLnTx/>
                <a:uFillTx/>
                <a:latin typeface="Calibri" panose="020F0502020204030204"/>
                <a:ea typeface="+mn-ea"/>
                <a:cs typeface="+mn-cs"/>
              </a:rPr>
              <a:t>March 16, 2022</a:t>
            </a:r>
          </a:p>
          <a:p>
            <a:pPr>
              <a:lnSpc>
                <a:spcPct val="120000"/>
              </a:lnSpc>
              <a:spcBef>
                <a:spcPts val="1200"/>
              </a:spcBef>
            </a:pPr>
            <a:r>
              <a:rPr lang="en-US" sz="3600" b="1" dirty="0"/>
              <a:t>Steve Raabe</a:t>
            </a:r>
          </a:p>
          <a:p>
            <a:pPr>
              <a:lnSpc>
                <a:spcPct val="120000"/>
              </a:lnSpc>
              <a:spcBef>
                <a:spcPts val="0"/>
              </a:spcBef>
            </a:pPr>
            <a:r>
              <a:rPr lang="en-US" sz="3600" b="1" dirty="0"/>
              <a:t>President, OpinionWorks, LLC</a:t>
            </a:r>
          </a:p>
          <a:p>
            <a:pPr>
              <a:spcBef>
                <a:spcPts val="0"/>
              </a:spcBef>
            </a:pPr>
            <a:endParaRPr lang="en-US" sz="3600" b="1" dirty="0"/>
          </a:p>
        </p:txBody>
      </p:sp>
      <p:pic>
        <p:nvPicPr>
          <p:cNvPr id="5" name="Picture 4" descr="A picture containing text&#10;&#10;Description automatically generated">
            <a:extLst>
              <a:ext uri="{FF2B5EF4-FFF2-40B4-BE49-F238E27FC236}">
                <a16:creationId xmlns:a16="http://schemas.microsoft.com/office/drawing/2014/main" id="{F472062A-4C70-46D6-9A82-F38F2B9CF62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78505" y="384083"/>
            <a:ext cx="7034991" cy="1482289"/>
          </a:xfrm>
          <a:prstGeom prst="rect">
            <a:avLst/>
          </a:prstGeom>
        </p:spPr>
      </p:pic>
    </p:spTree>
    <p:extLst>
      <p:ext uri="{BB962C8B-B14F-4D97-AF65-F5344CB8AC3E}">
        <p14:creationId xmlns:p14="http://schemas.microsoft.com/office/powerpoint/2010/main" val="7218937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71395EA-D0D5-4941-9D38-ECB17709B7B5}"/>
              </a:ext>
            </a:extLst>
          </p:cNvPr>
          <p:cNvSpPr txBox="1"/>
          <p:nvPr/>
        </p:nvSpPr>
        <p:spPr>
          <a:xfrm>
            <a:off x="664191" y="966788"/>
            <a:ext cx="10863618" cy="492442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0" b="1" i="0" u="none" strike="noStrike" kern="1200" cap="none" spc="0" normalizeH="0" baseline="0" noProof="0" dirty="0">
                <a:ln>
                  <a:noFill/>
                </a:ln>
                <a:solidFill>
                  <a:schemeClr val="accent6">
                    <a:lumMod val="75000"/>
                  </a:schemeClr>
                </a:solidFill>
                <a:effectLst/>
                <a:uLnTx/>
                <a:uFillTx/>
                <a:latin typeface="Abadi" panose="020B0604020104020204" pitchFamily="34" charset="0"/>
                <a:ea typeface="+mn-ea"/>
                <a:cs typeface="+mn-cs"/>
              </a:rPr>
              <a:t>Evaluation Purpose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effectLst/>
                <a:uLnTx/>
                <a:uFillTx/>
                <a:latin typeface="Abadi" panose="020B0604020104020204" pitchFamily="34" charset="0"/>
                <a:ea typeface="+mn-ea"/>
                <a:cs typeface="+mn-cs"/>
              </a:rPr>
              <a:t>Gather and synthesize existing products and campaigns, coupled with direct feedback and a more detailed assessment of the communications needs of our partners, practitioners and technical service providers.</a:t>
            </a:r>
          </a:p>
          <a:p>
            <a:pPr marL="0" marR="0" lvl="0" indent="0" algn="ctr" defTabSz="914400" rtl="0" eaLnBrk="1" fontAlgn="auto" latinLnBrk="0" hangingPunct="1">
              <a:lnSpc>
                <a:spcPct val="100000"/>
              </a:lnSpc>
              <a:spcBef>
                <a:spcPts val="1200"/>
              </a:spcBef>
              <a:spcAft>
                <a:spcPts val="0"/>
              </a:spcAft>
              <a:buClrTx/>
              <a:buSzTx/>
              <a:buFontTx/>
              <a:buNone/>
              <a:tabLst/>
              <a:defRPr/>
            </a:pPr>
            <a:r>
              <a:rPr lang="en-US" sz="3200" b="1" dirty="0">
                <a:latin typeface="Abadi" panose="020B0604020104020204" pitchFamily="34" charset="0"/>
              </a:rPr>
              <a:t>This project will identify key knowledge, products and resources needed to communicate more effectively, while advancing forestry outcomes.</a:t>
            </a:r>
            <a:endParaRPr kumimoji="0" lang="en-US" sz="3200" b="1" i="0" u="none" strike="noStrike" kern="1200" cap="none" spc="0" normalizeH="0" baseline="0" noProof="0" dirty="0">
              <a:ln>
                <a:noFill/>
              </a:ln>
              <a:effectLst/>
              <a:uLnTx/>
              <a:uFillTx/>
              <a:latin typeface="Abadi" panose="020B0604020104020204" pitchFamily="34" charset="0"/>
              <a:ea typeface="+mn-ea"/>
              <a:cs typeface="+mn-cs"/>
            </a:endParaRPr>
          </a:p>
        </p:txBody>
      </p:sp>
    </p:spTree>
    <p:extLst>
      <p:ext uri="{BB962C8B-B14F-4D97-AF65-F5344CB8AC3E}">
        <p14:creationId xmlns:p14="http://schemas.microsoft.com/office/powerpoint/2010/main" val="1619868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71395EA-D0D5-4941-9D38-ECB17709B7B5}"/>
              </a:ext>
            </a:extLst>
          </p:cNvPr>
          <p:cNvSpPr txBox="1"/>
          <p:nvPr/>
        </p:nvSpPr>
        <p:spPr>
          <a:xfrm>
            <a:off x="287866" y="1336120"/>
            <a:ext cx="11904133" cy="418576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0" b="1" i="0" u="none" strike="noStrike" kern="1200" cap="none" spc="0" normalizeH="0" baseline="0" noProof="0" dirty="0">
                <a:ln>
                  <a:noFill/>
                </a:ln>
                <a:solidFill>
                  <a:schemeClr val="accent6">
                    <a:lumMod val="75000"/>
                  </a:schemeClr>
                </a:solidFill>
                <a:effectLst/>
                <a:uLnTx/>
                <a:uFillTx/>
                <a:latin typeface="Abadi" panose="020B0604020104020204" pitchFamily="34" charset="0"/>
                <a:ea typeface="+mn-ea"/>
                <a:cs typeface="+mn-cs"/>
              </a:rPr>
              <a:t>Project Workgroup</a:t>
            </a:r>
          </a:p>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sz="2600" i="0" u="none" strike="noStrike" kern="1200" cap="none" spc="0" normalizeH="0" baseline="0" noProof="0" dirty="0">
                <a:ln>
                  <a:noFill/>
                </a:ln>
                <a:effectLst/>
                <a:uLnTx/>
                <a:uFillTx/>
                <a:latin typeface="Abadi" panose="020B0604020104020204" pitchFamily="34" charset="0"/>
                <a:ea typeface="+mn-ea"/>
                <a:cs typeface="+mn-cs"/>
              </a:rPr>
              <a:t>Rachel Felver, Communications Director, </a:t>
            </a:r>
            <a:r>
              <a:rPr kumimoji="0" lang="en-US" sz="2600" i="0" u="none" strike="noStrike" kern="1200" cap="none" spc="0" normalizeH="0" baseline="0" noProof="0" dirty="0" err="1">
                <a:ln>
                  <a:noFill/>
                </a:ln>
                <a:effectLst/>
                <a:uLnTx/>
                <a:uFillTx/>
                <a:latin typeface="Abadi" panose="020B0604020104020204" pitchFamily="34" charset="0"/>
                <a:ea typeface="+mn-ea"/>
                <a:cs typeface="+mn-cs"/>
              </a:rPr>
              <a:t>CBP</a:t>
            </a:r>
            <a:endParaRPr kumimoji="0" lang="en-US" sz="2600" i="0" u="none" strike="noStrike" kern="1200" cap="none" spc="0" normalizeH="0" baseline="0" noProof="0" dirty="0">
              <a:ln>
                <a:noFill/>
              </a:ln>
              <a:effectLst/>
              <a:uLnTx/>
              <a:uFillTx/>
              <a:latin typeface="Abadi" panose="020B0604020104020204" pitchFamily="34" charset="0"/>
              <a:ea typeface="+mn-ea"/>
              <a:cs typeface="+mn-cs"/>
            </a:endParaRPr>
          </a:p>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sz="2600" i="0" u="none" strike="noStrike" kern="1200" cap="none" spc="0" normalizeH="0" baseline="0" noProof="0" dirty="0">
                <a:ln>
                  <a:noFill/>
                </a:ln>
                <a:effectLst/>
                <a:uLnTx/>
                <a:uFillTx/>
                <a:latin typeface="Abadi" panose="020B0604020104020204" pitchFamily="34" charset="0"/>
                <a:ea typeface="+mn-ea"/>
                <a:cs typeface="+mn-cs"/>
              </a:rPr>
              <a:t>Jake Solyst, Web Content Specialist, </a:t>
            </a:r>
            <a:r>
              <a:rPr kumimoji="0" lang="en-US" sz="2600" i="0" u="none" strike="noStrike" kern="1200" cap="none" spc="0" normalizeH="0" baseline="0" noProof="0" dirty="0" err="1">
                <a:ln>
                  <a:noFill/>
                </a:ln>
                <a:effectLst/>
                <a:uLnTx/>
                <a:uFillTx/>
                <a:latin typeface="Abadi" panose="020B0604020104020204" pitchFamily="34" charset="0"/>
                <a:ea typeface="+mn-ea"/>
                <a:cs typeface="+mn-cs"/>
              </a:rPr>
              <a:t>CBP</a:t>
            </a:r>
            <a:endParaRPr kumimoji="0" lang="en-US" sz="2600" i="0" u="none" strike="noStrike" kern="1200" cap="none" spc="0" normalizeH="0" baseline="0" noProof="0" dirty="0">
              <a:ln>
                <a:noFill/>
              </a:ln>
              <a:effectLst/>
              <a:uLnTx/>
              <a:uFillTx/>
              <a:latin typeface="Abadi" panose="020B0604020104020204" pitchFamily="34" charset="0"/>
              <a:ea typeface="+mn-ea"/>
              <a:cs typeface="+mn-cs"/>
            </a:endParaRPr>
          </a:p>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sz="2600" i="0" u="none" strike="noStrike" kern="1200" cap="none" spc="0" normalizeH="0" baseline="0" noProof="0" dirty="0">
                <a:ln>
                  <a:noFill/>
                </a:ln>
                <a:effectLst/>
                <a:uLnTx/>
                <a:uFillTx/>
                <a:latin typeface="Abadi" panose="020B0604020104020204" pitchFamily="34" charset="0"/>
                <a:ea typeface="+mn-ea"/>
                <a:cs typeface="+mn-cs"/>
              </a:rPr>
              <a:t>Julie Mawhorter, Mid-Atlantic Urban and Community Forestry Coordinator, USFS</a:t>
            </a:r>
          </a:p>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sz="2600" i="0" u="none" strike="noStrike" kern="1200" cap="none" spc="0" normalizeH="0" baseline="0" noProof="0" dirty="0">
                <a:ln>
                  <a:noFill/>
                </a:ln>
                <a:effectLst/>
                <a:uLnTx/>
                <a:uFillTx/>
                <a:latin typeface="Abadi" panose="020B0604020104020204" pitchFamily="34" charset="0"/>
                <a:ea typeface="+mn-ea"/>
                <a:cs typeface="+mn-cs"/>
              </a:rPr>
              <a:t>Sally Claggett, Liaison to the Chesapeake Bay Program, USFS</a:t>
            </a:r>
          </a:p>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sz="2600" i="0" u="none" strike="noStrike" kern="1200" cap="none" spc="0" normalizeH="0" baseline="0" noProof="0" dirty="0">
                <a:ln>
                  <a:noFill/>
                </a:ln>
                <a:effectLst/>
                <a:uLnTx/>
                <a:uFillTx/>
                <a:latin typeface="Abadi" panose="020B0604020104020204" pitchFamily="34" charset="0"/>
                <a:ea typeface="+mn-ea"/>
                <a:cs typeface="+mn-cs"/>
              </a:rPr>
              <a:t>Katie Brownson, Watershed Specialist, USFS</a:t>
            </a:r>
          </a:p>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sz="2600" i="0" u="none" strike="noStrike" kern="1200" cap="none" spc="0" normalizeH="0" baseline="0" noProof="0" dirty="0">
                <a:ln>
                  <a:noFill/>
                </a:ln>
                <a:effectLst/>
                <a:uLnTx/>
                <a:uFillTx/>
                <a:latin typeface="Abadi" panose="020B0604020104020204" pitchFamily="34" charset="0"/>
                <a:ea typeface="+mn-ea"/>
                <a:cs typeface="+mn-cs"/>
              </a:rPr>
              <a:t>Craig Highfield, Director, Chesapeake Forests, Alliance for the Chesapeake Bay</a:t>
            </a:r>
          </a:p>
        </p:txBody>
      </p:sp>
    </p:spTree>
    <p:extLst>
      <p:ext uri="{BB962C8B-B14F-4D97-AF65-F5344CB8AC3E}">
        <p14:creationId xmlns:p14="http://schemas.microsoft.com/office/powerpoint/2010/main" val="413686500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71395EA-D0D5-4941-9D38-ECB17709B7B5}"/>
              </a:ext>
            </a:extLst>
          </p:cNvPr>
          <p:cNvSpPr txBox="1"/>
          <p:nvPr/>
        </p:nvSpPr>
        <p:spPr>
          <a:xfrm>
            <a:off x="664191" y="305068"/>
            <a:ext cx="10863618" cy="624786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0" b="1" i="0" u="none" strike="noStrike" kern="1200" cap="none" spc="0" normalizeH="0" baseline="0" noProof="0" dirty="0">
                <a:ln>
                  <a:noFill/>
                </a:ln>
                <a:solidFill>
                  <a:schemeClr val="accent6">
                    <a:lumMod val="75000"/>
                  </a:schemeClr>
                </a:solidFill>
                <a:effectLst/>
                <a:uLnTx/>
                <a:uFillTx/>
                <a:latin typeface="Abadi" panose="020B0604020104020204" pitchFamily="34" charset="0"/>
                <a:ea typeface="+mn-ea"/>
                <a:cs typeface="+mn-cs"/>
              </a:rPr>
              <a:t>Methods</a:t>
            </a:r>
          </a:p>
          <a:p>
            <a:pPr marR="0" lvl="0" algn="ctr" defTabSz="914400" rtl="0" eaLnBrk="1" fontAlgn="auto" latinLnBrk="0" hangingPunct="1">
              <a:lnSpc>
                <a:spcPct val="100000"/>
              </a:lnSpc>
              <a:spcBef>
                <a:spcPts val="0"/>
              </a:spcBef>
              <a:spcAft>
                <a:spcPts val="0"/>
              </a:spcAft>
              <a:buClrTx/>
              <a:buSzTx/>
              <a:tabLst/>
              <a:defRPr/>
            </a:pPr>
            <a:r>
              <a:rPr kumimoji="0" lang="en-US" sz="3200" b="1" i="0" u="none" strike="noStrike" kern="1200" cap="none" spc="0" normalizeH="0" baseline="0" noProof="0" dirty="0">
                <a:ln>
                  <a:noFill/>
                </a:ln>
                <a:effectLst/>
                <a:uLnTx/>
                <a:uFillTx/>
                <a:latin typeface="Abadi" panose="020B0604020104020204" pitchFamily="34" charset="0"/>
                <a:ea typeface="+mn-ea"/>
                <a:cs typeface="+mn-cs"/>
              </a:rPr>
              <a:t>Survey of Forestry Professionals (Jul-Aug 2021)</a:t>
            </a:r>
          </a:p>
          <a:p>
            <a:pPr marR="0" lvl="0" algn="ctr" defTabSz="914400" rtl="0" eaLnBrk="1" fontAlgn="auto" latinLnBrk="0" hangingPunct="1">
              <a:lnSpc>
                <a:spcPct val="100000"/>
              </a:lnSpc>
              <a:spcBef>
                <a:spcPts val="0"/>
              </a:spcBef>
              <a:spcAft>
                <a:spcPts val="0"/>
              </a:spcAft>
              <a:buClrTx/>
              <a:buSzTx/>
              <a:tabLst/>
              <a:defRPr/>
            </a:pPr>
            <a:r>
              <a:rPr lang="en-US" sz="2400" dirty="0">
                <a:latin typeface="Abadi" panose="020B0604020104020204" pitchFamily="34" charset="0"/>
              </a:rPr>
              <a:t>Peer-to-peer distribution</a:t>
            </a:r>
          </a:p>
          <a:p>
            <a:pPr marR="0" lvl="0" algn="ctr" defTabSz="914400" rtl="0" eaLnBrk="1" fontAlgn="auto" latinLnBrk="0" hangingPunct="1">
              <a:lnSpc>
                <a:spcPct val="100000"/>
              </a:lnSpc>
              <a:spcBef>
                <a:spcPts val="0"/>
              </a:spcBef>
              <a:spcAft>
                <a:spcPts val="0"/>
              </a:spcAft>
              <a:buClrTx/>
              <a:buSzTx/>
              <a:tabLst/>
              <a:defRPr/>
            </a:pPr>
            <a:r>
              <a:rPr lang="en-US" sz="2400" dirty="0">
                <a:latin typeface="Abadi" panose="020B0604020104020204" pitchFamily="34" charset="0"/>
              </a:rPr>
              <a:t>Crowd-sourcing of campaigns</a:t>
            </a:r>
          </a:p>
          <a:p>
            <a:pPr marR="0" lvl="0" algn="ctr" defTabSz="914400" rtl="0" eaLnBrk="1" fontAlgn="auto" latinLnBrk="0" hangingPunct="1">
              <a:lnSpc>
                <a:spcPct val="100000"/>
              </a:lnSpc>
              <a:spcBef>
                <a:spcPts val="0"/>
              </a:spcBef>
              <a:spcAft>
                <a:spcPts val="0"/>
              </a:spcAft>
              <a:buClrTx/>
              <a:buSzTx/>
              <a:tabLst/>
              <a:defRPr/>
            </a:pPr>
            <a:r>
              <a:rPr lang="en-US" sz="2400" dirty="0">
                <a:latin typeface="Abadi" panose="020B0604020104020204" pitchFamily="34" charset="0"/>
              </a:rPr>
              <a:t>289 responses</a:t>
            </a:r>
          </a:p>
          <a:p>
            <a:pPr marR="0" lvl="0" algn="ctr" defTabSz="914400" rtl="0" eaLnBrk="1" fontAlgn="auto" latinLnBrk="0" hangingPunct="1">
              <a:lnSpc>
                <a:spcPct val="100000"/>
              </a:lnSpc>
              <a:spcBef>
                <a:spcPts val="0"/>
              </a:spcBef>
              <a:spcAft>
                <a:spcPts val="0"/>
              </a:spcAft>
              <a:buClrTx/>
              <a:buSzTx/>
              <a:tabLst/>
              <a:defRPr/>
            </a:pPr>
            <a:r>
              <a:rPr lang="en-US" sz="2400" dirty="0">
                <a:latin typeface="Abadi" panose="020B0604020104020204" pitchFamily="34" charset="0"/>
              </a:rPr>
              <a:t>Resulted in database of 119 campaigns</a:t>
            </a:r>
          </a:p>
          <a:p>
            <a:pPr marR="0" lvl="0" algn="ctr" defTabSz="914400" rtl="0" eaLnBrk="1" fontAlgn="auto" latinLnBrk="0" hangingPunct="1">
              <a:lnSpc>
                <a:spcPct val="100000"/>
              </a:lnSpc>
              <a:spcBef>
                <a:spcPts val="0"/>
              </a:spcBef>
              <a:spcAft>
                <a:spcPts val="0"/>
              </a:spcAft>
              <a:buClrTx/>
              <a:buSzTx/>
              <a:tabLst/>
              <a:defRPr/>
            </a:pPr>
            <a:endParaRPr lang="en-US" sz="1600" dirty="0">
              <a:latin typeface="Abadi" panose="020B0604020104020204" pitchFamily="34" charset="0"/>
            </a:endParaRPr>
          </a:p>
          <a:p>
            <a:pPr marR="0" lvl="0" algn="ctr" defTabSz="914400" rtl="0" eaLnBrk="1" fontAlgn="auto" latinLnBrk="0" hangingPunct="1">
              <a:lnSpc>
                <a:spcPct val="100000"/>
              </a:lnSpc>
              <a:spcBef>
                <a:spcPts val="0"/>
              </a:spcBef>
              <a:spcAft>
                <a:spcPts val="0"/>
              </a:spcAft>
              <a:buClrTx/>
              <a:buSzTx/>
              <a:tabLst/>
              <a:defRPr/>
            </a:pPr>
            <a:r>
              <a:rPr lang="en-US" sz="3200" b="1" dirty="0">
                <a:latin typeface="Abadi" panose="020B0604020104020204" pitchFamily="34" charset="0"/>
              </a:rPr>
              <a:t>Formative Interviews (Sep 2021)</a:t>
            </a:r>
          </a:p>
          <a:p>
            <a:pPr marR="0" lvl="0" algn="ctr" defTabSz="914400" rtl="0" eaLnBrk="1" fontAlgn="auto" latinLnBrk="0" hangingPunct="1">
              <a:lnSpc>
                <a:spcPct val="100000"/>
              </a:lnSpc>
              <a:spcBef>
                <a:spcPts val="0"/>
              </a:spcBef>
              <a:spcAft>
                <a:spcPts val="0"/>
              </a:spcAft>
              <a:buClrTx/>
              <a:buSzTx/>
              <a:tabLst/>
              <a:defRPr/>
            </a:pPr>
            <a:r>
              <a:rPr kumimoji="0" lang="en-US" sz="2400" i="0" u="none" strike="noStrike" kern="1200" cap="none" spc="0" normalizeH="0" baseline="0" noProof="0" dirty="0">
                <a:ln>
                  <a:noFill/>
                </a:ln>
                <a:effectLst/>
                <a:uLnTx/>
                <a:uFillTx/>
                <a:latin typeface="Abadi" panose="020B0604020104020204" pitchFamily="34" charset="0"/>
                <a:ea typeface="+mn-ea"/>
                <a:cs typeface="+mn-cs"/>
              </a:rPr>
              <a:t>One-on-one interviews with 5 campaign managers/stewards</a:t>
            </a:r>
          </a:p>
          <a:p>
            <a:pPr marR="0" lvl="0" algn="ctr" defTabSz="914400" rtl="0" eaLnBrk="1" fontAlgn="auto" latinLnBrk="0" hangingPunct="1">
              <a:lnSpc>
                <a:spcPct val="100000"/>
              </a:lnSpc>
              <a:spcBef>
                <a:spcPts val="0"/>
              </a:spcBef>
              <a:spcAft>
                <a:spcPts val="0"/>
              </a:spcAft>
              <a:buClrTx/>
              <a:buSzTx/>
              <a:tabLst/>
              <a:defRPr/>
            </a:pPr>
            <a:r>
              <a:rPr lang="en-US" sz="2400" dirty="0">
                <a:latin typeface="Abadi" panose="020B0604020104020204" pitchFamily="34" charset="0"/>
              </a:rPr>
              <a:t>Identified key issues for deeper review</a:t>
            </a:r>
            <a:endParaRPr kumimoji="0" lang="en-US" sz="2400" i="0" u="none" strike="noStrike" kern="1200" cap="none" spc="0" normalizeH="0" baseline="0" noProof="0" dirty="0">
              <a:ln>
                <a:noFill/>
              </a:ln>
              <a:effectLst/>
              <a:uLnTx/>
              <a:uFillTx/>
              <a:latin typeface="Abadi" panose="020B0604020104020204" pitchFamily="34" charset="0"/>
              <a:ea typeface="+mn-ea"/>
              <a:cs typeface="+mn-cs"/>
            </a:endParaRPr>
          </a:p>
          <a:p>
            <a:pPr algn="ctr">
              <a:defRPr/>
            </a:pPr>
            <a:endParaRPr lang="en-US" sz="1600" dirty="0">
              <a:latin typeface="Abadi" panose="020B0604020104020204" pitchFamily="34" charset="0"/>
            </a:endParaRPr>
          </a:p>
          <a:p>
            <a:pPr marR="0" lvl="0" algn="ctr" defTabSz="914400" rtl="0" eaLnBrk="1" fontAlgn="auto" latinLnBrk="0" hangingPunct="1">
              <a:lnSpc>
                <a:spcPct val="100000"/>
              </a:lnSpc>
              <a:spcBef>
                <a:spcPts val="0"/>
              </a:spcBef>
              <a:spcAft>
                <a:spcPts val="0"/>
              </a:spcAft>
              <a:buClrTx/>
              <a:buSzTx/>
              <a:tabLst/>
              <a:defRPr/>
            </a:pPr>
            <a:r>
              <a:rPr kumimoji="0" lang="en-US" sz="3200" b="1" i="0" u="none" strike="noStrike" kern="1200" cap="none" spc="0" normalizeH="0" baseline="0" noProof="0" dirty="0">
                <a:ln>
                  <a:noFill/>
                </a:ln>
                <a:effectLst/>
                <a:uLnTx/>
                <a:uFillTx/>
                <a:latin typeface="Abadi" panose="020B0604020104020204" pitchFamily="34" charset="0"/>
                <a:ea typeface="+mn-ea"/>
                <a:cs typeface="+mn-cs"/>
              </a:rPr>
              <a:t>Focus Groups among Practitioners (Nov 2021)</a:t>
            </a:r>
          </a:p>
          <a:p>
            <a:pPr algn="ctr">
              <a:defRPr/>
            </a:pPr>
            <a:r>
              <a:rPr lang="en-US" sz="2400" dirty="0">
                <a:latin typeface="Abadi" panose="020B0604020104020204" pitchFamily="34" charset="0"/>
              </a:rPr>
              <a:t>2 groups held among buffer campaigns</a:t>
            </a:r>
          </a:p>
          <a:p>
            <a:pPr algn="ctr">
              <a:defRPr/>
            </a:pPr>
            <a:r>
              <a:rPr lang="en-US" sz="2400" dirty="0">
                <a:latin typeface="Abadi" panose="020B0604020104020204" pitchFamily="34" charset="0"/>
              </a:rPr>
              <a:t>6 participants in each group</a:t>
            </a:r>
          </a:p>
        </p:txBody>
      </p:sp>
    </p:spTree>
    <p:extLst>
      <p:ext uri="{BB962C8B-B14F-4D97-AF65-F5344CB8AC3E}">
        <p14:creationId xmlns:p14="http://schemas.microsoft.com/office/powerpoint/2010/main" val="2501961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71395EA-D0D5-4941-9D38-ECB17709B7B5}"/>
              </a:ext>
            </a:extLst>
          </p:cNvPr>
          <p:cNvSpPr txBox="1"/>
          <p:nvPr/>
        </p:nvSpPr>
        <p:spPr>
          <a:xfrm>
            <a:off x="664191" y="2151728"/>
            <a:ext cx="10863618" cy="255454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0" b="1" i="0" u="none" strike="noStrike" kern="1200" cap="none" spc="0" normalizeH="0" baseline="0" noProof="0" dirty="0">
                <a:ln>
                  <a:noFill/>
                </a:ln>
                <a:solidFill>
                  <a:schemeClr val="accent6">
                    <a:lumMod val="75000"/>
                  </a:schemeClr>
                </a:solidFill>
                <a:effectLst/>
                <a:uLnTx/>
                <a:uFillTx/>
                <a:latin typeface="Abadi" panose="020B0604020104020204" pitchFamily="34" charset="0"/>
                <a:ea typeface="+mn-ea"/>
                <a:cs typeface="+mn-cs"/>
              </a:rPr>
              <a:t>Our Lens:</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8000" b="1" dirty="0">
                <a:solidFill>
                  <a:schemeClr val="accent6">
                    <a:lumMod val="75000"/>
                  </a:schemeClr>
                </a:solidFill>
                <a:latin typeface="Abadi" panose="020B0604020104020204" pitchFamily="34" charset="0"/>
              </a:rPr>
              <a:t>Outreach &amp; Engagement</a:t>
            </a:r>
            <a:endParaRPr kumimoji="0" lang="en-US" sz="8000" b="1" i="0" u="none" strike="noStrike" kern="1200" cap="none" spc="0" normalizeH="0" baseline="0" noProof="0" dirty="0">
              <a:ln>
                <a:noFill/>
              </a:ln>
              <a:solidFill>
                <a:schemeClr val="accent6">
                  <a:lumMod val="75000"/>
                </a:schemeClr>
              </a:solidFill>
              <a:effectLst/>
              <a:uLnTx/>
              <a:uFillTx/>
              <a:latin typeface="Abadi" panose="020B0604020104020204" pitchFamily="34" charset="0"/>
              <a:ea typeface="+mn-ea"/>
              <a:cs typeface="+mn-cs"/>
            </a:endParaRPr>
          </a:p>
        </p:txBody>
      </p:sp>
    </p:spTree>
    <p:extLst>
      <p:ext uri="{BB962C8B-B14F-4D97-AF65-F5344CB8AC3E}">
        <p14:creationId xmlns:p14="http://schemas.microsoft.com/office/powerpoint/2010/main" val="381996033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71395EA-D0D5-4941-9D38-ECB17709B7B5}"/>
              </a:ext>
            </a:extLst>
          </p:cNvPr>
          <p:cNvSpPr txBox="1"/>
          <p:nvPr/>
        </p:nvSpPr>
        <p:spPr>
          <a:xfrm>
            <a:off x="664191" y="1120676"/>
            <a:ext cx="10863618" cy="461664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0" b="1" i="0" u="none" strike="noStrike" kern="1200" cap="none" spc="0" normalizeH="0" baseline="0" noProof="0" dirty="0">
                <a:ln>
                  <a:noFill/>
                </a:ln>
                <a:solidFill>
                  <a:schemeClr val="accent6">
                    <a:lumMod val="75000"/>
                  </a:schemeClr>
                </a:solidFill>
                <a:effectLst/>
                <a:uLnTx/>
                <a:uFillTx/>
                <a:latin typeface="Abadi" panose="020B0604020104020204" pitchFamily="34" charset="0"/>
                <a:ea typeface="+mn-ea"/>
                <a:cs typeface="+mn-cs"/>
              </a:rPr>
              <a:t>Context</a:t>
            </a:r>
          </a:p>
          <a:p>
            <a:pPr marR="0" lvl="0" algn="ctr" defTabSz="914400" rtl="0" eaLnBrk="1" fontAlgn="auto" latinLnBrk="0" hangingPunct="1">
              <a:lnSpc>
                <a:spcPct val="100000"/>
              </a:lnSpc>
              <a:spcBef>
                <a:spcPts val="0"/>
              </a:spcBef>
              <a:spcAft>
                <a:spcPts val="0"/>
              </a:spcAft>
              <a:buClrTx/>
              <a:buSzTx/>
              <a:tabLst/>
              <a:defRPr/>
            </a:pPr>
            <a:r>
              <a:rPr kumimoji="0" lang="en-US" sz="3200" b="1" i="0" u="none" strike="noStrike" kern="1200" cap="none" spc="0" normalizeH="0" baseline="0" noProof="0" dirty="0">
                <a:ln>
                  <a:noFill/>
                </a:ln>
                <a:effectLst/>
                <a:uLnTx/>
                <a:uFillTx/>
                <a:latin typeface="Abadi" panose="020B0604020104020204" pitchFamily="34" charset="0"/>
                <a:ea typeface="+mn-ea"/>
                <a:cs typeface="+mn-cs"/>
              </a:rPr>
              <a:t>Lack of Resources for Tree Maintenance</a:t>
            </a:r>
          </a:p>
          <a:p>
            <a:pPr algn="ctr">
              <a:defRPr/>
            </a:pPr>
            <a:r>
              <a:rPr lang="en-US" sz="2400" dirty="0">
                <a:latin typeface="Abadi" panose="020B0604020104020204" pitchFamily="34" charset="0"/>
              </a:rPr>
              <a:t>Implications for public outreach and engagement</a:t>
            </a:r>
          </a:p>
          <a:p>
            <a:pPr marL="228600" marR="228600" algn="ctr">
              <a:spcBef>
                <a:spcPts val="1800"/>
              </a:spcBef>
              <a:spcAft>
                <a:spcPts val="0"/>
              </a:spcAft>
            </a:pPr>
            <a:r>
              <a:rPr lang="en-US" sz="2000" i="1" dirty="0">
                <a:effectLst/>
                <a:latin typeface="Calibri" panose="020F0502020204030204" pitchFamily="34" charset="0"/>
                <a:ea typeface="Calibri" panose="020F0502020204030204" pitchFamily="34" charset="0"/>
                <a:cs typeface="Times New Roman" panose="02020603050405020304" pitchFamily="18" charset="0"/>
              </a:rPr>
              <a:t>“I want to second the notion about maintenance. I know that's not an outreach issue, but it becomes an outreach issue when you're talking with a landowner and they say, ‘So what happens when the trees die? Or what do I need to do to take care of this?’"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228600" marR="228600" algn="ctr">
              <a:spcBef>
                <a:spcPts val="1800"/>
              </a:spcBef>
              <a:spcAft>
                <a:spcPts val="0"/>
              </a:spcAft>
            </a:pPr>
            <a:r>
              <a:rPr lang="en-US" sz="2000" i="1" dirty="0">
                <a:effectLst/>
                <a:latin typeface="Calibri" panose="020F0502020204030204" pitchFamily="34" charset="0"/>
                <a:ea typeface="Calibri" panose="020F0502020204030204" pitchFamily="34" charset="0"/>
                <a:cs typeface="Times New Roman" panose="02020603050405020304" pitchFamily="18" charset="0"/>
              </a:rPr>
              <a:t>“If you have an unsuccessful buffer and the tubes are laying all over and it looks terrible and you see it from the road, it's not a very good impression and other landowners aren't interested in having a mess on their property either.”</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5927996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71395EA-D0D5-4941-9D38-ECB17709B7B5}"/>
              </a:ext>
            </a:extLst>
          </p:cNvPr>
          <p:cNvSpPr txBox="1"/>
          <p:nvPr/>
        </p:nvSpPr>
        <p:spPr>
          <a:xfrm>
            <a:off x="664191" y="2044006"/>
            <a:ext cx="10863618" cy="34624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0" b="1" i="0" u="none" strike="noStrike" kern="1200" cap="none" spc="0" normalizeH="0" baseline="0" noProof="0" dirty="0">
                <a:ln>
                  <a:noFill/>
                </a:ln>
                <a:solidFill>
                  <a:schemeClr val="accent6">
                    <a:lumMod val="75000"/>
                  </a:schemeClr>
                </a:solidFill>
                <a:effectLst/>
                <a:uLnTx/>
                <a:uFillTx/>
                <a:latin typeface="Abadi" panose="020B0604020104020204" pitchFamily="34" charset="0"/>
                <a:ea typeface="+mn-ea"/>
                <a:cs typeface="+mn-cs"/>
              </a:rPr>
              <a:t>Context</a:t>
            </a:r>
          </a:p>
          <a:p>
            <a:pPr marR="0" lvl="0" algn="ctr" defTabSz="914400" rtl="0" eaLnBrk="1" fontAlgn="auto" latinLnBrk="0" hangingPunct="1">
              <a:lnSpc>
                <a:spcPct val="100000"/>
              </a:lnSpc>
              <a:spcBef>
                <a:spcPts val="1800"/>
              </a:spcBef>
              <a:spcAft>
                <a:spcPts val="0"/>
              </a:spcAft>
              <a:buClrTx/>
              <a:buSzTx/>
              <a:tabLst/>
              <a:defRPr/>
            </a:pPr>
            <a:r>
              <a:rPr kumimoji="0" lang="en-US" sz="3200" b="1" i="0" u="none" strike="noStrike" kern="1200" cap="none" spc="0" normalizeH="0" baseline="0" noProof="0" dirty="0">
                <a:ln>
                  <a:noFill/>
                </a:ln>
                <a:effectLst/>
                <a:uLnTx/>
                <a:uFillTx/>
                <a:latin typeface="Abadi" panose="020B0604020104020204" pitchFamily="34" charset="0"/>
                <a:ea typeface="+mn-ea"/>
                <a:cs typeface="+mn-cs"/>
              </a:rPr>
              <a:t>Difficulty Hiring and Retaining Staff</a:t>
            </a:r>
          </a:p>
          <a:p>
            <a:pPr marL="228600" marR="228600" lvl="0" algn="ctr" fontAlgn="auto">
              <a:lnSpc>
                <a:spcPct val="100000"/>
              </a:lnSpc>
              <a:spcBef>
                <a:spcPts val="600"/>
              </a:spcBef>
              <a:buClrTx/>
              <a:buSzTx/>
              <a:tabLst/>
              <a:defRPr/>
            </a:pPr>
            <a:r>
              <a:rPr lang="en-US" sz="2000" i="1" dirty="0">
                <a:latin typeface="Calibri" panose="020F0502020204030204" pitchFamily="34" charset="0"/>
                <a:cs typeface="Times New Roman" panose="02020603050405020304" pitchFamily="18" charset="0"/>
              </a:rPr>
              <a:t>“We're not getting any additional help, but we are now managing, as individuals, way more acres of buffers every year and we're not taking any off the list.”</a:t>
            </a:r>
          </a:p>
          <a:p>
            <a:pPr marR="0" lvl="0" algn="ctr" defTabSz="914400" rtl="0" eaLnBrk="1" fontAlgn="auto" latinLnBrk="0" hangingPunct="1">
              <a:lnSpc>
                <a:spcPct val="100000"/>
              </a:lnSpc>
              <a:spcBef>
                <a:spcPts val="1800"/>
              </a:spcBef>
              <a:spcAft>
                <a:spcPts val="0"/>
              </a:spcAft>
              <a:buClrTx/>
              <a:buSzTx/>
              <a:tabLst/>
              <a:defRPr/>
            </a:pPr>
            <a:r>
              <a:rPr lang="en-US" sz="3200" b="1" dirty="0">
                <a:latin typeface="Abadi" panose="020B0604020104020204" pitchFamily="34" charset="0"/>
              </a:rPr>
              <a:t>Strained Tree Supply</a:t>
            </a:r>
            <a:endParaRPr kumimoji="0" lang="en-US" sz="3200" b="1" i="0" u="none" strike="noStrike" kern="1200" cap="none" spc="0" normalizeH="0" baseline="0" noProof="0" dirty="0">
              <a:ln>
                <a:noFill/>
              </a:ln>
              <a:effectLst/>
              <a:uLnTx/>
              <a:uFillTx/>
              <a:latin typeface="Abadi" panose="020B0604020104020204" pitchFamily="34" charset="0"/>
              <a:ea typeface="+mn-ea"/>
              <a:cs typeface="+mn-cs"/>
            </a:endParaRPr>
          </a:p>
        </p:txBody>
      </p:sp>
    </p:spTree>
    <p:extLst>
      <p:ext uri="{BB962C8B-B14F-4D97-AF65-F5344CB8AC3E}">
        <p14:creationId xmlns:p14="http://schemas.microsoft.com/office/powerpoint/2010/main" val="329515846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71395EA-D0D5-4941-9D38-ECB17709B7B5}"/>
              </a:ext>
            </a:extLst>
          </p:cNvPr>
          <p:cNvSpPr txBox="1"/>
          <p:nvPr/>
        </p:nvSpPr>
        <p:spPr>
          <a:xfrm>
            <a:off x="664191" y="959093"/>
            <a:ext cx="10863618" cy="493981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0" b="1" i="0" u="none" strike="noStrike" kern="1200" cap="none" spc="0" normalizeH="0" baseline="0" noProof="0" dirty="0">
                <a:ln>
                  <a:noFill/>
                </a:ln>
                <a:solidFill>
                  <a:schemeClr val="accent6">
                    <a:lumMod val="75000"/>
                  </a:schemeClr>
                </a:solidFill>
                <a:effectLst/>
                <a:uLnTx/>
                <a:uFillTx/>
                <a:latin typeface="Abadi" panose="020B0604020104020204" pitchFamily="34" charset="0"/>
                <a:ea typeface="+mn-ea"/>
                <a:cs typeface="+mn-cs"/>
              </a:rPr>
              <a:t>Outreach Successes</a:t>
            </a:r>
          </a:p>
          <a:p>
            <a:pPr marR="0" lvl="0" algn="ctr" defTabSz="914400" rtl="0" eaLnBrk="1" fontAlgn="auto" latinLnBrk="0" hangingPunct="1">
              <a:lnSpc>
                <a:spcPct val="100000"/>
              </a:lnSpc>
              <a:spcBef>
                <a:spcPts val="0"/>
              </a:spcBef>
              <a:spcAft>
                <a:spcPts val="0"/>
              </a:spcAft>
              <a:buClrTx/>
              <a:buSzTx/>
              <a:tabLst/>
              <a:defRPr/>
            </a:pPr>
            <a:r>
              <a:rPr kumimoji="0" lang="en-US" sz="3200" b="1" i="0" u="none" strike="noStrike" kern="1200" cap="none" spc="0" normalizeH="0" baseline="0" noProof="0" dirty="0">
                <a:ln>
                  <a:noFill/>
                </a:ln>
                <a:effectLst/>
                <a:uLnTx/>
                <a:uFillTx/>
                <a:latin typeface="Abadi" panose="020B0604020104020204" pitchFamily="34" charset="0"/>
                <a:ea typeface="+mn-ea"/>
                <a:cs typeface="+mn-cs"/>
              </a:rPr>
              <a:t>#1: Building Relationships</a:t>
            </a:r>
          </a:p>
          <a:p>
            <a:pPr algn="ctr">
              <a:defRPr/>
            </a:pPr>
            <a:r>
              <a:rPr lang="en-US" sz="2400" dirty="0">
                <a:latin typeface="Abadi" panose="020B0604020104020204" pitchFamily="34" charset="0"/>
              </a:rPr>
              <a:t>Often a long process</a:t>
            </a:r>
          </a:p>
          <a:p>
            <a:pPr algn="ctr">
              <a:defRPr/>
            </a:pPr>
            <a:r>
              <a:rPr lang="en-US" sz="2400" dirty="0">
                <a:latin typeface="Abadi" panose="020B0604020104020204" pitchFamily="34" charset="0"/>
              </a:rPr>
              <a:t>Trust and listening are key</a:t>
            </a:r>
          </a:p>
          <a:p>
            <a:pPr marL="228600" marR="228600" algn="ctr">
              <a:spcBef>
                <a:spcPts val="1800"/>
              </a:spcBef>
              <a:spcAft>
                <a:spcPts val="0"/>
              </a:spcAft>
            </a:pPr>
            <a:r>
              <a:rPr lang="en-US" sz="2000" i="1" dirty="0">
                <a:effectLst/>
                <a:latin typeface="Calibri" panose="020F0502020204030204" pitchFamily="34" charset="0"/>
                <a:ea typeface="Calibri" panose="020F0502020204030204" pitchFamily="34" charset="0"/>
                <a:cs typeface="Times New Roman" panose="02020603050405020304" pitchFamily="18" charset="0"/>
              </a:rPr>
              <a:t>“</a:t>
            </a:r>
            <a:r>
              <a:rPr lang="en-US" sz="2000" b="1" i="1" dirty="0">
                <a:effectLst/>
                <a:latin typeface="Calibri" panose="020F0502020204030204" pitchFamily="34" charset="0"/>
                <a:ea typeface="Calibri" panose="020F0502020204030204" pitchFamily="34" charset="0"/>
                <a:cs typeface="Times New Roman" panose="02020603050405020304" pitchFamily="18" charset="0"/>
              </a:rPr>
              <a:t>By the time I get a buffer in the ground, I have been talking to these people for at least a year. So they know me, </a:t>
            </a:r>
            <a:r>
              <a:rPr lang="en-US" sz="2000" i="1" dirty="0">
                <a:effectLst/>
                <a:latin typeface="Calibri" panose="020F0502020204030204" pitchFamily="34" charset="0"/>
                <a:ea typeface="Calibri" panose="020F0502020204030204" pitchFamily="34" charset="0"/>
                <a:cs typeface="Times New Roman" panose="02020603050405020304" pitchFamily="18" charset="0"/>
              </a:rPr>
              <a:t>and they know I'm going to call them and tell them, ‘Hey, I'm sending the interns out. This is what they're going to do. I'll let you know.’ This year we actually sent out formal letters and let them know what their survivability was in their buffer. And that went over pretty well. So I think we'll continue to do that, but so I guess I'm kind of saying the </a:t>
            </a:r>
            <a:r>
              <a:rPr lang="en-US" sz="2000" b="1" i="1" dirty="0">
                <a:effectLst/>
                <a:latin typeface="Calibri" panose="020F0502020204030204" pitchFamily="34" charset="0"/>
                <a:ea typeface="Calibri" panose="020F0502020204030204" pitchFamily="34" charset="0"/>
                <a:cs typeface="Times New Roman" panose="02020603050405020304" pitchFamily="18" charset="0"/>
              </a:rPr>
              <a:t>outreach has passed just getting new participants. It's keeping the people who have already committed to it. Knowing what's going on with their buffer and happy about it.</a:t>
            </a:r>
            <a:r>
              <a:rPr lang="en-US" sz="2000" i="1" dirty="0">
                <a:effectLst/>
                <a:latin typeface="Calibri" panose="020F0502020204030204" pitchFamily="34" charset="0"/>
                <a:ea typeface="Calibri" panose="020F0502020204030204" pitchFamily="34"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0502818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71395EA-D0D5-4941-9D38-ECB17709B7B5}"/>
              </a:ext>
            </a:extLst>
          </p:cNvPr>
          <p:cNvSpPr txBox="1"/>
          <p:nvPr/>
        </p:nvSpPr>
        <p:spPr>
          <a:xfrm>
            <a:off x="664191" y="1236092"/>
            <a:ext cx="10863618" cy="43858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0" b="1" i="0" u="none" strike="noStrike" kern="1200" cap="none" spc="0" normalizeH="0" baseline="0" noProof="0" dirty="0">
                <a:ln>
                  <a:noFill/>
                </a:ln>
                <a:solidFill>
                  <a:schemeClr val="accent6">
                    <a:lumMod val="75000"/>
                  </a:schemeClr>
                </a:solidFill>
                <a:effectLst/>
                <a:uLnTx/>
                <a:uFillTx/>
                <a:latin typeface="Abadi" panose="020B0604020104020204" pitchFamily="34" charset="0"/>
                <a:ea typeface="+mn-ea"/>
                <a:cs typeface="+mn-cs"/>
              </a:rPr>
              <a:t>Outreach Successes</a:t>
            </a:r>
          </a:p>
          <a:p>
            <a:pPr marR="0" lvl="0" algn="ctr" defTabSz="914400" rtl="0" eaLnBrk="1" fontAlgn="auto" latinLnBrk="0" hangingPunct="1">
              <a:lnSpc>
                <a:spcPct val="100000"/>
              </a:lnSpc>
              <a:spcBef>
                <a:spcPts val="0"/>
              </a:spcBef>
              <a:spcAft>
                <a:spcPts val="0"/>
              </a:spcAft>
              <a:buClrTx/>
              <a:buSzTx/>
              <a:tabLst/>
              <a:defRPr/>
            </a:pPr>
            <a:r>
              <a:rPr kumimoji="0" lang="en-US" sz="3200" b="1" i="0" u="none" strike="noStrike" kern="1200" cap="none" spc="0" normalizeH="0" baseline="0" noProof="0" dirty="0">
                <a:ln>
                  <a:noFill/>
                </a:ln>
                <a:effectLst/>
                <a:uLnTx/>
                <a:uFillTx/>
                <a:latin typeface="Abadi" panose="020B0604020104020204" pitchFamily="34" charset="0"/>
                <a:ea typeface="+mn-ea"/>
                <a:cs typeface="+mn-cs"/>
              </a:rPr>
              <a:t>#3: A Collaborative, Spark</a:t>
            </a:r>
            <a:r>
              <a:rPr lang="en-US" sz="3200" b="1" dirty="0">
                <a:latin typeface="Abadi" panose="020B0604020104020204" pitchFamily="34" charset="0"/>
              </a:rPr>
              <a:t>-</a:t>
            </a:r>
            <a:r>
              <a:rPr kumimoji="0" lang="en-US" sz="3200" b="1" i="0" u="none" strike="noStrike" kern="1200" cap="none" spc="0" normalizeH="0" baseline="0" noProof="0" dirty="0">
                <a:ln>
                  <a:noFill/>
                </a:ln>
                <a:effectLst/>
                <a:uLnTx/>
                <a:uFillTx/>
                <a:latin typeface="Abadi" panose="020B0604020104020204" pitchFamily="34" charset="0"/>
                <a:ea typeface="+mn-ea"/>
                <a:cs typeface="+mn-cs"/>
              </a:rPr>
              <a:t>Plug Leader</a:t>
            </a:r>
          </a:p>
          <a:p>
            <a:pPr algn="ctr">
              <a:defRPr/>
            </a:pPr>
            <a:r>
              <a:rPr lang="en-US" sz="2400" dirty="0">
                <a:latin typeface="Abadi" panose="020B0604020104020204" pitchFamily="34" charset="0"/>
              </a:rPr>
              <a:t>Visionary, relational and communicative, entrepreneurial, and seemingly tireless Innovate programs and approaches</a:t>
            </a:r>
          </a:p>
          <a:p>
            <a:pPr algn="ctr">
              <a:defRPr/>
            </a:pPr>
            <a:r>
              <a:rPr lang="en-US" sz="2400" dirty="0">
                <a:latin typeface="Abadi" panose="020B0604020104020204" pitchFamily="34" charset="0"/>
              </a:rPr>
              <a:t>Mentor other practitioners</a:t>
            </a:r>
          </a:p>
          <a:p>
            <a:pPr marL="228600" marR="228600" algn="ctr">
              <a:spcBef>
                <a:spcPts val="1800"/>
              </a:spcBef>
              <a:spcAft>
                <a:spcPts val="0"/>
              </a:spcAft>
            </a:pPr>
            <a:r>
              <a:rPr lang="en-US" sz="2000" i="1" dirty="0">
                <a:effectLst/>
                <a:latin typeface="Calibri" panose="020F0502020204030204" pitchFamily="34" charset="0"/>
                <a:ea typeface="Calibri" panose="020F0502020204030204" pitchFamily="34" charset="0"/>
                <a:cs typeface="Times New Roman" panose="02020603050405020304" pitchFamily="18" charset="0"/>
              </a:rPr>
              <a:t>“We have check-in calls and all the counties call in and we share things that are going well, (and) things that aren't going well. And then because we have her and she's connected to everyone, she's my go-to person when I'm having an issue, and she can usually give me some pointers or what someone else has done"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7059359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135</TotalTime>
  <Words>918</Words>
  <Application>Microsoft Office PowerPoint</Application>
  <PresentationFormat>Widescreen</PresentationFormat>
  <Paragraphs>84</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Abadi</vt: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Raabe</dc:creator>
  <cp:lastModifiedBy>Steve Raabe</cp:lastModifiedBy>
  <cp:revision>12</cp:revision>
  <dcterms:created xsi:type="dcterms:W3CDTF">2022-03-16T11:34:15Z</dcterms:created>
  <dcterms:modified xsi:type="dcterms:W3CDTF">2022-03-16T13:50:00Z</dcterms:modified>
</cp:coreProperties>
</file>