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5" r:id="rId7"/>
    <p:sldId id="262" r:id="rId8"/>
    <p:sldId id="261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8" y="1938864"/>
            <a:ext cx="6815669" cy="1515533"/>
          </a:xfrm>
        </p:spPr>
        <p:txBody>
          <a:bodyPr/>
          <a:lstStyle/>
          <a:p>
            <a:r>
              <a:rPr lang="en-US" dirty="0" smtClean="0"/>
              <a:t>  CRP Snippets </a:t>
            </a:r>
            <a:br>
              <a:rPr lang="en-US" dirty="0" smtClean="0"/>
            </a:br>
            <a:r>
              <a:rPr lang="en-US" sz="2800" dirty="0" smtClean="0"/>
              <a:t>from the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61507" y="4040200"/>
            <a:ext cx="3436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2018 Farm Bill</a:t>
            </a:r>
          </a:p>
        </p:txBody>
      </p:sp>
    </p:spTree>
    <p:extLst>
      <p:ext uri="{BB962C8B-B14F-4D97-AF65-F5344CB8AC3E}">
        <p14:creationId xmlns:p14="http://schemas.microsoft.com/office/powerpoint/2010/main" val="127112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State Forestry Roles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640" y="2642127"/>
            <a:ext cx="5018360" cy="35131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Check/suggest rental rates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List cost-share elements for RFB and check rates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Detail TA needs for RFB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List RFB Management steps, timing, costs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Suggest process efficiencies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94" y="2921528"/>
            <a:ext cx="4718304" cy="295433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n-US" dirty="0" smtClean="0"/>
              <a:t>Conduct trainings in conjunction with USDA</a:t>
            </a:r>
          </a:p>
          <a:p>
            <a:pPr marL="457200" indent="-457200">
              <a:buFont typeface="+mj-lt"/>
              <a:buAutoNum type="arabicParenR" startAt="6"/>
            </a:pPr>
            <a:r>
              <a:rPr lang="en-US" dirty="0" smtClean="0"/>
              <a:t>Metrics and </a:t>
            </a:r>
            <a:r>
              <a:rPr lang="en-US" dirty="0" err="1" smtClean="0"/>
              <a:t>workplans</a:t>
            </a:r>
            <a:r>
              <a:rPr lang="en-US" dirty="0" smtClean="0"/>
              <a:t> to improve program delivery</a:t>
            </a:r>
          </a:p>
          <a:p>
            <a:pPr marL="457200" indent="-457200">
              <a:buFont typeface="+mj-lt"/>
              <a:buAutoNum type="arabicParenR" startAt="6"/>
            </a:pPr>
            <a:r>
              <a:rPr lang="en-US" dirty="0" smtClean="0"/>
              <a:t>Stepped-up coordination with state/local offices and partners</a:t>
            </a:r>
          </a:p>
          <a:p>
            <a:pPr marL="457200" indent="-457200">
              <a:buFont typeface="+mj-lt"/>
              <a:buAutoNum type="arabicParenR" startAt="6"/>
            </a:pPr>
            <a:r>
              <a:rPr lang="en-US" dirty="0" smtClean="0"/>
              <a:t>Suggest pathway for TA and </a:t>
            </a:r>
            <a:r>
              <a:rPr lang="en-US" dirty="0" err="1" smtClean="0"/>
              <a:t>Mtce</a:t>
            </a:r>
            <a:r>
              <a:rPr lang="en-US" dirty="0" smtClean="0"/>
              <a:t>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Proven Program since 1997</a:t>
            </a:r>
          </a:p>
          <a:p>
            <a:r>
              <a:rPr lang="en-US" dirty="0" smtClean="0"/>
              <a:t>(CRP since 1985)</a:t>
            </a:r>
          </a:p>
          <a:p>
            <a:r>
              <a:rPr lang="en-US" dirty="0" smtClean="0"/>
              <a:t>Works as State-Federal partnership</a:t>
            </a:r>
          </a:p>
          <a:p>
            <a:r>
              <a:rPr lang="en-US" dirty="0" smtClean="0"/>
              <a:t>Target high </a:t>
            </a:r>
            <a:r>
              <a:rPr lang="en-US" dirty="0"/>
              <a:t>priority conservation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 Bill authorizes </a:t>
            </a:r>
            <a:r>
              <a:rPr lang="en-US" dirty="0"/>
              <a:t>CREP </a:t>
            </a:r>
            <a:r>
              <a:rPr lang="en-US" i="1" dirty="0" smtClean="0"/>
              <a:t>for </a:t>
            </a:r>
            <a:r>
              <a:rPr lang="en-US" i="1" dirty="0"/>
              <a:t>the first time </a:t>
            </a:r>
            <a:r>
              <a:rPr lang="en-US" dirty="0"/>
              <a:t>and allows </a:t>
            </a:r>
            <a:r>
              <a:rPr lang="en-US" dirty="0" smtClean="0"/>
              <a:t>NGOs to </a:t>
            </a:r>
            <a:r>
              <a:rPr lang="en-US" dirty="0"/>
              <a:t>be the lead partner but requires them to provide at least 30 percent of the total program cost. For state-led projects, the percentage will be a negotiation between USDA and the state.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4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Acreage Cap up 3 million acres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1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 to 27 million acres nationally</a:t>
            </a:r>
          </a:p>
          <a:p>
            <a:r>
              <a:rPr lang="en-US" dirty="0" smtClean="0"/>
              <a:t>First increase since 1996 Farm Bill</a:t>
            </a:r>
          </a:p>
          <a:p>
            <a:r>
              <a:rPr lang="en-US" dirty="0" smtClean="0"/>
              <a:t>Some allocations specified</a:t>
            </a:r>
          </a:p>
          <a:p>
            <a:pPr lvl="1"/>
            <a:r>
              <a:rPr lang="en-US" dirty="0" smtClean="0"/>
              <a:t>30% of all </a:t>
            </a:r>
            <a:r>
              <a:rPr lang="en-US" dirty="0"/>
              <a:t>continuous </a:t>
            </a:r>
            <a:r>
              <a:rPr lang="en-US" dirty="0" smtClean="0"/>
              <a:t>CRP acres to practices benefiting water and wildlife</a:t>
            </a:r>
          </a:p>
          <a:p>
            <a:pPr lvl="1"/>
            <a:r>
              <a:rPr lang="en-US" dirty="0" smtClean="0"/>
              <a:t>CEAR gets 40% of all continuous CRP</a:t>
            </a:r>
          </a:p>
          <a:p>
            <a:r>
              <a:rPr lang="en-US" dirty="0" smtClean="0"/>
              <a:t>Mandates annual general sign ups</a:t>
            </a:r>
          </a:p>
          <a:p>
            <a:r>
              <a:rPr lang="en-US" dirty="0" smtClean="0"/>
              <a:t>Acreage quotas based on historical state enrollments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6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 for Longer Term Easements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885270" cy="30220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Clear </a:t>
            </a:r>
            <a:r>
              <a:rPr lang="en-US" dirty="0"/>
              <a:t>Lakes Estuaries and Rivers </a:t>
            </a:r>
          </a:p>
          <a:p>
            <a:pPr marL="0" indent="0">
              <a:buNone/>
            </a:pPr>
            <a:r>
              <a:rPr lang="en-US" dirty="0"/>
              <a:t>    (</a:t>
            </a:r>
            <a:r>
              <a:rPr lang="en-US" dirty="0" smtClean="0"/>
              <a:t>CLEAR) pilot program</a:t>
            </a:r>
          </a:p>
          <a:p>
            <a:r>
              <a:rPr lang="en-US" dirty="0"/>
              <a:t>The Secretary shall </a:t>
            </a:r>
            <a:r>
              <a:rPr lang="en-US" dirty="0" smtClean="0"/>
              <a:t>delegate development of a </a:t>
            </a:r>
            <a:r>
              <a:rPr lang="en-US" dirty="0"/>
              <a:t>conservation reserve </a:t>
            </a:r>
            <a:r>
              <a:rPr lang="en-US" dirty="0" smtClean="0"/>
              <a:t>plan  and management/monitoring to federal, state, local or private conservation agency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Continuation after CRP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landowners may enroll in either EQIP or CSP during the final year of their CRP contract and not jeopardize their payments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‘TECHNICAL ASSISTANCE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the purpose of enrolling forested riparian buffers in a CREP, the Administrator of </a:t>
            </a:r>
            <a:r>
              <a:rPr lang="en-US" dirty="0" smtClean="0"/>
              <a:t>FSA shall </a:t>
            </a:r>
            <a:r>
              <a:rPr lang="en-US" dirty="0"/>
              <a:t>coordinate with the applicable </a:t>
            </a:r>
            <a:r>
              <a:rPr lang="en-US" u="sng" dirty="0"/>
              <a:t>State forestry agency.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1532" y="2803307"/>
            <a:ext cx="4718304" cy="576262"/>
          </a:xfrm>
        </p:spPr>
        <p:txBody>
          <a:bodyPr/>
          <a:lstStyle/>
          <a:p>
            <a:r>
              <a:rPr lang="en-US" sz="2700" dirty="0"/>
              <a:t>RIPARIAN BUFFER </a:t>
            </a:r>
            <a:r>
              <a:rPr lang="en-US" sz="2700" dirty="0" smtClean="0"/>
              <a:t>‘MANAGEMENT’ PAYMENTS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1532" y="3607329"/>
            <a:ext cx="4718304" cy="26326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encourage </a:t>
            </a:r>
            <a:r>
              <a:rPr lang="en-US" dirty="0"/>
              <a:t>more enrollment of riparian buffers in </a:t>
            </a:r>
            <a:r>
              <a:rPr lang="en-US" dirty="0" smtClean="0"/>
              <a:t>CREP, the Secretary is authorized to </a:t>
            </a:r>
            <a:r>
              <a:rPr lang="en-US" dirty="0"/>
              <a:t>make-cost share payments for forested riparian buffer maintenance throughout the length of the agreement and to cover up to 100 percent of the cost incurred by the owner or operator.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7599" y="1185333"/>
            <a:ext cx="790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Important Authorizations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30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11199"/>
            <a:ext cx="9601196" cy="130386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199" y="2667529"/>
            <a:ext cx="5037667" cy="31575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Secretary </a:t>
            </a:r>
            <a:r>
              <a:rPr lang="en-US" dirty="0"/>
              <a:t>shall make cost-share payments </a:t>
            </a:r>
            <a:r>
              <a:rPr lang="en-US" dirty="0" smtClean="0"/>
              <a:t>for management </a:t>
            </a:r>
            <a:r>
              <a:rPr lang="en-US" dirty="0"/>
              <a:t>of the </a:t>
            </a:r>
            <a:r>
              <a:rPr lang="en-US" dirty="0" smtClean="0"/>
              <a:t>riparian buffer </a:t>
            </a:r>
            <a:r>
              <a:rPr lang="en-US" i="1" dirty="0"/>
              <a:t>throughout the term of the </a:t>
            </a:r>
            <a:r>
              <a:rPr lang="en-US" i="1" dirty="0" smtClean="0"/>
              <a:t>agreement</a:t>
            </a:r>
          </a:p>
          <a:p>
            <a:r>
              <a:rPr lang="en-US" dirty="0" smtClean="0"/>
              <a:t>FSA administrator in consultation with USFS Chief will…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94" y="2659063"/>
            <a:ext cx="4718304" cy="31660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…provide </a:t>
            </a:r>
            <a:r>
              <a:rPr lang="en-US" dirty="0"/>
              <a:t>funds for technical </a:t>
            </a:r>
            <a:r>
              <a:rPr lang="en-US" dirty="0" smtClean="0"/>
              <a:t>assistance </a:t>
            </a:r>
            <a:r>
              <a:rPr lang="en-US" dirty="0"/>
              <a:t>directly to a State forestry agency; </a:t>
            </a:r>
            <a:r>
              <a:rPr lang="en-US" dirty="0" smtClean="0"/>
              <a:t>and </a:t>
            </a:r>
            <a:r>
              <a:rPr lang="en-US" dirty="0"/>
              <a:t>is encouraged to partner with a </a:t>
            </a:r>
            <a:r>
              <a:rPr lang="en-US" dirty="0" smtClean="0"/>
              <a:t>nongovernmental </a:t>
            </a:r>
            <a:r>
              <a:rPr lang="en-US" dirty="0"/>
              <a:t>organization</a:t>
            </a:r>
            <a:r>
              <a:rPr lang="en-US" dirty="0" smtClean="0"/>
              <a:t>— </a:t>
            </a:r>
            <a:r>
              <a:rPr lang="en-US" dirty="0"/>
              <a:t>to make </a:t>
            </a:r>
            <a:r>
              <a:rPr lang="en-US" dirty="0" smtClean="0"/>
              <a:t>recommendations for </a:t>
            </a:r>
            <a:r>
              <a:rPr lang="en-US" i="1" dirty="0" smtClean="0"/>
              <a:t>pooling </a:t>
            </a:r>
            <a:r>
              <a:rPr lang="en-US" i="1" dirty="0"/>
              <a:t>and submitting </a:t>
            </a:r>
            <a:r>
              <a:rPr lang="en-US" i="1" dirty="0" smtClean="0"/>
              <a:t>applications </a:t>
            </a:r>
            <a:r>
              <a:rPr lang="en-US" i="1" dirty="0"/>
              <a:t>on behalf of </a:t>
            </a:r>
            <a:r>
              <a:rPr lang="en-US" dirty="0"/>
              <a:t>owners and </a:t>
            </a:r>
            <a:r>
              <a:rPr lang="en-US" dirty="0" smtClean="0"/>
              <a:t>operators </a:t>
            </a:r>
            <a:r>
              <a:rPr lang="en-US" dirty="0"/>
              <a:t>in a specific watershed; </a:t>
            </a:r>
            <a:r>
              <a:rPr lang="en-US" dirty="0" smtClean="0"/>
              <a:t>and carrying </a:t>
            </a:r>
            <a:r>
              <a:rPr lang="en-US" dirty="0"/>
              <a:t>out management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85333"/>
            <a:ext cx="97644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RIPARIAN BUFFER </a:t>
            </a:r>
            <a:r>
              <a:rPr lang="en-US" sz="3400" dirty="0" smtClean="0"/>
              <a:t>PAYMENTS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8176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‘FOOD-PRODUCING </a:t>
            </a:r>
            <a:r>
              <a:rPr lang="en-US" sz="4000" dirty="0"/>
              <a:t>WOODY </a:t>
            </a:r>
            <a:r>
              <a:rPr lang="en-US" sz="4000" dirty="0" smtClean="0"/>
              <a:t>PLANTS</a:t>
            </a:r>
            <a:r>
              <a:rPr lang="en-US" dirty="0" smtClean="0"/>
              <a:t>’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2933" y="2658534"/>
            <a:ext cx="4980771" cy="3217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‘‘(</a:t>
            </a:r>
            <a:r>
              <a:rPr lang="en-US" dirty="0" err="1"/>
              <a:t>i</a:t>
            </a:r>
            <a:r>
              <a:rPr lang="en-US" dirty="0"/>
              <a:t>) the plants shall contribute to the conservation of soil, water quality, and wildlife habitat;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Be in the technical </a:t>
            </a:r>
            <a:r>
              <a:rPr lang="en-US" dirty="0"/>
              <a:t>guide standards of the applicable field office of the </a:t>
            </a:r>
            <a:r>
              <a:rPr lang="en-US" dirty="0" smtClean="0"/>
              <a:t>NRCS; </a:t>
            </a:r>
            <a:r>
              <a:rPr lang="en-US" dirty="0"/>
              <a:t>and</a:t>
            </a:r>
          </a:p>
          <a:p>
            <a:r>
              <a:rPr lang="en-US" dirty="0" smtClean="0"/>
              <a:t>harvest from/of </a:t>
            </a:r>
            <a:r>
              <a:rPr lang="en-US" dirty="0"/>
              <a:t>plants </a:t>
            </a:r>
            <a:r>
              <a:rPr lang="en-US" dirty="0" smtClean="0"/>
              <a:t>has some conditions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2658534"/>
            <a:ext cx="4650574" cy="32173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‘‘(</a:t>
            </a:r>
            <a:r>
              <a:rPr lang="en-US" dirty="0"/>
              <a:t>ii) only native plant species appropriate to the region shall be used within 35 feet of the watercourse; and</a:t>
            </a:r>
          </a:p>
          <a:p>
            <a:r>
              <a:rPr lang="en-US" dirty="0"/>
              <a:t>‘‘(iii) the producer shall be subject to a reduction in the rental rate commensurate to the value of the crop harvested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ALSO: the buffer may be grazed (abiding  certain stipulations)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80532"/>
            <a:ext cx="9601196" cy="1303867"/>
          </a:xfrm>
        </p:spPr>
        <p:txBody>
          <a:bodyPr/>
          <a:lstStyle/>
          <a:p>
            <a:r>
              <a:rPr lang="en-US" dirty="0" smtClean="0"/>
              <a:t>Rental Rates may be 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6" y="2658533"/>
            <a:ext cx="4682067" cy="345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Capped at 85% of county average</a:t>
            </a:r>
          </a:p>
          <a:p>
            <a:r>
              <a:rPr lang="en-US" dirty="0" smtClean="0"/>
              <a:t>For sensitive practices cap is 90% of county </a:t>
            </a:r>
            <a:r>
              <a:rPr lang="en-US" dirty="0" err="1" smtClean="0"/>
              <a:t>avg</a:t>
            </a:r>
            <a:r>
              <a:rPr lang="en-US" dirty="0" smtClean="0"/>
              <a:t> soil rental rate</a:t>
            </a:r>
          </a:p>
          <a:p>
            <a:r>
              <a:rPr lang="en-US" dirty="0" smtClean="0"/>
              <a:t>This </a:t>
            </a:r>
            <a:r>
              <a:rPr lang="en-US" dirty="0"/>
              <a:t>reduction </a:t>
            </a:r>
            <a:r>
              <a:rPr lang="en-US" dirty="0" smtClean="0"/>
              <a:t>may </a:t>
            </a:r>
            <a:r>
              <a:rPr lang="en-US" dirty="0"/>
              <a:t>be waived as part of the negotiation between the Secretary and an eligible partner </a:t>
            </a:r>
            <a:endParaRPr lang="en-US" dirty="0" smtClean="0"/>
          </a:p>
          <a:p>
            <a:r>
              <a:rPr lang="en-US" dirty="0"/>
              <a:t>The Secretary shall provide an opportunity to propose an alternative soil rental rate prior to finalizing new rates by using…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6933" y="2658533"/>
            <a:ext cx="4842933" cy="3894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‘‘(</a:t>
            </a:r>
            <a:r>
              <a:rPr lang="en-US" dirty="0"/>
              <a:t>I) an average of cash rents from a random sample of lease agreements;</a:t>
            </a:r>
          </a:p>
          <a:p>
            <a:r>
              <a:rPr lang="en-US" dirty="0"/>
              <a:t>‘‘(II) cash rent estimates from a published survey;</a:t>
            </a:r>
          </a:p>
          <a:p>
            <a:r>
              <a:rPr lang="en-US" dirty="0"/>
              <a:t>‘‘(III) neighboring county estimate </a:t>
            </a:r>
            <a:endParaRPr lang="en-US" dirty="0" smtClean="0"/>
          </a:p>
          <a:p>
            <a:r>
              <a:rPr lang="en-US" dirty="0" smtClean="0"/>
              <a:t>‘‘(</a:t>
            </a:r>
            <a:r>
              <a:rPr lang="en-US" dirty="0"/>
              <a:t>V) models that estimate cash rents, such as models that use returns to estimate crop production or land value data; or</a:t>
            </a:r>
          </a:p>
          <a:p>
            <a:r>
              <a:rPr lang="en-US" dirty="0"/>
              <a:t>‘‘(VI) other documentation, as determined by the Secretary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FB changes of note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9864" y="2913326"/>
            <a:ext cx="4718304" cy="3165741"/>
          </a:xfrm>
        </p:spPr>
        <p:txBody>
          <a:bodyPr/>
          <a:lstStyle/>
          <a:p>
            <a:r>
              <a:rPr lang="en-US" dirty="0" smtClean="0"/>
              <a:t>RCPP is tripled</a:t>
            </a:r>
          </a:p>
          <a:p>
            <a:r>
              <a:rPr lang="en-US" dirty="0" smtClean="0"/>
              <a:t>EQIP moves to habitat practices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(5% to 10% of total)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4" y="2285999"/>
            <a:ext cx="5180806" cy="3453871"/>
          </a:xfrm>
        </p:spPr>
      </p:pic>
    </p:spTree>
    <p:extLst>
      <p:ext uri="{BB962C8B-B14F-4D97-AF65-F5344CB8AC3E}">
        <p14:creationId xmlns:p14="http://schemas.microsoft.com/office/powerpoint/2010/main" val="447013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1393</TotalTime>
  <Words>669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  CRP Snippets  from the</vt:lpstr>
      <vt:lpstr>CREP</vt:lpstr>
      <vt:lpstr>Acreage Cap up 3 million acres</vt:lpstr>
      <vt:lpstr>Desire for Longer Term Easements</vt:lpstr>
      <vt:lpstr> </vt:lpstr>
      <vt:lpstr> </vt:lpstr>
      <vt:lpstr>‘FOOD-PRODUCING WOODY PLANTS’ </vt:lpstr>
      <vt:lpstr>Rental Rates may be lower</vt:lpstr>
      <vt:lpstr>Other FB changes of note</vt:lpstr>
      <vt:lpstr>Possible State Forestry Roles </vt:lpstr>
    </vt:vector>
  </TitlesOfParts>
  <Company>U. S.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CRP and the 2018 Farm Bill</dc:title>
  <dc:creator>Claggett, Sally -FS</dc:creator>
  <cp:lastModifiedBy>Claggett, Sally -FS</cp:lastModifiedBy>
  <cp:revision>13</cp:revision>
  <dcterms:created xsi:type="dcterms:W3CDTF">2019-04-02T14:09:07Z</dcterms:created>
  <dcterms:modified xsi:type="dcterms:W3CDTF">2019-04-03T13:22:41Z</dcterms:modified>
</cp:coreProperties>
</file>