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customXml/itemProps6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65"/>
  </p:sldMasterIdLst>
  <p:notesMasterIdLst>
    <p:notesMasterId r:id="rId76"/>
  </p:notesMasterIdLst>
  <p:sldIdLst>
    <p:sldId id="256" r:id="rId66"/>
    <p:sldId id="267" r:id="rId67"/>
    <p:sldId id="272" r:id="rId68"/>
    <p:sldId id="269" r:id="rId69"/>
    <p:sldId id="257" r:id="rId70"/>
    <p:sldId id="271" r:id="rId71"/>
    <p:sldId id="265" r:id="rId72"/>
    <p:sldId id="266" r:id="rId73"/>
    <p:sldId id="268" r:id="rId74"/>
    <p:sldId id="270" r:id="rId7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customXml" Target="../customXml/item39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63" Type="http://schemas.openxmlformats.org/officeDocument/2006/relationships/customXml" Target="../customXml/item63.xml"/><Relationship Id="rId68" Type="http://schemas.openxmlformats.org/officeDocument/2006/relationships/slide" Target="slides/slide3.xml"/><Relationship Id="rId76" Type="http://schemas.openxmlformats.org/officeDocument/2006/relationships/notesMaster" Target="notesMasters/notesMaster1.xml"/><Relationship Id="rId7" Type="http://schemas.openxmlformats.org/officeDocument/2006/relationships/customXml" Target="../customXml/item7.xml"/><Relationship Id="rId71" Type="http://schemas.openxmlformats.org/officeDocument/2006/relationships/slide" Target="slides/slide6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customXml" Target="../customXml/item29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66" Type="http://schemas.openxmlformats.org/officeDocument/2006/relationships/slide" Target="slides/slide1.xml"/><Relationship Id="rId74" Type="http://schemas.openxmlformats.org/officeDocument/2006/relationships/slide" Target="slides/slide9.xml"/><Relationship Id="rId79" Type="http://schemas.openxmlformats.org/officeDocument/2006/relationships/theme" Target="theme/theme1.xml"/><Relationship Id="rId5" Type="http://schemas.openxmlformats.org/officeDocument/2006/relationships/customXml" Target="../customXml/item5.xml"/><Relationship Id="rId61" Type="http://schemas.openxmlformats.org/officeDocument/2006/relationships/customXml" Target="../customXml/item61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slideMaster" Target="slideMasters/slideMaster1.xml"/><Relationship Id="rId73" Type="http://schemas.openxmlformats.org/officeDocument/2006/relationships/slide" Target="slides/slide8.xml"/><Relationship Id="rId78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customXml" Target="../customXml/item64.xml"/><Relationship Id="rId69" Type="http://schemas.openxmlformats.org/officeDocument/2006/relationships/slide" Target="slides/slide4.xml"/><Relationship Id="rId77" Type="http://schemas.openxmlformats.org/officeDocument/2006/relationships/presProps" Target="presProps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slide" Target="slides/slide7.xml"/><Relationship Id="rId80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slide" Target="slides/slide2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customXml" Target="../customXml/item62.xml"/><Relationship Id="rId70" Type="http://schemas.openxmlformats.org/officeDocument/2006/relationships/slide" Target="slides/slide5.xml"/><Relationship Id="rId75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39A929-85B2-4FF3-8BC1-789816DDDE5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E8EC5CC-9B47-47E0-83EB-E0C49CE4A0DC}">
      <dgm:prSet phldrT="[Text]"/>
      <dgm:spPr/>
      <dgm:t>
        <a:bodyPr/>
        <a:lstStyle/>
        <a:p>
          <a:r>
            <a:rPr lang="en-US" dirty="0"/>
            <a:t>Q 1</a:t>
          </a:r>
        </a:p>
      </dgm:t>
    </dgm:pt>
    <dgm:pt modelId="{483EE084-FE0E-4E5E-ADA6-D731A5564705}" type="parTrans" cxnId="{ED265CC2-4D6D-4CDC-8E1A-3673FED40234}">
      <dgm:prSet/>
      <dgm:spPr/>
      <dgm:t>
        <a:bodyPr/>
        <a:lstStyle/>
        <a:p>
          <a:endParaRPr lang="en-US"/>
        </a:p>
      </dgm:t>
    </dgm:pt>
    <dgm:pt modelId="{4DFFC71B-F437-4AE8-A250-0F732A237191}" type="sibTrans" cxnId="{ED265CC2-4D6D-4CDC-8E1A-3673FED40234}">
      <dgm:prSet/>
      <dgm:spPr/>
      <dgm:t>
        <a:bodyPr/>
        <a:lstStyle/>
        <a:p>
          <a:endParaRPr lang="en-US"/>
        </a:p>
      </dgm:t>
    </dgm:pt>
    <dgm:pt modelId="{14294376-C9C7-468C-9379-B331CC1043DE}">
      <dgm:prSet phldrT="[Text]"/>
      <dgm:spPr/>
      <dgm:t>
        <a:bodyPr/>
        <a:lstStyle/>
        <a:p>
          <a:r>
            <a:rPr lang="en-US" dirty="0"/>
            <a:t>Where can the most people be reached? </a:t>
          </a:r>
        </a:p>
      </dgm:t>
    </dgm:pt>
    <dgm:pt modelId="{E75B194B-09A3-4644-AA4A-84DBBEB48CC0}" type="parTrans" cxnId="{06E30012-2730-4A52-AE89-2381F7E9661F}">
      <dgm:prSet/>
      <dgm:spPr/>
      <dgm:t>
        <a:bodyPr/>
        <a:lstStyle/>
        <a:p>
          <a:endParaRPr lang="en-US"/>
        </a:p>
      </dgm:t>
    </dgm:pt>
    <dgm:pt modelId="{EA3AB231-1DEB-45FB-9490-F5F83CE9A3E3}" type="sibTrans" cxnId="{06E30012-2730-4A52-AE89-2381F7E9661F}">
      <dgm:prSet/>
      <dgm:spPr/>
      <dgm:t>
        <a:bodyPr/>
        <a:lstStyle/>
        <a:p>
          <a:endParaRPr lang="en-US"/>
        </a:p>
      </dgm:t>
    </dgm:pt>
    <dgm:pt modelId="{C022C32A-270E-47FF-A037-ABF1A455DC06}">
      <dgm:prSet phldrT="[Text]"/>
      <dgm:spPr/>
      <dgm:t>
        <a:bodyPr/>
        <a:lstStyle/>
        <a:p>
          <a:r>
            <a:rPr lang="en-US" dirty="0"/>
            <a:t>Q 2</a:t>
          </a:r>
        </a:p>
      </dgm:t>
    </dgm:pt>
    <dgm:pt modelId="{F08FA7FB-2FDC-45E9-95A0-15598B838987}" type="parTrans" cxnId="{6A350870-970D-48FA-B9B8-2C902F6E8C1E}">
      <dgm:prSet/>
      <dgm:spPr/>
      <dgm:t>
        <a:bodyPr/>
        <a:lstStyle/>
        <a:p>
          <a:endParaRPr lang="en-US"/>
        </a:p>
      </dgm:t>
    </dgm:pt>
    <dgm:pt modelId="{353263ED-FA29-47D5-B16D-292A7B489E15}" type="sibTrans" cxnId="{6A350870-970D-48FA-B9B8-2C902F6E8C1E}">
      <dgm:prSet/>
      <dgm:spPr/>
      <dgm:t>
        <a:bodyPr/>
        <a:lstStyle/>
        <a:p>
          <a:endParaRPr lang="en-US"/>
        </a:p>
      </dgm:t>
    </dgm:pt>
    <dgm:pt modelId="{E35A9086-2688-4E83-9F2E-AE8D570C0DE5}">
      <dgm:prSet phldrT="[Text]"/>
      <dgm:spPr/>
      <dgm:t>
        <a:bodyPr/>
        <a:lstStyle/>
        <a:p>
          <a:r>
            <a:rPr lang="en-US" dirty="0"/>
            <a:t>Which urban areas have the highest risk e.g. the most advisories? </a:t>
          </a:r>
        </a:p>
      </dgm:t>
    </dgm:pt>
    <dgm:pt modelId="{FD2FEC7E-94DE-40B1-AB71-BCFAA54BDEBF}" type="parTrans" cxnId="{FC605C75-4E0F-4A03-A172-A11FE9982529}">
      <dgm:prSet/>
      <dgm:spPr/>
      <dgm:t>
        <a:bodyPr/>
        <a:lstStyle/>
        <a:p>
          <a:endParaRPr lang="en-US"/>
        </a:p>
      </dgm:t>
    </dgm:pt>
    <dgm:pt modelId="{3DB77CB9-FB5C-4EB4-904D-3D7347D84254}" type="sibTrans" cxnId="{FC605C75-4E0F-4A03-A172-A11FE9982529}">
      <dgm:prSet/>
      <dgm:spPr/>
      <dgm:t>
        <a:bodyPr/>
        <a:lstStyle/>
        <a:p>
          <a:endParaRPr lang="en-US"/>
        </a:p>
      </dgm:t>
    </dgm:pt>
    <dgm:pt modelId="{2AF8368B-5D1C-4D22-B265-80DE7AF3825B}">
      <dgm:prSet phldrT="[Text]"/>
      <dgm:spPr/>
      <dgm:t>
        <a:bodyPr/>
        <a:lstStyle/>
        <a:p>
          <a:r>
            <a:rPr lang="en-US" dirty="0"/>
            <a:t>Q 3</a:t>
          </a:r>
        </a:p>
      </dgm:t>
    </dgm:pt>
    <dgm:pt modelId="{16CF0EEC-E75C-4F2F-920B-DBC98EAF5BCA}" type="parTrans" cxnId="{6E8749DA-828A-4F62-A53F-038F573241E3}">
      <dgm:prSet/>
      <dgm:spPr/>
      <dgm:t>
        <a:bodyPr/>
        <a:lstStyle/>
        <a:p>
          <a:endParaRPr lang="en-US"/>
        </a:p>
      </dgm:t>
    </dgm:pt>
    <dgm:pt modelId="{AD7EDB8E-2222-4175-8812-A5A0616AD2D6}" type="sibTrans" cxnId="{6E8749DA-828A-4F62-A53F-038F573241E3}">
      <dgm:prSet/>
      <dgm:spPr/>
      <dgm:t>
        <a:bodyPr/>
        <a:lstStyle/>
        <a:p>
          <a:endParaRPr lang="en-US"/>
        </a:p>
      </dgm:t>
    </dgm:pt>
    <dgm:pt modelId="{A8DAEB0C-A2E1-4A4B-B6DB-605D128FF53E}">
      <dgm:prSet phldrT="[Text]"/>
      <dgm:spPr/>
      <dgm:t>
        <a:bodyPr/>
        <a:lstStyle/>
        <a:p>
          <a:r>
            <a:rPr lang="en-US" dirty="0"/>
            <a:t>In urban places with the most advisories, who is most at risk?</a:t>
          </a:r>
        </a:p>
      </dgm:t>
    </dgm:pt>
    <dgm:pt modelId="{68DCBAF7-4F74-4338-BBB4-F1C543A47726}" type="parTrans" cxnId="{8CDF646E-8065-4325-BABD-2D26487FCAAC}">
      <dgm:prSet/>
      <dgm:spPr/>
      <dgm:t>
        <a:bodyPr/>
        <a:lstStyle/>
        <a:p>
          <a:endParaRPr lang="en-US"/>
        </a:p>
      </dgm:t>
    </dgm:pt>
    <dgm:pt modelId="{1DF8AB97-054C-4923-B17D-FD0B43885B7C}" type="sibTrans" cxnId="{8CDF646E-8065-4325-BABD-2D26487FCAAC}">
      <dgm:prSet/>
      <dgm:spPr/>
      <dgm:t>
        <a:bodyPr/>
        <a:lstStyle/>
        <a:p>
          <a:endParaRPr lang="en-US"/>
        </a:p>
      </dgm:t>
    </dgm:pt>
    <dgm:pt modelId="{1E646D97-97B3-4F1E-BA4A-0529DABC31A9}">
      <dgm:prSet phldrT="[Text]"/>
      <dgm:spPr/>
      <dgm:t>
        <a:bodyPr/>
        <a:lstStyle/>
        <a:p>
          <a:r>
            <a:rPr lang="en-US" dirty="0"/>
            <a:t>Q 4</a:t>
          </a:r>
        </a:p>
      </dgm:t>
    </dgm:pt>
    <dgm:pt modelId="{404F8575-0351-4030-A8F3-70508D9834D4}" type="parTrans" cxnId="{B8B536C0-18EB-4C9E-95CE-CEF1976A7B92}">
      <dgm:prSet/>
      <dgm:spPr/>
      <dgm:t>
        <a:bodyPr/>
        <a:lstStyle/>
        <a:p>
          <a:endParaRPr lang="en-US"/>
        </a:p>
      </dgm:t>
    </dgm:pt>
    <dgm:pt modelId="{01F561DA-182C-490E-AE36-15A56B93E7B8}" type="sibTrans" cxnId="{B8B536C0-18EB-4C9E-95CE-CEF1976A7B92}">
      <dgm:prSet/>
      <dgm:spPr/>
      <dgm:t>
        <a:bodyPr/>
        <a:lstStyle/>
        <a:p>
          <a:endParaRPr lang="en-US"/>
        </a:p>
      </dgm:t>
    </dgm:pt>
    <dgm:pt modelId="{F771D700-0E5A-498E-9320-EA9BE602224B}">
      <dgm:prSet phldrT="[Text]"/>
      <dgm:spPr/>
      <dgm:t>
        <a:bodyPr/>
        <a:lstStyle/>
        <a:p>
          <a:r>
            <a:rPr lang="en-US" dirty="0"/>
            <a:t>For those most at risk, what is the highest value behavior change or other outcome?</a:t>
          </a:r>
        </a:p>
      </dgm:t>
    </dgm:pt>
    <dgm:pt modelId="{F197DCE7-3281-4C6F-87C3-6EBC6A0CE2B7}" type="parTrans" cxnId="{B08CF373-AB4E-4654-B35F-D67559B506EF}">
      <dgm:prSet/>
      <dgm:spPr/>
      <dgm:t>
        <a:bodyPr/>
        <a:lstStyle/>
        <a:p>
          <a:endParaRPr lang="en-US"/>
        </a:p>
      </dgm:t>
    </dgm:pt>
    <dgm:pt modelId="{7651555C-67BF-4FA6-94BB-AAAA11FB9DC6}" type="sibTrans" cxnId="{B08CF373-AB4E-4654-B35F-D67559B506EF}">
      <dgm:prSet/>
      <dgm:spPr/>
      <dgm:t>
        <a:bodyPr/>
        <a:lstStyle/>
        <a:p>
          <a:endParaRPr lang="en-US"/>
        </a:p>
      </dgm:t>
    </dgm:pt>
    <dgm:pt modelId="{BB757254-ACF9-4082-A4E0-36354F7EF1D0}">
      <dgm:prSet phldrT="[Text]"/>
      <dgm:spPr/>
      <dgm:t>
        <a:bodyPr/>
        <a:lstStyle/>
        <a:p>
          <a:pPr>
            <a:buNone/>
          </a:pPr>
          <a:r>
            <a:rPr lang="en-US" dirty="0"/>
            <a:t>       </a:t>
          </a:r>
          <a:r>
            <a:rPr lang="en-US" dirty="0">
              <a:solidFill>
                <a:schemeClr val="accent1">
                  <a:lumMod val="75000"/>
                </a:schemeClr>
              </a:solidFill>
            </a:rPr>
            <a:t>Urban areas</a:t>
          </a:r>
        </a:p>
      </dgm:t>
    </dgm:pt>
    <dgm:pt modelId="{8C203653-DA16-48CE-A8FA-71EE6DE45781}" type="parTrans" cxnId="{3287343F-2E88-4DF1-86B5-B2EF33ABBE66}">
      <dgm:prSet/>
      <dgm:spPr/>
      <dgm:t>
        <a:bodyPr/>
        <a:lstStyle/>
        <a:p>
          <a:endParaRPr lang="en-US"/>
        </a:p>
      </dgm:t>
    </dgm:pt>
    <dgm:pt modelId="{3164ED0F-564A-455C-BDF3-F4937EA8831D}" type="sibTrans" cxnId="{3287343F-2E88-4DF1-86B5-B2EF33ABBE66}">
      <dgm:prSet/>
      <dgm:spPr/>
      <dgm:t>
        <a:bodyPr/>
        <a:lstStyle/>
        <a:p>
          <a:endParaRPr lang="en-US"/>
        </a:p>
      </dgm:t>
    </dgm:pt>
    <dgm:pt modelId="{589AF358-EA63-4BB2-BB1E-FDF40C9049C0}">
      <dgm:prSet phldrT="[Text]"/>
      <dgm:spPr/>
      <dgm:t>
        <a:bodyPr/>
        <a:lstStyle/>
        <a:p>
          <a:pPr>
            <a:buNone/>
          </a:pPr>
          <a:r>
            <a:rPr lang="en-US" dirty="0"/>
            <a:t>	</a:t>
          </a:r>
          <a:r>
            <a:rPr lang="en-US" dirty="0">
              <a:solidFill>
                <a:schemeClr val="accent1">
                  <a:lumMod val="75000"/>
                </a:schemeClr>
              </a:solidFill>
            </a:rPr>
            <a:t>TBD (Baltimore, DC, Richmond, Norfolk)</a:t>
          </a:r>
        </a:p>
      </dgm:t>
    </dgm:pt>
    <dgm:pt modelId="{16C62C75-347E-43C6-AB35-48EE22CCE6BF}" type="parTrans" cxnId="{841902A4-2A6E-483C-9688-939F525DF71B}">
      <dgm:prSet/>
      <dgm:spPr/>
      <dgm:t>
        <a:bodyPr/>
        <a:lstStyle/>
        <a:p>
          <a:endParaRPr lang="en-US"/>
        </a:p>
      </dgm:t>
    </dgm:pt>
    <dgm:pt modelId="{798CB02A-C31B-4B18-B784-C4DEBAF10980}" type="sibTrans" cxnId="{841902A4-2A6E-483C-9688-939F525DF71B}">
      <dgm:prSet/>
      <dgm:spPr/>
      <dgm:t>
        <a:bodyPr/>
        <a:lstStyle/>
        <a:p>
          <a:endParaRPr lang="en-US"/>
        </a:p>
      </dgm:t>
    </dgm:pt>
    <dgm:pt modelId="{39AB7F5C-B86A-4545-8821-079530853BD2}">
      <dgm:prSet phldrT="[Text]"/>
      <dgm:spPr/>
      <dgm:t>
        <a:bodyPr/>
        <a:lstStyle/>
        <a:p>
          <a:pPr>
            <a:buNone/>
          </a:pPr>
          <a:r>
            <a:rPr lang="en-US" dirty="0"/>
            <a:t>	</a:t>
          </a:r>
          <a:r>
            <a:rPr lang="en-US" dirty="0">
              <a:solidFill>
                <a:schemeClr val="accent1">
                  <a:lumMod val="75000"/>
                </a:schemeClr>
              </a:solidFill>
            </a:rPr>
            <a:t>TBD (women, ethnic group, targeted socioeconomic group)</a:t>
          </a:r>
        </a:p>
      </dgm:t>
    </dgm:pt>
    <dgm:pt modelId="{85587885-427E-46C8-AFA4-778496E810CA}" type="parTrans" cxnId="{B45E026B-42C6-4CEC-BB15-65DF7C2FE78A}">
      <dgm:prSet/>
      <dgm:spPr/>
      <dgm:t>
        <a:bodyPr/>
        <a:lstStyle/>
        <a:p>
          <a:endParaRPr lang="en-US"/>
        </a:p>
      </dgm:t>
    </dgm:pt>
    <dgm:pt modelId="{67EEB0B2-ED46-4298-BE8A-D79F7A20720E}" type="sibTrans" cxnId="{B45E026B-42C6-4CEC-BB15-65DF7C2FE78A}">
      <dgm:prSet/>
      <dgm:spPr/>
      <dgm:t>
        <a:bodyPr/>
        <a:lstStyle/>
        <a:p>
          <a:endParaRPr lang="en-US"/>
        </a:p>
      </dgm:t>
    </dgm:pt>
    <dgm:pt modelId="{01CB01C9-DEC0-46C9-B0CE-2B44A023D0BA}">
      <dgm:prSet phldrT="[Text]"/>
      <dgm:spPr/>
      <dgm:t>
        <a:bodyPr/>
        <a:lstStyle/>
        <a:p>
          <a:pPr>
            <a:buNone/>
          </a:pPr>
          <a:r>
            <a:rPr lang="en-US" dirty="0"/>
            <a:t>	</a:t>
          </a:r>
          <a:r>
            <a:rPr lang="en-US" dirty="0">
              <a:solidFill>
                <a:schemeClr val="accent1">
                  <a:lumMod val="75000"/>
                </a:schemeClr>
              </a:solidFill>
            </a:rPr>
            <a:t>TBD (less consumption, preparation technique, more selective re: species)</a:t>
          </a:r>
        </a:p>
      </dgm:t>
    </dgm:pt>
    <dgm:pt modelId="{2E6ABCF3-859D-48FA-A06D-A979E6ED667C}" type="parTrans" cxnId="{321208F3-619A-4759-866E-778D251599CC}">
      <dgm:prSet/>
      <dgm:spPr/>
      <dgm:t>
        <a:bodyPr/>
        <a:lstStyle/>
        <a:p>
          <a:endParaRPr lang="en-US"/>
        </a:p>
      </dgm:t>
    </dgm:pt>
    <dgm:pt modelId="{8A7A9DC6-64D4-4C4F-8A69-7B29A40C42CC}" type="sibTrans" cxnId="{321208F3-619A-4759-866E-778D251599CC}">
      <dgm:prSet/>
      <dgm:spPr/>
      <dgm:t>
        <a:bodyPr/>
        <a:lstStyle/>
        <a:p>
          <a:endParaRPr lang="en-US"/>
        </a:p>
      </dgm:t>
    </dgm:pt>
    <dgm:pt modelId="{48616C25-9248-4A47-BC54-098BB665C2FB}">
      <dgm:prSet phldrT="[Text]"/>
      <dgm:spPr/>
      <dgm:t>
        <a:bodyPr/>
        <a:lstStyle/>
        <a:p>
          <a:r>
            <a:rPr lang="en-US" dirty="0"/>
            <a:t>Q 5</a:t>
          </a:r>
        </a:p>
      </dgm:t>
    </dgm:pt>
    <dgm:pt modelId="{868014B2-78F0-4167-9502-0BA0D95BF7CC}" type="parTrans" cxnId="{74AFD1C6-A97F-4F25-89F5-91990B0075F0}">
      <dgm:prSet/>
      <dgm:spPr/>
      <dgm:t>
        <a:bodyPr/>
        <a:lstStyle/>
        <a:p>
          <a:endParaRPr lang="en-US"/>
        </a:p>
      </dgm:t>
    </dgm:pt>
    <dgm:pt modelId="{1EADFD85-F85C-4D26-BC31-CE3880D55814}" type="sibTrans" cxnId="{74AFD1C6-A97F-4F25-89F5-91990B0075F0}">
      <dgm:prSet/>
      <dgm:spPr/>
      <dgm:t>
        <a:bodyPr/>
        <a:lstStyle/>
        <a:p>
          <a:endParaRPr lang="en-US"/>
        </a:p>
      </dgm:t>
    </dgm:pt>
    <dgm:pt modelId="{2FDEE86E-5923-4D92-85AB-BF6703BE3ABB}">
      <dgm:prSet phldrT="[Text]"/>
      <dgm:spPr/>
      <dgm:t>
        <a:bodyPr/>
        <a:lstStyle/>
        <a:p>
          <a:r>
            <a:rPr lang="en-US" dirty="0"/>
            <a:t>For target risk group and desired behavior change, what is the most effective communication method?</a:t>
          </a:r>
        </a:p>
      </dgm:t>
    </dgm:pt>
    <dgm:pt modelId="{48E0CB6F-321B-49F3-B103-DA8ED1E00126}" type="parTrans" cxnId="{F4D32669-9127-4EA7-9867-BD5190396A58}">
      <dgm:prSet/>
      <dgm:spPr/>
      <dgm:t>
        <a:bodyPr/>
        <a:lstStyle/>
        <a:p>
          <a:endParaRPr lang="en-US"/>
        </a:p>
      </dgm:t>
    </dgm:pt>
    <dgm:pt modelId="{77FC74E1-D3BF-485D-AE4D-DC3C34B227FB}" type="sibTrans" cxnId="{F4D32669-9127-4EA7-9867-BD5190396A58}">
      <dgm:prSet/>
      <dgm:spPr/>
      <dgm:t>
        <a:bodyPr/>
        <a:lstStyle/>
        <a:p>
          <a:endParaRPr lang="en-US"/>
        </a:p>
      </dgm:t>
    </dgm:pt>
    <dgm:pt modelId="{50FD2925-D1A7-459F-AEB5-1953A99B6AE3}">
      <dgm:prSet phldrT="[Text]"/>
      <dgm:spPr/>
      <dgm:t>
        <a:bodyPr/>
        <a:lstStyle/>
        <a:p>
          <a:pPr>
            <a:buNone/>
          </a:pPr>
          <a:r>
            <a:rPr lang="en-US" dirty="0"/>
            <a:t>	</a:t>
          </a:r>
          <a:r>
            <a:rPr lang="en-US" dirty="0">
              <a:solidFill>
                <a:schemeClr val="accent1">
                  <a:lumMod val="75000"/>
                </a:schemeClr>
              </a:solidFill>
            </a:rPr>
            <a:t>TBD (signs, newspapers, word-of-mouth, licenses, etc.) </a:t>
          </a:r>
        </a:p>
      </dgm:t>
    </dgm:pt>
    <dgm:pt modelId="{D5ACFE79-D317-49D8-8DF5-B76467669FC8}" type="parTrans" cxnId="{78300CB2-D5AE-4D06-8AE9-FB03FAD1E48C}">
      <dgm:prSet/>
      <dgm:spPr/>
      <dgm:t>
        <a:bodyPr/>
        <a:lstStyle/>
        <a:p>
          <a:endParaRPr lang="en-US"/>
        </a:p>
      </dgm:t>
    </dgm:pt>
    <dgm:pt modelId="{6AF92397-3474-4D9B-A8AF-8237D45C2DCE}" type="sibTrans" cxnId="{78300CB2-D5AE-4D06-8AE9-FB03FAD1E48C}">
      <dgm:prSet/>
      <dgm:spPr/>
      <dgm:t>
        <a:bodyPr/>
        <a:lstStyle/>
        <a:p>
          <a:endParaRPr lang="en-US"/>
        </a:p>
      </dgm:t>
    </dgm:pt>
    <dgm:pt modelId="{2E994E0A-49EB-4271-8062-BDE9825917E9}" type="pres">
      <dgm:prSet presAssocID="{EA39A929-85B2-4FF3-8BC1-789816DDDE5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6509E2-EA49-4375-B360-4C7B894F63BD}" type="pres">
      <dgm:prSet presAssocID="{DE8EC5CC-9B47-47E0-83EB-E0C49CE4A0DC}" presName="composite" presStyleCnt="0"/>
      <dgm:spPr/>
    </dgm:pt>
    <dgm:pt modelId="{FEA43F05-F6B7-4FC0-A7D9-C64D3E9C5501}" type="pres">
      <dgm:prSet presAssocID="{DE8EC5CC-9B47-47E0-83EB-E0C49CE4A0DC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19C674-96C4-4E4C-9953-9D82420DAB1C}" type="pres">
      <dgm:prSet presAssocID="{DE8EC5CC-9B47-47E0-83EB-E0C49CE4A0DC}" presName="descendantText" presStyleLbl="alignAcc1" presStyleIdx="0" presStyleCnt="5" custLinFactNeighborX="224" custLinFactNeighborY="-33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B50DE4-3C42-4008-AA4E-C7B6AECE8B66}" type="pres">
      <dgm:prSet presAssocID="{4DFFC71B-F437-4AE8-A250-0F732A237191}" presName="sp" presStyleCnt="0"/>
      <dgm:spPr/>
    </dgm:pt>
    <dgm:pt modelId="{E024938B-1204-4B4D-AF5E-EE0722303408}" type="pres">
      <dgm:prSet presAssocID="{C022C32A-270E-47FF-A037-ABF1A455DC06}" presName="composite" presStyleCnt="0"/>
      <dgm:spPr/>
    </dgm:pt>
    <dgm:pt modelId="{3C55ED9D-2A05-4779-AEA9-093287F019AA}" type="pres">
      <dgm:prSet presAssocID="{C022C32A-270E-47FF-A037-ABF1A455DC06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558BA1-F929-4E88-9E49-6414A1EEF441}" type="pres">
      <dgm:prSet presAssocID="{C022C32A-270E-47FF-A037-ABF1A455DC06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62F16A-1FB3-4F62-9818-B6BDFA4C7A6A}" type="pres">
      <dgm:prSet presAssocID="{353263ED-FA29-47D5-B16D-292A7B489E15}" presName="sp" presStyleCnt="0"/>
      <dgm:spPr/>
    </dgm:pt>
    <dgm:pt modelId="{80635633-CA32-4E9D-9BBA-DB3D27D1BA61}" type="pres">
      <dgm:prSet presAssocID="{2AF8368B-5D1C-4D22-B265-80DE7AF3825B}" presName="composite" presStyleCnt="0"/>
      <dgm:spPr/>
    </dgm:pt>
    <dgm:pt modelId="{2C211385-7F37-4D1B-8E4D-3262A2363103}" type="pres">
      <dgm:prSet presAssocID="{2AF8368B-5D1C-4D22-B265-80DE7AF3825B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8579A-969C-45BA-990E-DE01A99E3A34}" type="pres">
      <dgm:prSet presAssocID="{2AF8368B-5D1C-4D22-B265-80DE7AF3825B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F77AA0-E501-46AD-B2AC-C175A37B2256}" type="pres">
      <dgm:prSet presAssocID="{AD7EDB8E-2222-4175-8812-A5A0616AD2D6}" presName="sp" presStyleCnt="0"/>
      <dgm:spPr/>
    </dgm:pt>
    <dgm:pt modelId="{F70DEC3C-00D3-4CE5-8319-03AE6A04447F}" type="pres">
      <dgm:prSet presAssocID="{1E646D97-97B3-4F1E-BA4A-0529DABC31A9}" presName="composite" presStyleCnt="0"/>
      <dgm:spPr/>
    </dgm:pt>
    <dgm:pt modelId="{B2AD40CB-4DB3-49D2-A6F8-510D2F9522F8}" type="pres">
      <dgm:prSet presAssocID="{1E646D97-97B3-4F1E-BA4A-0529DABC31A9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54C7EB-DB77-404A-833D-95B7F8D13D04}" type="pres">
      <dgm:prSet presAssocID="{1E646D97-97B3-4F1E-BA4A-0529DABC31A9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A4805B-A2EC-4559-85FC-A5DD229C599E}" type="pres">
      <dgm:prSet presAssocID="{01F561DA-182C-490E-AE36-15A56B93E7B8}" presName="sp" presStyleCnt="0"/>
      <dgm:spPr/>
    </dgm:pt>
    <dgm:pt modelId="{DEFE6F5A-BB6C-426C-AAEE-2AC5709A9478}" type="pres">
      <dgm:prSet presAssocID="{48616C25-9248-4A47-BC54-098BB665C2FB}" presName="composite" presStyleCnt="0"/>
      <dgm:spPr/>
    </dgm:pt>
    <dgm:pt modelId="{5FFF8A83-4123-4E2B-87EA-3CAA22D54965}" type="pres">
      <dgm:prSet presAssocID="{48616C25-9248-4A47-BC54-098BB665C2FB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9DD38C-5364-4A24-944E-F5230068D21C}" type="pres">
      <dgm:prSet presAssocID="{48616C25-9248-4A47-BC54-098BB665C2FB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A7D6B6-6402-4D5D-BF93-C05CE90EC7DD}" type="presOf" srcId="{DE8EC5CC-9B47-47E0-83EB-E0C49CE4A0DC}" destId="{FEA43F05-F6B7-4FC0-A7D9-C64D3E9C5501}" srcOrd="0" destOrd="0" presId="urn:microsoft.com/office/officeart/2005/8/layout/chevron2"/>
    <dgm:cxn modelId="{D455067E-2518-41C5-AB3B-3DACA6F2AB27}" type="presOf" srcId="{50FD2925-D1A7-459F-AEB5-1953A99B6AE3}" destId="{639DD38C-5364-4A24-944E-F5230068D21C}" srcOrd="0" destOrd="1" presId="urn:microsoft.com/office/officeart/2005/8/layout/chevron2"/>
    <dgm:cxn modelId="{1AD33D06-2728-4613-9335-0492FA36CCD5}" type="presOf" srcId="{F771D700-0E5A-498E-9320-EA9BE602224B}" destId="{5254C7EB-DB77-404A-833D-95B7F8D13D04}" srcOrd="0" destOrd="0" presId="urn:microsoft.com/office/officeart/2005/8/layout/chevron2"/>
    <dgm:cxn modelId="{6A350870-970D-48FA-B9B8-2C902F6E8C1E}" srcId="{EA39A929-85B2-4FF3-8BC1-789816DDDE59}" destId="{C022C32A-270E-47FF-A037-ABF1A455DC06}" srcOrd="1" destOrd="0" parTransId="{F08FA7FB-2FDC-45E9-95A0-15598B838987}" sibTransId="{353263ED-FA29-47D5-B16D-292A7B489E15}"/>
    <dgm:cxn modelId="{6A6A4065-4151-4D8A-81D2-B33F669A9FA4}" type="presOf" srcId="{2FDEE86E-5923-4D92-85AB-BF6703BE3ABB}" destId="{639DD38C-5364-4A24-944E-F5230068D21C}" srcOrd="0" destOrd="0" presId="urn:microsoft.com/office/officeart/2005/8/layout/chevron2"/>
    <dgm:cxn modelId="{FC605C75-4E0F-4A03-A172-A11FE9982529}" srcId="{C022C32A-270E-47FF-A037-ABF1A455DC06}" destId="{E35A9086-2688-4E83-9F2E-AE8D570C0DE5}" srcOrd="0" destOrd="0" parTransId="{FD2FEC7E-94DE-40B1-AB71-BCFAA54BDEBF}" sibTransId="{3DB77CB9-FB5C-4EB4-904D-3D7347D84254}"/>
    <dgm:cxn modelId="{F8F9E6CF-F3A7-45CE-9047-EE907D2F3CA9}" type="presOf" srcId="{BB757254-ACF9-4082-A4E0-36354F7EF1D0}" destId="{1F19C674-96C4-4E4C-9953-9D82420DAB1C}" srcOrd="0" destOrd="1" presId="urn:microsoft.com/office/officeart/2005/8/layout/chevron2"/>
    <dgm:cxn modelId="{26724F2D-964B-4A7E-950F-1BB25C7D56D5}" type="presOf" srcId="{01CB01C9-DEC0-46C9-B0CE-2B44A023D0BA}" destId="{5254C7EB-DB77-404A-833D-95B7F8D13D04}" srcOrd="0" destOrd="1" presId="urn:microsoft.com/office/officeart/2005/8/layout/chevron2"/>
    <dgm:cxn modelId="{B8B536C0-18EB-4C9E-95CE-CEF1976A7B92}" srcId="{EA39A929-85B2-4FF3-8BC1-789816DDDE59}" destId="{1E646D97-97B3-4F1E-BA4A-0529DABC31A9}" srcOrd="3" destOrd="0" parTransId="{404F8575-0351-4030-A8F3-70508D9834D4}" sibTransId="{01F561DA-182C-490E-AE36-15A56B93E7B8}"/>
    <dgm:cxn modelId="{4937BCB7-E732-4F06-8F6E-5F0D294DD09F}" type="presOf" srcId="{39AB7F5C-B86A-4545-8821-079530853BD2}" destId="{14D8579A-969C-45BA-990E-DE01A99E3A34}" srcOrd="0" destOrd="1" presId="urn:microsoft.com/office/officeart/2005/8/layout/chevron2"/>
    <dgm:cxn modelId="{543535AD-C2BA-403E-BDF2-ED6E972D732E}" type="presOf" srcId="{48616C25-9248-4A47-BC54-098BB665C2FB}" destId="{5FFF8A83-4123-4E2B-87EA-3CAA22D54965}" srcOrd="0" destOrd="0" presId="urn:microsoft.com/office/officeart/2005/8/layout/chevron2"/>
    <dgm:cxn modelId="{246A2DE8-2981-49AB-9391-00A4FCD25F7E}" type="presOf" srcId="{C022C32A-270E-47FF-A037-ABF1A455DC06}" destId="{3C55ED9D-2A05-4779-AEA9-093287F019AA}" srcOrd="0" destOrd="0" presId="urn:microsoft.com/office/officeart/2005/8/layout/chevron2"/>
    <dgm:cxn modelId="{841902A4-2A6E-483C-9688-939F525DF71B}" srcId="{E35A9086-2688-4E83-9F2E-AE8D570C0DE5}" destId="{589AF358-EA63-4BB2-BB1E-FDF40C9049C0}" srcOrd="0" destOrd="0" parTransId="{16C62C75-347E-43C6-AB35-48EE22CCE6BF}" sibTransId="{798CB02A-C31B-4B18-B784-C4DEBAF10980}"/>
    <dgm:cxn modelId="{B08CF373-AB4E-4654-B35F-D67559B506EF}" srcId="{1E646D97-97B3-4F1E-BA4A-0529DABC31A9}" destId="{F771D700-0E5A-498E-9320-EA9BE602224B}" srcOrd="0" destOrd="0" parTransId="{F197DCE7-3281-4C6F-87C3-6EBC6A0CE2B7}" sibTransId="{7651555C-67BF-4FA6-94BB-AAAA11FB9DC6}"/>
    <dgm:cxn modelId="{E7503C05-7807-4822-AA55-518C76A39FC1}" type="presOf" srcId="{14294376-C9C7-468C-9379-B331CC1043DE}" destId="{1F19C674-96C4-4E4C-9953-9D82420DAB1C}" srcOrd="0" destOrd="0" presId="urn:microsoft.com/office/officeart/2005/8/layout/chevron2"/>
    <dgm:cxn modelId="{74AFD1C6-A97F-4F25-89F5-91990B0075F0}" srcId="{EA39A929-85B2-4FF3-8BC1-789816DDDE59}" destId="{48616C25-9248-4A47-BC54-098BB665C2FB}" srcOrd="4" destOrd="0" parTransId="{868014B2-78F0-4167-9502-0BA0D95BF7CC}" sibTransId="{1EADFD85-F85C-4D26-BC31-CE3880D55814}"/>
    <dgm:cxn modelId="{07CDEAF7-9493-4EAD-A5F5-31CBC76A0024}" type="presOf" srcId="{589AF358-EA63-4BB2-BB1E-FDF40C9049C0}" destId="{57558BA1-F929-4E88-9E49-6414A1EEF441}" srcOrd="0" destOrd="1" presId="urn:microsoft.com/office/officeart/2005/8/layout/chevron2"/>
    <dgm:cxn modelId="{BBD6F7E5-7FB5-43D8-A20C-4CF81AE849A1}" type="presOf" srcId="{E35A9086-2688-4E83-9F2E-AE8D570C0DE5}" destId="{57558BA1-F929-4E88-9E49-6414A1EEF441}" srcOrd="0" destOrd="0" presId="urn:microsoft.com/office/officeart/2005/8/layout/chevron2"/>
    <dgm:cxn modelId="{ED265CC2-4D6D-4CDC-8E1A-3673FED40234}" srcId="{EA39A929-85B2-4FF3-8BC1-789816DDDE59}" destId="{DE8EC5CC-9B47-47E0-83EB-E0C49CE4A0DC}" srcOrd="0" destOrd="0" parTransId="{483EE084-FE0E-4E5E-ADA6-D731A5564705}" sibTransId="{4DFFC71B-F437-4AE8-A250-0F732A237191}"/>
    <dgm:cxn modelId="{BDC70308-CD5D-4250-9B23-9F48BF816871}" type="presOf" srcId="{1E646D97-97B3-4F1E-BA4A-0529DABC31A9}" destId="{B2AD40CB-4DB3-49D2-A6F8-510D2F9522F8}" srcOrd="0" destOrd="0" presId="urn:microsoft.com/office/officeart/2005/8/layout/chevron2"/>
    <dgm:cxn modelId="{F4D32669-9127-4EA7-9867-BD5190396A58}" srcId="{48616C25-9248-4A47-BC54-098BB665C2FB}" destId="{2FDEE86E-5923-4D92-85AB-BF6703BE3ABB}" srcOrd="0" destOrd="0" parTransId="{48E0CB6F-321B-49F3-B103-DA8ED1E00126}" sibTransId="{77FC74E1-D3BF-485D-AE4D-DC3C34B227FB}"/>
    <dgm:cxn modelId="{B45E026B-42C6-4CEC-BB15-65DF7C2FE78A}" srcId="{A8DAEB0C-A2E1-4A4B-B6DB-605D128FF53E}" destId="{39AB7F5C-B86A-4545-8821-079530853BD2}" srcOrd="0" destOrd="0" parTransId="{85587885-427E-46C8-AFA4-778496E810CA}" sibTransId="{67EEB0B2-ED46-4298-BE8A-D79F7A20720E}"/>
    <dgm:cxn modelId="{227BAA39-ADF3-485C-9904-3203C7F1164C}" type="presOf" srcId="{2AF8368B-5D1C-4D22-B265-80DE7AF3825B}" destId="{2C211385-7F37-4D1B-8E4D-3262A2363103}" srcOrd="0" destOrd="0" presId="urn:microsoft.com/office/officeart/2005/8/layout/chevron2"/>
    <dgm:cxn modelId="{06E30012-2730-4A52-AE89-2381F7E9661F}" srcId="{DE8EC5CC-9B47-47E0-83EB-E0C49CE4A0DC}" destId="{14294376-C9C7-468C-9379-B331CC1043DE}" srcOrd="0" destOrd="0" parTransId="{E75B194B-09A3-4644-AA4A-84DBBEB48CC0}" sibTransId="{EA3AB231-1DEB-45FB-9490-F5F83CE9A3E3}"/>
    <dgm:cxn modelId="{C92D7DD4-655A-4F18-91B1-A8DA65B5B409}" type="presOf" srcId="{A8DAEB0C-A2E1-4A4B-B6DB-605D128FF53E}" destId="{14D8579A-969C-45BA-990E-DE01A99E3A34}" srcOrd="0" destOrd="0" presId="urn:microsoft.com/office/officeart/2005/8/layout/chevron2"/>
    <dgm:cxn modelId="{78300CB2-D5AE-4D06-8AE9-FB03FAD1E48C}" srcId="{2FDEE86E-5923-4D92-85AB-BF6703BE3ABB}" destId="{50FD2925-D1A7-459F-AEB5-1953A99B6AE3}" srcOrd="0" destOrd="0" parTransId="{D5ACFE79-D317-49D8-8DF5-B76467669FC8}" sibTransId="{6AF92397-3474-4D9B-A8AF-8237D45C2DCE}"/>
    <dgm:cxn modelId="{6E8749DA-828A-4F62-A53F-038F573241E3}" srcId="{EA39A929-85B2-4FF3-8BC1-789816DDDE59}" destId="{2AF8368B-5D1C-4D22-B265-80DE7AF3825B}" srcOrd="2" destOrd="0" parTransId="{16CF0EEC-E75C-4F2F-920B-DBC98EAF5BCA}" sibTransId="{AD7EDB8E-2222-4175-8812-A5A0616AD2D6}"/>
    <dgm:cxn modelId="{321208F3-619A-4759-866E-778D251599CC}" srcId="{F771D700-0E5A-498E-9320-EA9BE602224B}" destId="{01CB01C9-DEC0-46C9-B0CE-2B44A023D0BA}" srcOrd="0" destOrd="0" parTransId="{2E6ABCF3-859D-48FA-A06D-A979E6ED667C}" sibTransId="{8A7A9DC6-64D4-4C4F-8A69-7B29A40C42CC}"/>
    <dgm:cxn modelId="{1E757570-1466-4D52-8864-CE6CE50B03F1}" type="presOf" srcId="{EA39A929-85B2-4FF3-8BC1-789816DDDE59}" destId="{2E994E0A-49EB-4271-8062-BDE9825917E9}" srcOrd="0" destOrd="0" presId="urn:microsoft.com/office/officeart/2005/8/layout/chevron2"/>
    <dgm:cxn modelId="{8CDF646E-8065-4325-BABD-2D26487FCAAC}" srcId="{2AF8368B-5D1C-4D22-B265-80DE7AF3825B}" destId="{A8DAEB0C-A2E1-4A4B-B6DB-605D128FF53E}" srcOrd="0" destOrd="0" parTransId="{68DCBAF7-4F74-4338-BBB4-F1C543A47726}" sibTransId="{1DF8AB97-054C-4923-B17D-FD0B43885B7C}"/>
    <dgm:cxn modelId="{3287343F-2E88-4DF1-86B5-B2EF33ABBE66}" srcId="{DE8EC5CC-9B47-47E0-83EB-E0C49CE4A0DC}" destId="{BB757254-ACF9-4082-A4E0-36354F7EF1D0}" srcOrd="1" destOrd="0" parTransId="{8C203653-DA16-48CE-A8FA-71EE6DE45781}" sibTransId="{3164ED0F-564A-455C-BDF3-F4937EA8831D}"/>
    <dgm:cxn modelId="{90998803-EE36-4018-9597-B62A7965F3C0}" type="presParOf" srcId="{2E994E0A-49EB-4271-8062-BDE9825917E9}" destId="{456509E2-EA49-4375-B360-4C7B894F63BD}" srcOrd="0" destOrd="0" presId="urn:microsoft.com/office/officeart/2005/8/layout/chevron2"/>
    <dgm:cxn modelId="{1039937E-C452-40D9-B4FF-971E950AA4FE}" type="presParOf" srcId="{456509E2-EA49-4375-B360-4C7B894F63BD}" destId="{FEA43F05-F6B7-4FC0-A7D9-C64D3E9C5501}" srcOrd="0" destOrd="0" presId="urn:microsoft.com/office/officeart/2005/8/layout/chevron2"/>
    <dgm:cxn modelId="{30DB02D6-3A42-4FCC-89C0-6F9C45EAE7C0}" type="presParOf" srcId="{456509E2-EA49-4375-B360-4C7B894F63BD}" destId="{1F19C674-96C4-4E4C-9953-9D82420DAB1C}" srcOrd="1" destOrd="0" presId="urn:microsoft.com/office/officeart/2005/8/layout/chevron2"/>
    <dgm:cxn modelId="{6F0DCA09-97DA-4FE8-B1FA-1A09BB3058EC}" type="presParOf" srcId="{2E994E0A-49EB-4271-8062-BDE9825917E9}" destId="{F5B50DE4-3C42-4008-AA4E-C7B6AECE8B66}" srcOrd="1" destOrd="0" presId="urn:microsoft.com/office/officeart/2005/8/layout/chevron2"/>
    <dgm:cxn modelId="{DFF5B6ED-0F24-4038-BDCA-73A474404A92}" type="presParOf" srcId="{2E994E0A-49EB-4271-8062-BDE9825917E9}" destId="{E024938B-1204-4B4D-AF5E-EE0722303408}" srcOrd="2" destOrd="0" presId="urn:microsoft.com/office/officeart/2005/8/layout/chevron2"/>
    <dgm:cxn modelId="{17B8AC74-B63F-4505-97FC-96C0593DB3FA}" type="presParOf" srcId="{E024938B-1204-4B4D-AF5E-EE0722303408}" destId="{3C55ED9D-2A05-4779-AEA9-093287F019AA}" srcOrd="0" destOrd="0" presId="urn:microsoft.com/office/officeart/2005/8/layout/chevron2"/>
    <dgm:cxn modelId="{6AD30C1D-DE7F-45A1-89AF-A08DA5001A43}" type="presParOf" srcId="{E024938B-1204-4B4D-AF5E-EE0722303408}" destId="{57558BA1-F929-4E88-9E49-6414A1EEF441}" srcOrd="1" destOrd="0" presId="urn:microsoft.com/office/officeart/2005/8/layout/chevron2"/>
    <dgm:cxn modelId="{5631F25C-A0CF-4836-9F62-8B47D41E4D3A}" type="presParOf" srcId="{2E994E0A-49EB-4271-8062-BDE9825917E9}" destId="{7462F16A-1FB3-4F62-9818-B6BDFA4C7A6A}" srcOrd="3" destOrd="0" presId="urn:microsoft.com/office/officeart/2005/8/layout/chevron2"/>
    <dgm:cxn modelId="{C05459AE-10BA-496B-8F9E-B1080620F41C}" type="presParOf" srcId="{2E994E0A-49EB-4271-8062-BDE9825917E9}" destId="{80635633-CA32-4E9D-9BBA-DB3D27D1BA61}" srcOrd="4" destOrd="0" presId="urn:microsoft.com/office/officeart/2005/8/layout/chevron2"/>
    <dgm:cxn modelId="{0908644C-38D5-4C68-9058-589EF0F1329A}" type="presParOf" srcId="{80635633-CA32-4E9D-9BBA-DB3D27D1BA61}" destId="{2C211385-7F37-4D1B-8E4D-3262A2363103}" srcOrd="0" destOrd="0" presId="urn:microsoft.com/office/officeart/2005/8/layout/chevron2"/>
    <dgm:cxn modelId="{7A802A59-87E9-43EA-B0CA-55F720D1E298}" type="presParOf" srcId="{80635633-CA32-4E9D-9BBA-DB3D27D1BA61}" destId="{14D8579A-969C-45BA-990E-DE01A99E3A34}" srcOrd="1" destOrd="0" presId="urn:microsoft.com/office/officeart/2005/8/layout/chevron2"/>
    <dgm:cxn modelId="{5EC9A9DA-B020-44DF-9FA2-0DCABFB7C6B5}" type="presParOf" srcId="{2E994E0A-49EB-4271-8062-BDE9825917E9}" destId="{CFF77AA0-E501-46AD-B2AC-C175A37B2256}" srcOrd="5" destOrd="0" presId="urn:microsoft.com/office/officeart/2005/8/layout/chevron2"/>
    <dgm:cxn modelId="{DFC44169-6419-4235-BBCE-9070D24AA0F5}" type="presParOf" srcId="{2E994E0A-49EB-4271-8062-BDE9825917E9}" destId="{F70DEC3C-00D3-4CE5-8319-03AE6A04447F}" srcOrd="6" destOrd="0" presId="urn:microsoft.com/office/officeart/2005/8/layout/chevron2"/>
    <dgm:cxn modelId="{2FD94880-440A-4CB2-A238-952F38513BF2}" type="presParOf" srcId="{F70DEC3C-00D3-4CE5-8319-03AE6A04447F}" destId="{B2AD40CB-4DB3-49D2-A6F8-510D2F9522F8}" srcOrd="0" destOrd="0" presId="urn:microsoft.com/office/officeart/2005/8/layout/chevron2"/>
    <dgm:cxn modelId="{2C016404-9DA7-49D0-8FCC-26D568F629B1}" type="presParOf" srcId="{F70DEC3C-00D3-4CE5-8319-03AE6A04447F}" destId="{5254C7EB-DB77-404A-833D-95B7F8D13D04}" srcOrd="1" destOrd="0" presId="urn:microsoft.com/office/officeart/2005/8/layout/chevron2"/>
    <dgm:cxn modelId="{E6393438-386A-46A2-8149-F19F1511F486}" type="presParOf" srcId="{2E994E0A-49EB-4271-8062-BDE9825917E9}" destId="{88A4805B-A2EC-4559-85FC-A5DD229C599E}" srcOrd="7" destOrd="0" presId="urn:microsoft.com/office/officeart/2005/8/layout/chevron2"/>
    <dgm:cxn modelId="{C9AA90E1-5C8B-412C-9840-07E85958A31F}" type="presParOf" srcId="{2E994E0A-49EB-4271-8062-BDE9825917E9}" destId="{DEFE6F5A-BB6C-426C-AAEE-2AC5709A9478}" srcOrd="8" destOrd="0" presId="urn:microsoft.com/office/officeart/2005/8/layout/chevron2"/>
    <dgm:cxn modelId="{FFC4B73D-5522-4BE6-BD93-9B8C26957E4B}" type="presParOf" srcId="{DEFE6F5A-BB6C-426C-AAEE-2AC5709A9478}" destId="{5FFF8A83-4123-4E2B-87EA-3CAA22D54965}" srcOrd="0" destOrd="0" presId="urn:microsoft.com/office/officeart/2005/8/layout/chevron2"/>
    <dgm:cxn modelId="{9D0C1403-6F9D-436C-9555-DFDA2F823EFD}" type="presParOf" srcId="{DEFE6F5A-BB6C-426C-AAEE-2AC5709A9478}" destId="{639DD38C-5364-4A24-944E-F5230068D21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43F05-F6B7-4FC0-A7D9-C64D3E9C5501}">
      <dsp:nvSpPr>
        <dsp:cNvPr id="0" name=""/>
        <dsp:cNvSpPr/>
      </dsp:nvSpPr>
      <dsp:spPr>
        <a:xfrm rot="5400000">
          <a:off x="-192443" y="194769"/>
          <a:ext cx="1282956" cy="8980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Q 1</a:t>
          </a:r>
        </a:p>
      </dsp:txBody>
      <dsp:txXfrm rot="-5400000">
        <a:off x="1" y="451361"/>
        <a:ext cx="898069" cy="384887"/>
      </dsp:txXfrm>
    </dsp:sp>
    <dsp:sp modelId="{1F19C674-96C4-4E4C-9953-9D82420DAB1C}">
      <dsp:nvSpPr>
        <dsp:cNvPr id="0" name=""/>
        <dsp:cNvSpPr/>
      </dsp:nvSpPr>
      <dsp:spPr>
        <a:xfrm rot="5400000">
          <a:off x="4916359" y="-4018290"/>
          <a:ext cx="833921" cy="887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Where can the most people be reached?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       </a:t>
          </a:r>
          <a:r>
            <a:rPr lang="en-US" sz="1600" kern="1200" dirty="0">
              <a:solidFill>
                <a:schemeClr val="accent1">
                  <a:lumMod val="75000"/>
                </a:schemeClr>
              </a:solidFill>
            </a:rPr>
            <a:t>Urban areas</a:t>
          </a:r>
        </a:p>
      </dsp:txBody>
      <dsp:txXfrm rot="-5400000">
        <a:off x="898069" y="40709"/>
        <a:ext cx="8829793" cy="752503"/>
      </dsp:txXfrm>
    </dsp:sp>
    <dsp:sp modelId="{3C55ED9D-2A05-4779-AEA9-093287F019AA}">
      <dsp:nvSpPr>
        <dsp:cNvPr id="0" name=""/>
        <dsp:cNvSpPr/>
      </dsp:nvSpPr>
      <dsp:spPr>
        <a:xfrm rot="5400000">
          <a:off x="-192443" y="1362376"/>
          <a:ext cx="1282956" cy="8980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Q 2</a:t>
          </a:r>
        </a:p>
      </dsp:txBody>
      <dsp:txXfrm rot="-5400000">
        <a:off x="1" y="1618968"/>
        <a:ext cx="898069" cy="384887"/>
      </dsp:txXfrm>
    </dsp:sp>
    <dsp:sp modelId="{57558BA1-F929-4E88-9E49-6414A1EEF441}">
      <dsp:nvSpPr>
        <dsp:cNvPr id="0" name=""/>
        <dsp:cNvSpPr/>
      </dsp:nvSpPr>
      <dsp:spPr>
        <a:xfrm rot="5400000">
          <a:off x="4916359" y="-2848356"/>
          <a:ext cx="833921" cy="887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Which urban areas have the highest risk e.g. the most advisories?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	</a:t>
          </a:r>
          <a:r>
            <a:rPr lang="en-US" sz="1600" kern="1200" dirty="0">
              <a:solidFill>
                <a:schemeClr val="accent1">
                  <a:lumMod val="75000"/>
                </a:schemeClr>
              </a:solidFill>
            </a:rPr>
            <a:t>TBD (Baltimore, DC, Richmond, Norfolk)</a:t>
          </a:r>
        </a:p>
      </dsp:txBody>
      <dsp:txXfrm rot="-5400000">
        <a:off x="898069" y="1210643"/>
        <a:ext cx="8829793" cy="752503"/>
      </dsp:txXfrm>
    </dsp:sp>
    <dsp:sp modelId="{2C211385-7F37-4D1B-8E4D-3262A2363103}">
      <dsp:nvSpPr>
        <dsp:cNvPr id="0" name=""/>
        <dsp:cNvSpPr/>
      </dsp:nvSpPr>
      <dsp:spPr>
        <a:xfrm rot="5400000">
          <a:off x="-192443" y="2529984"/>
          <a:ext cx="1282956" cy="8980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Q 3</a:t>
          </a:r>
        </a:p>
      </dsp:txBody>
      <dsp:txXfrm rot="-5400000">
        <a:off x="1" y="2786576"/>
        <a:ext cx="898069" cy="384887"/>
      </dsp:txXfrm>
    </dsp:sp>
    <dsp:sp modelId="{14D8579A-969C-45BA-990E-DE01A99E3A34}">
      <dsp:nvSpPr>
        <dsp:cNvPr id="0" name=""/>
        <dsp:cNvSpPr/>
      </dsp:nvSpPr>
      <dsp:spPr>
        <a:xfrm rot="5400000">
          <a:off x="4916359" y="-1680749"/>
          <a:ext cx="833921" cy="887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In urban places with the most advisories, who is most at risk?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	</a:t>
          </a:r>
          <a:r>
            <a:rPr lang="en-US" sz="1600" kern="1200" dirty="0">
              <a:solidFill>
                <a:schemeClr val="accent1">
                  <a:lumMod val="75000"/>
                </a:schemeClr>
              </a:solidFill>
            </a:rPr>
            <a:t>TBD (women, ethnic group, targeted socioeconomic group)</a:t>
          </a:r>
        </a:p>
      </dsp:txBody>
      <dsp:txXfrm rot="-5400000">
        <a:off x="898069" y="2378250"/>
        <a:ext cx="8829793" cy="752503"/>
      </dsp:txXfrm>
    </dsp:sp>
    <dsp:sp modelId="{B2AD40CB-4DB3-49D2-A6F8-510D2F9522F8}">
      <dsp:nvSpPr>
        <dsp:cNvPr id="0" name=""/>
        <dsp:cNvSpPr/>
      </dsp:nvSpPr>
      <dsp:spPr>
        <a:xfrm rot="5400000">
          <a:off x="-192443" y="3697591"/>
          <a:ext cx="1282956" cy="8980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Q 4</a:t>
          </a:r>
        </a:p>
      </dsp:txBody>
      <dsp:txXfrm rot="-5400000">
        <a:off x="1" y="3954183"/>
        <a:ext cx="898069" cy="384887"/>
      </dsp:txXfrm>
    </dsp:sp>
    <dsp:sp modelId="{5254C7EB-DB77-404A-833D-95B7F8D13D04}">
      <dsp:nvSpPr>
        <dsp:cNvPr id="0" name=""/>
        <dsp:cNvSpPr/>
      </dsp:nvSpPr>
      <dsp:spPr>
        <a:xfrm rot="5400000">
          <a:off x="4916359" y="-513142"/>
          <a:ext cx="833921" cy="887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For those most at risk, what is the highest value behavior change or other outcome?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	</a:t>
          </a:r>
          <a:r>
            <a:rPr lang="en-US" sz="1600" kern="1200" dirty="0">
              <a:solidFill>
                <a:schemeClr val="accent1">
                  <a:lumMod val="75000"/>
                </a:schemeClr>
              </a:solidFill>
            </a:rPr>
            <a:t>TBD (less consumption, preparation technique, more selective re: species)</a:t>
          </a:r>
        </a:p>
      </dsp:txBody>
      <dsp:txXfrm rot="-5400000">
        <a:off x="898069" y="3545857"/>
        <a:ext cx="8829793" cy="752503"/>
      </dsp:txXfrm>
    </dsp:sp>
    <dsp:sp modelId="{5FFF8A83-4123-4E2B-87EA-3CAA22D54965}">
      <dsp:nvSpPr>
        <dsp:cNvPr id="0" name=""/>
        <dsp:cNvSpPr/>
      </dsp:nvSpPr>
      <dsp:spPr>
        <a:xfrm rot="5400000">
          <a:off x="-192443" y="4865198"/>
          <a:ext cx="1282956" cy="8980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Q 5</a:t>
          </a:r>
        </a:p>
      </dsp:txBody>
      <dsp:txXfrm rot="-5400000">
        <a:off x="1" y="5121790"/>
        <a:ext cx="898069" cy="384887"/>
      </dsp:txXfrm>
    </dsp:sp>
    <dsp:sp modelId="{639DD38C-5364-4A24-944E-F5230068D21C}">
      <dsp:nvSpPr>
        <dsp:cNvPr id="0" name=""/>
        <dsp:cNvSpPr/>
      </dsp:nvSpPr>
      <dsp:spPr>
        <a:xfrm rot="5400000">
          <a:off x="4916359" y="654465"/>
          <a:ext cx="833921" cy="887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For target risk group and desired behavior change, what is the most effective communication method?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	</a:t>
          </a:r>
          <a:r>
            <a:rPr lang="en-US" sz="1600" kern="1200" dirty="0">
              <a:solidFill>
                <a:schemeClr val="accent1">
                  <a:lumMod val="75000"/>
                </a:schemeClr>
              </a:solidFill>
            </a:rPr>
            <a:t>TBD (signs, newspapers, word-of-mouth, licenses, etc.) </a:t>
          </a:r>
        </a:p>
      </dsp:txBody>
      <dsp:txXfrm rot="-5400000">
        <a:off x="898069" y="4713465"/>
        <a:ext cx="8829793" cy="7525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E12F1-086D-4C84-B6D5-0C31CA328F93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F7454-D2FD-49E4-9654-2F485A76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07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B167-CAB8-49D9-AE4E-32795897B6EF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C330-B8B6-45F5-BBD4-55352F8FD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562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82163-F6B4-4A8C-8101-43A0151CB269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C330-B8B6-45F5-BBD4-55352F8FD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5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686C7-BDEB-4B76-80A0-CC1F3EF71281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C330-B8B6-45F5-BBD4-55352F8FD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33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8DD0-8659-4720-B536-3F4DC35EC07F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C330-B8B6-45F5-BBD4-55352F8FD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68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28F92-81D4-4E57-8D3D-34CA7C6C3A1C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C330-B8B6-45F5-BBD4-55352F8FD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0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EC40-1C16-4823-A0BE-0960223B16FF}" type="datetime1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C330-B8B6-45F5-BBD4-55352F8FD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74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3A9E6-EE78-4E8E-AED5-54B194038148}" type="datetime1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C330-B8B6-45F5-BBD4-55352F8FD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7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F7C2-37F1-4216-97C4-090AB7DD8E32}" type="datetime1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C330-B8B6-45F5-BBD4-55352F8FD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8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388-ECA3-4DA9-82D9-CDC8F2B90CB6}" type="datetime1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C330-B8B6-45F5-BBD4-55352F8FD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05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2935F-65C5-4996-8067-8A4D9BD9CC13}" type="datetime1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C330-B8B6-45F5-BBD4-55352F8FD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66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D3C01-E897-4359-9300-81C3EE0B676C}" type="datetime1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C330-B8B6-45F5-BBD4-55352F8FD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54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72594-DA08-4B57-8055-31D08F167FF6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FCAP Meeting 1/18/17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C330-B8B6-45F5-BBD4-55352F8FD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49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3764" y="1125325"/>
            <a:ext cx="7581499" cy="2387600"/>
          </a:xfrm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chemeClr val="bg1"/>
                </a:solidFill>
                <a:latin typeface="+mn-lt"/>
              </a:rPr>
              <a:t>Fish Consumption Advisory Project:</a:t>
            </a:r>
            <a:r>
              <a:rPr lang="en-US" b="1" dirty="0">
                <a:solidFill>
                  <a:schemeClr val="bg1"/>
                </a:solidFill>
              </a:rPr>
              <a:t/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Current Status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7865" y="3871716"/>
            <a:ext cx="9795310" cy="165576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CBP Toxic Contaminants Workgroup, CBP Diversity Workgroup, Tetra Tech</a:t>
            </a:r>
          </a:p>
          <a:p>
            <a:r>
              <a:rPr lang="en-US" dirty="0">
                <a:solidFill>
                  <a:schemeClr val="bg1"/>
                </a:solidFill>
              </a:rPr>
              <a:t>Conference Call</a:t>
            </a:r>
          </a:p>
          <a:p>
            <a:r>
              <a:rPr lang="en-US" dirty="0">
                <a:solidFill>
                  <a:schemeClr val="bg1"/>
                </a:solidFill>
              </a:rPr>
              <a:t>January 18, 2017</a:t>
            </a:r>
          </a:p>
        </p:txBody>
      </p:sp>
    </p:spTree>
    <p:extLst>
      <p:ext uri="{BB962C8B-B14F-4D97-AF65-F5344CB8AC3E}">
        <p14:creationId xmlns:p14="http://schemas.microsoft.com/office/powerpoint/2010/main" val="496894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FCAP Wrap-up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Place holder for meeting notes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</p:spTree>
    <p:extLst>
      <p:ext uri="{BB962C8B-B14F-4D97-AF65-F5344CB8AC3E}">
        <p14:creationId xmlns:p14="http://schemas.microsoft.com/office/powerpoint/2010/main" val="3090555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Introductions: 1:00 – 1:10PM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Role of the Steering Committee: 1:10 – 1:20 PM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Follow-up Recommendations from CBPO: 1:20 – 1:40 PM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Tetra Tech Discuss Literature Review: 1:40 – 2:00 PM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Questions for Tetra Tech about Literature Review: 2:00 – 3:00 PM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Discuss Action Items, Next Steps and Wrap-up: 3:00 – 3:30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FCAP Meeting 1/18/17</a:t>
            </a:r>
          </a:p>
        </p:txBody>
      </p:sp>
    </p:spTree>
    <p:extLst>
      <p:ext uri="{BB962C8B-B14F-4D97-AF65-F5344CB8AC3E}">
        <p14:creationId xmlns:p14="http://schemas.microsoft.com/office/powerpoint/2010/main" val="392686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8500483"/>
              </p:ext>
            </p:extLst>
          </p:nvPr>
        </p:nvGraphicFramePr>
        <p:xfrm>
          <a:off x="838200" y="888640"/>
          <a:ext cx="10515600" cy="4662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/>
              </a:tblGrid>
              <a:tr h="93243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Overall task</a:t>
                      </a:r>
                      <a:r>
                        <a:rPr lang="en-US" sz="2800" baseline="0" dirty="0" smtClean="0"/>
                        <a:t> for developing Targeted Advisory Outreach Tools </a:t>
                      </a:r>
                      <a:endParaRPr lang="en-US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2431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Prepare inventory</a:t>
                      </a:r>
                      <a:r>
                        <a:rPr lang="en-US" baseline="0" dirty="0" smtClean="0"/>
                        <a:t> and assessment (Literature Review) for existing outreach tools and advisory information.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2431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2.   Develop innovative</a:t>
                      </a:r>
                      <a:r>
                        <a:rPr lang="en-US" baseline="0" dirty="0" smtClean="0"/>
                        <a:t> tools and approaches to more effectively target diverse populations.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2431">
                <a:tc>
                  <a:txBody>
                    <a:bodyPr/>
                    <a:lstStyle/>
                    <a:p>
                      <a:r>
                        <a:rPr lang="en-US" dirty="0" smtClean="0"/>
                        <a:t>3.   Conduct Pilot study to test innovative outreach</a:t>
                      </a:r>
                      <a:r>
                        <a:rPr lang="en-US" baseline="0" dirty="0" smtClean="0"/>
                        <a:t> tools. 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2431">
                <a:tc>
                  <a:txBody>
                    <a:bodyPr/>
                    <a:lstStyle/>
                    <a:p>
                      <a:r>
                        <a:rPr lang="en-US" dirty="0" smtClean="0"/>
                        <a:t>4.   Finalize</a:t>
                      </a:r>
                      <a:r>
                        <a:rPr lang="en-US" baseline="0" dirty="0" smtClean="0"/>
                        <a:t> and launch fish consumption outreach tools. 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FCAP Meeting 1/18/17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6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Role of FCAP Steering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Provide input and comments to the strategic focus and planned outputs for the FCAP</a:t>
            </a:r>
          </a:p>
          <a:p>
            <a:r>
              <a:rPr lang="en-US" sz="3200" dirty="0">
                <a:solidFill>
                  <a:schemeClr val="bg1"/>
                </a:solidFill>
              </a:rPr>
              <a:t>Review project outputs and make recommendations related to final content and planned implementation</a:t>
            </a:r>
          </a:p>
          <a:p>
            <a:r>
              <a:rPr lang="en-US" sz="3200" dirty="0">
                <a:solidFill>
                  <a:schemeClr val="bg1"/>
                </a:solidFill>
              </a:rPr>
              <a:t>Use networks and professional contacts to help raise awareness of the project’s value and help drive implementation</a:t>
            </a:r>
          </a:p>
          <a:p>
            <a:r>
              <a:rPr lang="en-US" sz="3200" dirty="0">
                <a:solidFill>
                  <a:schemeClr val="bg1"/>
                </a:solidFill>
              </a:rPr>
              <a:t>Bring creativity and innovative ideas to the FCAP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</p:spTree>
    <p:extLst>
      <p:ext uri="{BB962C8B-B14F-4D97-AF65-F5344CB8AC3E}">
        <p14:creationId xmlns:p14="http://schemas.microsoft.com/office/powerpoint/2010/main" val="73553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4855" y="1939161"/>
            <a:ext cx="110516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Who is the target population?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</a:rPr>
              <a:t>General population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</a:rPr>
              <a:t>At-risk population(s), i.e. women, children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</a:rPr>
              <a:t>Minority population(s)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Where (geographically) do we want to focus?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</a:rPr>
              <a:t>Urban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</a:rPr>
              <a:t>Suburban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</a:rPr>
              <a:t>Rural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What is the desired end result?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</a:rPr>
              <a:t>Increased awareness of existing advisories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</a:rPr>
              <a:t>Examples of successful targeted outreach strategies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</a:rPr>
              <a:t>Change in behavior, i.e. consumption frequency, preparation techniques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220713"/>
            <a:ext cx="121919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Follow-up recommendations: 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</a:rPr>
              <a:t>Recap of 9-14-16 Call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</p:spTree>
    <p:extLst>
      <p:ext uri="{BB962C8B-B14F-4D97-AF65-F5344CB8AC3E}">
        <p14:creationId xmlns:p14="http://schemas.microsoft.com/office/powerpoint/2010/main" val="810408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434" y="1"/>
            <a:ext cx="10515600" cy="779646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Proposed Logic for FCA Project Focus</a:t>
            </a: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617566540"/>
              </p:ext>
            </p:extLst>
          </p:nvPr>
        </p:nvGraphicFramePr>
        <p:xfrm>
          <a:off x="1512236" y="779646"/>
          <a:ext cx="9768572" cy="5958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</p:spTree>
    <p:extLst>
      <p:ext uri="{BB962C8B-B14F-4D97-AF65-F5344CB8AC3E}">
        <p14:creationId xmlns:p14="http://schemas.microsoft.com/office/powerpoint/2010/main" val="1315050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1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prstClr val="white"/>
                </a:solidFill>
              </a:rPr>
              <a:t>TetraTech Literature Review Summary – </a:t>
            </a:r>
          </a:p>
          <a:p>
            <a:pPr algn="ctr"/>
            <a:r>
              <a:rPr lang="en-US" sz="4000" b="1" dirty="0">
                <a:solidFill>
                  <a:prstClr val="white"/>
                </a:solidFill>
              </a:rPr>
              <a:t>Key Findings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4138" y="1592309"/>
            <a:ext cx="115088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Majority of studies reviewed indicated that FCAs are ineffective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Two broad categories of “reasons for ineffectiveness:”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Ineffectiveness in terms of awareness and understanding of the advisory information (Table 6, page 9)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e.g. Lack of understanding regarding chronic health effects or about populations who face different risk levels (e.g., children, unborn)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Ineffectiveness in terms of perception and behavior habit (Table 7, page 9)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e.g. Distrust of government information</a:t>
            </a:r>
          </a:p>
          <a:p>
            <a:pPr lvl="1"/>
            <a:endParaRPr lang="en-US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Common recommendations for improving communication methods (Table 8, pages 10-11):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Target specific populations; use simple/direct language; include bold colors/graphics in signs</a:t>
            </a:r>
          </a:p>
          <a:p>
            <a:pPr lvl="1"/>
            <a:endParaRPr lang="en-US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Three recommended options for “Next Steps” (pages 11-12):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Develop a short “How-To” guide to show jurisdictions best practices for wording, graphics, and dissemination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Develop an infographic that can easily be used in multiple ways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Develop a presentation kit that can be delivered at community meetings, fishing tournaments, or popular fishing locations to help create a buzz about advisories that can spread on its own via word-of-mouth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</p:spTree>
    <p:extLst>
      <p:ext uri="{BB962C8B-B14F-4D97-AF65-F5344CB8AC3E}">
        <p14:creationId xmlns:p14="http://schemas.microsoft.com/office/powerpoint/2010/main" val="4116023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4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prstClr val="white"/>
                </a:solidFill>
              </a:rPr>
              <a:t>(Proposed) Range of Options to Present to </a:t>
            </a:r>
          </a:p>
          <a:p>
            <a:pPr algn="ctr"/>
            <a:r>
              <a:rPr lang="en-US" sz="4400" b="1" dirty="0">
                <a:solidFill>
                  <a:prstClr val="white"/>
                </a:solidFill>
              </a:rPr>
              <a:t>Steering Committee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7559" y="1841242"/>
            <a:ext cx="115088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Geographic focus of study </a:t>
            </a:r>
            <a:r>
              <a:rPr lang="en-US" sz="2000" dirty="0">
                <a:solidFill>
                  <a:schemeClr val="bg1"/>
                </a:solidFill>
                <a:sym typeface="Wingdings" panose="05000000000000000000" pitchFamily="2" charset="2"/>
              </a:rPr>
              <a:t> concentrate on those areas where the most people can be reached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Recommendation: Urban areas</a:t>
            </a:r>
          </a:p>
          <a:p>
            <a:pPr lvl="1"/>
            <a:endParaRPr lang="en-US" sz="20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sym typeface="Wingdings" panose="05000000000000000000" pitchFamily="2" charset="2"/>
              </a:rPr>
              <a:t>Concentrate on (urban) areas where they highest number of FCA’s already exist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There is work to be done on identifying these areas</a:t>
            </a:r>
          </a:p>
          <a:p>
            <a:pPr lvl="1"/>
            <a:endParaRPr lang="en-US" sz="20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sym typeface="Wingdings" panose="05000000000000000000" pitchFamily="2" charset="2"/>
              </a:rPr>
              <a:t>Target population(s)  those most “at risk”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Recommendation(s): women, minority ethnic groups, targeted socioeconomic classes</a:t>
            </a:r>
          </a:p>
          <a:p>
            <a:endParaRPr lang="en-US" sz="20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sym typeface="Wingdings" panose="05000000000000000000" pitchFamily="2" charset="2"/>
              </a:rPr>
              <a:t>Most effective methods of communication  have we confidently identified which are “most effective?”</a:t>
            </a:r>
          </a:p>
          <a:p>
            <a:pPr lvl="2"/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e.g. Signs vs. Newspaper vs. Word-of-Mouth</a:t>
            </a:r>
          </a:p>
          <a:p>
            <a:pPr lvl="2"/>
            <a:endParaRPr lang="en-US" sz="20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sym typeface="Wingdings" panose="05000000000000000000" pitchFamily="2" charset="2"/>
              </a:rPr>
              <a:t>What is the “highest value” outcome of these communications methods?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Recommendation: behavior change; but change in level of awareness is another consideration</a:t>
            </a:r>
          </a:p>
          <a:p>
            <a:pPr lvl="1"/>
            <a:endParaRPr lang="en-US" sz="20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sym typeface="Wingdings" panose="05000000000000000000" pitchFamily="2" charset="2"/>
              </a:rPr>
              <a:t>Others?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</p:spTree>
    <p:extLst>
      <p:ext uri="{BB962C8B-B14F-4D97-AF65-F5344CB8AC3E}">
        <p14:creationId xmlns:p14="http://schemas.microsoft.com/office/powerpoint/2010/main" val="2730815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Questions for TetraTech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Place holder for meeting notes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FCAP Meeting 1/18/17</a:t>
            </a:r>
          </a:p>
        </p:txBody>
      </p:sp>
    </p:spTree>
    <p:extLst>
      <p:ext uri="{BB962C8B-B14F-4D97-AF65-F5344CB8AC3E}">
        <p14:creationId xmlns:p14="http://schemas.microsoft.com/office/powerpoint/2010/main" val="1237242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4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EsriMapsInfo xmlns="ESRI.ArcGIS.Mapping.OfficeIntegration.PowerPointInfo">
  <Version>Version1</Version>
  <RequiresSignIn>False</RequiresSignIn>
</EsriMapsInfo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44.xml><?xml version="1.0" encoding="utf-8"?>
<EsriMapsInfo xmlns="ESRI.ArcGIS.Mapping.OfficeIntegration.PowerPointInfo">
  <Version>Version1</Version>
  <RequiresSignIn>False</RequiresSignIn>
</EsriMapsInfo>
</file>

<file path=customXml/item45.xml><?xml version="1.0" encoding="utf-8"?>
<EsriMapsInfo xmlns="ESRI.ArcGIS.Mapping.OfficeIntegration.PowerPointInfo">
  <Version>Version1</Version>
  <RequiresSignIn>False</RequiresSignIn>
</EsriMapsInfo>
</file>

<file path=customXml/item46.xml><?xml version="1.0" encoding="utf-8"?>
<EsriMapsInfo xmlns="ESRI.ArcGIS.Mapping.OfficeIntegration.PowerPointInfo">
  <Version>Version1</Version>
  <RequiresSignIn>False</RequiresSignIn>
</EsriMapsInfo>
</file>

<file path=customXml/item47.xml><?xml version="1.0" encoding="utf-8"?>
<EsriMapsInfo xmlns="ESRI.ArcGIS.Mapping.OfficeIntegration.PowerPointInfo">
  <Version>Version1</Version>
  <RequiresSignIn>False</RequiresSignIn>
</EsriMapsInfo>
</file>

<file path=customXml/item48.xml><?xml version="1.0" encoding="utf-8"?>
<EsriMapsInfo xmlns="ESRI.ArcGIS.Mapping.OfficeIntegration.PowerPointInfo">
  <Version>Version1</Version>
  <RequiresSignIn>False</RequiresSignIn>
</EsriMapsInfo>
</file>

<file path=customXml/item49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50.xml><?xml version="1.0" encoding="utf-8"?>
<EsriMapsInfo xmlns="ESRI.ArcGIS.Mapping.OfficeIntegration.PowerPointInfo">
  <Version>Version1</Version>
  <RequiresSignIn>False</RequiresSignIn>
</EsriMapsInfo>
</file>

<file path=customXml/item51.xml><?xml version="1.0" encoding="utf-8"?>
<EsriMapsInfo xmlns="ESRI.ArcGIS.Mapping.OfficeIntegration.PowerPointInfo">
  <Version>Version1</Version>
  <RequiresSignIn>False</RequiresSignIn>
</EsriMapsInfo>
</file>

<file path=customXml/item52.xml><?xml version="1.0" encoding="utf-8"?>
<EsriMapsInfo xmlns="ESRI.ArcGIS.Mapping.OfficeIntegration.PowerPointInfo">
  <Version>Version1</Version>
  <RequiresSignIn>False</RequiresSignIn>
</EsriMapsInfo>
</file>

<file path=customXml/item53.xml><?xml version="1.0" encoding="utf-8"?>
<EsriMapsInfo xmlns="ESRI.ArcGIS.Mapping.OfficeIntegration.PowerPointInfo">
  <Version>Version1</Version>
  <RequiresSignIn>False</RequiresSignIn>
</EsriMapsInfo>
</file>

<file path=customXml/item54.xml><?xml version="1.0" encoding="utf-8"?>
<EsriMapsInfo xmlns="ESRI.ArcGIS.Mapping.OfficeIntegration.PowerPointInfo">
  <Version>Version1</Version>
  <RequiresSignIn>False</RequiresSignIn>
</EsriMapsInfo>
</file>

<file path=customXml/item55.xml><?xml version="1.0" encoding="utf-8"?>
<EsriMapsInfo xmlns="ESRI.ArcGIS.Mapping.OfficeIntegration.PowerPointInfo">
  <Version>Version1</Version>
  <RequiresSignIn>False</RequiresSignIn>
</EsriMapsInfo>
</file>

<file path=customXml/item56.xml><?xml version="1.0" encoding="utf-8"?>
<EsriMapsInfo xmlns="ESRI.ArcGIS.Mapping.OfficeIntegration.PowerPointInfo">
  <Version>Version1</Version>
  <RequiresSignIn>False</RequiresSignIn>
</EsriMapsInfo>
</file>

<file path=customXml/item57.xml><?xml version="1.0" encoding="utf-8"?>
<EsriMapsInfo xmlns="ESRI.ArcGIS.Mapping.OfficeIntegration.PowerPointInfo">
  <Version>Version1</Version>
  <RequiresSignIn>False</RequiresSignIn>
</EsriMapsInfo>
</file>

<file path=customXml/item58.xml><?xml version="1.0" encoding="utf-8"?>
<EsriMapsInfo xmlns="ESRI.ArcGIS.Mapping.OfficeIntegration.PowerPointInfo">
  <Version>Version1</Version>
  <RequiresSignIn>False</RequiresSignIn>
</EsriMapsInfo>
</file>

<file path=customXml/item59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60.xml><?xml version="1.0" encoding="utf-8"?>
<EsriMapsInfo xmlns="ESRI.ArcGIS.Mapping.OfficeIntegration.PowerPointInfo">
  <Version>Version1</Version>
  <RequiresSignIn>False</RequiresSignIn>
</EsriMapsInfo>
</file>

<file path=customXml/item61.xml><?xml version="1.0" encoding="utf-8"?>
<EsriMapsInfo xmlns="ESRI.ArcGIS.Mapping.OfficeIntegration.PowerPointInfo">
  <Version>Version1</Version>
  <RequiresSignIn>False</RequiresSignIn>
</EsriMapsInfo>
</file>

<file path=customXml/item62.xml><?xml version="1.0" encoding="utf-8"?>
<EsriMapsInfo xmlns="ESRI.ArcGIS.Mapping.OfficeIntegration.PowerPointInfo">
  <Version>Version1</Version>
  <RequiresSignIn>False</RequiresSignIn>
</EsriMapsInfo>
</file>

<file path=customXml/item63.xml><?xml version="1.0" encoding="utf-8"?>
<EsriMapsInfo xmlns="ESRI.ArcGIS.Mapping.OfficeIntegration.PowerPointInfo">
  <Version>Version1</Version>
  <RequiresSignIn>False</RequiresSignIn>
</EsriMapsInfo>
</file>

<file path=customXml/item64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6EF96480-40FF-4F2A-8786-D7EB9C4DA67E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2694F56D-573E-4875-9769-5EE3B5024F71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3E5FD656-FF8F-4BBF-BEB0-235C82428AFB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33D2C6CA-211F-483D-9696-9C03AE756083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4FD3F51D-3769-4CE1-9D6B-91362C898219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A63876D1-C890-48C6-94D9-68D52AC0DA1D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4AE8E696-E35F-4698-8FD0-024283FECF55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8FC807A5-1D9B-41D6-8756-35662850242C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497E8B77-8372-4160-B3D2-A7133CFCC709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99E422FD-E5E6-49FA-A635-D72A0BA2C14F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3338253D-1D25-4781-8D84-BDE73A58DAEF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BCC51554-EB55-40FE-A999-68196FD503BD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B50D82EB-CCBA-4BC7-B496-4A806A0C2AF5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115FA403-F6B7-4D6A-9166-27638F483192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24BCA621-C65B-4277-A16E-B6DE4C8FC1E6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C8DFD3FE-BF3A-4A97-B75B-1145557F7F80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73E10868-F878-4451-AD44-75417BCBA3A0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593A5761-9CC2-462F-BA69-8347AF6A405B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2D4561DF-13C0-4A37-81F9-78893E14E353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3541EED8-AE95-4E1C-AB14-A4BFBE70FEDB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BBE5C71B-608C-47E8-98CF-EF7C1B25DB6D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83E3171B-6928-4E1B-8D0F-DC74919F6CF6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E0013D1D-7F1E-4BA5-877C-252F4D8B2E32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C42B9B03-62F9-48F4-80BE-A474D0831F2E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B6EC290F-E567-4AC4-A506-3E3EA37F42C8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98C9686C-3C4B-458B-AF5A-FA0DA095FA12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E4E154A7-5070-4B1B-AFD3-DF8AF1A2EC78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F56702E5-7DE7-4B4B-A8E5-EE77B6966016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16DAF55C-DD0B-46F8-B7AD-15BFBA5590DB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0F4405DA-8D78-4DF5-8AF1-FFADCC72987A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F755A211-E1B8-42FE-B08D-AA4EFD4F7ADF}">
  <ds:schemaRefs>
    <ds:schemaRef ds:uri="ESRI.ArcGIS.Mapping.OfficeIntegration.PowerPointInfo"/>
  </ds:schemaRefs>
</ds:datastoreItem>
</file>

<file path=customXml/itemProps38.xml><?xml version="1.0" encoding="utf-8"?>
<ds:datastoreItem xmlns:ds="http://schemas.openxmlformats.org/officeDocument/2006/customXml" ds:itemID="{2ED88C28-E722-454C-AF81-C22954E71D00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98FDC753-6E8D-4BF7-97D7-605DCDF2FE90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CF6B95AD-F175-4830-B969-CD62A4B7786E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AAC770EA-64B1-43F2-BBC7-A237D1239C72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04EA4598-C6EE-4597-B374-B5B6400E1071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6FE39D6E-CE79-4DAC-9CFD-C741A1B69880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B89D4875-3492-43C9-8BC1-B54049E922E2}">
  <ds:schemaRefs>
    <ds:schemaRef ds:uri="ESRI.ArcGIS.Mapping.OfficeIntegration.PowerPointInfo"/>
  </ds:schemaRefs>
</ds:datastoreItem>
</file>

<file path=customXml/itemProps44.xml><?xml version="1.0" encoding="utf-8"?>
<ds:datastoreItem xmlns:ds="http://schemas.openxmlformats.org/officeDocument/2006/customXml" ds:itemID="{791AA935-8E1C-48D9-9458-D23022412D2A}">
  <ds:schemaRefs>
    <ds:schemaRef ds:uri="ESRI.ArcGIS.Mapping.OfficeIntegration.PowerPointInfo"/>
  </ds:schemaRefs>
</ds:datastoreItem>
</file>

<file path=customXml/itemProps45.xml><?xml version="1.0" encoding="utf-8"?>
<ds:datastoreItem xmlns:ds="http://schemas.openxmlformats.org/officeDocument/2006/customXml" ds:itemID="{0391A6D6-C1E7-4076-8D46-99F1DC0EC4FC}">
  <ds:schemaRefs>
    <ds:schemaRef ds:uri="ESRI.ArcGIS.Mapping.OfficeIntegration.PowerPointInfo"/>
  </ds:schemaRefs>
</ds:datastoreItem>
</file>

<file path=customXml/itemProps46.xml><?xml version="1.0" encoding="utf-8"?>
<ds:datastoreItem xmlns:ds="http://schemas.openxmlformats.org/officeDocument/2006/customXml" ds:itemID="{947EA09B-C948-44FA-A75B-890D3C448BC6}">
  <ds:schemaRefs>
    <ds:schemaRef ds:uri="ESRI.ArcGIS.Mapping.OfficeIntegration.PowerPointInfo"/>
  </ds:schemaRefs>
</ds:datastoreItem>
</file>

<file path=customXml/itemProps47.xml><?xml version="1.0" encoding="utf-8"?>
<ds:datastoreItem xmlns:ds="http://schemas.openxmlformats.org/officeDocument/2006/customXml" ds:itemID="{FA1EFC87-1C37-43E9-94FD-FBEC766D48E8}">
  <ds:schemaRefs>
    <ds:schemaRef ds:uri="ESRI.ArcGIS.Mapping.OfficeIntegration.PowerPointInfo"/>
  </ds:schemaRefs>
</ds:datastoreItem>
</file>

<file path=customXml/itemProps48.xml><?xml version="1.0" encoding="utf-8"?>
<ds:datastoreItem xmlns:ds="http://schemas.openxmlformats.org/officeDocument/2006/customXml" ds:itemID="{ABF4210B-619C-4D31-93C6-700F61500A9E}">
  <ds:schemaRefs>
    <ds:schemaRef ds:uri="ESRI.ArcGIS.Mapping.OfficeIntegration.PowerPointInfo"/>
  </ds:schemaRefs>
</ds:datastoreItem>
</file>

<file path=customXml/itemProps49.xml><?xml version="1.0" encoding="utf-8"?>
<ds:datastoreItem xmlns:ds="http://schemas.openxmlformats.org/officeDocument/2006/customXml" ds:itemID="{3D58142E-1666-4065-9E5B-31D334D10379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60C4E6EE-7F3B-44EB-85FD-A6076A850D49}">
  <ds:schemaRefs>
    <ds:schemaRef ds:uri="ESRI.ArcGIS.Mapping.OfficeIntegration.PowerPointInfo"/>
  </ds:schemaRefs>
</ds:datastoreItem>
</file>

<file path=customXml/itemProps50.xml><?xml version="1.0" encoding="utf-8"?>
<ds:datastoreItem xmlns:ds="http://schemas.openxmlformats.org/officeDocument/2006/customXml" ds:itemID="{C276D082-EC4B-4068-8DE3-F6144F05349E}">
  <ds:schemaRefs>
    <ds:schemaRef ds:uri="ESRI.ArcGIS.Mapping.OfficeIntegration.PowerPointInfo"/>
  </ds:schemaRefs>
</ds:datastoreItem>
</file>

<file path=customXml/itemProps51.xml><?xml version="1.0" encoding="utf-8"?>
<ds:datastoreItem xmlns:ds="http://schemas.openxmlformats.org/officeDocument/2006/customXml" ds:itemID="{EFF77591-FBBF-4688-A32F-46BEDEEFC08C}">
  <ds:schemaRefs>
    <ds:schemaRef ds:uri="ESRI.ArcGIS.Mapping.OfficeIntegration.PowerPointInfo"/>
  </ds:schemaRefs>
</ds:datastoreItem>
</file>

<file path=customXml/itemProps52.xml><?xml version="1.0" encoding="utf-8"?>
<ds:datastoreItem xmlns:ds="http://schemas.openxmlformats.org/officeDocument/2006/customXml" ds:itemID="{9388774D-51E1-426B-9072-B7B145C83B3F}">
  <ds:schemaRefs>
    <ds:schemaRef ds:uri="ESRI.ArcGIS.Mapping.OfficeIntegration.PowerPointInfo"/>
  </ds:schemaRefs>
</ds:datastoreItem>
</file>

<file path=customXml/itemProps53.xml><?xml version="1.0" encoding="utf-8"?>
<ds:datastoreItem xmlns:ds="http://schemas.openxmlformats.org/officeDocument/2006/customXml" ds:itemID="{80C29E49-A056-4A76-A0F5-E98ED2945BA8}">
  <ds:schemaRefs>
    <ds:schemaRef ds:uri="ESRI.ArcGIS.Mapping.OfficeIntegration.PowerPointInfo"/>
  </ds:schemaRefs>
</ds:datastoreItem>
</file>

<file path=customXml/itemProps54.xml><?xml version="1.0" encoding="utf-8"?>
<ds:datastoreItem xmlns:ds="http://schemas.openxmlformats.org/officeDocument/2006/customXml" ds:itemID="{56356A38-4CC4-48B7-B487-E36BF7703597}">
  <ds:schemaRefs>
    <ds:schemaRef ds:uri="ESRI.ArcGIS.Mapping.OfficeIntegration.PowerPointInfo"/>
  </ds:schemaRefs>
</ds:datastoreItem>
</file>

<file path=customXml/itemProps55.xml><?xml version="1.0" encoding="utf-8"?>
<ds:datastoreItem xmlns:ds="http://schemas.openxmlformats.org/officeDocument/2006/customXml" ds:itemID="{3D003DBB-6213-47C8-996B-5C7D9F800E83}">
  <ds:schemaRefs>
    <ds:schemaRef ds:uri="ESRI.ArcGIS.Mapping.OfficeIntegration.PowerPointInfo"/>
  </ds:schemaRefs>
</ds:datastoreItem>
</file>

<file path=customXml/itemProps56.xml><?xml version="1.0" encoding="utf-8"?>
<ds:datastoreItem xmlns:ds="http://schemas.openxmlformats.org/officeDocument/2006/customXml" ds:itemID="{2D7896F7-D9F4-419C-9D93-D0CCDA76BF35}">
  <ds:schemaRefs>
    <ds:schemaRef ds:uri="ESRI.ArcGIS.Mapping.OfficeIntegration.PowerPointInfo"/>
  </ds:schemaRefs>
</ds:datastoreItem>
</file>

<file path=customXml/itemProps57.xml><?xml version="1.0" encoding="utf-8"?>
<ds:datastoreItem xmlns:ds="http://schemas.openxmlformats.org/officeDocument/2006/customXml" ds:itemID="{8CEF2F9B-0BDF-48D1-B783-BA724AD5B131}">
  <ds:schemaRefs>
    <ds:schemaRef ds:uri="ESRI.ArcGIS.Mapping.OfficeIntegration.PowerPointInfo"/>
  </ds:schemaRefs>
</ds:datastoreItem>
</file>

<file path=customXml/itemProps58.xml><?xml version="1.0" encoding="utf-8"?>
<ds:datastoreItem xmlns:ds="http://schemas.openxmlformats.org/officeDocument/2006/customXml" ds:itemID="{1E8158A2-C883-4FB0-A974-C224A650D335}">
  <ds:schemaRefs>
    <ds:schemaRef ds:uri="ESRI.ArcGIS.Mapping.OfficeIntegration.PowerPointInfo"/>
  </ds:schemaRefs>
</ds:datastoreItem>
</file>

<file path=customXml/itemProps59.xml><?xml version="1.0" encoding="utf-8"?>
<ds:datastoreItem xmlns:ds="http://schemas.openxmlformats.org/officeDocument/2006/customXml" ds:itemID="{E4AA9CF4-B5DB-4CD7-A1ED-44CE2A49407F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68B6E34C-EC3A-4A08-9B2E-3DF1FEA86AEF}">
  <ds:schemaRefs>
    <ds:schemaRef ds:uri="ESRI.ArcGIS.Mapping.OfficeIntegration.PowerPointInfo"/>
  </ds:schemaRefs>
</ds:datastoreItem>
</file>

<file path=customXml/itemProps60.xml><?xml version="1.0" encoding="utf-8"?>
<ds:datastoreItem xmlns:ds="http://schemas.openxmlformats.org/officeDocument/2006/customXml" ds:itemID="{CDC13572-C4C6-4237-9275-1A6330505FDB}">
  <ds:schemaRefs>
    <ds:schemaRef ds:uri="ESRI.ArcGIS.Mapping.OfficeIntegration.PowerPointInfo"/>
  </ds:schemaRefs>
</ds:datastoreItem>
</file>

<file path=customXml/itemProps61.xml><?xml version="1.0" encoding="utf-8"?>
<ds:datastoreItem xmlns:ds="http://schemas.openxmlformats.org/officeDocument/2006/customXml" ds:itemID="{DD1EAC6C-118C-478A-B47A-341532FA148E}">
  <ds:schemaRefs>
    <ds:schemaRef ds:uri="ESRI.ArcGIS.Mapping.OfficeIntegration.PowerPointInfo"/>
  </ds:schemaRefs>
</ds:datastoreItem>
</file>

<file path=customXml/itemProps62.xml><?xml version="1.0" encoding="utf-8"?>
<ds:datastoreItem xmlns:ds="http://schemas.openxmlformats.org/officeDocument/2006/customXml" ds:itemID="{06EB0DD6-3316-4BC2-AAD5-7E6680E32908}">
  <ds:schemaRefs>
    <ds:schemaRef ds:uri="ESRI.ArcGIS.Mapping.OfficeIntegration.PowerPointInfo"/>
  </ds:schemaRefs>
</ds:datastoreItem>
</file>

<file path=customXml/itemProps63.xml><?xml version="1.0" encoding="utf-8"?>
<ds:datastoreItem xmlns:ds="http://schemas.openxmlformats.org/officeDocument/2006/customXml" ds:itemID="{6DD63B5B-4C63-43FE-8905-7B3792D555AF}">
  <ds:schemaRefs>
    <ds:schemaRef ds:uri="ESRI.ArcGIS.Mapping.OfficeIntegration.PowerPointInfo"/>
  </ds:schemaRefs>
</ds:datastoreItem>
</file>

<file path=customXml/itemProps64.xml><?xml version="1.0" encoding="utf-8"?>
<ds:datastoreItem xmlns:ds="http://schemas.openxmlformats.org/officeDocument/2006/customXml" ds:itemID="{39512EEA-DEA5-4E24-AAE1-3CDA482E2C60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64663B68-8321-48DA-A34F-D9590FBB6264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482DAE6A-E9FA-4452-B68B-598F810FF62F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EA3636E7-B419-4F3D-A3BC-52F8AA58524E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2234</TotalTime>
  <Words>716</Words>
  <Application>Microsoft Office PowerPoint</Application>
  <PresentationFormat>Widescreen</PresentationFormat>
  <Paragraphs>101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Wingdings</vt:lpstr>
      <vt:lpstr>Office Theme</vt:lpstr>
      <vt:lpstr>Fish Consumption Advisory Project: Current Status</vt:lpstr>
      <vt:lpstr>AGENDA</vt:lpstr>
      <vt:lpstr>PowerPoint Presentation</vt:lpstr>
      <vt:lpstr>Role of FCAP Steering Committee</vt:lpstr>
      <vt:lpstr>PowerPoint Presentation</vt:lpstr>
      <vt:lpstr>Proposed Logic for FCA Project Focus</vt:lpstr>
      <vt:lpstr>PowerPoint Presentation</vt:lpstr>
      <vt:lpstr>PowerPoint Presentation</vt:lpstr>
      <vt:lpstr>Questions for TetraTech</vt:lpstr>
      <vt:lpstr>FCAP 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Freeman, Emily</dc:creator>
  <cp:lastModifiedBy>Stanton, Darius</cp:lastModifiedBy>
  <cp:revision>92</cp:revision>
  <dcterms:created xsi:type="dcterms:W3CDTF">2016-09-13T11:46:44Z</dcterms:created>
  <dcterms:modified xsi:type="dcterms:W3CDTF">2017-01-18T16:16:17Z</dcterms:modified>
</cp:coreProperties>
</file>