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62" r:id="rId2"/>
    <p:sldId id="266" r:id="rId3"/>
    <p:sldId id="267" r:id="rId4"/>
    <p:sldId id="268" r:id="rId5"/>
    <p:sldId id="269" r:id="rId6"/>
    <p:sldId id="270" r:id="rId7"/>
    <p:sldId id="27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5" autoAdjust="0"/>
    <p:restoredTop sz="74442" autoAdjust="0"/>
  </p:normalViewPr>
  <p:slideViewPr>
    <p:cSldViewPr snapToGrid="0">
      <p:cViewPr varScale="1">
        <p:scale>
          <a:sx n="73" d="100"/>
          <a:sy n="73" d="100"/>
        </p:scale>
        <p:origin x="9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FF6BC-7044-4A41-A7CB-940552621695}"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42864-14C1-4EDC-97BD-E5220FC83F2F}" type="slidenum">
              <a:rPr lang="en-US" smtClean="0"/>
              <a:t>‹#›</a:t>
            </a:fld>
            <a:endParaRPr lang="en-US"/>
          </a:p>
        </p:txBody>
      </p:sp>
    </p:spTree>
    <p:extLst>
      <p:ext uri="{BB962C8B-B14F-4D97-AF65-F5344CB8AC3E}">
        <p14:creationId xmlns:p14="http://schemas.microsoft.com/office/powerpoint/2010/main" val="3126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42864-14C1-4EDC-97BD-E5220FC83F2F}" type="slidenum">
              <a:rPr lang="en-US" smtClean="0"/>
              <a:t>1</a:t>
            </a:fld>
            <a:endParaRPr lang="en-US"/>
          </a:p>
        </p:txBody>
      </p:sp>
    </p:spTree>
    <p:extLst>
      <p:ext uri="{BB962C8B-B14F-4D97-AF65-F5344CB8AC3E}">
        <p14:creationId xmlns:p14="http://schemas.microsoft.com/office/powerpoint/2010/main" val="290466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ACFHP recently released a general habitat conservation</a:t>
            </a:r>
            <a:r>
              <a:rPr lang="en-US" sz="1200" b="0" i="0" kern="1200" baseline="0" dirty="0" smtClean="0">
                <a:solidFill>
                  <a:schemeClr val="tx1"/>
                </a:solidFill>
                <a:effectLst/>
                <a:latin typeface="+mn-lt"/>
                <a:ea typeface="+mn-ea"/>
                <a:cs typeface="+mn-cs"/>
              </a:rPr>
              <a:t> project RFP, and this was mostly in response to all of the infrastructure funding that is becoming available. We’ve already received multiple calls from agencies and organizations asking for ranked lists of projects in need of funding to meet specific criteria, with a very fast turnaround, sometimes only 36 hours. We want to build upon our current bank of ACFHP-vetted projects in order to respond quickly to these requests to ensure good projects on the Atlantic coast are getting funded. </a:t>
            </a:r>
            <a:endParaRPr lang="en-US" dirty="0"/>
          </a:p>
        </p:txBody>
      </p:sp>
      <p:sp>
        <p:nvSpPr>
          <p:cNvPr id="4" name="Slide Number Placeholder 3"/>
          <p:cNvSpPr>
            <a:spLocks noGrp="1"/>
          </p:cNvSpPr>
          <p:nvPr>
            <p:ph type="sldNum" sz="quarter" idx="10"/>
          </p:nvPr>
        </p:nvSpPr>
        <p:spPr/>
        <p:txBody>
          <a:bodyPr/>
          <a:lstStyle/>
          <a:p>
            <a:fld id="{3FE42864-14C1-4EDC-97BD-E5220FC83F2F}" type="slidenum">
              <a:rPr lang="en-US" smtClean="0"/>
              <a:t>2</a:t>
            </a:fld>
            <a:endParaRPr lang="en-US"/>
          </a:p>
        </p:txBody>
      </p:sp>
    </p:spTree>
    <p:extLst>
      <p:ext uri="{BB962C8B-B14F-4D97-AF65-F5344CB8AC3E}">
        <p14:creationId xmlns:p14="http://schemas.microsoft.com/office/powerpoint/2010/main" val="168216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order to respond promptly to funding opportunities from various sources, ACFHP is soliciting applications for habitat conservation projects in need of funding that align with ACFHP’s objectives and priority habitats. </a:t>
            </a:r>
            <a:r>
              <a:rPr lang="en-US" sz="1200" b="0" i="0" kern="1200" baseline="0" dirty="0" smtClean="0">
                <a:solidFill>
                  <a:schemeClr val="tx1"/>
                </a:solidFill>
                <a:effectLst/>
                <a:latin typeface="+mn-lt"/>
                <a:ea typeface="+mn-ea"/>
                <a:cs typeface="+mn-cs"/>
              </a:rPr>
              <a:t>Those are listed in the appendix of the application instructions, and can also be found in our Strategic Plan on our website.</a:t>
            </a:r>
            <a:r>
              <a:rPr lang="en-US" sz="1200" b="0" i="0" kern="1200" dirty="0" smtClean="0">
                <a:solidFill>
                  <a:schemeClr val="tx1"/>
                </a:solidFill>
                <a:effectLst/>
                <a:latin typeface="+mn-lt"/>
                <a:ea typeface="+mn-ea"/>
                <a:cs typeface="+mn-cs"/>
              </a:rPr>
              <a:t> In our</a:t>
            </a:r>
            <a:r>
              <a:rPr lang="en-US" sz="1200" b="0" i="0" kern="1200" baseline="0" dirty="0" smtClean="0">
                <a:solidFill>
                  <a:schemeClr val="tx1"/>
                </a:solidFill>
                <a:effectLst/>
                <a:latin typeface="+mn-lt"/>
                <a:ea typeface="+mn-ea"/>
                <a:cs typeface="+mn-cs"/>
              </a:rPr>
              <a:t> Mid-Atlantic </a:t>
            </a:r>
            <a:r>
              <a:rPr lang="en-US" sz="1200" b="0" i="0" kern="1200" baseline="0" dirty="0" err="1" smtClean="0">
                <a:solidFill>
                  <a:schemeClr val="tx1"/>
                </a:solidFill>
                <a:effectLst/>
                <a:latin typeface="+mn-lt"/>
                <a:ea typeface="+mn-ea"/>
                <a:cs typeface="+mn-cs"/>
              </a:rPr>
              <a:t>subregion</a:t>
            </a:r>
            <a:r>
              <a:rPr lang="en-US" sz="1200" b="0" i="0" kern="1200" baseline="0" dirty="0" smtClean="0">
                <a:solidFill>
                  <a:schemeClr val="tx1"/>
                </a:solidFill>
                <a:effectLst/>
                <a:latin typeface="+mn-lt"/>
                <a:ea typeface="+mn-ea"/>
                <a:cs typeface="+mn-cs"/>
              </a:rPr>
              <a:t>, where the Chesapeake Bay watershed is located, our priority habitats are SAV, marine and estuarine shellfish beds, tidal vegetation, and riverine bottom. A lot of times ACFHP’s riverine bottom projects deal with passage. Also we’re open to projects other than on-the-ground restoration. We’ve received requested for science and data projects as well, so this general RFP is pretty broad as long as it aligns with our mission and objectives.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E42864-14C1-4EDC-97BD-E5220FC83F2F}" type="slidenum">
              <a:rPr lang="en-US" smtClean="0"/>
              <a:t>3</a:t>
            </a:fld>
            <a:endParaRPr lang="en-US"/>
          </a:p>
        </p:txBody>
      </p:sp>
    </p:spTree>
    <p:extLst>
      <p:ext uri="{BB962C8B-B14F-4D97-AF65-F5344CB8AC3E}">
        <p14:creationId xmlns:p14="http://schemas.microsoft.com/office/powerpoint/2010/main" val="106432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Request for Proposals is not linked to a specific funding source and there’s no</a:t>
            </a:r>
            <a:r>
              <a:rPr lang="en-US" sz="1200" b="0" i="0" kern="1200" baseline="0" dirty="0" smtClean="0">
                <a:solidFill>
                  <a:schemeClr val="tx1"/>
                </a:solidFill>
                <a:effectLst/>
                <a:latin typeface="+mn-lt"/>
                <a:ea typeface="+mn-ea"/>
                <a:cs typeface="+mn-cs"/>
              </a:rPr>
              <a:t> guarantee of funding. T</a:t>
            </a:r>
            <a:r>
              <a:rPr lang="en-US" sz="1200" b="0" i="0" kern="1200" dirty="0" smtClean="0">
                <a:solidFill>
                  <a:schemeClr val="tx1"/>
                </a:solidFill>
                <a:effectLst/>
                <a:latin typeface="+mn-lt"/>
                <a:ea typeface="+mn-ea"/>
                <a:cs typeface="+mn-cs"/>
              </a:rPr>
              <a:t>here is also no</a:t>
            </a:r>
            <a:r>
              <a:rPr lang="en-US" sz="1200" b="0" i="0" kern="1200" baseline="0" dirty="0" smtClean="0">
                <a:solidFill>
                  <a:schemeClr val="tx1"/>
                </a:solidFill>
                <a:effectLst/>
                <a:latin typeface="+mn-lt"/>
                <a:ea typeface="+mn-ea"/>
                <a:cs typeface="+mn-cs"/>
              </a:rPr>
              <a:t> deadline. </a:t>
            </a:r>
            <a:r>
              <a:rPr lang="en-US" sz="1200" b="0" i="0" kern="1200" dirty="0" smtClean="0">
                <a:solidFill>
                  <a:schemeClr val="tx1"/>
                </a:solidFill>
                <a:effectLst/>
                <a:latin typeface="+mn-lt"/>
                <a:ea typeface="+mn-ea"/>
                <a:cs typeface="+mn-cs"/>
              </a:rPr>
              <a:t>Instead, newly submitted projects reviewed and approved by ACFHP will be added to our project database and recommended as funding becomes available. We’re working to position ourselves as a link between the funding source</a:t>
            </a:r>
            <a:r>
              <a:rPr lang="en-US" sz="1200" b="0" i="0" kern="1200" baseline="0" dirty="0" smtClean="0">
                <a:solidFill>
                  <a:schemeClr val="tx1"/>
                </a:solidFill>
                <a:effectLst/>
                <a:latin typeface="+mn-lt"/>
                <a:ea typeface="+mn-ea"/>
                <a:cs typeface="+mn-cs"/>
              </a:rPr>
              <a:t> and those looking for funding to make sure both sides are aware of the opportunities out there. So the sooner you submit a project the sooner we can review it and share it if there’s alignment with funding. </a:t>
            </a:r>
            <a:endParaRPr lang="en-US" dirty="0"/>
          </a:p>
        </p:txBody>
      </p:sp>
      <p:sp>
        <p:nvSpPr>
          <p:cNvPr id="4" name="Slide Number Placeholder 3"/>
          <p:cNvSpPr>
            <a:spLocks noGrp="1"/>
          </p:cNvSpPr>
          <p:nvPr>
            <p:ph type="sldNum" sz="quarter" idx="10"/>
          </p:nvPr>
        </p:nvSpPr>
        <p:spPr/>
        <p:txBody>
          <a:bodyPr/>
          <a:lstStyle/>
          <a:p>
            <a:fld id="{3FE42864-14C1-4EDC-97BD-E5220FC83F2F}" type="slidenum">
              <a:rPr lang="en-US" smtClean="0"/>
              <a:t>4</a:t>
            </a:fld>
            <a:endParaRPr lang="en-US"/>
          </a:p>
        </p:txBody>
      </p:sp>
    </p:spTree>
    <p:extLst>
      <p:ext uri="{BB962C8B-B14F-4D97-AF65-F5344CB8AC3E}">
        <p14:creationId xmlns:p14="http://schemas.microsoft.com/office/powerpoint/2010/main" val="405224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RFP is a slimmed down version of our RFP for National Fish Habitat Partnership</a:t>
            </a:r>
            <a:r>
              <a:rPr lang="en-US" sz="1200" b="0" i="0" kern="1200" baseline="0" dirty="0" smtClean="0">
                <a:solidFill>
                  <a:schemeClr val="tx1"/>
                </a:solidFill>
                <a:effectLst/>
                <a:latin typeface="+mn-lt"/>
                <a:ea typeface="+mn-ea"/>
                <a:cs typeface="+mn-cs"/>
              </a:rPr>
              <a:t> project funding, which is released in the late summer/fall annually. We did add </a:t>
            </a:r>
            <a:r>
              <a:rPr lang="en-US" sz="1200" b="0" i="0" kern="1200" baseline="0" smtClean="0">
                <a:solidFill>
                  <a:schemeClr val="tx1"/>
                </a:solidFill>
                <a:effectLst/>
                <a:latin typeface="+mn-lt"/>
                <a:ea typeface="+mn-ea"/>
                <a:cs typeface="+mn-cs"/>
              </a:rPr>
              <a:t>one question </a:t>
            </a:r>
            <a:r>
              <a:rPr lang="en-US" sz="1200" b="0" i="0" kern="1200" baseline="0" dirty="0" smtClean="0">
                <a:solidFill>
                  <a:schemeClr val="tx1"/>
                </a:solidFill>
                <a:effectLst/>
                <a:latin typeface="+mn-lt"/>
                <a:ea typeface="+mn-ea"/>
                <a:cs typeface="+mn-cs"/>
              </a:rPr>
              <a:t>pertaining to DEIJ</a:t>
            </a:r>
            <a:r>
              <a:rPr lang="en-US" sz="1200" b="0" i="0" kern="1200" baseline="0" smtClean="0">
                <a:solidFill>
                  <a:schemeClr val="tx1"/>
                </a:solidFill>
                <a:effectLst/>
                <a:latin typeface="+mn-lt"/>
                <a:ea typeface="+mn-ea"/>
                <a:cs typeface="+mn-cs"/>
              </a:rPr>
              <a:t>, and </a:t>
            </a:r>
            <a:r>
              <a:rPr lang="en-US" sz="1200" b="0" i="0" kern="1200" baseline="0" dirty="0" smtClean="0">
                <a:solidFill>
                  <a:schemeClr val="tx1"/>
                </a:solidFill>
                <a:effectLst/>
                <a:latin typeface="+mn-lt"/>
                <a:ea typeface="+mn-ea"/>
                <a:cs typeface="+mn-cs"/>
              </a:rPr>
              <a:t>that question will be included in our National Fish Habitat Partnership RFP as well moving forward. </a:t>
            </a:r>
          </a:p>
        </p:txBody>
      </p:sp>
      <p:sp>
        <p:nvSpPr>
          <p:cNvPr id="4" name="Slide Number Placeholder 3"/>
          <p:cNvSpPr>
            <a:spLocks noGrp="1"/>
          </p:cNvSpPr>
          <p:nvPr>
            <p:ph type="sldNum" sz="quarter" idx="10"/>
          </p:nvPr>
        </p:nvSpPr>
        <p:spPr/>
        <p:txBody>
          <a:bodyPr/>
          <a:lstStyle/>
          <a:p>
            <a:fld id="{3FE42864-14C1-4EDC-97BD-E5220FC83F2F}" type="slidenum">
              <a:rPr lang="en-US" smtClean="0"/>
              <a:t>5</a:t>
            </a:fld>
            <a:endParaRPr lang="en-US"/>
          </a:p>
        </p:txBody>
      </p:sp>
    </p:spTree>
    <p:extLst>
      <p:ext uri="{BB962C8B-B14F-4D97-AF65-F5344CB8AC3E}">
        <p14:creationId xmlns:p14="http://schemas.microsoft.com/office/powerpoint/2010/main" val="259360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project application and instructions can be found on the ACFHP website at atlanticfishhabitat.org/funding-opportunities/. Or you can go to atlanticfishhabitat.org and click on ‘funding opportunities’ from the ‘Get involved’ dropdown menu. And it’s the first opportunity on the page.</a:t>
            </a:r>
            <a:endParaRPr lang="en-US" dirty="0"/>
          </a:p>
        </p:txBody>
      </p:sp>
      <p:sp>
        <p:nvSpPr>
          <p:cNvPr id="4" name="Slide Number Placeholder 3"/>
          <p:cNvSpPr>
            <a:spLocks noGrp="1"/>
          </p:cNvSpPr>
          <p:nvPr>
            <p:ph type="sldNum" sz="quarter" idx="10"/>
          </p:nvPr>
        </p:nvSpPr>
        <p:spPr/>
        <p:txBody>
          <a:bodyPr/>
          <a:lstStyle/>
          <a:p>
            <a:fld id="{3FE42864-14C1-4EDC-97BD-E5220FC83F2F}" type="slidenum">
              <a:rPr lang="en-US" smtClean="0"/>
              <a:t>6</a:t>
            </a:fld>
            <a:endParaRPr lang="en-US"/>
          </a:p>
        </p:txBody>
      </p:sp>
    </p:spTree>
    <p:extLst>
      <p:ext uri="{BB962C8B-B14F-4D97-AF65-F5344CB8AC3E}">
        <p14:creationId xmlns:p14="http://schemas.microsoft.com/office/powerpoint/2010/main" val="185360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Once again our website is atlanticfishhabitat.org.</a:t>
            </a:r>
            <a:r>
              <a:rPr lang="en-US" baseline="0" dirty="0" smtClean="0"/>
              <a:t> If you sign up for our newsletter on the website you’ll see our funding announcements. You can also follow us on Facebook where we post our and other funding opportunities there. And with that I’m happy to take any questions.</a:t>
            </a:r>
            <a:endParaRPr lang="en-US" dirty="0"/>
          </a:p>
        </p:txBody>
      </p:sp>
      <p:sp>
        <p:nvSpPr>
          <p:cNvPr id="4" name="Slide Number Placeholder 3"/>
          <p:cNvSpPr>
            <a:spLocks noGrp="1"/>
          </p:cNvSpPr>
          <p:nvPr>
            <p:ph type="sldNum" sz="quarter" idx="10"/>
          </p:nvPr>
        </p:nvSpPr>
        <p:spPr/>
        <p:txBody>
          <a:bodyPr/>
          <a:lstStyle/>
          <a:p>
            <a:fld id="{3FE42864-14C1-4EDC-97BD-E5220FC83F2F}" type="slidenum">
              <a:rPr lang="en-US" smtClean="0"/>
              <a:t>7</a:t>
            </a:fld>
            <a:endParaRPr lang="en-US"/>
          </a:p>
        </p:txBody>
      </p:sp>
    </p:spTree>
    <p:extLst>
      <p:ext uri="{BB962C8B-B14F-4D97-AF65-F5344CB8AC3E}">
        <p14:creationId xmlns:p14="http://schemas.microsoft.com/office/powerpoint/2010/main" val="114513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529C55-AEEB-4507-AD34-F49A7868A42E}"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2423468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529C55-AEEB-4507-AD34-F49A7868A42E}"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302696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529C55-AEEB-4507-AD34-F49A7868A42E}"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44375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529C55-AEEB-4507-AD34-F49A7868A42E}"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222831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29C55-AEEB-4507-AD34-F49A7868A42E}"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403649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529C55-AEEB-4507-AD34-F49A7868A42E}"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380980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529C55-AEEB-4507-AD34-F49A7868A42E}"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1257388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529C55-AEEB-4507-AD34-F49A7868A42E}"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3200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29C55-AEEB-4507-AD34-F49A7868A42E}"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162442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29C55-AEEB-4507-AD34-F49A7868A42E}"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342718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29C55-AEEB-4507-AD34-F49A7868A42E}"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DC443-5B71-4AAD-B774-37120A36C79A}" type="slidenum">
              <a:rPr lang="en-US" smtClean="0"/>
              <a:t>‹#›</a:t>
            </a:fld>
            <a:endParaRPr lang="en-US"/>
          </a:p>
        </p:txBody>
      </p:sp>
    </p:spTree>
    <p:extLst>
      <p:ext uri="{BB962C8B-B14F-4D97-AF65-F5344CB8AC3E}">
        <p14:creationId xmlns:p14="http://schemas.microsoft.com/office/powerpoint/2010/main" val="3771402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29C55-AEEB-4507-AD34-F49A7868A42E}" type="datetimeFigureOut">
              <a:rPr lang="en-US" smtClean="0"/>
              <a:t>4/4/2022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DC443-5B71-4AAD-B774-37120A36C79A}" type="slidenum">
              <a:rPr lang="en-US" smtClean="0"/>
              <a:t>‹#›</a:t>
            </a:fld>
            <a:endParaRPr lang="en-US"/>
          </a:p>
        </p:txBody>
      </p:sp>
    </p:spTree>
    <p:extLst>
      <p:ext uri="{BB962C8B-B14F-4D97-AF65-F5344CB8AC3E}">
        <p14:creationId xmlns:p14="http://schemas.microsoft.com/office/powerpoint/2010/main" val="262048847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515"/>
            <a:ext cx="12192000" cy="6335485"/>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24029"/>
          <a:stretch/>
        </p:blipFill>
        <p:spPr>
          <a:xfrm>
            <a:off x="0" y="-114911"/>
            <a:ext cx="12192000" cy="694678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575" y="-114911"/>
            <a:ext cx="2697738" cy="1965963"/>
          </a:xfrm>
          <a:prstGeom prst="rect">
            <a:avLst/>
          </a:prstGeom>
        </p:spPr>
      </p:pic>
      <p:sp>
        <p:nvSpPr>
          <p:cNvPr id="4" name="TextBox 3"/>
          <p:cNvSpPr txBox="1"/>
          <p:nvPr/>
        </p:nvSpPr>
        <p:spPr>
          <a:xfrm>
            <a:off x="328612" y="1650966"/>
            <a:ext cx="11430000" cy="4031873"/>
          </a:xfrm>
          <a:prstGeom prst="rect">
            <a:avLst/>
          </a:prstGeom>
          <a:noFill/>
        </p:spPr>
        <p:txBody>
          <a:bodyPr wrap="square" rtlCol="0">
            <a:spAutoFit/>
          </a:bodyPr>
          <a:lstStyle/>
          <a:p>
            <a:pPr algn="ctr"/>
            <a:r>
              <a:rPr lang="en-US" sz="4000" b="1" dirty="0">
                <a:solidFill>
                  <a:schemeClr val="accent2">
                    <a:lumMod val="75000"/>
                  </a:schemeClr>
                </a:solidFill>
                <a:latin typeface="Century" panose="02040604050505020304" pitchFamily="18" charset="0"/>
              </a:rPr>
              <a:t>Atlantic Coastal Fish Habitat Partnership General Habitat Conservation RFP</a:t>
            </a:r>
          </a:p>
          <a:p>
            <a:pPr algn="ctr"/>
            <a:endParaRPr lang="en-US" sz="2400" b="1" dirty="0">
              <a:latin typeface="Century" panose="02040604050505020304" pitchFamily="18" charset="0"/>
            </a:endParaRPr>
          </a:p>
          <a:p>
            <a:pPr algn="ctr"/>
            <a:r>
              <a:rPr lang="en-US" sz="3200" dirty="0">
                <a:latin typeface="Century Gothic" panose="020B0502020202020204" pitchFamily="34" charset="0"/>
              </a:rPr>
              <a:t>Chesapeake Bay Program Fish Habitat Action Team Meeting</a:t>
            </a:r>
          </a:p>
          <a:p>
            <a:pPr algn="ctr"/>
            <a:endParaRPr lang="en-US" b="1" i="1" dirty="0">
              <a:latin typeface="Century" panose="02040604050505020304" pitchFamily="18" charset="0"/>
            </a:endParaRPr>
          </a:p>
          <a:p>
            <a:pPr algn="ctr"/>
            <a:r>
              <a:rPr lang="en-US" sz="2800" dirty="0">
                <a:latin typeface="Century Gothic" panose="020B0502020202020204" pitchFamily="34" charset="0"/>
              </a:rPr>
              <a:t>April 6, 2022</a:t>
            </a:r>
          </a:p>
          <a:p>
            <a:pPr algn="ctr"/>
            <a:endParaRPr lang="en-US" sz="1400" i="1" dirty="0">
              <a:latin typeface="Century" panose="02040604050505020304" pitchFamily="18" charset="0"/>
            </a:endParaRPr>
          </a:p>
          <a:p>
            <a:pPr algn="ctr"/>
            <a:r>
              <a:rPr lang="en-US" sz="2800" dirty="0">
                <a:latin typeface="Century Gothic" panose="020B0502020202020204" pitchFamily="34" charset="0"/>
              </a:rPr>
              <a:t>Lisa Havel, ACFHP Director</a:t>
            </a:r>
            <a:endParaRPr lang="en-US" sz="2000" dirty="0">
              <a:latin typeface="Century Gothic" panose="020B0502020202020204" pitchFamily="34" charset="0"/>
            </a:endParaRPr>
          </a:p>
        </p:txBody>
      </p:sp>
    </p:spTree>
    <p:extLst>
      <p:ext uri="{BB962C8B-B14F-4D97-AF65-F5344CB8AC3E}">
        <p14:creationId xmlns:p14="http://schemas.microsoft.com/office/powerpoint/2010/main" val="2939770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5" name="TextBox 4"/>
          <p:cNvSpPr txBox="1"/>
          <p:nvPr/>
        </p:nvSpPr>
        <p:spPr>
          <a:xfrm>
            <a:off x="104503" y="2274838"/>
            <a:ext cx="6943997" cy="2308324"/>
          </a:xfrm>
          <a:prstGeom prst="rect">
            <a:avLst/>
          </a:prstGeom>
          <a:noFill/>
        </p:spPr>
        <p:txBody>
          <a:bodyPr wrap="square" rtlCol="0">
            <a:spAutoFit/>
          </a:bodyPr>
          <a:lstStyle/>
          <a:p>
            <a:pPr algn="ctr"/>
            <a:r>
              <a:rPr lang="en-US" sz="4800" dirty="0">
                <a:latin typeface="Century" panose="02040604050505020304" pitchFamily="18" charset="0"/>
              </a:rPr>
              <a:t>General ACFHP Habitat Conservation Project RFP</a:t>
            </a:r>
          </a:p>
        </p:txBody>
      </p:sp>
    </p:spTree>
    <p:extLst>
      <p:ext uri="{BB962C8B-B14F-4D97-AF65-F5344CB8AC3E}">
        <p14:creationId xmlns:p14="http://schemas.microsoft.com/office/powerpoint/2010/main" val="3889768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3396" y="711581"/>
            <a:ext cx="9144000" cy="707886"/>
          </a:xfrm>
          <a:prstGeom prst="rect">
            <a:avLst/>
          </a:prstGeom>
          <a:noFill/>
        </p:spPr>
        <p:txBody>
          <a:bodyPr wrap="square" rtlCol="0">
            <a:spAutoFit/>
          </a:bodyPr>
          <a:lstStyle/>
          <a:p>
            <a:pPr algn="ctr"/>
            <a:r>
              <a:rPr lang="en-US" sz="4000" dirty="0">
                <a:latin typeface="Century" panose="02040604050505020304" pitchFamily="18" charset="0"/>
              </a:rPr>
              <a:t>Priority habitats in the Mid-Atlantic</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20" t="20952" r="38808" b="11809"/>
          <a:stretch/>
        </p:blipFill>
        <p:spPr>
          <a:xfrm>
            <a:off x="0" y="3370537"/>
            <a:ext cx="3108960" cy="282124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33667" b="22285"/>
          <a:stretch/>
        </p:blipFill>
        <p:spPr>
          <a:xfrm>
            <a:off x="2881323" y="3366389"/>
            <a:ext cx="3244073" cy="282539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1704" t="42472" r="7387" b="4147"/>
          <a:stretch/>
        </p:blipFill>
        <p:spPr>
          <a:xfrm>
            <a:off x="6087292" y="3366389"/>
            <a:ext cx="3248166" cy="282539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1524" r="38294"/>
          <a:stretch/>
        </p:blipFill>
        <p:spPr>
          <a:xfrm>
            <a:off x="9225520" y="3366389"/>
            <a:ext cx="2962126" cy="2825390"/>
          </a:xfrm>
          <a:prstGeom prst="rect">
            <a:avLst/>
          </a:prstGeom>
        </p:spPr>
      </p:pic>
      <p:sp>
        <p:nvSpPr>
          <p:cNvPr id="9" name="TextBox 8"/>
          <p:cNvSpPr txBox="1"/>
          <p:nvPr/>
        </p:nvSpPr>
        <p:spPr>
          <a:xfrm>
            <a:off x="465297" y="2573350"/>
            <a:ext cx="1998617" cy="523220"/>
          </a:xfrm>
          <a:prstGeom prst="rect">
            <a:avLst/>
          </a:prstGeom>
          <a:noFill/>
        </p:spPr>
        <p:txBody>
          <a:bodyPr wrap="square" rtlCol="0">
            <a:spAutoFit/>
          </a:bodyPr>
          <a:lstStyle/>
          <a:p>
            <a:pPr algn="ctr"/>
            <a:r>
              <a:rPr lang="en-US" sz="2800" dirty="0" smtClean="0">
                <a:latin typeface="Century Gothic" panose="020B0502020202020204" pitchFamily="34" charset="0"/>
              </a:rPr>
              <a:t>SAV</a:t>
            </a:r>
            <a:endParaRPr lang="en-US" sz="2800" dirty="0">
              <a:latin typeface="Century Gothic" panose="020B0502020202020204" pitchFamily="34" charset="0"/>
            </a:endParaRPr>
          </a:p>
        </p:txBody>
      </p:sp>
      <p:sp>
        <p:nvSpPr>
          <p:cNvPr id="10" name="TextBox 9"/>
          <p:cNvSpPr txBox="1"/>
          <p:nvPr/>
        </p:nvSpPr>
        <p:spPr>
          <a:xfrm>
            <a:off x="2881324" y="2275298"/>
            <a:ext cx="3205968" cy="954107"/>
          </a:xfrm>
          <a:prstGeom prst="rect">
            <a:avLst/>
          </a:prstGeom>
          <a:noFill/>
        </p:spPr>
        <p:txBody>
          <a:bodyPr wrap="square" rtlCol="0">
            <a:spAutoFit/>
          </a:bodyPr>
          <a:lstStyle/>
          <a:p>
            <a:pPr algn="ctr"/>
            <a:r>
              <a:rPr lang="en-US" sz="2800" dirty="0" smtClean="0">
                <a:latin typeface="Century Gothic" panose="020B0502020202020204" pitchFamily="34" charset="0"/>
              </a:rPr>
              <a:t>Marine/Estuarine Shellfish Beds</a:t>
            </a:r>
            <a:endParaRPr lang="en-US" sz="2800" dirty="0">
              <a:latin typeface="Century Gothic" panose="020B0502020202020204" pitchFamily="34" charset="0"/>
            </a:endParaRPr>
          </a:p>
        </p:txBody>
      </p:sp>
      <p:sp>
        <p:nvSpPr>
          <p:cNvPr id="11" name="TextBox 10"/>
          <p:cNvSpPr txBox="1"/>
          <p:nvPr/>
        </p:nvSpPr>
        <p:spPr>
          <a:xfrm>
            <a:off x="6399458" y="2275297"/>
            <a:ext cx="2337351" cy="954107"/>
          </a:xfrm>
          <a:prstGeom prst="rect">
            <a:avLst/>
          </a:prstGeom>
          <a:noFill/>
        </p:spPr>
        <p:txBody>
          <a:bodyPr wrap="square" rtlCol="0">
            <a:spAutoFit/>
          </a:bodyPr>
          <a:lstStyle/>
          <a:p>
            <a:pPr algn="ctr"/>
            <a:r>
              <a:rPr lang="en-US" sz="2800" dirty="0" smtClean="0">
                <a:latin typeface="Century Gothic" panose="020B0502020202020204" pitchFamily="34" charset="0"/>
              </a:rPr>
              <a:t>Tidal Vegetation</a:t>
            </a:r>
            <a:endParaRPr lang="en-US" sz="2800" dirty="0">
              <a:latin typeface="Century Gothic" panose="020B0502020202020204" pitchFamily="34" charset="0"/>
            </a:endParaRPr>
          </a:p>
        </p:txBody>
      </p:sp>
      <p:sp>
        <p:nvSpPr>
          <p:cNvPr id="12" name="TextBox 11"/>
          <p:cNvSpPr txBox="1"/>
          <p:nvPr/>
        </p:nvSpPr>
        <p:spPr>
          <a:xfrm>
            <a:off x="9707274" y="2275296"/>
            <a:ext cx="1998617" cy="954107"/>
          </a:xfrm>
          <a:prstGeom prst="rect">
            <a:avLst/>
          </a:prstGeom>
          <a:noFill/>
        </p:spPr>
        <p:txBody>
          <a:bodyPr wrap="square" rtlCol="0">
            <a:spAutoFit/>
          </a:bodyPr>
          <a:lstStyle/>
          <a:p>
            <a:pPr algn="ctr"/>
            <a:r>
              <a:rPr lang="en-US" sz="2800" dirty="0" smtClean="0">
                <a:latin typeface="Century Gothic" panose="020B0502020202020204" pitchFamily="34" charset="0"/>
              </a:rPr>
              <a:t>Riverine Bottom</a:t>
            </a:r>
            <a:endParaRPr lang="en-US" sz="2800" dirty="0">
              <a:latin typeface="Century Gothic" panose="020B0502020202020204" pitchFamily="34" charset="0"/>
            </a:endParaRPr>
          </a:p>
        </p:txBody>
      </p:sp>
      <p:sp>
        <p:nvSpPr>
          <p:cNvPr id="13" name="TextBox 12"/>
          <p:cNvSpPr txBox="1"/>
          <p:nvPr/>
        </p:nvSpPr>
        <p:spPr>
          <a:xfrm>
            <a:off x="2006714" y="5930168"/>
            <a:ext cx="914400" cy="261610"/>
          </a:xfrm>
          <a:prstGeom prst="rect">
            <a:avLst/>
          </a:prstGeom>
          <a:noFill/>
        </p:spPr>
        <p:txBody>
          <a:bodyPr wrap="square" rtlCol="0">
            <a:spAutoFit/>
          </a:bodyPr>
          <a:lstStyle/>
          <a:p>
            <a:pPr algn="r"/>
            <a:r>
              <a:rPr lang="en-US" sz="1100" dirty="0" smtClean="0"/>
              <a:t>EPA</a:t>
            </a:r>
            <a:endParaRPr lang="en-US" sz="1100" dirty="0"/>
          </a:p>
        </p:txBody>
      </p:sp>
      <p:sp>
        <p:nvSpPr>
          <p:cNvPr id="14" name="TextBox 13"/>
          <p:cNvSpPr txBox="1"/>
          <p:nvPr/>
        </p:nvSpPr>
        <p:spPr>
          <a:xfrm>
            <a:off x="7166740" y="5930168"/>
            <a:ext cx="2129726" cy="261610"/>
          </a:xfrm>
          <a:prstGeom prst="rect">
            <a:avLst/>
          </a:prstGeom>
          <a:noFill/>
        </p:spPr>
        <p:txBody>
          <a:bodyPr wrap="square" rtlCol="0">
            <a:spAutoFit/>
          </a:bodyPr>
          <a:lstStyle/>
          <a:p>
            <a:pPr algn="r"/>
            <a:r>
              <a:rPr lang="en-US" sz="1100" dirty="0" smtClean="0"/>
              <a:t>Shutterstock/Bob Pool</a:t>
            </a:r>
            <a:endParaRPr lang="en-US" sz="1100" dirty="0"/>
          </a:p>
        </p:txBody>
      </p:sp>
    </p:spTree>
    <p:extLst>
      <p:ext uri="{BB962C8B-B14F-4D97-AF65-F5344CB8AC3E}">
        <p14:creationId xmlns:p14="http://schemas.microsoft.com/office/powerpoint/2010/main" val="3691627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6" name="TextBox 5"/>
          <p:cNvSpPr txBox="1"/>
          <p:nvPr/>
        </p:nvSpPr>
        <p:spPr>
          <a:xfrm>
            <a:off x="274321" y="1292278"/>
            <a:ext cx="6617425" cy="4478149"/>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4000" dirty="0" smtClean="0">
                <a:latin typeface="Century" panose="02040604050505020304" pitchFamily="18" charset="0"/>
              </a:rPr>
              <a:t>No specific funding source</a:t>
            </a:r>
          </a:p>
          <a:p>
            <a:pPr marL="285750" indent="-285750">
              <a:spcAft>
                <a:spcPts val="1800"/>
              </a:spcAft>
              <a:buFont typeface="Arial" panose="020B0604020202020204" pitchFamily="34" charset="0"/>
              <a:buChar char="•"/>
            </a:pPr>
            <a:r>
              <a:rPr lang="en-US" sz="4000" dirty="0" smtClean="0">
                <a:latin typeface="Century" panose="02040604050505020304" pitchFamily="18" charset="0"/>
              </a:rPr>
              <a:t>No guarantee of funding</a:t>
            </a:r>
          </a:p>
          <a:p>
            <a:pPr marL="285750" indent="-285750">
              <a:spcAft>
                <a:spcPts val="1800"/>
              </a:spcAft>
              <a:buFont typeface="Arial" panose="020B0604020202020204" pitchFamily="34" charset="0"/>
              <a:buChar char="•"/>
            </a:pPr>
            <a:r>
              <a:rPr lang="en-US" sz="4000" dirty="0" smtClean="0">
                <a:latin typeface="Century" panose="02040604050505020304" pitchFamily="18" charset="0"/>
              </a:rPr>
              <a:t>No deadline</a:t>
            </a:r>
          </a:p>
          <a:p>
            <a:pPr marL="285750" indent="-285750">
              <a:spcAft>
                <a:spcPts val="1800"/>
              </a:spcAft>
              <a:buFont typeface="Arial" panose="020B0604020202020204" pitchFamily="34" charset="0"/>
              <a:buChar char="•"/>
            </a:pPr>
            <a:r>
              <a:rPr lang="en-US" sz="4000" dirty="0" smtClean="0">
                <a:latin typeface="Century" panose="02040604050505020304" pitchFamily="18" charset="0"/>
              </a:rPr>
              <a:t>Linking funders with projects in need of funding</a:t>
            </a:r>
            <a:endParaRPr lang="en-US" sz="4000" dirty="0">
              <a:latin typeface="Century" panose="02040604050505020304" pitchFamily="18" charset="0"/>
            </a:endParaRPr>
          </a:p>
        </p:txBody>
      </p:sp>
      <p:sp>
        <p:nvSpPr>
          <p:cNvPr id="15" name="TextBox 14"/>
          <p:cNvSpPr txBox="1"/>
          <p:nvPr/>
        </p:nvSpPr>
        <p:spPr>
          <a:xfrm>
            <a:off x="10514988" y="6596390"/>
            <a:ext cx="1677012" cy="261610"/>
          </a:xfrm>
          <a:prstGeom prst="rect">
            <a:avLst/>
          </a:prstGeom>
          <a:noFill/>
        </p:spPr>
        <p:txBody>
          <a:bodyPr wrap="square" rtlCol="0">
            <a:spAutoFit/>
          </a:bodyPr>
          <a:lstStyle/>
          <a:p>
            <a:pPr algn="r"/>
            <a:r>
              <a:rPr lang="en-US" sz="1100" dirty="0" smtClean="0"/>
              <a:t>Cindy Robertson/ASMFC</a:t>
            </a:r>
            <a:endParaRPr lang="en-US" sz="1100" dirty="0"/>
          </a:p>
        </p:txBody>
      </p:sp>
    </p:spTree>
    <p:extLst>
      <p:ext uri="{BB962C8B-B14F-4D97-AF65-F5344CB8AC3E}">
        <p14:creationId xmlns:p14="http://schemas.microsoft.com/office/powerpoint/2010/main" val="3522758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608" y="215193"/>
            <a:ext cx="9144000" cy="707886"/>
          </a:xfrm>
          <a:prstGeom prst="rect">
            <a:avLst/>
          </a:prstGeom>
          <a:noFill/>
        </p:spPr>
        <p:txBody>
          <a:bodyPr wrap="square" rtlCol="0">
            <a:spAutoFit/>
          </a:bodyPr>
          <a:lstStyle/>
          <a:p>
            <a:r>
              <a:rPr lang="en-US" sz="4000" dirty="0" smtClean="0">
                <a:latin typeface="Century" panose="02040604050505020304" pitchFamily="18" charset="0"/>
              </a:rPr>
              <a:t>RFP</a:t>
            </a:r>
            <a:endParaRPr lang="en-US" sz="4000" dirty="0">
              <a:latin typeface="Century" panose="020406040505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6285" y="0"/>
            <a:ext cx="10285715" cy="6858000"/>
          </a:xfrm>
          <a:prstGeom prst="rect">
            <a:avLst/>
          </a:prstGeom>
        </p:spPr>
      </p:pic>
      <p:sp>
        <p:nvSpPr>
          <p:cNvPr id="7" name="TextBox 6"/>
          <p:cNvSpPr txBox="1"/>
          <p:nvPr/>
        </p:nvSpPr>
        <p:spPr>
          <a:xfrm>
            <a:off x="10071463" y="6596390"/>
            <a:ext cx="2120537" cy="261610"/>
          </a:xfrm>
          <a:prstGeom prst="rect">
            <a:avLst/>
          </a:prstGeom>
          <a:noFill/>
        </p:spPr>
        <p:txBody>
          <a:bodyPr wrap="square" rtlCol="0">
            <a:spAutoFit/>
          </a:bodyPr>
          <a:lstStyle/>
          <a:p>
            <a:pPr algn="r"/>
            <a:r>
              <a:rPr lang="en-US" sz="1100" dirty="0" smtClean="0"/>
              <a:t>Shutterstock/Ethan Daniels</a:t>
            </a:r>
            <a:endParaRPr lang="en-US" sz="1100" dirty="0"/>
          </a:p>
        </p:txBody>
      </p:sp>
    </p:spTree>
    <p:extLst>
      <p:ext uri="{BB962C8B-B14F-4D97-AF65-F5344CB8AC3E}">
        <p14:creationId xmlns:p14="http://schemas.microsoft.com/office/powerpoint/2010/main" val="2797246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20240"/>
            <a:ext cx="12183617" cy="4937760"/>
          </a:xfrm>
          <a:prstGeom prst="rect">
            <a:avLst/>
          </a:prstGeom>
        </p:spPr>
      </p:pic>
      <p:sp>
        <p:nvSpPr>
          <p:cNvPr id="5" name="TextBox 4"/>
          <p:cNvSpPr txBox="1"/>
          <p:nvPr/>
        </p:nvSpPr>
        <p:spPr>
          <a:xfrm>
            <a:off x="142608" y="215193"/>
            <a:ext cx="9144000" cy="707886"/>
          </a:xfrm>
          <a:prstGeom prst="rect">
            <a:avLst/>
          </a:prstGeom>
          <a:noFill/>
        </p:spPr>
        <p:txBody>
          <a:bodyPr wrap="square" rtlCol="0">
            <a:spAutoFit/>
          </a:bodyPr>
          <a:lstStyle/>
          <a:p>
            <a:r>
              <a:rPr lang="en-US" sz="4000" dirty="0" smtClean="0">
                <a:latin typeface="Century" panose="02040604050505020304" pitchFamily="18" charset="0"/>
              </a:rPr>
              <a:t>Website</a:t>
            </a:r>
            <a:endParaRPr lang="en-US" sz="4000" dirty="0">
              <a:latin typeface="Century" panose="02040604050505020304" pitchFamily="18" charset="0"/>
            </a:endParaRPr>
          </a:p>
        </p:txBody>
      </p:sp>
      <p:sp>
        <p:nvSpPr>
          <p:cNvPr id="3" name="Oval 2"/>
          <p:cNvSpPr/>
          <p:nvPr/>
        </p:nvSpPr>
        <p:spPr>
          <a:xfrm>
            <a:off x="9966960" y="2847703"/>
            <a:ext cx="1841863" cy="822959"/>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41920" y="4053840"/>
            <a:ext cx="2225040" cy="67056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9566" y="5499463"/>
            <a:ext cx="9244148" cy="67056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8242663" y="1502229"/>
            <a:ext cx="1724297" cy="1254034"/>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1879" y="4053840"/>
            <a:ext cx="1724297" cy="1254034"/>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96649" y="2799806"/>
            <a:ext cx="1724297" cy="1254034"/>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615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2515"/>
            <a:ext cx="12192000" cy="6335485"/>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24029"/>
          <a:stretch/>
        </p:blipFill>
        <p:spPr>
          <a:xfrm>
            <a:off x="0" y="-114911"/>
            <a:ext cx="12192000" cy="694678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8575" y="-114911"/>
            <a:ext cx="2697738" cy="1965963"/>
          </a:xfrm>
          <a:prstGeom prst="rect">
            <a:avLst/>
          </a:prstGeom>
        </p:spPr>
      </p:pic>
      <p:sp>
        <p:nvSpPr>
          <p:cNvPr id="4" name="TextBox 3"/>
          <p:cNvSpPr txBox="1"/>
          <p:nvPr/>
        </p:nvSpPr>
        <p:spPr>
          <a:xfrm>
            <a:off x="328612" y="1650966"/>
            <a:ext cx="11430000" cy="3293209"/>
          </a:xfrm>
          <a:prstGeom prst="rect">
            <a:avLst/>
          </a:prstGeom>
          <a:noFill/>
        </p:spPr>
        <p:txBody>
          <a:bodyPr wrap="square" rtlCol="0">
            <a:spAutoFit/>
          </a:bodyPr>
          <a:lstStyle/>
          <a:p>
            <a:pPr algn="ctr"/>
            <a:r>
              <a:rPr lang="en-US" sz="4400" b="1" dirty="0" smtClean="0">
                <a:solidFill>
                  <a:schemeClr val="accent2">
                    <a:lumMod val="75000"/>
                  </a:schemeClr>
                </a:solidFill>
                <a:latin typeface="Century" panose="02040604050505020304" pitchFamily="18" charset="0"/>
              </a:rPr>
              <a:t>www.atlanticfishhabitat.org</a:t>
            </a:r>
          </a:p>
          <a:p>
            <a:pPr algn="ctr"/>
            <a:r>
              <a:rPr lang="en-US" sz="4400" b="1" dirty="0" smtClean="0">
                <a:solidFill>
                  <a:schemeClr val="accent2">
                    <a:lumMod val="75000"/>
                  </a:schemeClr>
                </a:solidFill>
                <a:latin typeface="Century" panose="02040604050505020304" pitchFamily="18" charset="0"/>
              </a:rPr>
              <a:t>Facebook.com/ACFHP/</a:t>
            </a:r>
            <a:endParaRPr lang="en-US" sz="4400" b="1" dirty="0">
              <a:solidFill>
                <a:schemeClr val="accent2">
                  <a:lumMod val="75000"/>
                </a:schemeClr>
              </a:solidFill>
              <a:latin typeface="Century" panose="02040604050505020304" pitchFamily="18" charset="0"/>
            </a:endParaRPr>
          </a:p>
          <a:p>
            <a:pPr algn="ctr"/>
            <a:endParaRPr lang="en-US" sz="2400" b="1" dirty="0">
              <a:latin typeface="Century" panose="02040604050505020304" pitchFamily="18" charset="0"/>
            </a:endParaRPr>
          </a:p>
          <a:p>
            <a:pPr algn="ctr"/>
            <a:r>
              <a:rPr lang="en-US" sz="3600" dirty="0" smtClean="0">
                <a:latin typeface="Century Gothic" panose="020B0502020202020204" pitchFamily="34" charset="0"/>
              </a:rPr>
              <a:t>Lisa Havel, ACFHP Director</a:t>
            </a:r>
          </a:p>
          <a:p>
            <a:pPr algn="ctr"/>
            <a:r>
              <a:rPr lang="en-US" sz="3200" dirty="0" smtClean="0">
                <a:latin typeface="Century Gothic" panose="020B0502020202020204" pitchFamily="34" charset="0"/>
              </a:rPr>
              <a:t>LHavel@asmfc.org</a:t>
            </a:r>
          </a:p>
          <a:p>
            <a:pPr algn="ctr"/>
            <a:r>
              <a:rPr lang="en-US" sz="2800" dirty="0" smtClean="0">
                <a:latin typeface="Century Gothic" panose="020B0502020202020204" pitchFamily="34" charset="0"/>
              </a:rPr>
              <a:t>703.842.0743</a:t>
            </a:r>
            <a:endParaRPr lang="en-US" sz="2800" dirty="0">
              <a:latin typeface="Century Gothic" panose="020B0502020202020204" pitchFamily="34" charset="0"/>
            </a:endParaRPr>
          </a:p>
        </p:txBody>
      </p:sp>
    </p:spTree>
    <p:extLst>
      <p:ext uri="{BB962C8B-B14F-4D97-AF65-F5344CB8AC3E}">
        <p14:creationId xmlns:p14="http://schemas.microsoft.com/office/powerpoint/2010/main" val="92837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354</TotalTime>
  <Words>521</Words>
  <Application>Microsoft Office PowerPoint</Application>
  <PresentationFormat>Widescreen</PresentationFormat>
  <Paragraphs>42</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Century</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Havel</dc:creator>
  <cp:lastModifiedBy>Lisa Havel</cp:lastModifiedBy>
  <cp:revision>36</cp:revision>
  <dcterms:created xsi:type="dcterms:W3CDTF">2020-10-23T15:19:24Z</dcterms:created>
  <dcterms:modified xsi:type="dcterms:W3CDTF">2022-04-04T14:36:28Z</dcterms:modified>
</cp:coreProperties>
</file>