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7315200" cy="9601200"/>
  <p:embeddedFontLst>
    <p:embeddedFont>
      <p:font typeface="Roboto Slab"/>
      <p:regular r:id="rId27"/>
      <p:bold r:id="rId28"/>
    </p:embeddedFont>
    <p:embeddedFont>
      <p:font typeface="Nixie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NixieOne-regular.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731522" y="4560569"/>
            <a:ext cx="5852159" cy="4320539"/>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1pPr>
            <a:lvl2pPr indent="0" lvl="1" marL="4572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2pPr>
            <a:lvl3pPr indent="0" lvl="2" marL="9144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3pPr>
            <a:lvl4pPr indent="0" lvl="3" marL="13716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4pPr>
            <a:lvl5pPr indent="0" lvl="4" marL="18288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5pPr>
            <a:lvl6pPr indent="0" lvl="5" marL="22860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6pPr>
            <a:lvl7pPr indent="0" lvl="6" marL="27432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7pPr>
            <a:lvl8pPr indent="0" lvl="7" marL="32004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8pPr>
            <a:lvl9pPr indent="0" lvl="8" marL="3657600" marR="0" rtl="0" algn="l">
              <a:spcBef>
                <a:spcPts val="0"/>
              </a:spcBef>
              <a:buClr>
                <a:schemeClr val="dk1"/>
              </a:buClr>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marR="0" rtl="0" algn="l">
              <a:spcBef>
                <a:spcPts val="0"/>
              </a:spcBef>
              <a:spcAft>
                <a:spcPts val="0"/>
              </a:spcAft>
              <a:buNone/>
            </a:pPr>
            <a:r>
              <a:rPr b="1" lang="en"/>
              <a:t>Context of Fish Habitat Outcome</a:t>
            </a:r>
          </a:p>
          <a:p>
            <a:pPr indent="-228600" lvl="0" marL="457200" marR="0" rtl="0" algn="l">
              <a:spcBef>
                <a:spcPts val="0"/>
              </a:spcBef>
              <a:spcAft>
                <a:spcPts val="0"/>
              </a:spcAft>
              <a:buChar char="●"/>
            </a:pPr>
            <a:r>
              <a:rPr lang="en"/>
              <a:t>Under Sustainable Fisheries GIT and Habitat GIT</a:t>
            </a:r>
          </a:p>
          <a:p>
            <a:pPr indent="-228600" lvl="0" marL="457200" marR="0" rtl="0" algn="l">
              <a:spcBef>
                <a:spcPts val="0"/>
              </a:spcBef>
              <a:spcAft>
                <a:spcPts val="0"/>
              </a:spcAft>
              <a:buChar char="●"/>
            </a:pPr>
            <a:r>
              <a:rPr lang="en"/>
              <a:t>Fisheries GIT Executive Committee members have authority to manage harvests in their jurisdictions</a:t>
            </a:r>
          </a:p>
          <a:p>
            <a:pPr indent="-228600" lvl="1" marL="914400" marR="0" rtl="0" algn="l">
              <a:spcBef>
                <a:spcPts val="0"/>
              </a:spcBef>
              <a:spcAft>
                <a:spcPts val="0"/>
              </a:spcAft>
              <a:buChar char="○"/>
            </a:pPr>
            <a:r>
              <a:rPr lang="en"/>
              <a:t>Harvests are only one contributor to fish population dynamics</a:t>
            </a:r>
          </a:p>
          <a:p>
            <a:pPr indent="-228600" lvl="0" marL="457200" marR="0" rtl="0" algn="l">
              <a:spcBef>
                <a:spcPts val="0"/>
              </a:spcBef>
              <a:spcAft>
                <a:spcPts val="0"/>
              </a:spcAft>
              <a:buChar char="●"/>
            </a:pPr>
            <a:r>
              <a:rPr lang="en"/>
              <a:t>We’re looking to the Management Board, because you have authority over the other contributors to fish populations and to fish habitat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lang="en"/>
              <a:t>_______________________________________</a:t>
            </a:r>
          </a:p>
          <a:p>
            <a:pPr indent="0" lvl="0" marL="0" marR="0" rtl="0" algn="l">
              <a:spcBef>
                <a:spcPts val="0"/>
              </a:spcBef>
              <a:spcAft>
                <a:spcPts val="0"/>
              </a:spcAft>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BACKGROUND:  The Strategic Review System is the Chesapeake Bay Partnership's committed adaptive management process to regularly review progress at meeting our Watershed Agreement Outcomes and make appropriate changes.  In recognition of the fact that our Outcomes vary considerably, there is no single review process that will fit all Outcomes.  However, there is value in ensuring some level of consistency in how we review and discuss our Outcomes.  The “Guide to your Quarterly Progress Meeting” and this powerpoint template are intended to provide that level of consistency, while also providing the necessary level of flexibility to adapt the process to your specific Outcome’s needs.  The “Guide” provides specific instructions that we expect the Outcome’s lead GIT or Workgroup to follow in conducting the review.  This powerpoint template provides a consistent format for presenting only </a:t>
            </a:r>
            <a:r>
              <a:rPr b="0" i="0" lang="en" sz="1100" u="sng" cap="none" strike="noStrike">
                <a:solidFill>
                  <a:schemeClr val="dk1"/>
                </a:solidFill>
                <a:latin typeface="Arial"/>
                <a:ea typeface="Arial"/>
                <a:cs typeface="Arial"/>
                <a:sym typeface="Arial"/>
              </a:rPr>
              <a:t>the most important issues</a:t>
            </a:r>
            <a:r>
              <a:rPr b="0" i="0" lang="en" sz="1100" u="none" cap="none" strike="noStrike">
                <a:solidFill>
                  <a:schemeClr val="dk1"/>
                </a:solidFill>
                <a:latin typeface="Arial"/>
                <a:ea typeface="Arial"/>
                <a:cs typeface="Arial"/>
                <a:sym typeface="Arial"/>
              </a:rPr>
              <a:t> resulting from that review to the Management Board at the Quarterly Progress Meeting.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Both documents address four basic questions:</a:t>
            </a:r>
          </a:p>
          <a:p>
            <a:pPr indent="-228600" lvl="1" marL="685800" marR="0" rtl="0" algn="l">
              <a:spcBef>
                <a:spcPts val="0"/>
              </a:spcBef>
              <a:spcAft>
                <a:spcPts val="0"/>
              </a:spcAft>
              <a:buClr>
                <a:schemeClr val="dk1"/>
              </a:buClr>
              <a:buSzPct val="100000"/>
              <a:buFont typeface="Arial"/>
              <a:buAutoNum type="arabicPeriod"/>
            </a:pPr>
            <a:r>
              <a:rPr b="0" i="0" lang="en" sz="1100" u="none" cap="none" strike="noStrike">
                <a:solidFill>
                  <a:schemeClr val="dk1"/>
                </a:solidFill>
                <a:latin typeface="Arial"/>
                <a:ea typeface="Arial"/>
                <a:cs typeface="Arial"/>
                <a:sym typeface="Arial"/>
              </a:rPr>
              <a:t>What are our assumptions?</a:t>
            </a:r>
          </a:p>
          <a:p>
            <a:pPr indent="-228600" lvl="1" marL="685800" marR="0" rtl="0" algn="l">
              <a:spcBef>
                <a:spcPts val="0"/>
              </a:spcBef>
              <a:spcAft>
                <a:spcPts val="0"/>
              </a:spcAft>
              <a:buClr>
                <a:schemeClr val="dk1"/>
              </a:buClr>
              <a:buSzPct val="100000"/>
              <a:buFont typeface="Arial"/>
              <a:buAutoNum type="arabicPeriod"/>
            </a:pPr>
            <a:r>
              <a:rPr b="0" i="0" lang="en" sz="1100" u="none" cap="none" strike="noStrike">
                <a:solidFill>
                  <a:schemeClr val="dk1"/>
                </a:solidFill>
                <a:latin typeface="Arial"/>
                <a:ea typeface="Arial"/>
                <a:cs typeface="Arial"/>
                <a:sym typeface="Arial"/>
              </a:rPr>
              <a:t>Are we doing what we said we would do?</a:t>
            </a:r>
          </a:p>
          <a:p>
            <a:pPr indent="-228600" lvl="1" marL="685800" marR="0" rtl="0" algn="l">
              <a:spcBef>
                <a:spcPts val="0"/>
              </a:spcBef>
              <a:spcAft>
                <a:spcPts val="0"/>
              </a:spcAft>
              <a:buClr>
                <a:schemeClr val="dk1"/>
              </a:buClr>
              <a:buSzPct val="100000"/>
              <a:buFont typeface="Arial"/>
              <a:buAutoNum type="arabicPeriod"/>
            </a:pPr>
            <a:r>
              <a:rPr b="0" i="0" lang="en" sz="1100" u="none" cap="none" strike="noStrike">
                <a:solidFill>
                  <a:schemeClr val="dk1"/>
                </a:solidFill>
                <a:latin typeface="Arial"/>
                <a:ea typeface="Arial"/>
                <a:cs typeface="Arial"/>
                <a:sym typeface="Arial"/>
              </a:rPr>
              <a:t>Are our actions having the expected effect?</a:t>
            </a:r>
          </a:p>
          <a:p>
            <a:pPr indent="-228600" lvl="1" marL="685800" marR="0" rtl="0" algn="l">
              <a:spcBef>
                <a:spcPts val="0"/>
              </a:spcBef>
              <a:spcAft>
                <a:spcPts val="0"/>
              </a:spcAft>
              <a:buClr>
                <a:schemeClr val="dk1"/>
              </a:buClr>
              <a:buSzPct val="100000"/>
              <a:buFont typeface="Arial"/>
              <a:buAutoNum type="arabicPeriod"/>
            </a:pPr>
            <a:r>
              <a:rPr b="0" i="0" lang="en" sz="1100" u="none" cap="none" strike="noStrike">
                <a:solidFill>
                  <a:schemeClr val="dk1"/>
                </a:solidFill>
                <a:latin typeface="Arial"/>
                <a:ea typeface="Arial"/>
                <a:cs typeface="Arial"/>
                <a:sym typeface="Arial"/>
              </a:rPr>
              <a:t>How should we adapt?</a:t>
            </a: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We understand that you could spend your entire allotted time to any one of these questions.  Please keep in mind that the Management Board is trusting that your GIT or Workgroup followed the process outlined in the Guide, and that the issues that you present in this powerpoint are limited to only those high points from that review that you need to bring to the Management Board’s attention and get their feedback.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Use this presentation to highlight important AND, BUT, THEREFORE stories that the Management Board should hear, based on GIT analysis using the provided materials.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Find photos on our Flickr site: https://www.flickr.com/photos/29388462@N06/sets/ </a:t>
            </a: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You can also browse photos by category on our website: http://www.chesapeakebay.net/photos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Find charts and data at ChesapeakeProgress.com. </a:t>
            </a: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 name="Shape 184"/>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rtl="0">
              <a:spcBef>
                <a:spcPts val="0"/>
              </a:spcBef>
              <a:buClr>
                <a:schemeClr val="dk1"/>
              </a:buClr>
              <a:buSzPct val="25000"/>
              <a:buFont typeface="Arial"/>
              <a:buNone/>
            </a:pPr>
            <a:r>
              <a:rPr b="1" lang="en"/>
              <a:t>What is our progress?</a:t>
            </a:r>
          </a:p>
          <a:p>
            <a:pPr indent="-228600" lvl="0" marL="457200" rtl="0">
              <a:spcBef>
                <a:spcPts val="0"/>
              </a:spcBef>
              <a:buChar char="●"/>
            </a:pPr>
            <a:r>
              <a:rPr lang="en"/>
              <a:t>Some of the highlights from the past year include:</a:t>
            </a:r>
          </a:p>
          <a:p>
            <a:pPr indent="-228600" lvl="1" marL="914400" rtl="0">
              <a:spcBef>
                <a:spcPts val="0"/>
              </a:spcBef>
              <a:buChar char="○"/>
            </a:pPr>
            <a:r>
              <a:rPr lang="en"/>
              <a:t>A TetraTech analysis of fish habitat stressors and threats for lesser-studied species across the Chesapeake Bay watershed</a:t>
            </a:r>
          </a:p>
          <a:p>
            <a:pPr indent="-228600" lvl="1" marL="914400" rtl="0">
              <a:spcBef>
                <a:spcPts val="0"/>
              </a:spcBef>
              <a:buChar char="○"/>
            </a:pPr>
            <a:r>
              <a:rPr lang="en"/>
              <a:t>A synthesis of a multiyear study which investigated the impacts of shoreline and land use on birds, benthics, crustaceans and fish</a:t>
            </a:r>
          </a:p>
          <a:p>
            <a:pPr indent="-228600" lvl="1" marL="914400" rtl="0">
              <a:spcBef>
                <a:spcPts val="0"/>
              </a:spcBef>
              <a:buChar char="○"/>
            </a:pPr>
            <a:r>
              <a:rPr lang="en"/>
              <a:t>Work in MD and DE to identify critictal spawning, nursery and overwintering areas for species of interest</a:t>
            </a:r>
          </a:p>
          <a:p>
            <a:pPr indent="-228600" lvl="1" marL="914400" rtl="0">
              <a:spcBef>
                <a:spcPts val="0"/>
              </a:spcBef>
              <a:buChar char="○"/>
            </a:pPr>
            <a:r>
              <a:rPr lang="en"/>
              <a:t>The recent funding for a STAC Workshop which will identify representative species throughout the Watershed and evaluate factors influencing the habitats these species require</a:t>
            </a:r>
          </a:p>
          <a:p>
            <a:pPr lvl="0" rtl="0">
              <a:spcBef>
                <a:spcPts val="0"/>
              </a:spcBef>
              <a:buNone/>
            </a:pPr>
            <a:r>
              <a:t/>
            </a:r>
            <a:endParaRPr/>
          </a:p>
          <a:p>
            <a:pPr indent="0" lvl="8" marL="0" rtl="0">
              <a:spcBef>
                <a:spcPts val="0"/>
              </a:spcBef>
              <a:buClr>
                <a:schemeClr val="dk1"/>
              </a:buClr>
              <a:buSzPct val="25000"/>
              <a:buFont typeface="Noto Sans Symbols"/>
              <a:buNone/>
            </a:pPr>
            <a:r>
              <a:rPr lang="en">
                <a:solidFill>
                  <a:srgbClr val="999999"/>
                </a:solidFill>
              </a:rPr>
              <a:t>Extra Notes:</a:t>
            </a:r>
          </a:p>
          <a:p>
            <a:pPr indent="-292100" lvl="8" marL="342900" rtl="0">
              <a:spcBef>
                <a:spcPts val="0"/>
              </a:spcBef>
              <a:buClr>
                <a:srgbClr val="999999"/>
              </a:buClr>
              <a:buSzPct val="100000"/>
              <a:buFont typeface="Arial"/>
              <a:buChar char="▪"/>
            </a:pPr>
            <a:r>
              <a:rPr lang="en">
                <a:solidFill>
                  <a:srgbClr val="999999"/>
                </a:solidFill>
              </a:rPr>
              <a:t>TetraTech projects produced a literature review and two matrices which identified and organized stressors and threats to fish habitat for lesser-studied species which occupied varied habitats throughout the Chesapeake Bay</a:t>
            </a:r>
          </a:p>
          <a:p>
            <a:pPr indent="0" lvl="8" marL="0" rtl="0">
              <a:spcBef>
                <a:spcPts val="0"/>
              </a:spcBef>
              <a:buClr>
                <a:schemeClr val="dk1"/>
              </a:buClr>
              <a:buSzPct val="25000"/>
              <a:buFont typeface="Rockwell"/>
              <a:buNone/>
            </a:pPr>
            <a:r>
              <a:rPr lang="en">
                <a:solidFill>
                  <a:srgbClr val="999999"/>
                </a:solidFill>
              </a:rPr>
              <a:t>	- Both matrices and literature are available online at CBP website</a:t>
            </a:r>
          </a:p>
          <a:p>
            <a:pPr indent="0" lvl="8" marL="0" rtl="0">
              <a:spcBef>
                <a:spcPts val="0"/>
              </a:spcBef>
              <a:buClr>
                <a:schemeClr val="dk1"/>
              </a:buClr>
              <a:buSzPct val="25000"/>
              <a:buFont typeface="Rockwell"/>
              <a:buNone/>
            </a:pPr>
            <a:r>
              <a:rPr lang="en">
                <a:solidFill>
                  <a:srgbClr val="999999"/>
                </a:solidFill>
              </a:rPr>
              <a:t>	- FHAT is currently organizing information into an executive summary to improve comparison of stressors and threats across species</a:t>
            </a:r>
          </a:p>
          <a:p>
            <a:pPr indent="0" lvl="8" marL="0" rtl="0">
              <a:spcBef>
                <a:spcPts val="0"/>
              </a:spcBef>
              <a:buClr>
                <a:schemeClr val="dk1"/>
              </a:buClr>
              <a:buSzPct val="25000"/>
              <a:buFont typeface="Rockwell"/>
              <a:buNone/>
            </a:pPr>
            <a:r>
              <a:rPr lang="en">
                <a:solidFill>
                  <a:srgbClr val="999999"/>
                </a:solidFill>
              </a:rPr>
              <a:t>	- Will be one of the sources that the team uses when selecting representative species for the Workshop</a:t>
            </a:r>
          </a:p>
          <a:p>
            <a:pPr indent="-292100" lvl="8" marL="342900" rtl="0">
              <a:spcBef>
                <a:spcPts val="0"/>
              </a:spcBef>
              <a:buClr>
                <a:srgbClr val="999999"/>
              </a:buClr>
              <a:buSzPct val="100000"/>
              <a:buFont typeface="Arial"/>
              <a:buChar char="▪"/>
            </a:pPr>
            <a:r>
              <a:rPr lang="en">
                <a:solidFill>
                  <a:srgbClr val="999999"/>
                </a:solidFill>
              </a:rPr>
              <a:t>The Smithsonian Environmental Research Center lead a multiyear study which investigated land use and shoreline impacts on a variety of nearshore species (including birds, benthics, crustaceans, fish).</a:t>
            </a:r>
          </a:p>
          <a:p>
            <a:pPr indent="0" lvl="8" marL="0" rtl="0">
              <a:spcBef>
                <a:spcPts val="0"/>
              </a:spcBef>
              <a:buClr>
                <a:schemeClr val="dk1"/>
              </a:buClr>
              <a:buSzPct val="25000"/>
              <a:buFont typeface="Rockwell"/>
              <a:buNone/>
            </a:pPr>
            <a:r>
              <a:rPr lang="en">
                <a:solidFill>
                  <a:srgbClr val="999999"/>
                </a:solidFill>
              </a:rPr>
              <a:t>	- Team is currently synthesizing results and developing a white paper to capture the lessons learned from this study and inform management recommendations to improve the incorporation of habitat into land use 	decisions</a:t>
            </a:r>
          </a:p>
          <a:p>
            <a:pPr indent="-292100" lvl="8" marL="342900" rtl="0">
              <a:spcBef>
                <a:spcPts val="0"/>
              </a:spcBef>
              <a:buClr>
                <a:srgbClr val="999999"/>
              </a:buClr>
              <a:buSzPct val="100000"/>
              <a:buFont typeface="Arial"/>
              <a:buChar char="▪"/>
            </a:pPr>
            <a:r>
              <a:rPr lang="en">
                <a:solidFill>
                  <a:srgbClr val="999999"/>
                </a:solidFill>
              </a:rPr>
              <a:t>Maryland and Delaware are conducting research to identify important habitat for species of interest in their jurisdictions.</a:t>
            </a:r>
          </a:p>
          <a:p>
            <a:pPr indent="-292100" lvl="8" marL="342900" rtl="0">
              <a:spcBef>
                <a:spcPts val="0"/>
              </a:spcBef>
              <a:buClr>
                <a:srgbClr val="999999"/>
              </a:buClr>
              <a:buSzPct val="100000"/>
              <a:buFont typeface="Arial"/>
              <a:buChar char="▪"/>
            </a:pPr>
            <a:r>
              <a:rPr lang="en">
                <a:solidFill>
                  <a:srgbClr val="999999"/>
                </a:solidFill>
              </a:rPr>
              <a:t>Earlier this year the FHAT applied for and was approved for a Scientific and Technical Advisory Committee Workshop which will identify representative species, evaluate factors influencing habitat function for those species, and qualify the significance of these factors</a:t>
            </a:r>
          </a:p>
          <a:p>
            <a:pPr indent="-292100" lvl="8" marL="342900" rtl="0">
              <a:spcBef>
                <a:spcPts val="0"/>
              </a:spcBef>
              <a:buClr>
                <a:srgbClr val="999999"/>
              </a:buClr>
              <a:buSzPct val="100000"/>
              <a:buFont typeface="Arial"/>
              <a:buChar char="▪"/>
            </a:pPr>
            <a:r>
              <a:rPr lang="en">
                <a:solidFill>
                  <a:srgbClr val="999999"/>
                </a:solidFill>
              </a:rPr>
              <a:t>There still is a great deal of work to do. We have focused on increasing scientific understanding, however, we want to use our lessons learned to inform the larger community and to fulfill our outcome to “continually improve fish habitat conservation and restoration efforts . . .”</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lvl="0" rtl="0">
              <a:spcBef>
                <a:spcPts val="0"/>
              </a:spcBef>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Copy and paste progress chart from:  http://www.chesapeakeprogress.com/. If no chart is available, use pictures, other charts, maps, or text to explain Progress.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Talking Points:</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Rockwell"/>
              <a:buNone/>
            </a:pPr>
            <a:r>
              <a:rPr b="0" i="0" lang="en" sz="1100" u="none" cap="none" strike="noStrike">
                <a:solidFill>
                  <a:schemeClr val="dk1"/>
                </a:solidFill>
                <a:latin typeface="Arial"/>
                <a:ea typeface="Arial"/>
                <a:cs typeface="Arial"/>
                <a:sym typeface="Arial"/>
              </a:rPr>
              <a:t>Discussion Question 1: Are you on track to achieve your Outcome by the identified date? </a:t>
            </a:r>
            <a:r>
              <a:rPr b="1" i="0" lang="en" sz="1100" u="none" cap="none" strike="noStrike">
                <a:solidFill>
                  <a:schemeClr val="dk1"/>
                </a:solidFill>
                <a:latin typeface="Arial"/>
                <a:ea typeface="Arial"/>
                <a:cs typeface="Arial"/>
                <a:sym typeface="Arial"/>
              </a:rPr>
              <a:t>No identified date. Continually improve fish habitat conservation and restoration. Need further support to improve our efforts.</a:t>
            </a:r>
          </a:p>
          <a:p>
            <a:pPr indent="-245608" lvl="8" marL="296408" marR="0" rtl="0" algn="l">
              <a:spcBef>
                <a:spcPts val="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What is your target? What does this target represent?  (e.g., the achievement we believed could be made within a particular timeframe; the achievement we believed would be necessary for an Outcome’s intent to be satisfied; etc.)? </a:t>
            </a:r>
          </a:p>
          <a:p>
            <a:pPr indent="-342900" lvl="8" marL="342900" marR="0" rtl="0" algn="l">
              <a:spcBef>
                <a:spcPts val="0"/>
              </a:spcBef>
              <a:spcAft>
                <a:spcPts val="0"/>
              </a:spcAft>
              <a:buClr>
                <a:schemeClr val="dk1"/>
              </a:buClr>
              <a:buSzPct val="25000"/>
              <a:buFont typeface="Arial"/>
              <a:buNone/>
            </a:pPr>
            <a:r>
              <a:t/>
            </a:r>
            <a:endParaRPr b="1"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 name="Shape 208"/>
          <p:cNvSpPr txBox="1"/>
          <p:nvPr>
            <p:ph idx="1" type="body"/>
          </p:nvPr>
        </p:nvSpPr>
        <p:spPr>
          <a:xfrm>
            <a:off x="731522" y="4560569"/>
            <a:ext cx="5852100" cy="4320598"/>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chemeClr val="dk1"/>
              </a:buClr>
              <a:buSzPct val="25000"/>
              <a:buFont typeface="Arial"/>
              <a:buNone/>
            </a:pPr>
            <a:r>
              <a:rPr b="1" lang="en"/>
              <a:t>Major Stressors to Fish Habitat:</a:t>
            </a:r>
          </a:p>
          <a:p>
            <a:pPr indent="-298450" lvl="0" marL="457200" marR="0" rtl="0" algn="l">
              <a:spcBef>
                <a:spcPts val="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We’ve zeroed in on two major stressors to fish habitat: shorelines and impervious surface to focus our efforts and communication</a:t>
            </a:r>
          </a:p>
          <a:p>
            <a:pPr indent="-228600" lvl="0" marL="457200" marR="0" rtl="0" algn="l">
              <a:spcBef>
                <a:spcPts val="0"/>
              </a:spcBef>
              <a:spcAft>
                <a:spcPts val="0"/>
              </a:spcAft>
              <a:buChar char="●"/>
            </a:pPr>
            <a:r>
              <a:rPr lang="en"/>
              <a:t>As shown before in the NFHP map and Kornis’ study, development impacts can degrade fish habitat</a:t>
            </a:r>
          </a:p>
          <a:p>
            <a:pPr indent="-228600" lvl="0" marL="457200" marR="0" rtl="0" algn="l">
              <a:spcBef>
                <a:spcPts val="0"/>
              </a:spcBef>
              <a:spcAft>
                <a:spcPts val="0"/>
              </a:spcAft>
              <a:buChar char="●"/>
            </a:pPr>
            <a:r>
              <a:rPr lang="en"/>
              <a:t>You’ll also find that shorelines and impervious surfaces have tie ins with many of the other outcomes as well</a:t>
            </a:r>
          </a:p>
          <a:p>
            <a:pPr indent="0" lvl="0" marL="0" marR="0" rtl="0" algn="l">
              <a:spcBef>
                <a:spcPts val="0"/>
              </a:spcBef>
              <a:spcAft>
                <a:spcPts val="0"/>
              </a:spcAft>
              <a:buClr>
                <a:schemeClr val="dk1"/>
              </a:buClr>
              <a:buSzPct val="25000"/>
              <a:buFont typeface="Arial"/>
              <a:buNone/>
            </a:pPr>
            <a:r>
              <a:t/>
            </a:r>
            <a:endParaRPr/>
          </a:p>
          <a:p>
            <a:pPr lvl="0" marR="0" rtl="0" algn="l">
              <a:spcBef>
                <a:spcPts val="0"/>
              </a:spcBef>
              <a:spcAft>
                <a:spcPts val="0"/>
              </a:spcAft>
              <a:buNone/>
            </a:pPr>
            <a:r>
              <a:t/>
            </a:r>
            <a:endParaRP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457200" y="719137"/>
            <a:ext cx="6400800" cy="3600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0" name="Shape 250"/>
          <p:cNvSpPr txBox="1"/>
          <p:nvPr>
            <p:ph idx="1" type="body"/>
          </p:nvPr>
        </p:nvSpPr>
        <p:spPr>
          <a:xfrm>
            <a:off x="731522" y="4560569"/>
            <a:ext cx="5852100" cy="4320600"/>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rgbClr val="3B8D61"/>
              </a:buClr>
              <a:buSzPct val="25000"/>
              <a:buFont typeface="Arial"/>
              <a:buNone/>
            </a:pPr>
            <a:r>
              <a:rPr b="1" lang="en">
                <a:solidFill>
                  <a:srgbClr val="000000"/>
                </a:solidFill>
              </a:rPr>
              <a:t>Study by Kornis et. al. found link to shoreline and land use impacts</a:t>
            </a:r>
          </a:p>
          <a:p>
            <a:pPr indent="-228600" lvl="0" marL="457200" marR="0" rtl="0" algn="l">
              <a:spcBef>
                <a:spcPts val="0"/>
              </a:spcBef>
              <a:spcAft>
                <a:spcPts val="0"/>
              </a:spcAft>
              <a:buClr>
                <a:srgbClr val="000000"/>
              </a:buClr>
              <a:buChar char="●"/>
            </a:pPr>
            <a:r>
              <a:rPr lang="en">
                <a:solidFill>
                  <a:srgbClr val="000000"/>
                </a:solidFill>
              </a:rPr>
              <a:t>Linked the abundance of estuarine fish and crustaceans in nearshore waters to shoreline hardening and land cover</a:t>
            </a:r>
          </a:p>
          <a:p>
            <a:pPr indent="-317500" lvl="0" marL="457200" marR="0" rtl="0" algn="l">
              <a:lnSpc>
                <a:spcPct val="100000"/>
              </a:lnSpc>
              <a:spcBef>
                <a:spcPts val="0"/>
              </a:spcBef>
              <a:spcAft>
                <a:spcPts val="0"/>
              </a:spcAft>
              <a:buClr>
                <a:srgbClr val="000000"/>
              </a:buClr>
              <a:buSzPct val="127272"/>
              <a:buFont typeface="Arial"/>
              <a:buChar char="●"/>
            </a:pPr>
            <a:r>
              <a:rPr lang="en">
                <a:solidFill>
                  <a:srgbClr val="000000"/>
                </a:solidFill>
              </a:rPr>
              <a:t>Less % nearshore wetland led to few fish</a:t>
            </a:r>
          </a:p>
          <a:p>
            <a:pPr indent="-228600" lvl="0" marL="457200" marR="0" rtl="0" algn="l">
              <a:lnSpc>
                <a:spcPct val="100000"/>
              </a:lnSpc>
              <a:spcBef>
                <a:spcPts val="0"/>
              </a:spcBef>
              <a:spcAft>
                <a:spcPts val="0"/>
              </a:spcAft>
              <a:buClr>
                <a:srgbClr val="000000"/>
              </a:buClr>
              <a:buChar char="●"/>
            </a:pPr>
            <a:r>
              <a:rPr lang="en">
                <a:solidFill>
                  <a:srgbClr val="000000"/>
                </a:solidFill>
              </a:rPr>
              <a:t>More hardened shoreline led to less fish</a:t>
            </a:r>
          </a:p>
          <a:p>
            <a:pPr lvl="0" marR="0" rtl="0" algn="l">
              <a:lnSpc>
                <a:spcPct val="100000"/>
              </a:lnSpc>
              <a:spcBef>
                <a:spcPts val="0"/>
              </a:spcBef>
              <a:spcAft>
                <a:spcPts val="0"/>
              </a:spcAft>
              <a:buNone/>
            </a:pPr>
            <a:r>
              <a:t/>
            </a:r>
            <a:endParaRPr>
              <a:solidFill>
                <a:srgbClr val="000000"/>
              </a:solidFill>
            </a:endParaRPr>
          </a:p>
          <a:p>
            <a:pPr lvl="0" marR="0" rtl="0" algn="l">
              <a:lnSpc>
                <a:spcPct val="100000"/>
              </a:lnSpc>
              <a:spcBef>
                <a:spcPts val="0"/>
              </a:spcBef>
              <a:spcAft>
                <a:spcPts val="0"/>
              </a:spcAft>
              <a:buNone/>
            </a:pPr>
            <a:r>
              <a:t/>
            </a:r>
            <a:endParaRPr>
              <a:solidFill>
                <a:srgbClr val="000000"/>
              </a:solidFill>
            </a:endParaRPr>
          </a:p>
          <a:p>
            <a:pPr lvl="0" marR="0" rtl="0" algn="l">
              <a:lnSpc>
                <a:spcPct val="100000"/>
              </a:lnSpc>
              <a:spcBef>
                <a:spcPts val="0"/>
              </a:spcBef>
              <a:spcAft>
                <a:spcPts val="0"/>
              </a:spcAft>
              <a:buNone/>
            </a:pPr>
            <a:r>
              <a:rPr lang="en">
                <a:solidFill>
                  <a:srgbClr val="999999"/>
                </a:solidFill>
              </a:rPr>
              <a:t>Extra Info:</a:t>
            </a:r>
          </a:p>
          <a:p>
            <a:pPr lvl="0" marR="0" rtl="0" algn="l">
              <a:lnSpc>
                <a:spcPct val="100000"/>
              </a:lnSpc>
              <a:spcBef>
                <a:spcPts val="0"/>
              </a:spcBef>
              <a:spcAft>
                <a:spcPts val="0"/>
              </a:spcAft>
              <a:buNone/>
            </a:pPr>
            <a:r>
              <a:rPr lang="en">
                <a:solidFill>
                  <a:srgbClr val="999999"/>
                </a:solidFill>
              </a:rPr>
              <a:t>Study performed at the subestuary scale</a:t>
            </a:r>
          </a:p>
          <a:p>
            <a:pPr indent="0" lvl="0" marL="0" marR="0" rtl="0" algn="l">
              <a:spcBef>
                <a:spcPts val="0"/>
              </a:spcBef>
              <a:spcAft>
                <a:spcPts val="0"/>
              </a:spcAft>
              <a:buClr>
                <a:srgbClr val="3B8D61"/>
              </a:buClr>
              <a:buSzPct val="25000"/>
              <a:buFont typeface="Arial"/>
              <a:buNone/>
            </a:pPr>
            <a:r>
              <a:t/>
            </a:r>
            <a:endParaRPr b="1">
              <a:solidFill>
                <a:srgbClr val="3B8D61"/>
              </a:solidFill>
            </a:endParaRPr>
          </a:p>
          <a:p>
            <a:pPr indent="0" lvl="1" marL="0" marR="0" rtl="0" algn="l">
              <a:spcBef>
                <a:spcPts val="0"/>
              </a:spcBef>
              <a:buClr>
                <a:srgbClr val="3B8D61"/>
              </a:buClr>
              <a:buSzPct val="25000"/>
              <a:buFont typeface="Arial"/>
              <a:buNone/>
            </a:pPr>
            <a:r>
              <a:t/>
            </a:r>
            <a:endParaRPr i="0" sz="1100" u="none" cap="none" strike="noStrike">
              <a:solidFill>
                <a:srgbClr val="666666"/>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457200" y="719137"/>
            <a:ext cx="6400800" cy="3600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2" name="Shape 262"/>
          <p:cNvSpPr txBox="1"/>
          <p:nvPr>
            <p:ph idx="1" type="body"/>
          </p:nvPr>
        </p:nvSpPr>
        <p:spPr>
          <a:xfrm>
            <a:off x="731522" y="4560569"/>
            <a:ext cx="5852100" cy="4320600"/>
          </a:xfrm>
          <a:prstGeom prst="rect">
            <a:avLst/>
          </a:prstGeom>
          <a:noFill/>
          <a:ln>
            <a:noFill/>
          </a:ln>
        </p:spPr>
        <p:txBody>
          <a:bodyPr anchorCtr="0" anchor="t" bIns="96625" lIns="96625" rIns="96625" tIns="96625">
            <a:noAutofit/>
          </a:bodyPr>
          <a:lstStyle/>
          <a:p>
            <a:pPr lvl="0" rtl="0">
              <a:spcBef>
                <a:spcPts val="0"/>
              </a:spcBef>
              <a:buClr>
                <a:srgbClr val="3B8D61"/>
              </a:buClr>
              <a:buSzPct val="25000"/>
              <a:buFont typeface="Arial"/>
              <a:buNone/>
            </a:pPr>
            <a:r>
              <a:rPr b="1" lang="en"/>
              <a:t>Study by Jim Uphoff et. al. found link to impervious surface and fish</a:t>
            </a:r>
          </a:p>
          <a:p>
            <a:pPr indent="-228600" lvl="0" marL="457200" rtl="0">
              <a:spcBef>
                <a:spcPts val="0"/>
              </a:spcBef>
              <a:buChar char="●"/>
            </a:pPr>
            <a:r>
              <a:rPr lang="en"/>
              <a:t>Sites with more impervious surface had fewer streams with herring egg and larvae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0" name="Shape 270"/>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What Challenges are we facing?</a:t>
            </a:r>
          </a:p>
          <a:p>
            <a:pPr indent="-228600" lvl="0" marL="457200" rtl="0">
              <a:spcBef>
                <a:spcPts val="0"/>
              </a:spcBef>
              <a:buChar char="●"/>
            </a:pPr>
            <a:r>
              <a:rPr lang="en"/>
              <a:t>Fish habitat is incredibly important and ties together almost all the outcomes under the 2014 Chesapeake Watershed Agreement</a:t>
            </a:r>
          </a:p>
          <a:p>
            <a:pPr indent="-228600" lvl="0" marL="457200" rtl="0">
              <a:spcBef>
                <a:spcPts val="0"/>
              </a:spcBef>
              <a:buChar char="●"/>
            </a:pPr>
            <a:r>
              <a:rPr lang="en"/>
              <a:t>Fish Habitat is also a driving force behind the sustainable fisheries goal implementation team</a:t>
            </a:r>
          </a:p>
          <a:p>
            <a:pPr lvl="0" rtl="0">
              <a:spcBef>
                <a:spcPts val="0"/>
              </a:spcBef>
              <a:buNone/>
            </a:pPr>
            <a:r>
              <a:t/>
            </a:r>
            <a:endParaRPr/>
          </a:p>
          <a:p>
            <a:pPr lvl="0" rtl="0">
              <a:spcBef>
                <a:spcPts val="0"/>
              </a:spcBef>
              <a:buClr>
                <a:schemeClr val="dk1"/>
              </a:buClr>
              <a:buSzPct val="25000"/>
              <a:buFont typeface="Arial"/>
              <a:buNone/>
            </a:pPr>
            <a:r>
              <a:rPr lang="en"/>
              <a:t>_______________________________________</a:t>
            </a:r>
          </a:p>
          <a:p>
            <a:pPr indent="0" lvl="0" marL="0" marR="0" rtl="0" algn="l">
              <a:lnSpc>
                <a:spcPct val="100000"/>
              </a:lnSpc>
              <a:spcBef>
                <a:spcPts val="0"/>
              </a:spcBef>
              <a:spcAft>
                <a:spcPts val="0"/>
              </a:spcAft>
              <a:buClr>
                <a:schemeClr val="dk1"/>
              </a:buClr>
              <a:buSzPct val="25000"/>
              <a:buFont typeface="Arial"/>
              <a:buNone/>
            </a:pPr>
            <a:r>
              <a:rPr lang="en"/>
              <a:t>SRS Text:</a:t>
            </a:r>
          </a:p>
          <a:p>
            <a:pPr indent="0" lvl="0" marL="0" marR="0" rtl="0" algn="l">
              <a:lnSpc>
                <a:spcPct val="100000"/>
              </a:lnSpc>
              <a:spcBef>
                <a:spcPts val="0"/>
              </a:spcBef>
              <a:spcAft>
                <a:spcPts val="0"/>
              </a:spcAft>
              <a:buClr>
                <a:schemeClr val="dk1"/>
              </a:buClr>
              <a:buSzPct val="25000"/>
              <a:buFont typeface="Arial"/>
              <a:buNone/>
            </a:pPr>
            <a:r>
              <a:t/>
            </a:r>
            <a:endParaRPr/>
          </a:p>
          <a:p>
            <a:pPr indent="0" lvl="0" marL="0" marR="0" rtl="0" algn="l">
              <a:lnSpc>
                <a:spcPct val="100000"/>
              </a:lnSpc>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[section header, no action required] This second section provides the BUT part of the AND, BUT, THEREFORE story structure. This section provides an opportunity to talk about your challenges, based on your analysis using the logic table and the discussion questions in the SRS Quarterly Meeting Guide.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 name="Shape 276"/>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chemeClr val="dk1"/>
              </a:buClr>
              <a:buSzPct val="25000"/>
              <a:buFont typeface="Rockwell"/>
              <a:buNone/>
            </a:pPr>
            <a:r>
              <a:rPr b="1" lang="en"/>
              <a:t>Challenges:</a:t>
            </a:r>
          </a:p>
          <a:p>
            <a:pPr indent="-228600" lvl="0" marL="457200" marR="0" rtl="0" algn="l">
              <a:spcBef>
                <a:spcPts val="0"/>
              </a:spcBef>
              <a:spcAft>
                <a:spcPts val="0"/>
              </a:spcAft>
              <a:buChar char="●"/>
            </a:pPr>
            <a:r>
              <a:rPr lang="en"/>
              <a:t>We have identified trends in impervious surface and shoreline hardening on fish species and we need to be able to use this knowledge to more effectively communicate these trends to CBP partners and the local community</a:t>
            </a:r>
          </a:p>
          <a:p>
            <a:pPr indent="-228600" lvl="1" marL="914400" marR="0" rtl="0" algn="l">
              <a:spcBef>
                <a:spcPts val="0"/>
              </a:spcBef>
              <a:spcAft>
                <a:spcPts val="0"/>
              </a:spcAft>
              <a:buChar char="○"/>
            </a:pPr>
            <a:r>
              <a:rPr lang="en"/>
              <a:t>To improve overall understanding</a:t>
            </a:r>
          </a:p>
          <a:p>
            <a:pPr indent="-228600" lvl="1" marL="914400" marR="0" rtl="0" algn="l">
              <a:spcBef>
                <a:spcPts val="0"/>
              </a:spcBef>
              <a:spcAft>
                <a:spcPts val="0"/>
              </a:spcAft>
              <a:buChar char="○"/>
            </a:pPr>
            <a:r>
              <a:rPr lang="en"/>
              <a:t>To encourage restoration/conservation projects that address major stressors to fish habitat</a:t>
            </a:r>
          </a:p>
          <a:p>
            <a:pPr indent="-228600" lvl="1" marL="914400" marR="0" rtl="0" algn="l">
              <a:spcBef>
                <a:spcPts val="0"/>
              </a:spcBef>
              <a:spcAft>
                <a:spcPts val="0"/>
              </a:spcAft>
              <a:buChar char="○"/>
            </a:pPr>
            <a:r>
              <a:rPr lang="en"/>
              <a:t>To more effectively allocate resources to projects that will have the greatest benefit to the Chesapeake Bay</a:t>
            </a:r>
          </a:p>
          <a:p>
            <a:pPr indent="-228600" lvl="0" marL="457200" marR="0" rtl="0" algn="l">
              <a:spcBef>
                <a:spcPts val="0"/>
              </a:spcBef>
              <a:spcAft>
                <a:spcPts val="0"/>
              </a:spcAft>
              <a:buChar char="●"/>
            </a:pPr>
            <a:r>
              <a:rPr lang="en"/>
              <a:t>To ensure that we are achieving our outcome of improving fish habitat restoration and conservation efforts, we need to have a defined measure of success</a:t>
            </a:r>
          </a:p>
          <a:p>
            <a:pPr indent="-228600" lvl="1" marL="914400" marR="0" rtl="0" algn="l">
              <a:spcBef>
                <a:spcPts val="0"/>
              </a:spcBef>
              <a:spcAft>
                <a:spcPts val="0"/>
              </a:spcAft>
              <a:buChar char="○"/>
            </a:pPr>
            <a:r>
              <a:rPr lang="en"/>
              <a:t>Defined measure of success will allow us to ensure that decisions regarding restoration and conservation efforts incorporate scientific understanding of fish habitat and the factors which influence fish populations</a:t>
            </a:r>
          </a:p>
          <a:p>
            <a:pPr indent="-228600" lvl="0" marL="457200" marR="0" rtl="0" algn="l">
              <a:spcBef>
                <a:spcPts val="0"/>
              </a:spcBef>
              <a:spcAft>
                <a:spcPts val="0"/>
              </a:spcAft>
              <a:buChar char="●"/>
            </a:pPr>
            <a:r>
              <a:rPr lang="en"/>
              <a:t>Trying to manage resource without control</a:t>
            </a:r>
          </a:p>
          <a:p>
            <a:pPr lvl="0" marR="0" rtl="0" algn="l">
              <a:spcBef>
                <a:spcPts val="0"/>
              </a:spcBef>
              <a:spcAft>
                <a:spcPts val="0"/>
              </a:spcAft>
              <a:buNone/>
            </a:pPr>
            <a:r>
              <a:t/>
            </a:r>
            <a:endParaRPr/>
          </a:p>
          <a:p>
            <a:pPr indent="0" lvl="0" marL="0" marR="0" rtl="0" algn="l">
              <a:spcBef>
                <a:spcPts val="0"/>
              </a:spcBef>
              <a:spcAft>
                <a:spcPts val="0"/>
              </a:spcAft>
              <a:buClr>
                <a:schemeClr val="dk1"/>
              </a:buClr>
              <a:buSzPct val="25000"/>
              <a:buFont typeface="Rockwell"/>
              <a:buNone/>
            </a:pPr>
            <a:r>
              <a:t/>
            </a:r>
            <a:endParaRPr/>
          </a:p>
          <a:p>
            <a:pPr indent="0" lvl="0" marL="0" marR="0" rtl="0" algn="l">
              <a:spcBef>
                <a:spcPts val="0"/>
              </a:spcBef>
              <a:spcAft>
                <a:spcPts val="0"/>
              </a:spcAft>
              <a:buClr>
                <a:schemeClr val="dk1"/>
              </a:buClr>
              <a:buSzPct val="25000"/>
              <a:buFont typeface="Rockwell"/>
              <a:buNone/>
            </a:pPr>
            <a:r>
              <a:rPr lang="en">
                <a:solidFill>
                  <a:srgbClr val="999999"/>
                </a:solidFill>
              </a:rPr>
              <a:t>Extra Notes:</a:t>
            </a:r>
          </a:p>
          <a:p>
            <a:pPr indent="0" lvl="0" marL="0" marR="0" rtl="0" algn="l">
              <a:spcBef>
                <a:spcPts val="0"/>
              </a:spcBef>
              <a:spcAft>
                <a:spcPts val="0"/>
              </a:spcAft>
              <a:buClr>
                <a:schemeClr val="dk1"/>
              </a:buClr>
              <a:buSzPct val="25000"/>
              <a:buFont typeface="Rockwell"/>
              <a:buNone/>
            </a:pPr>
            <a:r>
              <a:rPr lang="en">
                <a:solidFill>
                  <a:srgbClr val="999999"/>
                </a:solidFill>
              </a:rPr>
              <a:t>Scientific, fiscal or policy-related lessons learned?</a:t>
            </a:r>
          </a:p>
          <a:p>
            <a:pPr indent="0" lvl="0" marL="0" marR="0" rtl="0" algn="l">
              <a:spcBef>
                <a:spcPts val="0"/>
              </a:spcBef>
              <a:spcAft>
                <a:spcPts val="0"/>
              </a:spcAft>
              <a:buClr>
                <a:schemeClr val="dk1"/>
              </a:buClr>
              <a:buSzPct val="25000"/>
              <a:buFont typeface="Rockwell"/>
              <a:buNone/>
            </a:pPr>
            <a:r>
              <a:rPr lang="en">
                <a:solidFill>
                  <a:srgbClr val="999999"/>
                </a:solidFill>
              </a:rPr>
              <a:t>	Advances in climate change research will inform our future restoration and conservation efforts.</a:t>
            </a:r>
          </a:p>
          <a:p>
            <a:pPr indent="914400" lvl="1" rtl="0">
              <a:spcBef>
                <a:spcPts val="0"/>
              </a:spcBef>
              <a:buClr>
                <a:schemeClr val="dk1"/>
              </a:buClr>
              <a:buSzPct val="25000"/>
              <a:buFont typeface="Arial"/>
              <a:buNone/>
            </a:pPr>
            <a:r>
              <a:rPr lang="en">
                <a:solidFill>
                  <a:srgbClr val="999999"/>
                </a:solidFill>
              </a:rPr>
              <a:t>We will need to address if we are building resiliency into our management efforts and project where investments will be most effective according to risk of climate change impacts.</a:t>
            </a:r>
          </a:p>
          <a:p>
            <a:pPr indent="457200" lvl="0" rtl="0">
              <a:spcBef>
                <a:spcPts val="0"/>
              </a:spcBef>
              <a:buClr>
                <a:schemeClr val="dk1"/>
              </a:buClr>
              <a:buSzPct val="25000"/>
              <a:buFont typeface="Arial"/>
              <a:buNone/>
            </a:pPr>
            <a:r>
              <a:rPr lang="en">
                <a:solidFill>
                  <a:srgbClr val="999999"/>
                </a:solidFill>
              </a:rPr>
              <a:t>Social science should be included in communications efforts.</a:t>
            </a:r>
          </a:p>
          <a:p>
            <a:pPr indent="914400" lvl="1" rtl="0">
              <a:spcBef>
                <a:spcPts val="0"/>
              </a:spcBef>
              <a:buClr>
                <a:schemeClr val="dk1"/>
              </a:buClr>
              <a:buSzPct val="25000"/>
              <a:buFont typeface="Arial"/>
              <a:buNone/>
            </a:pPr>
            <a:r>
              <a:rPr lang="en">
                <a:solidFill>
                  <a:srgbClr val="999999"/>
                </a:solidFill>
              </a:rPr>
              <a:t>Educate and involve the public in decision-making process, be transparent in actions/efforts, and look for opportunities for public investment and incentives.</a:t>
            </a:r>
          </a:p>
          <a:p>
            <a:pPr indent="457200" lvl="0" rtl="0">
              <a:spcBef>
                <a:spcPts val="0"/>
              </a:spcBef>
              <a:buClr>
                <a:schemeClr val="dk1"/>
              </a:buClr>
              <a:buSzPct val="25000"/>
              <a:buFont typeface="Arial"/>
              <a:buNone/>
            </a:pPr>
            <a:r>
              <a:rPr lang="en">
                <a:solidFill>
                  <a:srgbClr val="999999"/>
                </a:solidFill>
              </a:rPr>
              <a:t>Policy implications – expect for cuts to funding and partners. </a:t>
            </a:r>
          </a:p>
          <a:p>
            <a:pPr indent="457200" lvl="0" marL="457200" rtl="0">
              <a:spcBef>
                <a:spcPts val="0"/>
              </a:spcBef>
              <a:buClr>
                <a:schemeClr val="dk1"/>
              </a:buClr>
              <a:buSzPct val="25000"/>
              <a:buFont typeface="Arial"/>
              <a:buNone/>
            </a:pPr>
            <a:r>
              <a:rPr lang="en">
                <a:solidFill>
                  <a:srgbClr val="999999"/>
                </a:solidFill>
              </a:rPr>
              <a:t>Work to make the most efficient use of funding and connect with partners to ensure no duplication of efforts.</a:t>
            </a: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lvl="0" rtl="0">
              <a:spcBef>
                <a:spcPts val="0"/>
              </a:spcBef>
              <a:buClr>
                <a:schemeClr val="dk1"/>
              </a:buClr>
              <a:buSzPct val="25000"/>
              <a:buFont typeface="Arial"/>
              <a:buNone/>
            </a:pPr>
            <a:r>
              <a:t/>
            </a:r>
            <a:endParaRPr/>
          </a:p>
          <a:p>
            <a:pPr indent="0" lvl="0" marL="0" marR="0" rtl="0" algn="l">
              <a:spcBef>
                <a:spcPts val="0"/>
              </a:spcBef>
              <a:spcAft>
                <a:spcPts val="0"/>
              </a:spcAft>
              <a:buClr>
                <a:schemeClr val="dk1"/>
              </a:buClr>
              <a:buSzPct val="25000"/>
              <a:buFont typeface="Rockwell"/>
              <a:buNone/>
            </a:pPr>
            <a:r>
              <a:rPr i="0" lang="en" sz="1100" u="none" cap="none" strike="noStrike">
                <a:solidFill>
                  <a:schemeClr val="dk1"/>
                </a:solidFill>
              </a:rPr>
              <a:t>INSTRUCTIONS: This is the BUT part of the story. Consider the questions above and share something about a challenge encountered, or new information gathered, or a new approach identified, that calls for a change to the existing approach or strategy. You can discuss your plans to address this challenge, or you can talk more broadly about how your workgroup or GIT will work to determine how to address the challenge.</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spcAft>
                <a:spcPts val="0"/>
              </a:spcAft>
              <a:buClr>
                <a:schemeClr val="dk1"/>
              </a:buClr>
              <a:buSzPct val="25000"/>
              <a:buFont typeface="Rockwell"/>
              <a:buNone/>
            </a:pPr>
            <a:r>
              <a:rPr i="0" lang="en" sz="1100" u="none" cap="none" strike="noStrike">
                <a:solidFill>
                  <a:schemeClr val="dk1"/>
                </a:solidFill>
              </a:rPr>
              <a:t>Keep in mind – we are not asking you to paste your Logic Table into this slide!  The Logic Table provided in the “Guide” is intended to lead you through a standardized thought process that ensures all Outcomes are reviewed similarly.  The Management Board is trusting that your GIT or Workgroup went through that process.  All they are looking for here is a presentation of your most important conclusions from that process.</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spcAft>
                <a:spcPts val="0"/>
              </a:spcAft>
              <a:buClr>
                <a:schemeClr val="dk1"/>
              </a:buClr>
              <a:buSzPct val="25000"/>
              <a:buFont typeface="Rockwell"/>
              <a:buNone/>
            </a:pPr>
            <a:r>
              <a:rPr i="0" lang="en" sz="1100" u="none" cap="none" strike="noStrike">
                <a:solidFill>
                  <a:schemeClr val="dk1"/>
                </a:solidFill>
              </a:rPr>
              <a:t>Discussion Question 4: What scientific, fiscal or policy-related developments or lessons learned (if any) have changed your logic or assumptions about your Outcome?</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342900" lvl="0" marL="342900" marR="0" rtl="0" algn="l">
              <a:spcBef>
                <a:spcPts val="0"/>
              </a:spcBef>
              <a:spcAft>
                <a:spcPts val="0"/>
              </a:spcAft>
              <a:buClr>
                <a:schemeClr val="dk1"/>
              </a:buClr>
              <a:buSzPct val="25000"/>
              <a:buFont typeface="Rockwell"/>
              <a:buNone/>
            </a:pPr>
            <a:r>
              <a:rPr i="0" lang="en" sz="1100" u="none" cap="none" strike="noStrike">
                <a:solidFill>
                  <a:schemeClr val="dk1"/>
                </a:solidFill>
              </a:rPr>
              <a:t>Did any factor, gap, or management approach present a challenge?</a:t>
            </a:r>
          </a:p>
          <a:p>
            <a:pPr indent="-342900" lvl="0" marL="342900" marR="0" rtl="0" algn="l">
              <a:spcBef>
                <a:spcPts val="0"/>
              </a:spcBef>
              <a:spcAft>
                <a:spcPts val="0"/>
              </a:spcAft>
              <a:buClr>
                <a:schemeClr val="dk1"/>
              </a:buClr>
              <a:buSzPct val="25000"/>
              <a:buFont typeface="Arial"/>
              <a:buNone/>
            </a:pPr>
            <a:r>
              <a:t/>
            </a:r>
            <a:endParaRPr b="1" i="0" sz="1100" u="none" cap="none" strike="noStrike">
              <a:solidFill>
                <a:schemeClr val="dk1"/>
              </a:solidFill>
            </a:endParaRPr>
          </a:p>
          <a:p>
            <a:pPr indent="-342900" lvl="0" marL="342900" marR="0" rtl="0" algn="l">
              <a:spcBef>
                <a:spcPts val="0"/>
              </a:spcBef>
              <a:spcAft>
                <a:spcPts val="0"/>
              </a:spcAft>
              <a:buClr>
                <a:schemeClr val="dk1"/>
              </a:buClr>
              <a:buSzPct val="25000"/>
              <a:buFont typeface="Rockwell"/>
              <a:buNone/>
            </a:pPr>
            <a:r>
              <a:rPr i="0" lang="en" sz="1100" u="none" cap="none" strike="noStrike">
                <a:solidFill>
                  <a:schemeClr val="dk1"/>
                </a:solidFill>
              </a:rPr>
              <a:t>Did an unforeseen factor influence your ability to move forward with an approach? </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buClr>
                <a:schemeClr val="dk1"/>
              </a:buClr>
              <a:buSzPct val="25000"/>
              <a:buFont typeface="Arial"/>
              <a:buNone/>
            </a:pPr>
            <a:r>
              <a:t/>
            </a:r>
            <a:endParaRPr i="0" sz="1100" u="none" cap="none" strike="noStrike">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8" name="Shape 288"/>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lnSpc>
                <a:spcPct val="100000"/>
              </a:lnSpc>
              <a:spcBef>
                <a:spcPts val="0"/>
              </a:spcBef>
              <a:spcAft>
                <a:spcPts val="0"/>
              </a:spcAft>
              <a:buClr>
                <a:schemeClr val="dk1"/>
              </a:buClr>
              <a:buSzPct val="25000"/>
              <a:buFont typeface="Arial"/>
              <a:buNone/>
            </a:pPr>
            <a:r>
              <a:rPr b="1" lang="en"/>
              <a:t>Adaptations</a:t>
            </a:r>
          </a:p>
          <a:p>
            <a:pPr indent="-228600" lvl="0" marL="457200" marR="0" rtl="0" algn="l">
              <a:lnSpc>
                <a:spcPct val="100000"/>
              </a:lnSpc>
              <a:spcBef>
                <a:spcPts val="0"/>
              </a:spcBef>
              <a:spcAft>
                <a:spcPts val="0"/>
              </a:spcAft>
              <a:buChar char="●"/>
            </a:pPr>
            <a:r>
              <a:rPr lang="en"/>
              <a:t>Given these challenges, how should we move forward?</a:t>
            </a:r>
          </a:p>
          <a:p>
            <a:pPr lvl="0" marR="0" rtl="0" algn="l">
              <a:lnSpc>
                <a:spcPct val="100000"/>
              </a:lnSpc>
              <a:spcBef>
                <a:spcPts val="0"/>
              </a:spcBef>
              <a:spcAft>
                <a:spcPts val="0"/>
              </a:spcAft>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lnSpc>
                <a:spcPct val="100000"/>
              </a:lnSpc>
              <a:spcBef>
                <a:spcPts val="0"/>
              </a:spcBef>
              <a:spcAft>
                <a:spcPts val="0"/>
              </a:spcAft>
              <a:buClr>
                <a:schemeClr val="dk1"/>
              </a:buClr>
              <a:buSzPct val="25000"/>
              <a:buFont typeface="Arial"/>
              <a:buNone/>
            </a:pPr>
            <a:r>
              <a:t/>
            </a:r>
            <a:endParaRPr/>
          </a:p>
          <a:p>
            <a:pPr indent="0" lvl="0" marL="0" marR="0" rtl="0" algn="l">
              <a:lnSpc>
                <a:spcPct val="100000"/>
              </a:lnSpc>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[section header, no action required] This second section provides the THEREFORE part of the AND, BUT, THEREFORE story structure. This section provides an opportunity to talk about your adaptations and next steps, based on your analysis using the logic table and the discussion questions in the SRS Quarterly Meeting Guide. </a:t>
            </a: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4" name="Shape 294"/>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We will move forward by:</a:t>
            </a:r>
          </a:p>
          <a:p>
            <a:pPr indent="-228600" lvl="0" marL="457200" rtl="0">
              <a:spcBef>
                <a:spcPts val="0"/>
              </a:spcBef>
              <a:buChar char="●"/>
            </a:pPr>
            <a:r>
              <a:rPr lang="en"/>
              <a:t>Conducting the workshop which will further increase our understanding of habitat stressors such as impervious surface and shoreline hardening</a:t>
            </a:r>
          </a:p>
          <a:p>
            <a:pPr indent="-228600" lvl="0" marL="457200" rtl="0">
              <a:spcBef>
                <a:spcPts val="0"/>
              </a:spcBef>
              <a:buChar char="●"/>
            </a:pPr>
            <a:r>
              <a:rPr lang="en"/>
              <a:t>Improving our outreach to local communities and counties </a:t>
            </a:r>
          </a:p>
          <a:p>
            <a:pPr indent="-228600" lvl="1" marL="914400" rtl="0">
              <a:spcBef>
                <a:spcPts val="0"/>
              </a:spcBef>
              <a:buChar char="○"/>
            </a:pPr>
            <a:r>
              <a:rPr lang="en"/>
              <a:t>Our suggested means of doing so will be to educate communities on materials and tools available to them to improve fish habitat</a:t>
            </a:r>
          </a:p>
          <a:p>
            <a:pPr indent="-228600" lvl="1" marL="914400" rtl="0">
              <a:spcBef>
                <a:spcPts val="0"/>
              </a:spcBef>
              <a:buChar char="○"/>
            </a:pPr>
            <a:r>
              <a:rPr lang="en"/>
              <a:t>And to incorporate fish habitat into the Phase III Watershed Implementation Plans (more details on next slide)</a:t>
            </a:r>
          </a:p>
          <a:p>
            <a:pPr indent="-228600" lvl="0" marL="457200" rtl="0">
              <a:spcBef>
                <a:spcPts val="0"/>
              </a:spcBef>
              <a:buChar char="●"/>
            </a:pPr>
            <a:r>
              <a:rPr lang="en"/>
              <a:t>And ensuring that our future workplan actions emphasize communication as the end goal</a:t>
            </a:r>
          </a:p>
          <a:p>
            <a:pPr indent="-228600" lvl="1" marL="914400" rtl="0">
              <a:spcBef>
                <a:spcPts val="0"/>
              </a:spcBef>
              <a:buChar char="○"/>
            </a:pPr>
            <a:r>
              <a:rPr lang="en"/>
              <a:t>Want to make sure that scientific findings and trends are used in the decision-making and implementation process </a:t>
            </a:r>
          </a:p>
          <a:p>
            <a:pPr lvl="0">
              <a:spcBef>
                <a:spcPts val="0"/>
              </a:spcBef>
              <a:buClr>
                <a:schemeClr val="dk1"/>
              </a:buClr>
              <a:buSzPct val="25000"/>
              <a:buFont typeface="Arial"/>
              <a:buNone/>
            </a:pPr>
            <a:r>
              <a:t/>
            </a:r>
            <a:endParaRPr/>
          </a:p>
          <a:p>
            <a:pPr lvl="0">
              <a:spcBef>
                <a:spcPts val="0"/>
              </a:spcBef>
              <a:buClr>
                <a:schemeClr val="dk1"/>
              </a:buClr>
              <a:buSzPct val="25000"/>
              <a:buFont typeface="Arial"/>
              <a:buNone/>
            </a:pPr>
            <a:r>
              <a:rPr b="1" lang="en">
                <a:solidFill>
                  <a:srgbClr val="999999"/>
                </a:solidFill>
              </a:rPr>
              <a:t>Extra info:</a:t>
            </a:r>
          </a:p>
          <a:p>
            <a:pPr indent="-228600" lvl="0" marL="457200" rtl="0">
              <a:spcBef>
                <a:spcPts val="0"/>
              </a:spcBef>
              <a:buClr>
                <a:srgbClr val="999999"/>
              </a:buClr>
              <a:buChar char="●"/>
            </a:pPr>
            <a:r>
              <a:rPr lang="en">
                <a:solidFill>
                  <a:srgbClr val="999999"/>
                </a:solidFill>
              </a:rPr>
              <a:t>Fish Habitat considerations should be included in Phase III Watershed Implementation Plans </a:t>
            </a:r>
          </a:p>
          <a:p>
            <a:pPr indent="-228600" lvl="0" marL="457200" rtl="0">
              <a:spcBef>
                <a:spcPts val="0"/>
              </a:spcBef>
              <a:buClr>
                <a:srgbClr val="999999"/>
              </a:buClr>
              <a:buChar char="●"/>
            </a:pPr>
            <a:r>
              <a:rPr lang="en">
                <a:solidFill>
                  <a:srgbClr val="999999"/>
                </a:solidFill>
              </a:rPr>
              <a:t>Increase focus on engaging local communities</a:t>
            </a:r>
          </a:p>
          <a:p>
            <a:pPr indent="-228600" lvl="0" marL="457200" rtl="0">
              <a:spcBef>
                <a:spcPts val="0"/>
              </a:spcBef>
              <a:buClr>
                <a:srgbClr val="999999"/>
              </a:buClr>
              <a:buChar char="●"/>
            </a:pPr>
            <a:r>
              <a:rPr lang="en">
                <a:solidFill>
                  <a:srgbClr val="999999"/>
                </a:solidFill>
              </a:rPr>
              <a:t>Better considerations of the limitations of time and staff resources (including GIS)</a:t>
            </a:r>
          </a:p>
          <a:p>
            <a:pPr indent="-228600" lvl="0" marL="457200" rtl="0">
              <a:spcBef>
                <a:spcPts val="0"/>
              </a:spcBef>
              <a:buClr>
                <a:srgbClr val="999999"/>
              </a:buClr>
              <a:buChar char="●"/>
            </a:pPr>
            <a:r>
              <a:rPr lang="en">
                <a:solidFill>
                  <a:srgbClr val="999999"/>
                </a:solidFill>
              </a:rPr>
              <a:t>Work to translate fish habitat to for Baywide understanding/application of efforts</a:t>
            </a:r>
          </a:p>
          <a:p>
            <a:pPr indent="-228600" lvl="1" marL="914400" rtl="0">
              <a:spcBef>
                <a:spcPts val="0"/>
              </a:spcBef>
              <a:buClr>
                <a:srgbClr val="999999"/>
              </a:buClr>
              <a:buChar char="○"/>
            </a:pPr>
            <a:r>
              <a:rPr lang="en">
                <a:solidFill>
                  <a:srgbClr val="999999"/>
                </a:solidFill>
              </a:rPr>
              <a:t>Consistent criteria across the Bay</a:t>
            </a:r>
          </a:p>
          <a:p>
            <a:pPr indent="-228600" lvl="0" marL="457200" rtl="0">
              <a:spcBef>
                <a:spcPts val="0"/>
              </a:spcBef>
              <a:buClr>
                <a:srgbClr val="999999"/>
              </a:buClr>
              <a:buChar char="●"/>
            </a:pPr>
            <a:r>
              <a:rPr lang="en">
                <a:solidFill>
                  <a:srgbClr val="999999"/>
                </a:solidFill>
              </a:rPr>
              <a:t>Focus on shorelines and tidal wetlands</a:t>
            </a:r>
          </a:p>
          <a:p>
            <a:pPr indent="-228600" lvl="0" marL="457200" rtl="0">
              <a:spcBef>
                <a:spcPts val="0"/>
              </a:spcBef>
              <a:buClr>
                <a:srgbClr val="999999"/>
              </a:buClr>
              <a:buChar char="●"/>
            </a:pPr>
            <a:r>
              <a:rPr lang="en">
                <a:solidFill>
                  <a:srgbClr val="999999"/>
                </a:solidFill>
              </a:rPr>
              <a:t>Work on engaging community with available resources</a:t>
            </a:r>
          </a:p>
          <a:p>
            <a:pPr indent="-228600" lvl="0" marL="457200" rtl="0">
              <a:spcBef>
                <a:spcPts val="0"/>
              </a:spcBef>
              <a:buClr>
                <a:srgbClr val="999999"/>
              </a:buClr>
              <a:buChar char="●"/>
            </a:pPr>
            <a:r>
              <a:rPr lang="en">
                <a:solidFill>
                  <a:srgbClr val="999999"/>
                </a:solidFill>
              </a:rPr>
              <a:t>Work with local wetland boards (VA)</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i="0" lang="en" sz="1100" u="none" cap="none" strike="noStrike">
                <a:solidFill>
                  <a:schemeClr val="dk1"/>
                </a:solidFill>
              </a:rPr>
              <a:t>INSTRUCTIONS: This is the THEREFORE piece of the story! Tell the Management Board what you’re going to do with the new information, research, resources, understanding of factors, etc. Refer back to the logic table that you competed—this content could come from the Adaptation column, if you got that far in the table, or it could be a realization that you gained working within the first columns of factors, gaps, approaches, actions and responsible parties. </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lnSpc>
                <a:spcPct val="100000"/>
              </a:lnSpc>
              <a:spcBef>
                <a:spcPts val="0"/>
              </a:spcBef>
              <a:spcAft>
                <a:spcPts val="0"/>
              </a:spcAft>
              <a:buClr>
                <a:schemeClr val="dk1"/>
              </a:buClr>
              <a:buSzPct val="25000"/>
              <a:buFont typeface="Rockwell"/>
              <a:buNone/>
            </a:pPr>
            <a:r>
              <a:rPr i="0" lang="en" sz="1100" u="none" cap="none" strike="noStrike">
                <a:solidFill>
                  <a:schemeClr val="dk1"/>
                </a:solidFill>
              </a:rPr>
              <a:t>Discussion Question 5: What (if anything) would you recommend changing about your management approach at this time? Will these changes lead you to add, edit or remove content in your work plan?</a:t>
            </a:r>
          </a:p>
          <a:p>
            <a:pPr lv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buClr>
                <a:schemeClr val="dk1"/>
              </a:buClr>
              <a:buSzPct val="25000"/>
              <a:buFont typeface="Arial"/>
              <a:buNone/>
            </a:pPr>
            <a:r>
              <a:t/>
            </a:r>
            <a:endParaRPr i="0" sz="1100" u="none" cap="none" strike="noStrike">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428625" y="708025"/>
            <a:ext cx="6297612" cy="3541712"/>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8" name="Shape 308"/>
          <p:cNvSpPr txBox="1"/>
          <p:nvPr>
            <p:ph idx="1" type="body"/>
          </p:nvPr>
        </p:nvSpPr>
        <p:spPr>
          <a:xfrm>
            <a:off x="715618" y="4485807"/>
            <a:ext cx="5724938" cy="4249709"/>
          </a:xfrm>
          <a:prstGeom prst="rect">
            <a:avLst/>
          </a:prstGeom>
          <a:noFill/>
          <a:ln>
            <a:noFill/>
          </a:ln>
        </p:spPr>
        <p:txBody>
          <a:bodyPr anchorCtr="0" anchor="t" bIns="94825" lIns="94825" rIns="94825" tIns="94825">
            <a:noAutofit/>
          </a:bodyPr>
          <a:lstStyle/>
          <a:p>
            <a:pPr lvl="0">
              <a:spcBef>
                <a:spcPts val="0"/>
              </a:spcBef>
              <a:buClr>
                <a:schemeClr val="dk1"/>
              </a:buClr>
              <a:buSzPct val="25000"/>
              <a:buFont typeface="Arial"/>
              <a:buNone/>
            </a:pPr>
            <a:r>
              <a:rPr b="1" lang="en"/>
              <a:t>What do we want?</a:t>
            </a:r>
          </a:p>
          <a:p>
            <a:pPr indent="-228600" lvl="0" marL="457200" rtl="0">
              <a:spcBef>
                <a:spcPts val="0"/>
              </a:spcBef>
              <a:buChar char="●"/>
            </a:pPr>
            <a:r>
              <a:rPr lang="en"/>
              <a:t>We want to incorporate fish habitat considerations into the Phase III Watershed Implementation Plans</a:t>
            </a:r>
          </a:p>
          <a:p>
            <a:pPr indent="-228600" lvl="1" marL="914400" rtl="0">
              <a:spcBef>
                <a:spcPts val="0"/>
              </a:spcBef>
              <a:buChar char="○"/>
            </a:pPr>
            <a:r>
              <a:rPr lang="en"/>
              <a:t>Encourage preference for BMPs which address both water quality and fish habitat improvement</a:t>
            </a:r>
          </a:p>
          <a:p>
            <a:pPr indent="-228600" lvl="2" marL="1371600" rtl="0">
              <a:spcBef>
                <a:spcPts val="0"/>
              </a:spcBef>
              <a:buChar char="■"/>
            </a:pPr>
            <a:r>
              <a:rPr lang="en"/>
              <a:t>Could utilize the recently completed Water Quality GIT Project which identified concomitant benefits for BMPs  with the other outcomes</a:t>
            </a:r>
          </a:p>
          <a:p>
            <a:pPr indent="-228600" lvl="3" marL="1828800" rtl="0">
              <a:spcBef>
                <a:spcPts val="0"/>
              </a:spcBef>
              <a:buChar char="●"/>
            </a:pPr>
            <a:r>
              <a:rPr lang="en"/>
              <a:t>Top BMPs for fish habitat benefits (score of 4 or higher - top score was a 5):</a:t>
            </a:r>
          </a:p>
          <a:p>
            <a:pPr indent="-228600" lvl="4" marL="2286000" rtl="0">
              <a:spcBef>
                <a:spcPts val="0"/>
              </a:spcBef>
              <a:buChar char="○"/>
            </a:pPr>
            <a:r>
              <a:rPr lang="en"/>
              <a:t>Ag Forest Buffer</a:t>
            </a:r>
          </a:p>
          <a:p>
            <a:pPr indent="-228600" lvl="4" marL="2286000" rtl="0">
              <a:spcBef>
                <a:spcPts val="0"/>
              </a:spcBef>
              <a:buChar char="○"/>
            </a:pPr>
            <a:r>
              <a:rPr lang="en"/>
              <a:t>Narrow Forest Buffer</a:t>
            </a:r>
          </a:p>
          <a:p>
            <a:pPr indent="-228600" lvl="4" marL="2286000" rtl="0">
              <a:spcBef>
                <a:spcPts val="0"/>
              </a:spcBef>
              <a:buChar char="○"/>
            </a:pPr>
            <a:r>
              <a:rPr lang="en"/>
              <a:t>Streamside Forest Buffer</a:t>
            </a:r>
          </a:p>
          <a:p>
            <a:pPr indent="-228600" lvl="4" marL="2286000" rtl="0">
              <a:spcBef>
                <a:spcPts val="0"/>
              </a:spcBef>
              <a:buChar char="○"/>
            </a:pPr>
            <a:r>
              <a:rPr lang="en"/>
              <a:t>Forest Conservation</a:t>
            </a:r>
          </a:p>
          <a:p>
            <a:pPr indent="-228600" lvl="4" marL="2286000" rtl="0">
              <a:spcBef>
                <a:spcPts val="0"/>
              </a:spcBef>
              <a:buChar char="○"/>
            </a:pPr>
            <a:r>
              <a:rPr lang="en"/>
              <a:t>Urban Forest Buffers</a:t>
            </a:r>
          </a:p>
          <a:p>
            <a:pPr indent="-228600" lvl="4" marL="2286000" rtl="0">
              <a:spcBef>
                <a:spcPts val="0"/>
              </a:spcBef>
              <a:buChar char="○"/>
            </a:pPr>
            <a:r>
              <a:rPr lang="en"/>
              <a:t>Urban Shoreline Management</a:t>
            </a:r>
          </a:p>
          <a:p>
            <a:pPr indent="-228600" lvl="4" marL="2286000" rtl="0">
              <a:spcBef>
                <a:spcPts val="0"/>
              </a:spcBef>
              <a:buChar char="○"/>
            </a:pPr>
            <a:r>
              <a:rPr lang="en"/>
              <a:t>Urban Stream Restoration</a:t>
            </a:r>
          </a:p>
          <a:p>
            <a:pPr indent="-228600" lvl="3" marL="1828800" rtl="0">
              <a:spcBef>
                <a:spcPts val="0"/>
              </a:spcBef>
              <a:buChar char="●"/>
            </a:pPr>
            <a:r>
              <a:rPr lang="en"/>
              <a:t>Other high scores:</a:t>
            </a:r>
          </a:p>
          <a:p>
            <a:pPr indent="-228600" lvl="4" marL="2286000" rtl="0">
              <a:spcBef>
                <a:spcPts val="0"/>
              </a:spcBef>
              <a:buChar char="○"/>
            </a:pPr>
            <a:r>
              <a:rPr lang="en"/>
              <a:t>Wetland restoration and Streamside Wetland Restoration</a:t>
            </a:r>
          </a:p>
          <a:p>
            <a:pPr indent="-228600" lvl="4" marL="2286000" rtl="0">
              <a:spcBef>
                <a:spcPts val="0"/>
              </a:spcBef>
              <a:buChar char="○"/>
            </a:pPr>
            <a:r>
              <a:rPr lang="en"/>
              <a:t>Urban Growth Reduction</a:t>
            </a:r>
          </a:p>
          <a:p>
            <a:pPr indent="-228600" lvl="0" marL="457200" rtl="0">
              <a:spcBef>
                <a:spcPts val="0"/>
              </a:spcBef>
              <a:buChar char="●"/>
            </a:pPr>
            <a:r>
              <a:rPr lang="en"/>
              <a:t>This will allow for local communication through the WIPs</a:t>
            </a:r>
          </a:p>
          <a:p>
            <a:pPr indent="-228600" lvl="0" marL="457200" rtl="0">
              <a:spcBef>
                <a:spcPts val="0"/>
              </a:spcBef>
              <a:buChar char="●"/>
            </a:pPr>
            <a:r>
              <a:rPr lang="en"/>
              <a:t>And will provide us with metrics for our progress</a:t>
            </a:r>
          </a:p>
          <a:p>
            <a:pPr indent="-228600" lvl="1" marL="914400" rtl="0">
              <a:spcBef>
                <a:spcPts val="0"/>
              </a:spcBef>
              <a:buChar char="○"/>
            </a:pPr>
            <a:r>
              <a:rPr lang="en"/>
              <a:t>Shoreline considerations in WIPs</a:t>
            </a:r>
          </a:p>
          <a:p>
            <a:pPr indent="-228600" lvl="1" marL="914400" rtl="0">
              <a:spcBef>
                <a:spcPts val="0"/>
              </a:spcBef>
              <a:buChar char="○"/>
            </a:pPr>
            <a:r>
              <a:rPr lang="en"/>
              <a:t>Impervious surface considerations in WIPs</a:t>
            </a:r>
          </a:p>
          <a:p>
            <a:pPr lvl="0">
              <a:spcBef>
                <a:spcPts val="0"/>
              </a:spcBef>
              <a:buNone/>
            </a:pPr>
            <a:r>
              <a:t/>
            </a:r>
            <a:endParaRPr/>
          </a:p>
          <a:p>
            <a:pPr lvl="0">
              <a:spcBef>
                <a:spcPts val="0"/>
              </a:spcBef>
              <a:buClr>
                <a:schemeClr val="dk1"/>
              </a:buClr>
              <a:buSzPct val="25000"/>
              <a:buFont typeface="Arial"/>
              <a:buNone/>
            </a:pPr>
            <a:r>
              <a:t/>
            </a:r>
            <a:endParaRPr/>
          </a:p>
          <a:p>
            <a:pPr lvl="0">
              <a:spcBef>
                <a:spcPts val="0"/>
              </a:spcBef>
              <a:buClr>
                <a:schemeClr val="dk1"/>
              </a:buClr>
              <a:buSzPct val="25000"/>
              <a:buFont typeface="Arial"/>
              <a:buNone/>
            </a:pPr>
            <a:r>
              <a:rPr b="1" lang="en">
                <a:solidFill>
                  <a:srgbClr val="999999"/>
                </a:solidFill>
              </a:rPr>
              <a:t>Extra Info:</a:t>
            </a:r>
          </a:p>
          <a:p>
            <a:pPr indent="-228600" lvl="0" marL="457200" rtl="0">
              <a:spcBef>
                <a:spcPts val="0"/>
              </a:spcBef>
              <a:buClr>
                <a:srgbClr val="999999"/>
              </a:buClr>
              <a:buChar char="●"/>
            </a:pPr>
            <a:r>
              <a:rPr lang="en">
                <a:solidFill>
                  <a:srgbClr val="999999"/>
                </a:solidFill>
              </a:rPr>
              <a:t>Phase III WIPs are in planning right now and will be completely finalized in April 2019 (according to draft revised schedule)</a:t>
            </a:r>
          </a:p>
          <a:p>
            <a:pPr indent="-228600" lvl="0" marL="457200" rtl="0">
              <a:spcBef>
                <a:spcPts val="0"/>
              </a:spcBef>
              <a:buClr>
                <a:srgbClr val="999999"/>
              </a:buClr>
              <a:buChar char="●"/>
            </a:pPr>
            <a:r>
              <a:rPr lang="en">
                <a:solidFill>
                  <a:srgbClr val="999999"/>
                </a:solidFill>
              </a:rPr>
              <a:t>WIPs currently focus on:</a:t>
            </a:r>
          </a:p>
          <a:p>
            <a:pPr indent="-228600" lvl="1" marL="914400" rtl="0">
              <a:spcBef>
                <a:spcPts val="0"/>
              </a:spcBef>
              <a:buClr>
                <a:srgbClr val="999999"/>
              </a:buClr>
              <a:buChar char="○"/>
            </a:pPr>
            <a:r>
              <a:rPr lang="en">
                <a:solidFill>
                  <a:srgbClr val="999999"/>
                </a:solidFill>
              </a:rPr>
              <a:t>Local Engagement</a:t>
            </a:r>
          </a:p>
          <a:p>
            <a:pPr indent="-228600" lvl="1" marL="914400" rtl="0">
              <a:spcBef>
                <a:spcPts val="0"/>
              </a:spcBef>
              <a:buClr>
                <a:srgbClr val="999999"/>
              </a:buClr>
              <a:buChar char="○"/>
            </a:pPr>
            <a:r>
              <a:rPr lang="en">
                <a:solidFill>
                  <a:srgbClr val="999999"/>
                </a:solidFill>
              </a:rPr>
              <a:t>Local Targets </a:t>
            </a:r>
          </a:p>
          <a:p>
            <a:pPr indent="-228600" lvl="1" marL="914400" rtl="0">
              <a:spcBef>
                <a:spcPts val="0"/>
              </a:spcBef>
              <a:buClr>
                <a:srgbClr val="999999"/>
              </a:buClr>
              <a:buChar char="○"/>
            </a:pPr>
            <a:r>
              <a:rPr lang="en">
                <a:solidFill>
                  <a:srgbClr val="999999"/>
                </a:solidFill>
              </a:rPr>
              <a:t>Sources of Nutrients and Sediments:</a:t>
            </a:r>
          </a:p>
          <a:p>
            <a:pPr indent="-228600" lvl="0" marL="457200" rtl="0">
              <a:spcBef>
                <a:spcPts val="0"/>
              </a:spcBef>
              <a:buClr>
                <a:srgbClr val="999999"/>
              </a:buClr>
              <a:buChar char="●"/>
            </a:pPr>
            <a:r>
              <a:rPr lang="en">
                <a:solidFill>
                  <a:srgbClr val="999999"/>
                </a:solidFill>
              </a:rPr>
              <a:t>Wastewater, Agriculture, Urban/Suburban Stormwater, Onsite Wastewater, Forest Lands, Resource Extraction</a:t>
            </a:r>
          </a:p>
          <a:p>
            <a:pPr indent="-228600" lvl="1" marL="914400" rtl="0">
              <a:spcBef>
                <a:spcPts val="0"/>
              </a:spcBef>
              <a:buClr>
                <a:srgbClr val="999999"/>
              </a:buClr>
              <a:buChar char="○"/>
            </a:pPr>
            <a:r>
              <a:rPr lang="en">
                <a:solidFill>
                  <a:srgbClr val="999999"/>
                </a:solidFill>
              </a:rPr>
              <a:t>No inclusion of fish habitat considerations</a:t>
            </a:r>
          </a:p>
          <a:p>
            <a:pPr indent="-228600" lvl="1" marL="914400" rtl="0">
              <a:spcBef>
                <a:spcPts val="0"/>
              </a:spcBef>
              <a:buClr>
                <a:srgbClr val="999999"/>
              </a:buClr>
              <a:buChar char="○"/>
            </a:pPr>
            <a:r>
              <a:rPr lang="en">
                <a:solidFill>
                  <a:srgbClr val="999999"/>
                </a:solidFill>
              </a:rPr>
              <a:t>General assumption that improved water quality = improved fish habitat</a:t>
            </a:r>
          </a:p>
          <a:p>
            <a:pPr indent="-228600" lvl="0" marL="457200" rtl="0">
              <a:spcBef>
                <a:spcPts val="0"/>
              </a:spcBef>
              <a:buClr>
                <a:srgbClr val="999999"/>
              </a:buClr>
              <a:buChar char="●"/>
            </a:pPr>
            <a:r>
              <a:rPr lang="en">
                <a:solidFill>
                  <a:srgbClr val="999999"/>
                </a:solidFill>
              </a:rPr>
              <a:t>Incorporating fish habitat will recommend strategies which will improve both water quality and offer increased/improved fish habitat </a:t>
            </a:r>
          </a:p>
          <a:p>
            <a:pPr lv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i="0" lang="en" sz="1100" u="none" cap="none" strike="noStrike">
                <a:solidFill>
                  <a:schemeClr val="dk1"/>
                </a:solidFill>
              </a:rPr>
              <a:t>INSTRUCTIONS: Reiterate the ask for the Management Board. If you don’t necessarily have an ask, identify a few key points you want the Management Board to walk away with. </a:t>
            </a:r>
          </a:p>
          <a:p>
            <a:pPr indent="0" lvl="0" marL="0" marR="0" rtl="0" algn="l">
              <a:spcBef>
                <a:spcPts val="0"/>
              </a:spcBef>
              <a:spcAft>
                <a:spcPts val="0"/>
              </a:spcAft>
              <a:buClr>
                <a:schemeClr val="dk1"/>
              </a:buClr>
              <a:buSzPct val="25000"/>
              <a:buFont typeface="Arial"/>
              <a:buNone/>
            </a:pPr>
            <a:r>
              <a:t/>
            </a:r>
            <a:endParaRPr i="0" sz="1100" u="none" cap="none" strike="noStrike">
              <a:solidFill>
                <a:schemeClr val="dk1"/>
              </a:solidFill>
            </a:endParaRPr>
          </a:p>
          <a:p>
            <a:pPr indent="0" lvl="0" marL="0" marR="0" rtl="0" algn="l">
              <a:spcBef>
                <a:spcPts val="0"/>
              </a:spcBef>
              <a:spcAft>
                <a:spcPts val="0"/>
              </a:spcAft>
              <a:buClr>
                <a:schemeClr val="dk1"/>
              </a:buClr>
              <a:buSzPct val="25000"/>
              <a:buFont typeface="Arial"/>
              <a:buNone/>
            </a:pPr>
            <a:r>
              <a:rPr i="0" lang="en" sz="1100" u="none" cap="none" strike="noStrike">
                <a:solidFill>
                  <a:schemeClr val="dk1"/>
                </a:solidFill>
              </a:rPr>
              <a:t>Talking Points:</a:t>
            </a:r>
          </a:p>
          <a:p>
            <a:pPr indent="0" lvl="0" marL="0" marR="0" rtl="0" algn="l">
              <a:spcBef>
                <a:spcPts val="0"/>
              </a:spcBef>
              <a:spcAft>
                <a:spcPts val="0"/>
              </a:spcAft>
              <a:buClr>
                <a:schemeClr val="dk1"/>
              </a:buClr>
              <a:buSzPct val="25000"/>
              <a:buFont typeface="Rockwell"/>
              <a:buNone/>
            </a:pPr>
            <a:r>
              <a:rPr i="0" lang="en" sz="1100" u="none" cap="none" strike="noStrike">
                <a:solidFill>
                  <a:schemeClr val="dk1"/>
                </a:solidFill>
              </a:rPr>
              <a:t>Discussion Question 7: What is needed from the Management Board to continue or accelerate your progress? (Multiple asks of the Management Board should be prioritized where possible. )</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buClr>
                <a:schemeClr val="dk1"/>
              </a:buClr>
              <a:buSzPct val="25000"/>
              <a:buFont typeface="Arial"/>
              <a:buNone/>
            </a:pPr>
            <a:r>
              <a:t/>
            </a:r>
            <a:endParaRPr i="0" sz="1100" u="none" cap="none" strike="noStrike">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4" name="Shape 324"/>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[time for discussion at the end of the presentation, before the next outcome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2" name="Shape 82"/>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rtl="0">
              <a:spcBef>
                <a:spcPts val="0"/>
              </a:spcBef>
              <a:buNone/>
            </a:pPr>
            <a:r>
              <a:rPr b="1" lang="en">
                <a:solidFill>
                  <a:srgbClr val="000000"/>
                </a:solidFill>
              </a:rPr>
              <a:t>Fish Habitat Outcome</a:t>
            </a:r>
          </a:p>
          <a:p>
            <a:pPr indent="-228600" lvl="0" marL="457200" rtl="0">
              <a:spcBef>
                <a:spcPts val="0"/>
              </a:spcBef>
              <a:buClr>
                <a:srgbClr val="000000"/>
              </a:buClr>
              <a:buChar char="●"/>
            </a:pPr>
            <a:r>
              <a:rPr lang="en">
                <a:solidFill>
                  <a:srgbClr val="000000"/>
                </a:solidFill>
              </a:rPr>
              <a:t>Despite the long outcome language, the main objective is to improve effectiveness of fish habitat conservation and restoration efforts and inform restoration and conservation efforts</a:t>
            </a:r>
          </a:p>
          <a:p>
            <a:pPr indent="-228600" lvl="0" marL="457200" rtl="0">
              <a:spcBef>
                <a:spcPts val="0"/>
              </a:spcBef>
              <a:buClr>
                <a:srgbClr val="000000"/>
              </a:buClr>
              <a:buChar char="●"/>
            </a:pPr>
            <a:r>
              <a:rPr lang="en">
                <a:solidFill>
                  <a:srgbClr val="000000"/>
                </a:solidFill>
              </a:rPr>
              <a:t>The fish habitat outcome is extensive, covering the entire tidal and non-tidal Chesapeake Bay</a:t>
            </a:r>
          </a:p>
          <a:p>
            <a:pPr indent="-228600" lvl="0" marL="457200" rtl="0">
              <a:spcBef>
                <a:spcPts val="0"/>
              </a:spcBef>
              <a:buClr>
                <a:srgbClr val="000000"/>
              </a:buClr>
              <a:buChar char="●"/>
            </a:pPr>
            <a:r>
              <a:rPr lang="en">
                <a:solidFill>
                  <a:srgbClr val="000000"/>
                </a:solidFill>
              </a:rPr>
              <a:t>Note that there currently is no quantitative target/goal</a:t>
            </a:r>
          </a:p>
          <a:p>
            <a:pPr indent="-228600" lvl="0" marL="457200" rtl="0">
              <a:spcBef>
                <a:spcPts val="0"/>
              </a:spcBef>
              <a:buClr>
                <a:srgbClr val="000000"/>
              </a:buClr>
              <a:buChar char="●"/>
            </a:pPr>
            <a:r>
              <a:rPr lang="en"/>
              <a:t>Emphasize the need to inform the community</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Add the title of your goal, the language of your outcome from the 2014 Agreement (copy and paste), and a relevant photo, if it all fits. If desired, talking points could include more contextual information, e.g. the importance of the outcome, historic trends, partners, etc.</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Arial"/>
              <a:buNone/>
            </a:pPr>
            <a:r>
              <a:t/>
            </a:r>
            <a:endParaRPr/>
          </a:p>
          <a:p>
            <a:pPr lvl="0" marR="0" rtl="0" algn="l">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0" name="Shape 330"/>
          <p:cNvSpPr txBox="1"/>
          <p:nvPr>
            <p:ph idx="1" type="body"/>
          </p:nvPr>
        </p:nvSpPr>
        <p:spPr>
          <a:xfrm>
            <a:off x="731522" y="4560569"/>
            <a:ext cx="5852100" cy="4320598"/>
          </a:xfrm>
          <a:prstGeom prst="rect">
            <a:avLst/>
          </a:prstGeom>
          <a:noFill/>
          <a:ln>
            <a:noFill/>
          </a:ln>
        </p:spPr>
        <p:txBody>
          <a:bodyPr anchorCtr="0" anchor="t" bIns="96625" lIns="96625" rIns="96625" tIns="96625">
            <a:noAutofit/>
          </a:bodyPr>
          <a:lstStyle/>
          <a:p>
            <a:pPr indent="0" lvl="0" marL="0" marR="0" rtl="0" algn="l">
              <a:spcBef>
                <a:spcPts val="0"/>
              </a:spcBef>
              <a:buClr>
                <a:schemeClr val="dk1"/>
              </a:buClr>
              <a:buSzPct val="250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7" name="Shape 337"/>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spcBef>
                <a:spcPts val="0"/>
              </a:spcBef>
              <a:buClr>
                <a:schemeClr val="dk1"/>
              </a:buClr>
              <a:buSzPct val="250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rgbClr val="FF0000"/>
              </a:buClr>
              <a:buSzPct val="25000"/>
              <a:buFont typeface="Arial"/>
              <a:buNone/>
            </a:pPr>
            <a:r>
              <a:rPr b="1" i="1" lang="en" sz="1100" u="sng" cap="none" strike="noStrike">
                <a:solidFill>
                  <a:srgbClr val="FF0000"/>
                </a:solidFill>
                <a:latin typeface="Arial"/>
                <a:ea typeface="Arial"/>
                <a:cs typeface="Arial"/>
                <a:sym typeface="Arial"/>
              </a:rPr>
              <a:t>Optional slide if you think it contributes to your message</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INSTRUCTIONS: Highlight with bold green text the outcomes which impact your outcome, or which your outcome impacts. (taken from Bruce Vogt’s March 2017 PSC presentation on oysters)</a:t>
            </a:r>
          </a:p>
        </p:txBody>
      </p:sp>
      <p:sp>
        <p:nvSpPr>
          <p:cNvPr id="343" name="Shape 34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chemeClr val="dk1"/>
              </a:buClr>
              <a:buSzPct val="25000"/>
              <a:buFont typeface="Arial"/>
              <a:buNone/>
            </a:pPr>
            <a:r>
              <a:rPr b="1" lang="en">
                <a:solidFill>
                  <a:srgbClr val="000000"/>
                </a:solidFill>
              </a:rPr>
              <a:t>What do we mean by Fish Habitat?</a:t>
            </a:r>
          </a:p>
          <a:p>
            <a:pPr indent="-228600" lvl="0" marL="457200" marR="0" rtl="0" algn="l">
              <a:spcBef>
                <a:spcPts val="0"/>
              </a:spcBef>
              <a:spcAft>
                <a:spcPts val="0"/>
              </a:spcAft>
              <a:buClr>
                <a:srgbClr val="000000"/>
              </a:buClr>
              <a:buChar char="●"/>
            </a:pPr>
            <a:r>
              <a:rPr lang="en">
                <a:solidFill>
                  <a:srgbClr val="000000"/>
                </a:solidFill>
              </a:rPr>
              <a:t>Any area on which an aquatic organism depends to carry out all it’s life processes</a:t>
            </a:r>
          </a:p>
          <a:p>
            <a:pPr lvl="0" marR="0" rtl="0" algn="l">
              <a:spcBef>
                <a:spcPts val="0"/>
              </a:spcBef>
              <a:spcAft>
                <a:spcPts val="0"/>
              </a:spcAft>
              <a:buNone/>
            </a:pPr>
            <a:r>
              <a:t/>
            </a:r>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6" name="Shape 96"/>
          <p:cNvSpPr txBox="1"/>
          <p:nvPr>
            <p:ph idx="1" type="body"/>
          </p:nvPr>
        </p:nvSpPr>
        <p:spPr>
          <a:xfrm>
            <a:off x="731522" y="4560569"/>
            <a:ext cx="5852100" cy="4320598"/>
          </a:xfrm>
          <a:prstGeom prst="rect">
            <a:avLst/>
          </a:prstGeom>
          <a:noFill/>
          <a:ln>
            <a:noFill/>
          </a:ln>
        </p:spPr>
        <p:txBody>
          <a:bodyPr anchorCtr="0" anchor="t" bIns="96625" lIns="96625" rIns="96625" tIns="96625">
            <a:noAutofit/>
          </a:bodyPr>
          <a:lstStyle/>
          <a:p>
            <a:pPr indent="0" lvl="0" marL="0" marR="0" rtl="0" algn="l">
              <a:spcBef>
                <a:spcPts val="0"/>
              </a:spcBef>
              <a:spcAft>
                <a:spcPts val="0"/>
              </a:spcAft>
              <a:buClr>
                <a:srgbClr val="3B8D61"/>
              </a:buClr>
              <a:buSzPct val="25000"/>
              <a:buFont typeface="Arial"/>
              <a:buNone/>
            </a:pPr>
            <a:r>
              <a:rPr b="1" lang="en">
                <a:solidFill>
                  <a:srgbClr val="000000"/>
                </a:solidFill>
              </a:rPr>
              <a:t>National Fish Habitat Partnership Map</a:t>
            </a:r>
          </a:p>
          <a:p>
            <a:pPr indent="-228600" lvl="0" marL="457200" marR="0" rtl="0" algn="l">
              <a:spcBef>
                <a:spcPts val="0"/>
              </a:spcBef>
              <a:spcAft>
                <a:spcPts val="0"/>
              </a:spcAft>
              <a:buClr>
                <a:srgbClr val="000000"/>
              </a:buClr>
              <a:buChar char="●"/>
            </a:pPr>
            <a:r>
              <a:rPr lang="en">
                <a:solidFill>
                  <a:srgbClr val="000000"/>
                </a:solidFill>
              </a:rPr>
              <a:t>This map displays habitat vulnerability scores </a:t>
            </a:r>
            <a:r>
              <a:rPr lang="en"/>
              <a:t>which were calculated by using data from anthropogenic disturbances</a:t>
            </a:r>
            <a:r>
              <a:rPr lang="en">
                <a:solidFill>
                  <a:srgbClr val="000000"/>
                </a:solidFill>
              </a:rPr>
              <a:t> across the Chesapeake Bay Watershed at HUC 12 resolution </a:t>
            </a:r>
          </a:p>
          <a:p>
            <a:pPr indent="-228600" lvl="0" marL="457200" marR="0" rtl="0" algn="l">
              <a:spcBef>
                <a:spcPts val="0"/>
              </a:spcBef>
              <a:spcAft>
                <a:spcPts val="0"/>
              </a:spcAft>
              <a:buClr>
                <a:srgbClr val="000000"/>
              </a:buClr>
              <a:buChar char="●"/>
            </a:pPr>
            <a:r>
              <a:rPr lang="en">
                <a:solidFill>
                  <a:srgbClr val="000000"/>
                </a:solidFill>
              </a:rPr>
              <a:t>We see orange and red color, representing high and very high current habitat degradation, especially in highly developed areas</a:t>
            </a:r>
          </a:p>
          <a:p>
            <a:pPr indent="-228600" lvl="0" marL="457200" marR="0" rtl="0" algn="l">
              <a:spcBef>
                <a:spcPts val="0"/>
              </a:spcBef>
              <a:spcAft>
                <a:spcPts val="0"/>
              </a:spcAft>
              <a:buClr>
                <a:srgbClr val="000000"/>
              </a:buClr>
              <a:buChar char="●"/>
            </a:pPr>
            <a:r>
              <a:rPr lang="en">
                <a:solidFill>
                  <a:srgbClr val="000000"/>
                </a:solidFill>
              </a:rPr>
              <a:t>We also see blue and purple color, representing low and very low current habitat degradation, especially in areas with lower development</a:t>
            </a:r>
          </a:p>
          <a:p>
            <a:pPr indent="-228600" lvl="0" marL="457200" marR="0" rtl="0" algn="l">
              <a:spcBef>
                <a:spcPts val="0"/>
              </a:spcBef>
              <a:spcAft>
                <a:spcPts val="0"/>
              </a:spcAft>
              <a:buClr>
                <a:srgbClr val="000000"/>
              </a:buClr>
              <a:buChar char="●"/>
            </a:pPr>
            <a:r>
              <a:rPr lang="en">
                <a:solidFill>
                  <a:srgbClr val="000000"/>
                </a:solidFill>
              </a:rPr>
              <a:t>The analysis included urban and agricultural land use and impervious surface as anthropogenic stressors.</a:t>
            </a:r>
          </a:p>
          <a:p>
            <a:pPr indent="-228600" lvl="1" marL="914400" marR="0" rtl="0" algn="l">
              <a:spcBef>
                <a:spcPts val="0"/>
              </a:spcBef>
              <a:spcAft>
                <a:spcPts val="0"/>
              </a:spcAft>
              <a:buClr>
                <a:srgbClr val="000000"/>
              </a:buClr>
              <a:buChar char="○"/>
            </a:pPr>
            <a:r>
              <a:rPr lang="en">
                <a:solidFill>
                  <a:srgbClr val="000000"/>
                </a:solidFill>
              </a:rPr>
              <a:t>Note impervious surface and shoreline hardening as stressors impacting fish habitat</a:t>
            </a:r>
          </a:p>
          <a:p>
            <a:pPr indent="0" lvl="0" marL="0" marR="0" rtl="0" algn="l">
              <a:spcBef>
                <a:spcPts val="0"/>
              </a:spcBef>
              <a:spcAft>
                <a:spcPts val="0"/>
              </a:spcAft>
              <a:buClr>
                <a:srgbClr val="3B8D61"/>
              </a:buClr>
              <a:buSzPct val="25000"/>
              <a:buFont typeface="Arial"/>
              <a:buNone/>
            </a:pPr>
            <a:r>
              <a:t/>
            </a:r>
            <a:endParaRPr b="1">
              <a:solidFill>
                <a:srgbClr val="3B8D61"/>
              </a:solidFill>
            </a:endParaRPr>
          </a:p>
          <a:p>
            <a:pPr indent="0" lvl="0" marL="0" marR="0" rtl="0" algn="l">
              <a:spcBef>
                <a:spcPts val="0"/>
              </a:spcBef>
              <a:spcAft>
                <a:spcPts val="0"/>
              </a:spcAft>
              <a:buClr>
                <a:srgbClr val="3B8D61"/>
              </a:buClr>
              <a:buSzPct val="25000"/>
              <a:buFont typeface="Arial"/>
              <a:buNone/>
            </a:pPr>
            <a:r>
              <a:rPr lang="en">
                <a:solidFill>
                  <a:srgbClr val="999999"/>
                </a:solidFill>
              </a:rPr>
              <a:t>Extra notes:</a:t>
            </a:r>
          </a:p>
          <a:p>
            <a:pPr indent="-171450" lvl="0" marL="171450" marR="0" rtl="0" algn="l">
              <a:spcBef>
                <a:spcPts val="0"/>
              </a:spcBef>
              <a:spcAft>
                <a:spcPts val="0"/>
              </a:spcAft>
              <a:buClr>
                <a:srgbClr val="999999"/>
              </a:buClr>
              <a:buSzPct val="100000"/>
              <a:buFont typeface="Arial"/>
              <a:buChar char="-"/>
            </a:pPr>
            <a:r>
              <a:rPr i="0" lang="en" sz="1100" u="none" cap="none" strike="noStrike">
                <a:solidFill>
                  <a:srgbClr val="999999"/>
                </a:solidFill>
              </a:rPr>
              <a:t>Anthropogenic Disturbances included:</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Urban and Agricultural land use</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Impervious surfaces</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Mines</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Fragmentation by dams</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Population density</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Water withdrawls</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Point Source Pollution</a:t>
            </a:r>
          </a:p>
          <a:p>
            <a:pPr indent="0" lvl="1" marL="457200" marR="0" rtl="0" algn="l">
              <a:spcBef>
                <a:spcPts val="0"/>
              </a:spcBef>
              <a:spcAft>
                <a:spcPts val="0"/>
              </a:spcAft>
              <a:buClr>
                <a:srgbClr val="3B8D61"/>
              </a:buClr>
              <a:buSzPct val="25000"/>
              <a:buFont typeface="Arial"/>
              <a:buNone/>
            </a:pPr>
            <a:r>
              <a:rPr i="0" lang="en" sz="1100" u="none" cap="none" strike="noStrike">
                <a:solidFill>
                  <a:srgbClr val="999999"/>
                </a:solidFill>
              </a:rPr>
              <a:t>Phosphorus, Nitrogen, Sediment Loading</a:t>
            </a:r>
          </a:p>
          <a:p>
            <a:pPr indent="0" lvl="1" marL="457200" marR="0" rtl="0" algn="l">
              <a:spcBef>
                <a:spcPts val="0"/>
              </a:spcBef>
              <a:buClr>
                <a:srgbClr val="3B8D61"/>
              </a:buClr>
              <a:buSzPct val="25000"/>
              <a:buFont typeface="Arial"/>
              <a:buNone/>
            </a:pPr>
            <a:r>
              <a:t/>
            </a:r>
            <a:endParaRPr i="0" sz="1100" u="none" cap="none" strike="noStrike">
              <a:solidFill>
                <a:srgbClr val="666666"/>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428625" y="708025"/>
            <a:ext cx="6297612" cy="3541712"/>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4" name="Shape 104"/>
          <p:cNvSpPr txBox="1"/>
          <p:nvPr>
            <p:ph idx="1" type="body"/>
          </p:nvPr>
        </p:nvSpPr>
        <p:spPr>
          <a:xfrm>
            <a:off x="715618" y="4485807"/>
            <a:ext cx="5724938" cy="4249709"/>
          </a:xfrm>
          <a:prstGeom prst="rect">
            <a:avLst/>
          </a:prstGeom>
          <a:noFill/>
          <a:ln>
            <a:noFill/>
          </a:ln>
        </p:spPr>
        <p:txBody>
          <a:bodyPr anchorCtr="0" anchor="t" bIns="94825" lIns="94825" rIns="94825" tIns="94825">
            <a:noAutofit/>
          </a:bodyPr>
          <a:lstStyle/>
          <a:p>
            <a:pPr lvl="0">
              <a:spcBef>
                <a:spcPts val="0"/>
              </a:spcBef>
              <a:buClr>
                <a:schemeClr val="dk1"/>
              </a:buClr>
              <a:buSzPct val="25000"/>
              <a:buFont typeface="Arial"/>
              <a:buNone/>
            </a:pPr>
            <a:r>
              <a:rPr b="1" lang="en"/>
              <a:t>We want to:</a:t>
            </a:r>
          </a:p>
          <a:p>
            <a:pPr indent="-228600" lvl="0" marL="457200" rtl="0">
              <a:spcBef>
                <a:spcPts val="0"/>
              </a:spcBef>
              <a:buChar char="●"/>
            </a:pPr>
            <a:r>
              <a:rPr lang="en"/>
              <a:t>Use scientific understanding to inform and improve local fish habitat restoration and conservation efforts</a:t>
            </a:r>
          </a:p>
          <a:p>
            <a:pPr indent="-228600" lvl="0" marL="457200" rtl="0">
              <a:spcBef>
                <a:spcPts val="0"/>
              </a:spcBef>
              <a:buChar char="●"/>
            </a:pPr>
            <a:r>
              <a:rPr lang="en"/>
              <a:t>Focus on shoreline hardening and impervious surface could allow for improved planning and more effective efforts.</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Identify the ask(s) for the Management Board up front, or clue them in to what you will be asking them later. All of the information in your presentation should support this. If you don’t necessarily have an ask, identify a few key points you want the Management Board to walk away with, and structure your presentation around those points.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171450" lvl="1" marL="628650" marR="0" rtl="0" algn="l">
              <a:spcBef>
                <a:spcPts val="0"/>
              </a:spcBef>
              <a:buClr>
                <a:schemeClr val="dk1"/>
              </a:buClr>
              <a:buSzPct val="100000"/>
              <a:buFont typeface="Arial"/>
              <a:buNone/>
            </a:pPr>
            <a:r>
              <a:t/>
            </a:r>
            <a:endParaRPr b="1"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8" name="Shape 118"/>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Where is the Fish Habitat Outcome?</a:t>
            </a:r>
          </a:p>
          <a:p>
            <a:pPr indent="-228600" lvl="0" marL="457200" rtl="0">
              <a:spcBef>
                <a:spcPts val="0"/>
              </a:spcBef>
              <a:buChar char="●"/>
            </a:pPr>
            <a:r>
              <a:rPr lang="en"/>
              <a:t>New Outcome in the 2014 Chesapeake Bay Watershed Agreement</a:t>
            </a:r>
          </a:p>
          <a:p>
            <a:pPr indent="-228600" lvl="0" marL="457200" rtl="0">
              <a:spcBef>
                <a:spcPts val="0"/>
              </a:spcBef>
              <a:buChar char="●"/>
            </a:pPr>
            <a:r>
              <a:rPr lang="en"/>
              <a:t>Management Strategy finalized in 2015</a:t>
            </a:r>
          </a:p>
          <a:p>
            <a:pPr indent="-228600" lvl="0" marL="457200" rtl="0">
              <a:spcBef>
                <a:spcPts val="0"/>
              </a:spcBef>
              <a:buChar char="●"/>
            </a:pPr>
            <a:r>
              <a:rPr lang="en"/>
              <a:t>First 2-year Workplan was finalized in April 2016</a:t>
            </a:r>
          </a:p>
          <a:p>
            <a:pPr indent="-228600" lvl="0" marL="457200" rtl="0">
              <a:spcBef>
                <a:spcPts val="0"/>
              </a:spcBef>
              <a:buChar char="●"/>
            </a:pPr>
            <a:r>
              <a:rPr lang="en"/>
              <a:t>Have been working on first 2-year workplan for the past year (only half the time)</a:t>
            </a:r>
          </a:p>
          <a:p>
            <a:pPr indent="-228600" lvl="0" marL="457200" rtl="0">
              <a:spcBef>
                <a:spcPts val="0"/>
              </a:spcBef>
              <a:buChar char="●"/>
            </a:pPr>
            <a:r>
              <a:rPr lang="en"/>
              <a:t>Assumption - Efforts from other CBP teams would contribute to our Outcome </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[section header, no action required] The section that follows should provide some brief historical context for the Bay Program’s work toward this outcome. Add slides as needed while being mindful of the time you have. </a:t>
            </a:r>
          </a:p>
          <a:p>
            <a:pPr indent="0" lvl="0" marL="0" marR="0" rtl="0" algn="l">
              <a:spcBef>
                <a:spcPts val="0"/>
              </a:spcBef>
              <a:buClr>
                <a:schemeClr val="dk1"/>
              </a:buClr>
              <a:buSzPct val="250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731522" y="4560569"/>
            <a:ext cx="5852100" cy="4320598"/>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Intersections with other Outcomes:</a:t>
            </a:r>
          </a:p>
          <a:p>
            <a:pPr indent="-228600" lvl="0" marL="457200" rtl="0">
              <a:spcBef>
                <a:spcPts val="0"/>
              </a:spcBef>
              <a:buChar char="●"/>
            </a:pPr>
            <a:r>
              <a:rPr lang="en"/>
              <a:t>Fish Habitat is notable in its numerous intersections with the other outcomes</a:t>
            </a:r>
          </a:p>
          <a:p>
            <a:pPr indent="-228600" lvl="1" marL="914400" rtl="0">
              <a:spcBef>
                <a:spcPts val="0"/>
              </a:spcBef>
              <a:buChar char="○"/>
            </a:pPr>
            <a:r>
              <a:rPr lang="en"/>
              <a:t>While there are 12 outcomes listed on this slide, this is just a subset of the full list of outcomes that have intersections with the Fish Habitat Outcome</a:t>
            </a:r>
          </a:p>
          <a:p>
            <a:pPr lvl="0" rtl="0">
              <a:spcBef>
                <a:spcPts val="0"/>
              </a:spcBef>
              <a:buNone/>
            </a:pPr>
            <a:r>
              <a:t/>
            </a:r>
            <a:endParaRP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indent="0" lvl="0" marL="0" marR="0" rtl="0" algn="l">
              <a:spcBef>
                <a:spcPts val="0"/>
              </a:spcBef>
              <a:spcAft>
                <a:spcPts val="0"/>
              </a:spcAft>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consider these questions and include those that are most relevant to your outcome.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ct val="25000"/>
              <a:buFont typeface="Rockwell"/>
              <a:buNone/>
            </a:pPr>
            <a:r>
              <a:rPr b="0" i="0" lang="en" sz="1100" u="none" cap="none" strike="noStrike">
                <a:solidFill>
                  <a:schemeClr val="dk1"/>
                </a:solidFill>
                <a:latin typeface="Arial"/>
                <a:ea typeface="Arial"/>
                <a:cs typeface="Arial"/>
                <a:sym typeface="Arial"/>
              </a:rPr>
              <a:t>Discussion Question 2: Which actions were most critical in progress thus far? Why? [Indicate which influencing factors these actions were meant to manage.]</a:t>
            </a:r>
          </a:p>
          <a:p>
            <a:pPr indent="0" lvl="2"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Discussion Question 3: Which management actions will be the most critical to your progress in the future? Why? [Indicate which influencing factors these actions were meant to manage.]</a:t>
            </a:r>
          </a:p>
          <a:p>
            <a:pPr indent="-304800" lvl="3" marL="342900" marR="0" rtl="0" algn="l">
              <a:spcBef>
                <a:spcPts val="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Based on this analysis, what management approaches will be carried forward? What new management approaches are necessary?</a:t>
            </a:r>
          </a:p>
          <a:p>
            <a:pPr indent="-304800" lvl="3" marL="342900" marR="0" rtl="0" algn="l">
              <a:spcBef>
                <a:spcPts val="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What gaps have been filled, and how will we build on this in the future?</a:t>
            </a: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2" name="Shape 162"/>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Decision Framework to Guide Us Moving Forward:</a:t>
            </a:r>
          </a:p>
          <a:p>
            <a:pPr indent="-228600" lvl="0" marL="457200" rtl="0">
              <a:spcBef>
                <a:spcPts val="0"/>
              </a:spcBef>
              <a:buChar char="●"/>
            </a:pPr>
            <a:r>
              <a:rPr lang="en"/>
              <a:t>Factors influencing our outcome achievement are: </a:t>
            </a:r>
          </a:p>
          <a:p>
            <a:pPr indent="-228600" lvl="1" marL="914400" rtl="0">
              <a:spcBef>
                <a:spcPts val="0"/>
              </a:spcBef>
              <a:buChar char="○"/>
            </a:pPr>
            <a:r>
              <a:rPr lang="en"/>
              <a:t>Scientific and technical understanding (Understanding habitat stressors such as impervious surface on numerous species)</a:t>
            </a:r>
          </a:p>
          <a:p>
            <a:pPr indent="-228600" lvl="1" marL="914400" rtl="0">
              <a:spcBef>
                <a:spcPts val="0"/>
              </a:spcBef>
              <a:buChar char="○"/>
            </a:pPr>
            <a:r>
              <a:rPr lang="en"/>
              <a:t>Government Engagement (Ensuring that when trends are observed in habitat impacts on fish, these trends are incorporated into current systems)</a:t>
            </a:r>
          </a:p>
          <a:p>
            <a:pPr indent="-228600" lvl="1" marL="914400" rtl="0">
              <a:spcBef>
                <a:spcPts val="0"/>
              </a:spcBef>
              <a:buChar char="○"/>
            </a:pPr>
            <a:r>
              <a:rPr lang="en"/>
              <a:t>Public Engagement (Communicating these trends to the local community, so that the scientific understanding can be implemented into local projects and supported by stakeholders)</a:t>
            </a:r>
          </a:p>
          <a:p>
            <a:pPr indent="-228600" lvl="0" marL="457200" rtl="0">
              <a:spcBef>
                <a:spcPts val="0"/>
              </a:spcBef>
              <a:buChar char="●"/>
            </a:pPr>
            <a:r>
              <a:rPr lang="en"/>
              <a:t>Current Efforts and Gaps</a:t>
            </a:r>
          </a:p>
          <a:p>
            <a:pPr indent="-228600" lvl="1" marL="914400" rtl="0">
              <a:spcBef>
                <a:spcPts val="0"/>
              </a:spcBef>
              <a:buChar char="○"/>
            </a:pPr>
            <a:r>
              <a:rPr lang="en"/>
              <a:t>Improved understanding, coordination, and communication are needed to address the factors</a:t>
            </a:r>
          </a:p>
          <a:p>
            <a:pPr indent="-228600" lvl="0" marL="457200" rtl="0">
              <a:spcBef>
                <a:spcPts val="0"/>
              </a:spcBef>
              <a:buChar char="●"/>
            </a:pPr>
            <a:r>
              <a:rPr lang="en"/>
              <a:t>Management Approaches</a:t>
            </a:r>
          </a:p>
          <a:p>
            <a:pPr indent="-228600" lvl="1" marL="914400" rtl="0">
              <a:spcBef>
                <a:spcPts val="0"/>
              </a:spcBef>
              <a:buChar char="○"/>
            </a:pPr>
            <a:r>
              <a:rPr lang="en"/>
              <a:t>The Fish Habitat Action Team has developed approaches to expand on our understanding of fish habitat, improve utilization by government agencies in policies and permitting, and engage the public in efforts</a:t>
            </a:r>
          </a:p>
          <a:p>
            <a:pPr lvl="0" rtl="0">
              <a:spcBef>
                <a:spcPts val="0"/>
              </a:spcBef>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spcAft>
                <a:spcPts val="0"/>
              </a:spcAft>
              <a:buClr>
                <a:schemeClr val="dk1"/>
              </a:buClr>
              <a:buSzPct val="25000"/>
              <a:buFont typeface="Arial"/>
              <a:buNone/>
            </a:pPr>
            <a:r>
              <a:t/>
            </a:r>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INSTRUCTIONS: Describe the factors, efforts &amp; gaps, and management approaches that are relevant to your ask or key takeaway. You could use the analysis and insight gained from your logic table to consider questions like, </a:t>
            </a:r>
          </a:p>
          <a:p>
            <a:pPr indent="0" lvl="0" marL="0" marR="0" rtl="0" algn="l">
              <a:spcBef>
                <a:spcPts val="0"/>
              </a:spcBef>
              <a:spcAft>
                <a:spcPts val="0"/>
              </a:spcAft>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a:p>
            <a:pPr indent="-474254" lvl="2" marL="474254" marR="0" rtl="0" algn="l">
              <a:spcBef>
                <a:spcPts val="0"/>
              </a:spcBef>
              <a:spcAft>
                <a:spcPts val="0"/>
              </a:spcAft>
              <a:buClr>
                <a:schemeClr val="dk1"/>
              </a:buClr>
              <a:buSzPct val="100000"/>
              <a:buFont typeface="Arial"/>
              <a:buChar char="•"/>
            </a:pPr>
            <a:r>
              <a:rPr b="0" i="0" lang="en" sz="1100" u="none" cap="none" strike="noStrike">
                <a:solidFill>
                  <a:schemeClr val="dk1"/>
                </a:solidFill>
                <a:latin typeface="Rockwell"/>
                <a:ea typeface="Rockwell"/>
                <a:cs typeface="Rockwell"/>
                <a:sym typeface="Rockwell"/>
              </a:rPr>
              <a:t>What are my critical factors originally identified in the Management Strategy?</a:t>
            </a:r>
          </a:p>
          <a:p>
            <a:pPr indent="-474254" lvl="2" marL="474254" marR="0" rtl="0" algn="l">
              <a:spcBef>
                <a:spcPts val="0"/>
              </a:spcBef>
              <a:spcAft>
                <a:spcPts val="0"/>
              </a:spcAft>
              <a:buClr>
                <a:schemeClr val="dk1"/>
              </a:buClr>
              <a:buSzPct val="100000"/>
              <a:buFont typeface="Arial"/>
              <a:buChar char="•"/>
            </a:pPr>
            <a:r>
              <a:rPr b="0" i="0" lang="en" sz="1100" u="none" cap="none" strike="noStrike">
                <a:solidFill>
                  <a:schemeClr val="dk1"/>
                </a:solidFill>
                <a:latin typeface="Rockwell"/>
                <a:ea typeface="Rockwell"/>
                <a:cs typeface="Rockwell"/>
                <a:sym typeface="Rockwell"/>
              </a:rPr>
              <a:t>What did I originally identify in the Management Strategy as gaps in existing programs that addressed those factors?</a:t>
            </a:r>
          </a:p>
          <a:p>
            <a:pPr indent="-474254" lvl="2" marL="474254" marR="0" rtl="0" algn="l">
              <a:spcBef>
                <a:spcPts val="0"/>
              </a:spcBef>
              <a:spcAft>
                <a:spcPts val="0"/>
              </a:spcAft>
              <a:buClr>
                <a:schemeClr val="dk1"/>
              </a:buClr>
              <a:buSzPct val="100000"/>
              <a:buFont typeface="Arial"/>
              <a:buChar char="•"/>
            </a:pPr>
            <a:r>
              <a:rPr b="0" i="0" lang="en" sz="1100" u="none" cap="none" strike="noStrike">
                <a:solidFill>
                  <a:schemeClr val="dk1"/>
                </a:solidFill>
                <a:latin typeface="Rockwell"/>
                <a:ea typeface="Rockwell"/>
                <a:cs typeface="Rockwell"/>
                <a:sym typeface="Rockwell"/>
              </a:rPr>
              <a:t>What were the management approaches I chose for my strategy and workplan to address those gaps? </a:t>
            </a:r>
          </a:p>
          <a:p>
            <a:pPr indent="-474254" lvl="2" marL="474254" marR="0" rtl="0" algn="l">
              <a:spcBef>
                <a:spcPts val="0"/>
              </a:spcBef>
              <a:spcAft>
                <a:spcPts val="0"/>
              </a:spcAft>
              <a:buClr>
                <a:schemeClr val="dk1"/>
              </a:buClr>
              <a:buSzPct val="25000"/>
              <a:buFont typeface="Arial"/>
              <a:buNone/>
            </a:pPr>
            <a:r>
              <a:t/>
            </a:r>
            <a:endParaRPr b="0" i="0" sz="1100" u="none" cap="none" strike="noStrike">
              <a:solidFill>
                <a:schemeClr val="dk1"/>
              </a:solidFill>
              <a:latin typeface="Rockwell"/>
              <a:ea typeface="Rockwell"/>
              <a:cs typeface="Rockwell"/>
              <a:sym typeface="Rockwell"/>
            </a:endParaRPr>
          </a:p>
          <a:p>
            <a:pPr indent="0" lvl="2" marL="0" marR="0" rtl="0" algn="l">
              <a:spcBef>
                <a:spcPts val="0"/>
              </a:spcBef>
              <a:spcAft>
                <a:spcPts val="0"/>
              </a:spcAft>
              <a:buClr>
                <a:schemeClr val="dk1"/>
              </a:buClr>
              <a:buSzPct val="250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REMEMBER: Prioritize the information you want to present based on your story, ask, or key takeaway. </a:t>
            </a:r>
          </a:p>
          <a:p>
            <a:pPr lvl="0" marR="0" rtl="0" algn="l">
              <a:spcBef>
                <a:spcPts val="0"/>
              </a:spcBef>
              <a:spcAft>
                <a:spcPts val="0"/>
              </a:spcAft>
              <a:buNone/>
            </a:pPr>
            <a:r>
              <a:t/>
            </a:r>
            <a:endParaRPr/>
          </a:p>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457200" y="719137"/>
            <a:ext cx="6400799"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8" name="Shape 178"/>
          <p:cNvSpPr txBox="1"/>
          <p:nvPr>
            <p:ph idx="1" type="body"/>
          </p:nvPr>
        </p:nvSpPr>
        <p:spPr>
          <a:xfrm>
            <a:off x="731522" y="4560569"/>
            <a:ext cx="5852159" cy="4320539"/>
          </a:xfrm>
          <a:prstGeom prst="rect">
            <a:avLst/>
          </a:prstGeom>
          <a:noFill/>
          <a:ln>
            <a:noFill/>
          </a:ln>
        </p:spPr>
        <p:txBody>
          <a:bodyPr anchorCtr="0" anchor="t" bIns="96625" lIns="96625" rIns="96625" tIns="96625">
            <a:noAutofit/>
          </a:bodyPr>
          <a:lstStyle/>
          <a:p>
            <a:pPr lvl="0">
              <a:spcBef>
                <a:spcPts val="0"/>
              </a:spcBef>
              <a:buClr>
                <a:schemeClr val="dk1"/>
              </a:buClr>
              <a:buSzPct val="25000"/>
              <a:buFont typeface="Arial"/>
              <a:buNone/>
            </a:pPr>
            <a:r>
              <a:rPr b="1" lang="en"/>
              <a:t>Where are we?</a:t>
            </a:r>
          </a:p>
          <a:p>
            <a:pPr indent="-228600" lvl="0" marL="457200" rtl="0">
              <a:spcBef>
                <a:spcPts val="0"/>
              </a:spcBef>
              <a:buChar char="●"/>
            </a:pPr>
            <a:r>
              <a:rPr lang="en"/>
              <a:t>We’re gradually progressing through our 2016 to 2017 workplan, but are currently facing some challenges that are inhibiting our progress</a:t>
            </a:r>
          </a:p>
          <a:p>
            <a:pPr lvl="0" rtl="0">
              <a:spcBef>
                <a:spcPts val="0"/>
              </a:spcBef>
              <a:buClr>
                <a:schemeClr val="dk1"/>
              </a:buClr>
              <a:buSzPct val="25000"/>
              <a:buFont typeface="Arial"/>
              <a:buNone/>
            </a:pPr>
            <a:r>
              <a:t/>
            </a:r>
            <a:endParaRPr/>
          </a:p>
          <a:p>
            <a:pPr lvl="0" rtl="0">
              <a:spcBef>
                <a:spcPts val="0"/>
              </a:spcBef>
              <a:buClr>
                <a:schemeClr val="dk1"/>
              </a:buClr>
              <a:buSzPct val="25000"/>
              <a:buFont typeface="Arial"/>
              <a:buNone/>
            </a:pPr>
            <a:r>
              <a:rPr lang="en"/>
              <a:t>_______________________________________</a:t>
            </a:r>
          </a:p>
          <a:p>
            <a:pPr lvl="0" rtl="0">
              <a:spcBef>
                <a:spcPts val="0"/>
              </a:spcBef>
              <a:buClr>
                <a:schemeClr val="dk1"/>
              </a:buClr>
              <a:buSzPct val="25000"/>
              <a:buFont typeface="Arial"/>
              <a:buNone/>
            </a:pPr>
            <a:r>
              <a:rPr lang="en"/>
              <a:t>SRS Text:</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[section header, no action required] This second section provides the AND part of the AND, BUT, THEREFORE story structure. This section provides an opportunity to talk about your progress. Use indicator data and charts from ChesapeakeProgress.com where available. If you do not have an indicator, fill in with other relevant information, charts, tables, etc. about your management approaches and workplan actions.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8"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 name="Shape 10"/>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11" name="Shape 11"/>
          <p:cNvSpPr/>
          <p:nvPr/>
        </p:nvSpPr>
        <p:spPr>
          <a:xfrm>
            <a:off x="0" y="500625"/>
            <a:ext cx="9144000" cy="3824100"/>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 name="Shape 12"/>
          <p:cNvSpPr/>
          <p:nvPr/>
        </p:nvSpPr>
        <p:spPr>
          <a:xfrm>
            <a:off x="0" y="4493603"/>
            <a:ext cx="9144000" cy="1182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 name="Shape 13"/>
          <p:cNvSpPr/>
          <p:nvPr/>
        </p:nvSpPr>
        <p:spPr>
          <a:xfrm>
            <a:off x="0" y="4584075"/>
            <a:ext cx="9144000" cy="5594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 name="Shape 14"/>
          <p:cNvSpPr txBox="1"/>
          <p:nvPr>
            <p:ph type="ctrTitle"/>
          </p:nvPr>
        </p:nvSpPr>
        <p:spPr>
          <a:xfrm>
            <a:off x="685800" y="2601425"/>
            <a:ext cx="5810400" cy="1159797"/>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rgbClr val="FFFFFF"/>
              </a:buClr>
              <a:buFont typeface="Roboto Slab"/>
              <a:buNone/>
              <a:defRPr b="1" i="0" sz="4800" u="none" cap="none" strike="noStrike">
                <a:solidFill>
                  <a:srgbClr val="FFFFFF"/>
                </a:solidFill>
                <a:latin typeface="Roboto Slab"/>
                <a:ea typeface="Roboto Slab"/>
                <a:cs typeface="Roboto Slab"/>
                <a:sym typeface="Roboto Slab"/>
              </a:defRPr>
            </a:lvl1pPr>
            <a:lvl2pPr indent="0" lvl="1" algn="ctr">
              <a:spcBef>
                <a:spcPts val="0"/>
              </a:spcBef>
              <a:buClr>
                <a:srgbClr val="FFFFFF"/>
              </a:buClr>
              <a:buFont typeface="Roboto Slab"/>
              <a:buNone/>
              <a:defRPr b="1" sz="6000">
                <a:solidFill>
                  <a:srgbClr val="FFFFFF"/>
                </a:solidFill>
                <a:latin typeface="Roboto Slab"/>
                <a:ea typeface="Roboto Slab"/>
                <a:cs typeface="Roboto Slab"/>
                <a:sym typeface="Roboto Slab"/>
              </a:defRPr>
            </a:lvl2pPr>
            <a:lvl3pPr indent="0" lvl="2" algn="ctr">
              <a:spcBef>
                <a:spcPts val="0"/>
              </a:spcBef>
              <a:buClr>
                <a:srgbClr val="FFFFFF"/>
              </a:buClr>
              <a:buFont typeface="Roboto Slab"/>
              <a:buNone/>
              <a:defRPr b="1" sz="6000">
                <a:solidFill>
                  <a:srgbClr val="FFFFFF"/>
                </a:solidFill>
                <a:latin typeface="Roboto Slab"/>
                <a:ea typeface="Roboto Slab"/>
                <a:cs typeface="Roboto Slab"/>
                <a:sym typeface="Roboto Slab"/>
              </a:defRPr>
            </a:lvl3pPr>
            <a:lvl4pPr indent="0" lvl="3" algn="ctr">
              <a:spcBef>
                <a:spcPts val="0"/>
              </a:spcBef>
              <a:buClr>
                <a:srgbClr val="FFFFFF"/>
              </a:buClr>
              <a:buFont typeface="Roboto Slab"/>
              <a:buNone/>
              <a:defRPr b="1" sz="6000">
                <a:solidFill>
                  <a:srgbClr val="FFFFFF"/>
                </a:solidFill>
                <a:latin typeface="Roboto Slab"/>
                <a:ea typeface="Roboto Slab"/>
                <a:cs typeface="Roboto Slab"/>
                <a:sym typeface="Roboto Slab"/>
              </a:defRPr>
            </a:lvl4pPr>
            <a:lvl5pPr indent="0" lvl="4" algn="ctr">
              <a:spcBef>
                <a:spcPts val="0"/>
              </a:spcBef>
              <a:buClr>
                <a:srgbClr val="FFFFFF"/>
              </a:buClr>
              <a:buFont typeface="Roboto Slab"/>
              <a:buNone/>
              <a:defRPr b="1" sz="6000">
                <a:solidFill>
                  <a:srgbClr val="FFFFFF"/>
                </a:solidFill>
                <a:latin typeface="Roboto Slab"/>
                <a:ea typeface="Roboto Slab"/>
                <a:cs typeface="Roboto Slab"/>
                <a:sym typeface="Roboto Slab"/>
              </a:defRPr>
            </a:lvl5pPr>
            <a:lvl6pPr indent="0" lvl="5" algn="ctr">
              <a:spcBef>
                <a:spcPts val="0"/>
              </a:spcBef>
              <a:buClr>
                <a:srgbClr val="FFFFFF"/>
              </a:buClr>
              <a:buFont typeface="Roboto Slab"/>
              <a:buNone/>
              <a:defRPr b="1" sz="6000">
                <a:solidFill>
                  <a:srgbClr val="FFFFFF"/>
                </a:solidFill>
                <a:latin typeface="Roboto Slab"/>
                <a:ea typeface="Roboto Slab"/>
                <a:cs typeface="Roboto Slab"/>
                <a:sym typeface="Roboto Slab"/>
              </a:defRPr>
            </a:lvl6pPr>
            <a:lvl7pPr indent="0" lvl="6" algn="ctr">
              <a:spcBef>
                <a:spcPts val="0"/>
              </a:spcBef>
              <a:buClr>
                <a:srgbClr val="FFFFFF"/>
              </a:buClr>
              <a:buFont typeface="Roboto Slab"/>
              <a:buNone/>
              <a:defRPr b="1" sz="6000">
                <a:solidFill>
                  <a:srgbClr val="FFFFFF"/>
                </a:solidFill>
                <a:latin typeface="Roboto Slab"/>
                <a:ea typeface="Roboto Slab"/>
                <a:cs typeface="Roboto Slab"/>
                <a:sym typeface="Roboto Slab"/>
              </a:defRPr>
            </a:lvl7pPr>
            <a:lvl8pPr indent="0" lvl="7" algn="ctr">
              <a:spcBef>
                <a:spcPts val="0"/>
              </a:spcBef>
              <a:buClr>
                <a:srgbClr val="FFFFFF"/>
              </a:buClr>
              <a:buFont typeface="Roboto Slab"/>
              <a:buNone/>
              <a:defRPr b="1" sz="6000">
                <a:solidFill>
                  <a:srgbClr val="FFFFFF"/>
                </a:solidFill>
                <a:latin typeface="Roboto Slab"/>
                <a:ea typeface="Roboto Slab"/>
                <a:cs typeface="Roboto Slab"/>
                <a:sym typeface="Roboto Slab"/>
              </a:defRPr>
            </a:lvl8pPr>
            <a:lvl9pPr indent="0" lvl="8" algn="ctr">
              <a:spcBef>
                <a:spcPts val="0"/>
              </a:spcBef>
              <a:buClr>
                <a:srgbClr val="FFFFFF"/>
              </a:buClr>
              <a:buFont typeface="Roboto Slab"/>
              <a:buNone/>
              <a:defRPr b="1" sz="6000">
                <a:solidFill>
                  <a:srgbClr val="FFFFFF"/>
                </a:solidFill>
                <a:latin typeface="Roboto Slab"/>
                <a:ea typeface="Roboto Slab"/>
                <a:cs typeface="Roboto Slab"/>
                <a:sym typeface="Roboto Slab"/>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5" name="Shape 15"/>
        <p:cNvGrpSpPr/>
        <p:nvPr/>
      </p:nvGrpSpPr>
      <p:grpSpPr>
        <a:xfrm>
          <a:off x="0" y="0"/>
          <a:ext cx="0" cy="0"/>
          <a:chOff x="0" y="0"/>
          <a:chExt cx="0" cy="0"/>
        </a:xfrm>
      </p:grpSpPr>
      <p:sp>
        <p:nvSpPr>
          <p:cNvPr id="16" name="Shape 16"/>
          <p:cNvSpPr/>
          <p:nvPr/>
        </p:nvSpPr>
        <p:spPr>
          <a:xfrm>
            <a:off x="0" y="1148250"/>
            <a:ext cx="9144000" cy="28470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 name="Shape 17"/>
          <p:cNvSpPr/>
          <p:nvPr/>
        </p:nvSpPr>
        <p:spPr>
          <a:xfrm>
            <a:off x="3398537" y="1599537"/>
            <a:ext cx="2346923" cy="1944424"/>
          </a:xfrm>
          <a:prstGeom prst="rect">
            <a:avLst/>
          </a:prstGeom>
        </p:spPr>
        <p:txBody>
          <a:bodyPr>
            <a:prstTxWarp prst="textPlain"/>
          </a:bodyPr>
          <a:lstStyle/>
          <a:p>
            <a:pPr lvl="0" algn="ctr"/>
            <a:r>
              <a:rPr b="0" i="0">
                <a:ln>
                  <a:noFill/>
                </a:ln>
                <a:solidFill>
                  <a:srgbClr val="0E3142">
                    <a:alpha val="20000"/>
                  </a:srgbClr>
                </a:solidFill>
                <a:latin typeface="Impact"/>
              </a:rPr>
              <a:t>“</a:t>
            </a:r>
          </a:p>
        </p:txBody>
      </p:sp>
      <p:sp>
        <p:nvSpPr>
          <p:cNvPr id="18" name="Shape 18"/>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19" name="Shape 19"/>
          <p:cNvSpPr/>
          <p:nvPr/>
        </p:nvSpPr>
        <p:spPr>
          <a:xfrm>
            <a:off x="0" y="500624"/>
            <a:ext cx="9144000" cy="732000"/>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 name="Shape 20"/>
          <p:cNvSpPr/>
          <p:nvPr/>
        </p:nvSpPr>
        <p:spPr>
          <a:xfrm>
            <a:off x="0" y="3962800"/>
            <a:ext cx="9144000" cy="3702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 name="Shape 21"/>
          <p:cNvSpPr/>
          <p:nvPr/>
        </p:nvSpPr>
        <p:spPr>
          <a:xfrm>
            <a:off x="0" y="4333125"/>
            <a:ext cx="9144000" cy="8102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2" name="Shape 22"/>
          <p:cNvSpPr txBox="1"/>
          <p:nvPr>
            <p:ph idx="1" type="body"/>
          </p:nvPr>
        </p:nvSpPr>
        <p:spPr>
          <a:xfrm>
            <a:off x="1556175" y="2300275"/>
            <a:ext cx="6031800" cy="605100"/>
          </a:xfrm>
          <a:prstGeom prst="rect">
            <a:avLst/>
          </a:prstGeom>
          <a:noFill/>
          <a:ln>
            <a:noFill/>
          </a:ln>
        </p:spPr>
        <p:txBody>
          <a:bodyPr anchorCtr="0" anchor="ctr" bIns="91425" lIns="91425" rIns="91425" tIns="91425"/>
          <a:lstStyle>
            <a:lvl1pPr indent="254000" lvl="0" marL="0" marR="0" rtl="0" algn="ctr">
              <a:lnSpc>
                <a:spcPct val="100000"/>
              </a:lnSpc>
              <a:spcBef>
                <a:spcPts val="0"/>
              </a:spcBef>
              <a:spcAft>
                <a:spcPts val="0"/>
              </a:spcAft>
              <a:buClr>
                <a:srgbClr val="FFFFFF"/>
              </a:buClr>
              <a:buSzPct val="100000"/>
              <a:buFont typeface="Nixie One"/>
              <a:buChar char="▪"/>
              <a:defRPr b="0" i="0" sz="2000" u="none" cap="none" strike="noStrike">
                <a:solidFill>
                  <a:srgbClr val="FFFFFF"/>
                </a:solidFill>
                <a:latin typeface="Nixie One"/>
                <a:ea typeface="Nixie One"/>
                <a:cs typeface="Nixie One"/>
                <a:sym typeface="Nixie One"/>
              </a:defRPr>
            </a:lvl1pPr>
            <a:lvl2pPr indent="254000" lvl="1" marL="457200" marR="0" rtl="0" algn="ctr">
              <a:lnSpc>
                <a:spcPct val="100000"/>
              </a:lnSpc>
              <a:spcBef>
                <a:spcPts val="0"/>
              </a:spcBef>
              <a:spcAft>
                <a:spcPts val="0"/>
              </a:spcAft>
              <a:buClr>
                <a:srgbClr val="FFFFFF"/>
              </a:buClr>
              <a:buSzPct val="100000"/>
              <a:buFont typeface="Nixie One"/>
              <a:buChar char="▫"/>
              <a:defRPr b="0" i="0" sz="2000" u="none" cap="none" strike="noStrike">
                <a:solidFill>
                  <a:srgbClr val="FFFFFF"/>
                </a:solidFill>
                <a:latin typeface="Nixie One"/>
                <a:ea typeface="Nixie One"/>
                <a:cs typeface="Nixie One"/>
                <a:sym typeface="Nixie One"/>
              </a:defRPr>
            </a:lvl2pPr>
            <a:lvl3pPr indent="0" lvl="2" marL="9144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3pPr>
            <a:lvl4pPr indent="0" lvl="3" marL="13716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4pPr>
            <a:lvl5pPr indent="0" lvl="4" marL="18288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5pPr>
            <a:lvl6pPr indent="0" lvl="5" marL="22860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6pPr>
            <a:lvl7pPr indent="0" lvl="6" marL="27432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7pPr>
            <a:lvl8pPr indent="0" lvl="7" marL="32004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8pPr>
            <a:lvl9pPr indent="0" lvl="8" marL="3657600" marR="0" rtl="0" algn="ctr">
              <a:lnSpc>
                <a:spcPct val="100000"/>
              </a:lnSpc>
              <a:spcBef>
                <a:spcPts val="0"/>
              </a:spcBef>
              <a:spcAft>
                <a:spcPts val="0"/>
              </a:spcAft>
              <a:buClr>
                <a:srgbClr val="FFFFFF"/>
              </a:buClr>
              <a:buFont typeface="Nixie One"/>
              <a:buNone/>
              <a:defRPr b="0" i="0" sz="2000" u="none" cap="none" strike="noStrike">
                <a:solidFill>
                  <a:srgbClr val="FFFFFF"/>
                </a:solidFill>
                <a:latin typeface="Nixie One"/>
                <a:ea typeface="Nixie One"/>
                <a:cs typeface="Nixie One"/>
                <a:sym typeface="Nixie 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3" name="Shape 23"/>
        <p:cNvGrpSpPr/>
        <p:nvPr/>
      </p:nvGrpSpPr>
      <p:grpSpPr>
        <a:xfrm>
          <a:off x="0" y="0"/>
          <a:ext cx="0" cy="0"/>
          <a:chOff x="0" y="0"/>
          <a:chExt cx="0" cy="0"/>
        </a:xfrm>
      </p:grpSpPr>
      <p:sp>
        <p:nvSpPr>
          <p:cNvPr id="24" name="Shape 24"/>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25" name="Shape 25"/>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 name="Shape 26"/>
          <p:cNvSpPr/>
          <p:nvPr/>
        </p:nvSpPr>
        <p:spPr>
          <a:xfrm>
            <a:off x="0" y="1553404"/>
            <a:ext cx="247200" cy="15327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7" name="Shape 27"/>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8" name="Shape 28"/>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29" name="Shape 29"/>
          <p:cNvCxnSpPr/>
          <p:nvPr/>
        </p:nvCxnSpPr>
        <p:spPr>
          <a:xfrm>
            <a:off x="1037450" y="809725"/>
            <a:ext cx="0" cy="470700"/>
          </a:xfrm>
          <a:prstGeom prst="straightConnector1">
            <a:avLst/>
          </a:prstGeom>
          <a:noFill/>
          <a:ln cap="flat" cmpd="sng" w="9525">
            <a:solidFill>
              <a:srgbClr val="18637B"/>
            </a:solidFill>
            <a:prstDash val="solid"/>
            <a:round/>
            <a:headEnd len="med" w="med" type="none"/>
            <a:tailEnd len="med" w="med" type="none"/>
          </a:ln>
        </p:spPr>
      </p:cxnSp>
      <p:sp>
        <p:nvSpPr>
          <p:cNvPr id="30" name="Shape 30"/>
          <p:cNvSpPr txBox="1"/>
          <p:nvPr>
            <p:ph type="title"/>
          </p:nvPr>
        </p:nvSpPr>
        <p:spPr>
          <a:xfrm>
            <a:off x="1146025" y="530725"/>
            <a:ext cx="3208798" cy="1028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Roboto Slab"/>
              <a:buNone/>
              <a:defRPr b="1" i="0" sz="1800" u="none" cap="none" strike="noStrike">
                <a:solidFill>
                  <a:srgbClr val="FFFFFF"/>
                </a:solidFill>
                <a:latin typeface="Roboto Slab"/>
                <a:ea typeface="Roboto Slab"/>
                <a:cs typeface="Roboto Slab"/>
                <a:sym typeface="Roboto Slab"/>
              </a:defRPr>
            </a:lvl1pPr>
            <a:lvl2pPr indent="0" lvl="1">
              <a:spcBef>
                <a:spcPts val="0"/>
              </a:spcBef>
              <a:buClr>
                <a:srgbClr val="FFFFFF"/>
              </a:buClr>
              <a:buFont typeface="Roboto Slab"/>
              <a:buNone/>
              <a:defRPr b="1" sz="1800">
                <a:solidFill>
                  <a:srgbClr val="FFFFFF"/>
                </a:solidFill>
                <a:latin typeface="Roboto Slab"/>
                <a:ea typeface="Roboto Slab"/>
                <a:cs typeface="Roboto Slab"/>
                <a:sym typeface="Roboto Slab"/>
              </a:defRPr>
            </a:lvl2pPr>
            <a:lvl3pPr indent="0" lvl="2">
              <a:spcBef>
                <a:spcPts val="0"/>
              </a:spcBef>
              <a:buClr>
                <a:srgbClr val="FFFFFF"/>
              </a:buClr>
              <a:buFont typeface="Roboto Slab"/>
              <a:buNone/>
              <a:defRPr b="1" sz="1800">
                <a:solidFill>
                  <a:srgbClr val="FFFFFF"/>
                </a:solidFill>
                <a:latin typeface="Roboto Slab"/>
                <a:ea typeface="Roboto Slab"/>
                <a:cs typeface="Roboto Slab"/>
                <a:sym typeface="Roboto Slab"/>
              </a:defRPr>
            </a:lvl3pPr>
            <a:lvl4pPr indent="0" lvl="3">
              <a:spcBef>
                <a:spcPts val="0"/>
              </a:spcBef>
              <a:buClr>
                <a:srgbClr val="FFFFFF"/>
              </a:buClr>
              <a:buFont typeface="Roboto Slab"/>
              <a:buNone/>
              <a:defRPr b="1" sz="1800">
                <a:solidFill>
                  <a:srgbClr val="FFFFFF"/>
                </a:solidFill>
                <a:latin typeface="Roboto Slab"/>
                <a:ea typeface="Roboto Slab"/>
                <a:cs typeface="Roboto Slab"/>
                <a:sym typeface="Roboto Slab"/>
              </a:defRPr>
            </a:lvl4pPr>
            <a:lvl5pPr indent="0" lvl="4">
              <a:spcBef>
                <a:spcPts val="0"/>
              </a:spcBef>
              <a:buClr>
                <a:srgbClr val="FFFFFF"/>
              </a:buClr>
              <a:buFont typeface="Roboto Slab"/>
              <a:buNone/>
              <a:defRPr b="1" sz="1800">
                <a:solidFill>
                  <a:srgbClr val="FFFFFF"/>
                </a:solidFill>
                <a:latin typeface="Roboto Slab"/>
                <a:ea typeface="Roboto Slab"/>
                <a:cs typeface="Roboto Slab"/>
                <a:sym typeface="Roboto Slab"/>
              </a:defRPr>
            </a:lvl5pPr>
            <a:lvl6pPr indent="0" lvl="5">
              <a:spcBef>
                <a:spcPts val="0"/>
              </a:spcBef>
              <a:buClr>
                <a:srgbClr val="FFFFFF"/>
              </a:buClr>
              <a:buFont typeface="Roboto Slab"/>
              <a:buNone/>
              <a:defRPr b="1" sz="1800">
                <a:solidFill>
                  <a:srgbClr val="FFFFFF"/>
                </a:solidFill>
                <a:latin typeface="Roboto Slab"/>
                <a:ea typeface="Roboto Slab"/>
                <a:cs typeface="Roboto Slab"/>
                <a:sym typeface="Roboto Slab"/>
              </a:defRPr>
            </a:lvl6pPr>
            <a:lvl7pPr indent="0" lvl="6">
              <a:spcBef>
                <a:spcPts val="0"/>
              </a:spcBef>
              <a:buClr>
                <a:srgbClr val="FFFFFF"/>
              </a:buClr>
              <a:buFont typeface="Roboto Slab"/>
              <a:buNone/>
              <a:defRPr b="1" sz="1800">
                <a:solidFill>
                  <a:srgbClr val="FFFFFF"/>
                </a:solidFill>
                <a:latin typeface="Roboto Slab"/>
                <a:ea typeface="Roboto Slab"/>
                <a:cs typeface="Roboto Slab"/>
                <a:sym typeface="Roboto Slab"/>
              </a:defRPr>
            </a:lvl7pPr>
            <a:lvl8pPr indent="0" lvl="7">
              <a:spcBef>
                <a:spcPts val="0"/>
              </a:spcBef>
              <a:buClr>
                <a:srgbClr val="FFFFFF"/>
              </a:buClr>
              <a:buFont typeface="Roboto Slab"/>
              <a:buNone/>
              <a:defRPr b="1" sz="1800">
                <a:solidFill>
                  <a:srgbClr val="FFFFFF"/>
                </a:solidFill>
                <a:latin typeface="Roboto Slab"/>
                <a:ea typeface="Roboto Slab"/>
                <a:cs typeface="Roboto Slab"/>
                <a:sym typeface="Roboto Slab"/>
              </a:defRPr>
            </a:lvl8pPr>
            <a:lvl9pPr indent="0" lvl="8">
              <a:spcBef>
                <a:spcPts val="0"/>
              </a:spcBef>
              <a:buClr>
                <a:srgbClr val="FFFFFF"/>
              </a:buClr>
              <a:buFont typeface="Roboto Slab"/>
              <a:buNone/>
              <a:defRPr b="1" sz="1800">
                <a:solidFill>
                  <a:srgbClr val="FFFFFF"/>
                </a:solidFill>
                <a:latin typeface="Roboto Slab"/>
                <a:ea typeface="Roboto Slab"/>
                <a:cs typeface="Roboto Slab"/>
                <a:sym typeface="Roboto Slab"/>
              </a:defRPr>
            </a:lvl9pPr>
          </a:lstStyle>
          <a:p/>
        </p:txBody>
      </p:sp>
      <p:sp>
        <p:nvSpPr>
          <p:cNvPr id="31" name="Shape 31"/>
          <p:cNvSpPr txBox="1"/>
          <p:nvPr>
            <p:ph idx="1" type="body"/>
          </p:nvPr>
        </p:nvSpPr>
        <p:spPr>
          <a:xfrm>
            <a:off x="1146025" y="1767275"/>
            <a:ext cx="7540800" cy="3158699"/>
          </a:xfrm>
          <a:prstGeom prst="rect">
            <a:avLst/>
          </a:prstGeom>
          <a:noFill/>
          <a:ln>
            <a:noFill/>
          </a:ln>
        </p:spPr>
        <p:txBody>
          <a:bodyPr anchorCtr="0" anchor="t" bIns="91425" lIns="91425" rIns="91425" tIns="91425"/>
          <a:lstStyle>
            <a:lvl1pPr indent="355600" lvl="0" marL="0" marR="0" rtl="0" algn="l">
              <a:lnSpc>
                <a:spcPct val="100000"/>
              </a:lnSpc>
              <a:spcBef>
                <a:spcPts val="0"/>
              </a:spcBef>
              <a:spcAft>
                <a:spcPts val="0"/>
              </a:spcAft>
              <a:buClr>
                <a:srgbClr val="114454"/>
              </a:buClr>
              <a:buSzPct val="100000"/>
              <a:buFont typeface="Nixie One"/>
              <a:buChar char="▪"/>
              <a:defRPr b="0" i="0" sz="2800" u="none" cap="none" strike="noStrike">
                <a:solidFill>
                  <a:srgbClr val="114454"/>
                </a:solidFill>
                <a:latin typeface="Nixie One"/>
                <a:ea typeface="Nixie One"/>
                <a:cs typeface="Nixie One"/>
                <a:sym typeface="Nixie One"/>
              </a:defRPr>
            </a:lvl1pPr>
            <a:lvl2pPr indent="355600" lvl="1" marL="457200" marR="0" rtl="0" algn="l">
              <a:lnSpc>
                <a:spcPct val="100000"/>
              </a:lnSpc>
              <a:spcBef>
                <a:spcPts val="0"/>
              </a:spcBef>
              <a:spcAft>
                <a:spcPts val="0"/>
              </a:spcAft>
              <a:buClr>
                <a:srgbClr val="114454"/>
              </a:buClr>
              <a:buSzPct val="100000"/>
              <a:buFont typeface="Nixie One"/>
              <a:buChar char="▫"/>
              <a:defRPr b="0" i="0" sz="2800" u="none" cap="none" strike="noStrike">
                <a:solidFill>
                  <a:srgbClr val="114454"/>
                </a:solidFill>
                <a:latin typeface="Nixie One"/>
                <a:ea typeface="Nixie One"/>
                <a:cs typeface="Nixie One"/>
                <a:sym typeface="Nixie One"/>
              </a:defRPr>
            </a:lvl2pPr>
            <a:lvl3pPr indent="0" lvl="2" marL="9144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3pPr>
            <a:lvl4pPr indent="0" lvl="3" marL="13716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4pPr>
            <a:lvl5pPr indent="0" lvl="4" marL="18288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5pPr>
            <a:lvl6pPr indent="0" lvl="5" marL="22860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6pPr>
            <a:lvl7pPr indent="0" lvl="6" marL="27432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7pPr>
            <a:lvl8pPr indent="0" lvl="7" marL="32004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8pPr>
            <a:lvl9pPr indent="0" lvl="8" marL="3657600" marR="0" rtl="0" algn="l">
              <a:lnSpc>
                <a:spcPct val="100000"/>
              </a:lnSpc>
              <a:spcBef>
                <a:spcPts val="0"/>
              </a:spcBef>
              <a:spcAft>
                <a:spcPts val="0"/>
              </a:spcAft>
              <a:buClr>
                <a:srgbClr val="114454"/>
              </a:buClr>
              <a:buFont typeface="Nixie One"/>
              <a:buNone/>
              <a:defRPr b="0" i="0" sz="2800" u="none" cap="none" strike="noStrike">
                <a:solidFill>
                  <a:srgbClr val="114454"/>
                </a:solidFill>
                <a:latin typeface="Nixie One"/>
                <a:ea typeface="Nixie One"/>
                <a:cs typeface="Nixie One"/>
                <a:sym typeface="Nixie 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32" name="Shape 32"/>
        <p:cNvGrpSpPr/>
        <p:nvPr/>
      </p:nvGrpSpPr>
      <p:grpSpPr>
        <a:xfrm>
          <a:off x="0" y="0"/>
          <a:ext cx="0" cy="0"/>
          <a:chOff x="0" y="0"/>
          <a:chExt cx="0" cy="0"/>
        </a:xfrm>
      </p:grpSpPr>
      <p:sp>
        <p:nvSpPr>
          <p:cNvPr id="33" name="Shape 33"/>
          <p:cNvSpPr txBox="1"/>
          <p:nvPr>
            <p:ph type="ctrTitle"/>
          </p:nvPr>
        </p:nvSpPr>
        <p:spPr>
          <a:xfrm>
            <a:off x="4113600" y="2878750"/>
            <a:ext cx="4505699" cy="1159797"/>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rgbClr val="114454"/>
              </a:buClr>
              <a:buFont typeface="Roboto Slab"/>
              <a:buNone/>
              <a:defRPr b="1" i="0" sz="4800" u="none" cap="none" strike="noStrike">
                <a:solidFill>
                  <a:srgbClr val="114454"/>
                </a:solidFill>
                <a:latin typeface="Roboto Slab"/>
                <a:ea typeface="Roboto Slab"/>
                <a:cs typeface="Roboto Slab"/>
                <a:sym typeface="Roboto Slab"/>
              </a:defRPr>
            </a:lvl1pPr>
            <a:lvl2pPr indent="0" lvl="1" rtl="0">
              <a:spcBef>
                <a:spcPts val="0"/>
              </a:spcBef>
              <a:buClr>
                <a:srgbClr val="114454"/>
              </a:buClr>
              <a:buFont typeface="Roboto Slab"/>
              <a:buNone/>
              <a:defRPr b="1" sz="4800">
                <a:solidFill>
                  <a:srgbClr val="114454"/>
                </a:solidFill>
                <a:latin typeface="Roboto Slab"/>
                <a:ea typeface="Roboto Slab"/>
                <a:cs typeface="Roboto Slab"/>
                <a:sym typeface="Roboto Slab"/>
              </a:defRPr>
            </a:lvl2pPr>
            <a:lvl3pPr indent="0" lvl="2" rtl="0">
              <a:spcBef>
                <a:spcPts val="0"/>
              </a:spcBef>
              <a:buClr>
                <a:srgbClr val="114454"/>
              </a:buClr>
              <a:buFont typeface="Roboto Slab"/>
              <a:buNone/>
              <a:defRPr b="1" sz="4800">
                <a:solidFill>
                  <a:srgbClr val="114454"/>
                </a:solidFill>
                <a:latin typeface="Roboto Slab"/>
                <a:ea typeface="Roboto Slab"/>
                <a:cs typeface="Roboto Slab"/>
                <a:sym typeface="Roboto Slab"/>
              </a:defRPr>
            </a:lvl3pPr>
            <a:lvl4pPr indent="0" lvl="3" rtl="0">
              <a:spcBef>
                <a:spcPts val="0"/>
              </a:spcBef>
              <a:buClr>
                <a:srgbClr val="114454"/>
              </a:buClr>
              <a:buFont typeface="Roboto Slab"/>
              <a:buNone/>
              <a:defRPr b="1" sz="4800">
                <a:solidFill>
                  <a:srgbClr val="114454"/>
                </a:solidFill>
                <a:latin typeface="Roboto Slab"/>
                <a:ea typeface="Roboto Slab"/>
                <a:cs typeface="Roboto Slab"/>
                <a:sym typeface="Roboto Slab"/>
              </a:defRPr>
            </a:lvl4pPr>
            <a:lvl5pPr indent="0" lvl="4" rtl="0">
              <a:spcBef>
                <a:spcPts val="0"/>
              </a:spcBef>
              <a:buClr>
                <a:srgbClr val="114454"/>
              </a:buClr>
              <a:buFont typeface="Roboto Slab"/>
              <a:buNone/>
              <a:defRPr b="1" sz="4800">
                <a:solidFill>
                  <a:srgbClr val="114454"/>
                </a:solidFill>
                <a:latin typeface="Roboto Slab"/>
                <a:ea typeface="Roboto Slab"/>
                <a:cs typeface="Roboto Slab"/>
                <a:sym typeface="Roboto Slab"/>
              </a:defRPr>
            </a:lvl5pPr>
            <a:lvl6pPr indent="0" lvl="5" rtl="0">
              <a:spcBef>
                <a:spcPts val="0"/>
              </a:spcBef>
              <a:buClr>
                <a:srgbClr val="114454"/>
              </a:buClr>
              <a:buFont typeface="Roboto Slab"/>
              <a:buNone/>
              <a:defRPr b="1" sz="4800">
                <a:solidFill>
                  <a:srgbClr val="114454"/>
                </a:solidFill>
                <a:latin typeface="Roboto Slab"/>
                <a:ea typeface="Roboto Slab"/>
                <a:cs typeface="Roboto Slab"/>
                <a:sym typeface="Roboto Slab"/>
              </a:defRPr>
            </a:lvl6pPr>
            <a:lvl7pPr indent="0" lvl="6" rtl="0">
              <a:spcBef>
                <a:spcPts val="0"/>
              </a:spcBef>
              <a:buClr>
                <a:srgbClr val="114454"/>
              </a:buClr>
              <a:buFont typeface="Roboto Slab"/>
              <a:buNone/>
              <a:defRPr b="1" sz="4800">
                <a:solidFill>
                  <a:srgbClr val="114454"/>
                </a:solidFill>
                <a:latin typeface="Roboto Slab"/>
                <a:ea typeface="Roboto Slab"/>
                <a:cs typeface="Roboto Slab"/>
                <a:sym typeface="Roboto Slab"/>
              </a:defRPr>
            </a:lvl7pPr>
            <a:lvl8pPr indent="0" lvl="7" rtl="0">
              <a:spcBef>
                <a:spcPts val="0"/>
              </a:spcBef>
              <a:buClr>
                <a:srgbClr val="114454"/>
              </a:buClr>
              <a:buFont typeface="Roboto Slab"/>
              <a:buNone/>
              <a:defRPr b="1" sz="4800">
                <a:solidFill>
                  <a:srgbClr val="114454"/>
                </a:solidFill>
                <a:latin typeface="Roboto Slab"/>
                <a:ea typeface="Roboto Slab"/>
                <a:cs typeface="Roboto Slab"/>
                <a:sym typeface="Roboto Slab"/>
              </a:defRPr>
            </a:lvl8pPr>
            <a:lvl9pPr indent="0" lvl="8" rtl="0">
              <a:spcBef>
                <a:spcPts val="0"/>
              </a:spcBef>
              <a:buClr>
                <a:srgbClr val="114454"/>
              </a:buClr>
              <a:buFont typeface="Roboto Slab"/>
              <a:buNone/>
              <a:defRPr b="1" sz="4800">
                <a:solidFill>
                  <a:srgbClr val="114454"/>
                </a:solidFill>
                <a:latin typeface="Roboto Slab"/>
                <a:ea typeface="Roboto Slab"/>
                <a:cs typeface="Roboto Slab"/>
                <a:sym typeface="Roboto Slab"/>
              </a:defRPr>
            </a:lvl9pPr>
          </a:lstStyle>
          <a:p/>
        </p:txBody>
      </p:sp>
      <p:sp>
        <p:nvSpPr>
          <p:cNvPr id="34" name="Shape 34"/>
          <p:cNvSpPr txBox="1"/>
          <p:nvPr>
            <p:ph idx="1" type="subTitle"/>
          </p:nvPr>
        </p:nvSpPr>
        <p:spPr>
          <a:xfrm>
            <a:off x="4113600" y="3983050"/>
            <a:ext cx="4505699" cy="7847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1pPr>
            <a:lvl2pPr indent="0" lvl="1" marL="4572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2pPr>
            <a:lvl3pPr indent="0" lvl="2" marL="9144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3pPr>
            <a:lvl4pPr indent="0" lvl="3" marL="13716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4pPr>
            <a:lvl5pPr indent="0" lvl="4" marL="18288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5pPr>
            <a:lvl6pPr indent="0" lvl="5" marL="22860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6pPr>
            <a:lvl7pPr indent="0" lvl="6" marL="27432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7pPr>
            <a:lvl8pPr indent="0" lvl="7" marL="32004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8pPr>
            <a:lvl9pPr indent="0" lvl="8" marL="3657600" marR="0" rtl="0" algn="l">
              <a:lnSpc>
                <a:spcPct val="100000"/>
              </a:lnSpc>
              <a:spcBef>
                <a:spcPts val="0"/>
              </a:spcBef>
              <a:spcAft>
                <a:spcPts val="0"/>
              </a:spcAft>
              <a:buClr>
                <a:srgbClr val="94BF6E"/>
              </a:buClr>
              <a:buFont typeface="Nixie One"/>
              <a:buNone/>
              <a:defRPr b="1" i="0" sz="1800" u="none" cap="none" strike="noStrike">
                <a:solidFill>
                  <a:srgbClr val="94BF6E"/>
                </a:solidFill>
                <a:latin typeface="Nixie One"/>
                <a:ea typeface="Nixie One"/>
                <a:cs typeface="Nixie One"/>
                <a:sym typeface="Nixie One"/>
              </a:defRPr>
            </a:lvl9pPr>
          </a:lstStyle>
          <a:p/>
        </p:txBody>
      </p:sp>
      <p:sp>
        <p:nvSpPr>
          <p:cNvPr id="35" name="Shape 35"/>
          <p:cNvSpPr/>
          <p:nvPr/>
        </p:nvSpPr>
        <p:spPr>
          <a:xfrm>
            <a:off x="0" y="4288498"/>
            <a:ext cx="3474300" cy="2475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 name="Shape 36"/>
          <p:cNvSpPr/>
          <p:nvPr/>
        </p:nvSpPr>
        <p:spPr>
          <a:xfrm>
            <a:off x="0" y="0"/>
            <a:ext cx="34743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37" name="Shape 37"/>
          <p:cNvSpPr/>
          <p:nvPr/>
        </p:nvSpPr>
        <p:spPr>
          <a:xfrm>
            <a:off x="0" y="500625"/>
            <a:ext cx="3474300" cy="3824100"/>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 name="Shape 38"/>
          <p:cNvSpPr/>
          <p:nvPr/>
        </p:nvSpPr>
        <p:spPr>
          <a:xfrm>
            <a:off x="0" y="4493603"/>
            <a:ext cx="3474300" cy="1182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 name="Shape 39"/>
          <p:cNvSpPr/>
          <p:nvPr/>
        </p:nvSpPr>
        <p:spPr>
          <a:xfrm>
            <a:off x="0" y="4584075"/>
            <a:ext cx="3474300" cy="5594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0"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42" name="Shape 42"/>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 name="Shape 43"/>
          <p:cNvSpPr/>
          <p:nvPr/>
        </p:nvSpPr>
        <p:spPr>
          <a:xfrm>
            <a:off x="0" y="1553404"/>
            <a:ext cx="247200" cy="15327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 name="Shape 44"/>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 name="Shape 45"/>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46" name="Shape 46"/>
          <p:cNvCxnSpPr/>
          <p:nvPr/>
        </p:nvCxnSpPr>
        <p:spPr>
          <a:xfrm>
            <a:off x="1037450" y="809725"/>
            <a:ext cx="0" cy="470700"/>
          </a:xfrm>
          <a:prstGeom prst="straightConnector1">
            <a:avLst/>
          </a:prstGeom>
          <a:noFill/>
          <a:ln cap="flat" cmpd="sng" w="9525">
            <a:solidFill>
              <a:srgbClr val="18637B"/>
            </a:solidFill>
            <a:prstDash val="solid"/>
            <a:round/>
            <a:headEnd len="med" w="med" type="none"/>
            <a:tailEnd len="med" w="med" type="none"/>
          </a:ln>
        </p:spPr>
      </p:cxnSp>
      <p:sp>
        <p:nvSpPr>
          <p:cNvPr id="47" name="Shape 47"/>
          <p:cNvSpPr txBox="1"/>
          <p:nvPr>
            <p:ph type="title"/>
          </p:nvPr>
        </p:nvSpPr>
        <p:spPr>
          <a:xfrm>
            <a:off x="1146025" y="530725"/>
            <a:ext cx="3208798" cy="1028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Roboto Slab"/>
              <a:buNone/>
              <a:defRPr b="1" i="0" sz="1800" u="none" cap="none" strike="noStrike">
                <a:solidFill>
                  <a:srgbClr val="FFFFFF"/>
                </a:solidFill>
                <a:latin typeface="Roboto Slab"/>
                <a:ea typeface="Roboto Slab"/>
                <a:cs typeface="Roboto Slab"/>
                <a:sym typeface="Roboto Slab"/>
              </a:defRPr>
            </a:lvl1pPr>
            <a:lvl2pPr indent="0" lvl="1">
              <a:spcBef>
                <a:spcPts val="0"/>
              </a:spcBef>
              <a:buClr>
                <a:srgbClr val="FFFFFF"/>
              </a:buClr>
              <a:buFont typeface="Roboto Slab"/>
              <a:buNone/>
              <a:defRPr b="1" sz="1800">
                <a:solidFill>
                  <a:srgbClr val="FFFFFF"/>
                </a:solidFill>
                <a:latin typeface="Roboto Slab"/>
                <a:ea typeface="Roboto Slab"/>
                <a:cs typeface="Roboto Slab"/>
                <a:sym typeface="Roboto Slab"/>
              </a:defRPr>
            </a:lvl2pPr>
            <a:lvl3pPr indent="0" lvl="2">
              <a:spcBef>
                <a:spcPts val="0"/>
              </a:spcBef>
              <a:buClr>
                <a:srgbClr val="FFFFFF"/>
              </a:buClr>
              <a:buFont typeface="Roboto Slab"/>
              <a:buNone/>
              <a:defRPr b="1" sz="1800">
                <a:solidFill>
                  <a:srgbClr val="FFFFFF"/>
                </a:solidFill>
                <a:latin typeface="Roboto Slab"/>
                <a:ea typeface="Roboto Slab"/>
                <a:cs typeface="Roboto Slab"/>
                <a:sym typeface="Roboto Slab"/>
              </a:defRPr>
            </a:lvl3pPr>
            <a:lvl4pPr indent="0" lvl="3">
              <a:spcBef>
                <a:spcPts val="0"/>
              </a:spcBef>
              <a:buClr>
                <a:srgbClr val="FFFFFF"/>
              </a:buClr>
              <a:buFont typeface="Roboto Slab"/>
              <a:buNone/>
              <a:defRPr b="1" sz="1800">
                <a:solidFill>
                  <a:srgbClr val="FFFFFF"/>
                </a:solidFill>
                <a:latin typeface="Roboto Slab"/>
                <a:ea typeface="Roboto Slab"/>
                <a:cs typeface="Roboto Slab"/>
                <a:sym typeface="Roboto Slab"/>
              </a:defRPr>
            </a:lvl4pPr>
            <a:lvl5pPr indent="0" lvl="4">
              <a:spcBef>
                <a:spcPts val="0"/>
              </a:spcBef>
              <a:buClr>
                <a:srgbClr val="FFFFFF"/>
              </a:buClr>
              <a:buFont typeface="Roboto Slab"/>
              <a:buNone/>
              <a:defRPr b="1" sz="1800">
                <a:solidFill>
                  <a:srgbClr val="FFFFFF"/>
                </a:solidFill>
                <a:latin typeface="Roboto Slab"/>
                <a:ea typeface="Roboto Slab"/>
                <a:cs typeface="Roboto Slab"/>
                <a:sym typeface="Roboto Slab"/>
              </a:defRPr>
            </a:lvl5pPr>
            <a:lvl6pPr indent="0" lvl="5">
              <a:spcBef>
                <a:spcPts val="0"/>
              </a:spcBef>
              <a:buClr>
                <a:srgbClr val="FFFFFF"/>
              </a:buClr>
              <a:buFont typeface="Roboto Slab"/>
              <a:buNone/>
              <a:defRPr b="1" sz="1800">
                <a:solidFill>
                  <a:srgbClr val="FFFFFF"/>
                </a:solidFill>
                <a:latin typeface="Roboto Slab"/>
                <a:ea typeface="Roboto Slab"/>
                <a:cs typeface="Roboto Slab"/>
                <a:sym typeface="Roboto Slab"/>
              </a:defRPr>
            </a:lvl6pPr>
            <a:lvl7pPr indent="0" lvl="6">
              <a:spcBef>
                <a:spcPts val="0"/>
              </a:spcBef>
              <a:buClr>
                <a:srgbClr val="FFFFFF"/>
              </a:buClr>
              <a:buFont typeface="Roboto Slab"/>
              <a:buNone/>
              <a:defRPr b="1" sz="1800">
                <a:solidFill>
                  <a:srgbClr val="FFFFFF"/>
                </a:solidFill>
                <a:latin typeface="Roboto Slab"/>
                <a:ea typeface="Roboto Slab"/>
                <a:cs typeface="Roboto Slab"/>
                <a:sym typeface="Roboto Slab"/>
              </a:defRPr>
            </a:lvl7pPr>
            <a:lvl8pPr indent="0" lvl="7">
              <a:spcBef>
                <a:spcPts val="0"/>
              </a:spcBef>
              <a:buClr>
                <a:srgbClr val="FFFFFF"/>
              </a:buClr>
              <a:buFont typeface="Roboto Slab"/>
              <a:buNone/>
              <a:defRPr b="1" sz="1800">
                <a:solidFill>
                  <a:srgbClr val="FFFFFF"/>
                </a:solidFill>
                <a:latin typeface="Roboto Slab"/>
                <a:ea typeface="Roboto Slab"/>
                <a:cs typeface="Roboto Slab"/>
                <a:sym typeface="Roboto Slab"/>
              </a:defRPr>
            </a:lvl8pPr>
            <a:lvl9pPr indent="0" lvl="8">
              <a:spcBef>
                <a:spcPts val="0"/>
              </a:spcBef>
              <a:buClr>
                <a:srgbClr val="FFFFFF"/>
              </a:buClr>
              <a:buFont typeface="Roboto Slab"/>
              <a:buNone/>
              <a:defRPr b="1" sz="1800">
                <a:solidFill>
                  <a:srgbClr val="FFFFFF"/>
                </a:solidFill>
                <a:latin typeface="Roboto Slab"/>
                <a:ea typeface="Roboto Slab"/>
                <a:cs typeface="Roboto Slab"/>
                <a:sym typeface="Roboto Slab"/>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8" name="Shape 48"/>
        <p:cNvGrpSpPr/>
        <p:nvPr/>
      </p:nvGrpSpPr>
      <p:grpSpPr>
        <a:xfrm>
          <a:off x="0" y="0"/>
          <a:ext cx="0" cy="0"/>
          <a:chOff x="0" y="0"/>
          <a:chExt cx="0" cy="0"/>
        </a:xfrm>
      </p:grpSpPr>
      <p:sp>
        <p:nvSpPr>
          <p:cNvPr id="49" name="Shape 49"/>
          <p:cNvSpPr txBox="1"/>
          <p:nvPr>
            <p:ph type="title"/>
          </p:nvPr>
        </p:nvSpPr>
        <p:spPr>
          <a:xfrm>
            <a:off x="1146025" y="530725"/>
            <a:ext cx="3208798" cy="1028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Roboto Slab"/>
              <a:buNone/>
              <a:defRPr b="1" i="0" sz="1800" u="none" cap="none" strike="noStrike">
                <a:solidFill>
                  <a:srgbClr val="FFFFFF"/>
                </a:solidFill>
                <a:latin typeface="Roboto Slab"/>
                <a:ea typeface="Roboto Slab"/>
                <a:cs typeface="Roboto Slab"/>
                <a:sym typeface="Roboto Slab"/>
              </a:defRPr>
            </a:lvl1pPr>
            <a:lvl2pPr indent="0" lvl="1">
              <a:spcBef>
                <a:spcPts val="0"/>
              </a:spcBef>
              <a:buClr>
                <a:srgbClr val="FFFFFF"/>
              </a:buClr>
              <a:buFont typeface="Roboto Slab"/>
              <a:buNone/>
              <a:defRPr b="1" sz="1800">
                <a:solidFill>
                  <a:srgbClr val="FFFFFF"/>
                </a:solidFill>
                <a:latin typeface="Roboto Slab"/>
                <a:ea typeface="Roboto Slab"/>
                <a:cs typeface="Roboto Slab"/>
                <a:sym typeface="Roboto Slab"/>
              </a:defRPr>
            </a:lvl2pPr>
            <a:lvl3pPr indent="0" lvl="2">
              <a:spcBef>
                <a:spcPts val="0"/>
              </a:spcBef>
              <a:buClr>
                <a:srgbClr val="FFFFFF"/>
              </a:buClr>
              <a:buFont typeface="Roboto Slab"/>
              <a:buNone/>
              <a:defRPr b="1" sz="1800">
                <a:solidFill>
                  <a:srgbClr val="FFFFFF"/>
                </a:solidFill>
                <a:latin typeface="Roboto Slab"/>
                <a:ea typeface="Roboto Slab"/>
                <a:cs typeface="Roboto Slab"/>
                <a:sym typeface="Roboto Slab"/>
              </a:defRPr>
            </a:lvl3pPr>
            <a:lvl4pPr indent="0" lvl="3">
              <a:spcBef>
                <a:spcPts val="0"/>
              </a:spcBef>
              <a:buClr>
                <a:srgbClr val="FFFFFF"/>
              </a:buClr>
              <a:buFont typeface="Roboto Slab"/>
              <a:buNone/>
              <a:defRPr b="1" sz="1800">
                <a:solidFill>
                  <a:srgbClr val="FFFFFF"/>
                </a:solidFill>
                <a:latin typeface="Roboto Slab"/>
                <a:ea typeface="Roboto Slab"/>
                <a:cs typeface="Roboto Slab"/>
                <a:sym typeface="Roboto Slab"/>
              </a:defRPr>
            </a:lvl4pPr>
            <a:lvl5pPr indent="0" lvl="4">
              <a:spcBef>
                <a:spcPts val="0"/>
              </a:spcBef>
              <a:buClr>
                <a:srgbClr val="FFFFFF"/>
              </a:buClr>
              <a:buFont typeface="Roboto Slab"/>
              <a:buNone/>
              <a:defRPr b="1" sz="1800">
                <a:solidFill>
                  <a:srgbClr val="FFFFFF"/>
                </a:solidFill>
                <a:latin typeface="Roboto Slab"/>
                <a:ea typeface="Roboto Slab"/>
                <a:cs typeface="Roboto Slab"/>
                <a:sym typeface="Roboto Slab"/>
              </a:defRPr>
            </a:lvl5pPr>
            <a:lvl6pPr indent="0" lvl="5">
              <a:spcBef>
                <a:spcPts val="0"/>
              </a:spcBef>
              <a:buClr>
                <a:srgbClr val="FFFFFF"/>
              </a:buClr>
              <a:buFont typeface="Roboto Slab"/>
              <a:buNone/>
              <a:defRPr b="1" sz="1800">
                <a:solidFill>
                  <a:srgbClr val="FFFFFF"/>
                </a:solidFill>
                <a:latin typeface="Roboto Slab"/>
                <a:ea typeface="Roboto Slab"/>
                <a:cs typeface="Roboto Slab"/>
                <a:sym typeface="Roboto Slab"/>
              </a:defRPr>
            </a:lvl6pPr>
            <a:lvl7pPr indent="0" lvl="6">
              <a:spcBef>
                <a:spcPts val="0"/>
              </a:spcBef>
              <a:buClr>
                <a:srgbClr val="FFFFFF"/>
              </a:buClr>
              <a:buFont typeface="Roboto Slab"/>
              <a:buNone/>
              <a:defRPr b="1" sz="1800">
                <a:solidFill>
                  <a:srgbClr val="FFFFFF"/>
                </a:solidFill>
                <a:latin typeface="Roboto Slab"/>
                <a:ea typeface="Roboto Slab"/>
                <a:cs typeface="Roboto Slab"/>
                <a:sym typeface="Roboto Slab"/>
              </a:defRPr>
            </a:lvl7pPr>
            <a:lvl8pPr indent="0" lvl="7">
              <a:spcBef>
                <a:spcPts val="0"/>
              </a:spcBef>
              <a:buClr>
                <a:srgbClr val="FFFFFF"/>
              </a:buClr>
              <a:buFont typeface="Roboto Slab"/>
              <a:buNone/>
              <a:defRPr b="1" sz="1800">
                <a:solidFill>
                  <a:srgbClr val="FFFFFF"/>
                </a:solidFill>
                <a:latin typeface="Roboto Slab"/>
                <a:ea typeface="Roboto Slab"/>
                <a:cs typeface="Roboto Slab"/>
                <a:sym typeface="Roboto Slab"/>
              </a:defRPr>
            </a:lvl8pPr>
            <a:lvl9pPr indent="0" lvl="8">
              <a:spcBef>
                <a:spcPts val="0"/>
              </a:spcBef>
              <a:buClr>
                <a:srgbClr val="FFFFFF"/>
              </a:buClr>
              <a:buFont typeface="Roboto Slab"/>
              <a:buNone/>
              <a:defRPr b="1" sz="1800">
                <a:solidFill>
                  <a:srgbClr val="FFFFFF"/>
                </a:solidFill>
                <a:latin typeface="Roboto Slab"/>
                <a:ea typeface="Roboto Slab"/>
                <a:cs typeface="Roboto Slab"/>
                <a:sym typeface="Roboto Slab"/>
              </a:defRPr>
            </a:lvl9pPr>
          </a:lstStyle>
          <a:p/>
        </p:txBody>
      </p:sp>
      <p:sp>
        <p:nvSpPr>
          <p:cNvPr id="50" name="Shape 50"/>
          <p:cNvSpPr txBox="1"/>
          <p:nvPr>
            <p:ph idx="1" type="body"/>
          </p:nvPr>
        </p:nvSpPr>
        <p:spPr>
          <a:xfrm>
            <a:off x="1146025" y="1767275"/>
            <a:ext cx="7540800" cy="3158699"/>
          </a:xfrm>
          <a:prstGeom prst="rect">
            <a:avLst/>
          </a:prstGeom>
          <a:noFill/>
          <a:ln>
            <a:noFill/>
          </a:ln>
        </p:spPr>
        <p:txBody>
          <a:bodyPr anchorCtr="0" anchor="t" bIns="91425" lIns="91425" rIns="91425" tIns="91425"/>
          <a:lstStyle>
            <a:lvl1pPr indent="381000" lvl="0" marL="0" marR="0" rtl="0" algn="l">
              <a:lnSpc>
                <a:spcPct val="100000"/>
              </a:lnSpc>
              <a:spcBef>
                <a:spcPts val="600"/>
              </a:spcBef>
              <a:spcAft>
                <a:spcPts val="0"/>
              </a:spcAft>
              <a:buClr>
                <a:srgbClr val="114454"/>
              </a:buClr>
              <a:buSzPct val="100000"/>
              <a:buFont typeface="Nixie One"/>
              <a:buChar char="▪"/>
              <a:defRPr b="0" i="0" sz="3000" u="none" cap="none" strike="noStrike">
                <a:solidFill>
                  <a:srgbClr val="114454"/>
                </a:solidFill>
                <a:latin typeface="Nixie One"/>
                <a:ea typeface="Nixie One"/>
                <a:cs typeface="Nixie One"/>
                <a:sym typeface="Nixie One"/>
              </a:defRPr>
            </a:lvl1pPr>
            <a:lvl2pPr indent="304800" lvl="1" marL="457200" marR="0" rtl="0" algn="l">
              <a:lnSpc>
                <a:spcPct val="100000"/>
              </a:lnSpc>
              <a:spcBef>
                <a:spcPts val="480"/>
              </a:spcBef>
              <a:spcAft>
                <a:spcPts val="0"/>
              </a:spcAft>
              <a:buClr>
                <a:srgbClr val="114454"/>
              </a:buClr>
              <a:buSzPct val="100000"/>
              <a:buFont typeface="Nixie One"/>
              <a:buChar char="▫"/>
              <a:defRPr b="0" i="0" sz="2400" u="none" cap="none" strike="noStrike">
                <a:solidFill>
                  <a:srgbClr val="114454"/>
                </a:solidFill>
                <a:latin typeface="Nixie One"/>
                <a:ea typeface="Nixie One"/>
                <a:cs typeface="Nixie One"/>
                <a:sym typeface="Nixie One"/>
              </a:defRPr>
            </a:lvl2pPr>
            <a:lvl3pPr indent="0" lvl="2" marL="914400" marR="0" rtl="0" algn="l">
              <a:lnSpc>
                <a:spcPct val="100000"/>
              </a:lnSpc>
              <a:spcBef>
                <a:spcPts val="480"/>
              </a:spcBef>
              <a:spcAft>
                <a:spcPts val="0"/>
              </a:spcAft>
              <a:buClr>
                <a:srgbClr val="114454"/>
              </a:buClr>
              <a:buFont typeface="Nixie One"/>
              <a:buNone/>
              <a:defRPr b="0" i="0" sz="2400" u="none" cap="none" strike="noStrike">
                <a:solidFill>
                  <a:srgbClr val="114454"/>
                </a:solidFill>
                <a:latin typeface="Nixie One"/>
                <a:ea typeface="Nixie One"/>
                <a:cs typeface="Nixie One"/>
                <a:sym typeface="Nixie One"/>
              </a:defRPr>
            </a:lvl3pPr>
            <a:lvl4pPr indent="0" lvl="3" marL="13716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4pPr>
            <a:lvl5pPr indent="0" lvl="4" marL="18288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5pPr>
            <a:lvl6pPr indent="0" lvl="5" marL="22860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6pPr>
            <a:lvl7pPr indent="0" lvl="6" marL="27432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7pPr>
            <a:lvl8pPr indent="0" lvl="7" marL="32004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8pPr>
            <a:lvl9pPr indent="0" lvl="8" marL="36576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9pPr>
          </a:lstStyle>
          <a:p/>
        </p:txBody>
      </p:sp>
      <p:sp>
        <p:nvSpPr>
          <p:cNvPr id="51" name="Shape 51"/>
          <p:cNvSpPr txBox="1"/>
          <p:nvPr>
            <p:ph idx="10" type="dt"/>
          </p:nvPr>
        </p:nvSpPr>
        <p:spPr>
          <a:xfrm>
            <a:off x="457200" y="4767262"/>
            <a:ext cx="2133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52" name="Shape 52"/>
          <p:cNvSpPr txBox="1"/>
          <p:nvPr>
            <p:ph idx="11" type="ftr"/>
          </p:nvPr>
        </p:nvSpPr>
        <p:spPr>
          <a:xfrm>
            <a:off x="3124200" y="4767262"/>
            <a:ext cx="2895600"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53" name="Shape 53"/>
          <p:cNvSpPr txBox="1"/>
          <p:nvPr>
            <p:ph idx="12" type="sldNum"/>
          </p:nvPr>
        </p:nvSpPr>
        <p:spPr>
          <a:xfrm>
            <a:off x="6553200" y="4767262"/>
            <a:ext cx="2133598" cy="27384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888888"/>
              </a:buClr>
              <a:buSzPct val="25000"/>
              <a:buFont typeface="Arial"/>
              <a:buNone/>
            </a:pPr>
            <a:fld id="{00000000-1234-1234-1234-123412341234}" type="slidenum">
              <a:rPr b="0" i="0" lang="en" sz="1400" u="none" cap="none" strike="noStrike">
                <a:solidFill>
                  <a:srgbClr val="888888"/>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54" name="Shape 54"/>
        <p:cNvGrpSpPr/>
        <p:nvPr/>
      </p:nvGrpSpPr>
      <p:grpSpPr>
        <a:xfrm>
          <a:off x="0" y="0"/>
          <a:ext cx="0" cy="0"/>
          <a:chOff x="0" y="0"/>
          <a:chExt cx="0" cy="0"/>
        </a:xfrm>
      </p:grpSpPr>
      <p:sp>
        <p:nvSpPr>
          <p:cNvPr id="55" name="Shape 55"/>
          <p:cNvSpPr/>
          <p:nvPr/>
        </p:nvSpPr>
        <p:spPr>
          <a:xfrm>
            <a:off x="0" y="0"/>
            <a:ext cx="2472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56" name="Shape 56"/>
          <p:cNvSpPr/>
          <p:nvPr/>
        </p:nvSpPr>
        <p:spPr>
          <a:xfrm>
            <a:off x="0" y="500625"/>
            <a:ext cx="4572000" cy="1058699"/>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7" name="Shape 57"/>
          <p:cNvSpPr/>
          <p:nvPr/>
        </p:nvSpPr>
        <p:spPr>
          <a:xfrm>
            <a:off x="0" y="1553404"/>
            <a:ext cx="247200" cy="1532700"/>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Shape 58"/>
          <p:cNvSpPr/>
          <p:nvPr/>
        </p:nvSpPr>
        <p:spPr>
          <a:xfrm>
            <a:off x="0" y="3086100"/>
            <a:ext cx="247200" cy="6054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 name="Shape 59"/>
          <p:cNvSpPr/>
          <p:nvPr/>
        </p:nvSpPr>
        <p:spPr>
          <a:xfrm>
            <a:off x="0" y="3691500"/>
            <a:ext cx="247200" cy="14519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60" name="Shape 60"/>
          <p:cNvCxnSpPr/>
          <p:nvPr/>
        </p:nvCxnSpPr>
        <p:spPr>
          <a:xfrm>
            <a:off x="1037450" y="809725"/>
            <a:ext cx="0" cy="470700"/>
          </a:xfrm>
          <a:prstGeom prst="straightConnector1">
            <a:avLst/>
          </a:prstGeom>
          <a:noFill/>
          <a:ln cap="flat" cmpd="sng" w="9525">
            <a:solidFill>
              <a:srgbClr val="18637B"/>
            </a:solidFill>
            <a:prstDash val="solid"/>
            <a:round/>
            <a:headEnd len="med" w="med" type="none"/>
            <a:tailEnd len="med" w="med" type="none"/>
          </a:ln>
        </p:spPr>
      </p:cxnSp>
      <p:sp>
        <p:nvSpPr>
          <p:cNvPr id="61" name="Shape 61"/>
          <p:cNvSpPr txBox="1"/>
          <p:nvPr>
            <p:ph type="title"/>
          </p:nvPr>
        </p:nvSpPr>
        <p:spPr>
          <a:xfrm>
            <a:off x="1146025" y="530725"/>
            <a:ext cx="3208798" cy="1028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Roboto Slab"/>
              <a:buNone/>
              <a:defRPr b="1" i="0" sz="1800" u="none" cap="none" strike="noStrike">
                <a:solidFill>
                  <a:srgbClr val="FFFFFF"/>
                </a:solidFill>
                <a:latin typeface="Roboto Slab"/>
                <a:ea typeface="Roboto Slab"/>
                <a:cs typeface="Roboto Slab"/>
                <a:sym typeface="Roboto Slab"/>
              </a:defRPr>
            </a:lvl1pPr>
            <a:lvl2pPr indent="0" lvl="1">
              <a:spcBef>
                <a:spcPts val="0"/>
              </a:spcBef>
              <a:buClr>
                <a:srgbClr val="FFFFFF"/>
              </a:buClr>
              <a:buFont typeface="Roboto Slab"/>
              <a:buNone/>
              <a:defRPr b="1" sz="1800">
                <a:solidFill>
                  <a:srgbClr val="FFFFFF"/>
                </a:solidFill>
                <a:latin typeface="Roboto Slab"/>
                <a:ea typeface="Roboto Slab"/>
                <a:cs typeface="Roboto Slab"/>
                <a:sym typeface="Roboto Slab"/>
              </a:defRPr>
            </a:lvl2pPr>
            <a:lvl3pPr indent="0" lvl="2">
              <a:spcBef>
                <a:spcPts val="0"/>
              </a:spcBef>
              <a:buClr>
                <a:srgbClr val="FFFFFF"/>
              </a:buClr>
              <a:buFont typeface="Roboto Slab"/>
              <a:buNone/>
              <a:defRPr b="1" sz="1800">
                <a:solidFill>
                  <a:srgbClr val="FFFFFF"/>
                </a:solidFill>
                <a:latin typeface="Roboto Slab"/>
                <a:ea typeface="Roboto Slab"/>
                <a:cs typeface="Roboto Slab"/>
                <a:sym typeface="Roboto Slab"/>
              </a:defRPr>
            </a:lvl3pPr>
            <a:lvl4pPr indent="0" lvl="3">
              <a:spcBef>
                <a:spcPts val="0"/>
              </a:spcBef>
              <a:buClr>
                <a:srgbClr val="FFFFFF"/>
              </a:buClr>
              <a:buFont typeface="Roboto Slab"/>
              <a:buNone/>
              <a:defRPr b="1" sz="1800">
                <a:solidFill>
                  <a:srgbClr val="FFFFFF"/>
                </a:solidFill>
                <a:latin typeface="Roboto Slab"/>
                <a:ea typeface="Roboto Slab"/>
                <a:cs typeface="Roboto Slab"/>
                <a:sym typeface="Roboto Slab"/>
              </a:defRPr>
            </a:lvl4pPr>
            <a:lvl5pPr indent="0" lvl="4">
              <a:spcBef>
                <a:spcPts val="0"/>
              </a:spcBef>
              <a:buClr>
                <a:srgbClr val="FFFFFF"/>
              </a:buClr>
              <a:buFont typeface="Roboto Slab"/>
              <a:buNone/>
              <a:defRPr b="1" sz="1800">
                <a:solidFill>
                  <a:srgbClr val="FFFFFF"/>
                </a:solidFill>
                <a:latin typeface="Roboto Slab"/>
                <a:ea typeface="Roboto Slab"/>
                <a:cs typeface="Roboto Slab"/>
                <a:sym typeface="Roboto Slab"/>
              </a:defRPr>
            </a:lvl5pPr>
            <a:lvl6pPr indent="0" lvl="5">
              <a:spcBef>
                <a:spcPts val="0"/>
              </a:spcBef>
              <a:buClr>
                <a:srgbClr val="FFFFFF"/>
              </a:buClr>
              <a:buFont typeface="Roboto Slab"/>
              <a:buNone/>
              <a:defRPr b="1" sz="1800">
                <a:solidFill>
                  <a:srgbClr val="FFFFFF"/>
                </a:solidFill>
                <a:latin typeface="Roboto Slab"/>
                <a:ea typeface="Roboto Slab"/>
                <a:cs typeface="Roboto Slab"/>
                <a:sym typeface="Roboto Slab"/>
              </a:defRPr>
            </a:lvl6pPr>
            <a:lvl7pPr indent="0" lvl="6">
              <a:spcBef>
                <a:spcPts val="0"/>
              </a:spcBef>
              <a:buClr>
                <a:srgbClr val="FFFFFF"/>
              </a:buClr>
              <a:buFont typeface="Roboto Slab"/>
              <a:buNone/>
              <a:defRPr b="1" sz="1800">
                <a:solidFill>
                  <a:srgbClr val="FFFFFF"/>
                </a:solidFill>
                <a:latin typeface="Roboto Slab"/>
                <a:ea typeface="Roboto Slab"/>
                <a:cs typeface="Roboto Slab"/>
                <a:sym typeface="Roboto Slab"/>
              </a:defRPr>
            </a:lvl7pPr>
            <a:lvl8pPr indent="0" lvl="7">
              <a:spcBef>
                <a:spcPts val="0"/>
              </a:spcBef>
              <a:buClr>
                <a:srgbClr val="FFFFFF"/>
              </a:buClr>
              <a:buFont typeface="Roboto Slab"/>
              <a:buNone/>
              <a:defRPr b="1" sz="1800">
                <a:solidFill>
                  <a:srgbClr val="FFFFFF"/>
                </a:solidFill>
                <a:latin typeface="Roboto Slab"/>
                <a:ea typeface="Roboto Slab"/>
                <a:cs typeface="Roboto Slab"/>
                <a:sym typeface="Roboto Slab"/>
              </a:defRPr>
            </a:lvl8pPr>
            <a:lvl9pPr indent="0" lvl="8">
              <a:spcBef>
                <a:spcPts val="0"/>
              </a:spcBef>
              <a:buClr>
                <a:srgbClr val="FFFFFF"/>
              </a:buClr>
              <a:buFont typeface="Roboto Slab"/>
              <a:buNone/>
              <a:defRPr b="1" sz="1800">
                <a:solidFill>
                  <a:srgbClr val="FFFFFF"/>
                </a:solidFill>
                <a:latin typeface="Roboto Slab"/>
                <a:ea typeface="Roboto Slab"/>
                <a:cs typeface="Roboto Slab"/>
                <a:sym typeface="Roboto Slab"/>
              </a:defRPr>
            </a:lvl9pPr>
          </a:lstStyle>
          <a:p/>
        </p:txBody>
      </p:sp>
      <p:sp>
        <p:nvSpPr>
          <p:cNvPr id="62" name="Shape 62"/>
          <p:cNvSpPr txBox="1"/>
          <p:nvPr>
            <p:ph idx="1" type="body"/>
          </p:nvPr>
        </p:nvSpPr>
        <p:spPr>
          <a:xfrm>
            <a:off x="1146025" y="1767275"/>
            <a:ext cx="3660300" cy="3158699"/>
          </a:xfrm>
          <a:prstGeom prst="rect">
            <a:avLst/>
          </a:prstGeom>
          <a:noFill/>
          <a:ln>
            <a:noFill/>
          </a:ln>
        </p:spPr>
        <p:txBody>
          <a:bodyPr anchorCtr="0" anchor="t" bIns="91425" lIns="91425" rIns="91425" tIns="91425"/>
          <a:lstStyle>
            <a:lvl1pPr indent="254000" lvl="0" marL="0" marR="0" rtl="0" algn="l">
              <a:lnSpc>
                <a:spcPct val="100000"/>
              </a:lnSpc>
              <a:spcBef>
                <a:spcPts val="0"/>
              </a:spcBef>
              <a:spcAft>
                <a:spcPts val="0"/>
              </a:spcAft>
              <a:buClr>
                <a:srgbClr val="114454"/>
              </a:buClr>
              <a:buSzPct val="100000"/>
              <a:buFont typeface="Nixie One"/>
              <a:buChar char="▪"/>
              <a:defRPr b="0" i="0" sz="2000" u="none" cap="none" strike="noStrike">
                <a:solidFill>
                  <a:srgbClr val="114454"/>
                </a:solidFill>
                <a:latin typeface="Nixie One"/>
                <a:ea typeface="Nixie One"/>
                <a:cs typeface="Nixie One"/>
                <a:sym typeface="Nixie One"/>
              </a:defRPr>
            </a:lvl1pPr>
            <a:lvl2pPr indent="254000" lvl="1" marL="457200" marR="0" rtl="0" algn="l">
              <a:lnSpc>
                <a:spcPct val="100000"/>
              </a:lnSpc>
              <a:spcBef>
                <a:spcPts val="0"/>
              </a:spcBef>
              <a:spcAft>
                <a:spcPts val="0"/>
              </a:spcAft>
              <a:buClr>
                <a:srgbClr val="114454"/>
              </a:buClr>
              <a:buSzPct val="100000"/>
              <a:buFont typeface="Nixie One"/>
              <a:buChar char="▫"/>
              <a:defRPr b="0" i="0" sz="2000" u="none" cap="none" strike="noStrike">
                <a:solidFill>
                  <a:srgbClr val="114454"/>
                </a:solidFill>
                <a:latin typeface="Nixie One"/>
                <a:ea typeface="Nixie One"/>
                <a:cs typeface="Nixie One"/>
                <a:sym typeface="Nixie One"/>
              </a:defRPr>
            </a:lvl2pPr>
            <a:lvl3pPr indent="0" lvl="2" marL="9144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3pPr>
            <a:lvl4pPr indent="0" lvl="3" marL="13716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4pPr>
            <a:lvl5pPr indent="0" lvl="4" marL="18288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5pPr>
            <a:lvl6pPr indent="0" lvl="5" marL="22860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6pPr>
            <a:lvl7pPr indent="0" lvl="6" marL="27432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7pPr>
            <a:lvl8pPr indent="0" lvl="7" marL="32004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8pPr>
            <a:lvl9pPr indent="0" lvl="8" marL="36576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9pPr>
          </a:lstStyle>
          <a:p/>
        </p:txBody>
      </p:sp>
      <p:sp>
        <p:nvSpPr>
          <p:cNvPr id="63" name="Shape 63"/>
          <p:cNvSpPr txBox="1"/>
          <p:nvPr>
            <p:ph idx="2" type="body"/>
          </p:nvPr>
        </p:nvSpPr>
        <p:spPr>
          <a:xfrm>
            <a:off x="5026623" y="1767275"/>
            <a:ext cx="3660300" cy="3158699"/>
          </a:xfrm>
          <a:prstGeom prst="rect">
            <a:avLst/>
          </a:prstGeom>
          <a:noFill/>
          <a:ln>
            <a:noFill/>
          </a:ln>
        </p:spPr>
        <p:txBody>
          <a:bodyPr anchorCtr="0" anchor="t" bIns="91425" lIns="91425" rIns="91425" tIns="91425"/>
          <a:lstStyle>
            <a:lvl1pPr indent="254000" lvl="0" marL="0" marR="0" rtl="0" algn="l">
              <a:lnSpc>
                <a:spcPct val="100000"/>
              </a:lnSpc>
              <a:spcBef>
                <a:spcPts val="0"/>
              </a:spcBef>
              <a:spcAft>
                <a:spcPts val="0"/>
              </a:spcAft>
              <a:buClr>
                <a:srgbClr val="114454"/>
              </a:buClr>
              <a:buSzPct val="100000"/>
              <a:buFont typeface="Nixie One"/>
              <a:buChar char="▪"/>
              <a:defRPr b="0" i="0" sz="2000" u="none" cap="none" strike="noStrike">
                <a:solidFill>
                  <a:srgbClr val="114454"/>
                </a:solidFill>
                <a:latin typeface="Nixie One"/>
                <a:ea typeface="Nixie One"/>
                <a:cs typeface="Nixie One"/>
                <a:sym typeface="Nixie One"/>
              </a:defRPr>
            </a:lvl1pPr>
            <a:lvl2pPr indent="254000" lvl="1" marL="457200" marR="0" rtl="0" algn="l">
              <a:lnSpc>
                <a:spcPct val="100000"/>
              </a:lnSpc>
              <a:spcBef>
                <a:spcPts val="0"/>
              </a:spcBef>
              <a:spcAft>
                <a:spcPts val="0"/>
              </a:spcAft>
              <a:buClr>
                <a:srgbClr val="114454"/>
              </a:buClr>
              <a:buSzPct val="100000"/>
              <a:buFont typeface="Nixie One"/>
              <a:buChar char="▫"/>
              <a:defRPr b="0" i="0" sz="2000" u="none" cap="none" strike="noStrike">
                <a:solidFill>
                  <a:srgbClr val="114454"/>
                </a:solidFill>
                <a:latin typeface="Nixie One"/>
                <a:ea typeface="Nixie One"/>
                <a:cs typeface="Nixie One"/>
                <a:sym typeface="Nixie One"/>
              </a:defRPr>
            </a:lvl2pPr>
            <a:lvl3pPr indent="0" lvl="2" marL="9144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3pPr>
            <a:lvl4pPr indent="0" lvl="3" marL="13716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4pPr>
            <a:lvl5pPr indent="0" lvl="4" marL="18288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5pPr>
            <a:lvl6pPr indent="0" lvl="5" marL="22860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6pPr>
            <a:lvl7pPr indent="0" lvl="6" marL="27432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7pPr>
            <a:lvl8pPr indent="0" lvl="7" marL="32004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8pPr>
            <a:lvl9pPr indent="0" lvl="8" marL="3657600" marR="0" rtl="0" algn="l">
              <a:lnSpc>
                <a:spcPct val="100000"/>
              </a:lnSpc>
              <a:spcBef>
                <a:spcPts val="0"/>
              </a:spcBef>
              <a:spcAft>
                <a:spcPts val="0"/>
              </a:spcAft>
              <a:buClr>
                <a:srgbClr val="114454"/>
              </a:buClr>
              <a:buFont typeface="Nixie One"/>
              <a:buNone/>
              <a:defRPr b="0" i="0" sz="2000" u="none" cap="none" strike="noStrike">
                <a:solidFill>
                  <a:srgbClr val="114454"/>
                </a:solidFill>
                <a:latin typeface="Nixie One"/>
                <a:ea typeface="Nixie One"/>
                <a:cs typeface="Nixie One"/>
                <a:sym typeface="Nixie 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style B">
    <p:spTree>
      <p:nvGrpSpPr>
        <p:cNvPr id="64" name="Shape 64"/>
        <p:cNvGrpSpPr/>
        <p:nvPr/>
      </p:nvGrpSpPr>
      <p:grpSpPr>
        <a:xfrm>
          <a:off x="0" y="0"/>
          <a:ext cx="0" cy="0"/>
          <a:chOff x="0" y="0"/>
          <a:chExt cx="0" cy="0"/>
        </a:xfrm>
      </p:grpSpPr>
      <p:sp>
        <p:nvSpPr>
          <p:cNvPr id="65" name="Shape 65"/>
          <p:cNvSpPr/>
          <p:nvPr/>
        </p:nvSpPr>
        <p:spPr>
          <a:xfrm>
            <a:off x="0" y="4294550"/>
            <a:ext cx="9144000" cy="241199"/>
          </a:xfrm>
          <a:prstGeom prst="rect">
            <a:avLst/>
          </a:prstGeom>
          <a:solidFill>
            <a:srgbClr val="16575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 name="Shape 66"/>
          <p:cNvSpPr/>
          <p:nvPr/>
        </p:nvSpPr>
        <p:spPr>
          <a:xfrm>
            <a:off x="0" y="0"/>
            <a:ext cx="9144000" cy="530699"/>
          </a:xfrm>
          <a:prstGeom prst="rect">
            <a:avLst/>
          </a:prstGeom>
          <a:solidFill>
            <a:srgbClr val="18637B"/>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14454"/>
              </a:solidFill>
              <a:latin typeface="Arial"/>
              <a:ea typeface="Arial"/>
              <a:cs typeface="Arial"/>
              <a:sym typeface="Arial"/>
            </a:endParaRPr>
          </a:p>
        </p:txBody>
      </p:sp>
      <p:sp>
        <p:nvSpPr>
          <p:cNvPr id="67" name="Shape 67"/>
          <p:cNvSpPr/>
          <p:nvPr/>
        </p:nvSpPr>
        <p:spPr>
          <a:xfrm>
            <a:off x="0" y="500625"/>
            <a:ext cx="9144000" cy="3824100"/>
          </a:xfrm>
          <a:prstGeom prst="rect">
            <a:avLst/>
          </a:prstGeom>
          <a:solidFill>
            <a:srgbClr val="124057"/>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Shape 68"/>
          <p:cNvSpPr/>
          <p:nvPr/>
        </p:nvSpPr>
        <p:spPr>
          <a:xfrm>
            <a:off x="0" y="4493603"/>
            <a:ext cx="9144000" cy="118200"/>
          </a:xfrm>
          <a:prstGeom prst="rect">
            <a:avLst/>
          </a:prstGeom>
          <a:solidFill>
            <a:srgbClr val="3B8D6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Shape 69"/>
          <p:cNvSpPr/>
          <p:nvPr/>
        </p:nvSpPr>
        <p:spPr>
          <a:xfrm>
            <a:off x="0" y="4584075"/>
            <a:ext cx="9144000" cy="559499"/>
          </a:xfrm>
          <a:prstGeom prst="rect">
            <a:avLst/>
          </a:prstGeom>
          <a:solidFill>
            <a:srgbClr val="94BF6E"/>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1146025" y="530725"/>
            <a:ext cx="3208798" cy="1028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FFFFFF"/>
              </a:buClr>
              <a:buFont typeface="Roboto Slab"/>
              <a:buNone/>
              <a:defRPr b="1" i="0" sz="1800" u="none" cap="none" strike="noStrike">
                <a:solidFill>
                  <a:srgbClr val="FFFFFF"/>
                </a:solidFill>
                <a:latin typeface="Roboto Slab"/>
                <a:ea typeface="Roboto Slab"/>
                <a:cs typeface="Roboto Slab"/>
                <a:sym typeface="Roboto Slab"/>
              </a:defRPr>
            </a:lvl1pPr>
            <a:lvl2pPr indent="0" lvl="1">
              <a:spcBef>
                <a:spcPts val="0"/>
              </a:spcBef>
              <a:buClr>
                <a:srgbClr val="FFFFFF"/>
              </a:buClr>
              <a:buFont typeface="Roboto Slab"/>
              <a:buNone/>
              <a:defRPr b="1" sz="1800">
                <a:solidFill>
                  <a:srgbClr val="FFFFFF"/>
                </a:solidFill>
                <a:latin typeface="Roboto Slab"/>
                <a:ea typeface="Roboto Slab"/>
                <a:cs typeface="Roboto Slab"/>
                <a:sym typeface="Roboto Slab"/>
              </a:defRPr>
            </a:lvl2pPr>
            <a:lvl3pPr indent="0" lvl="2">
              <a:spcBef>
                <a:spcPts val="0"/>
              </a:spcBef>
              <a:buClr>
                <a:srgbClr val="FFFFFF"/>
              </a:buClr>
              <a:buFont typeface="Roboto Slab"/>
              <a:buNone/>
              <a:defRPr b="1" sz="1800">
                <a:solidFill>
                  <a:srgbClr val="FFFFFF"/>
                </a:solidFill>
                <a:latin typeface="Roboto Slab"/>
                <a:ea typeface="Roboto Slab"/>
                <a:cs typeface="Roboto Slab"/>
                <a:sym typeface="Roboto Slab"/>
              </a:defRPr>
            </a:lvl3pPr>
            <a:lvl4pPr indent="0" lvl="3">
              <a:spcBef>
                <a:spcPts val="0"/>
              </a:spcBef>
              <a:buClr>
                <a:srgbClr val="FFFFFF"/>
              </a:buClr>
              <a:buFont typeface="Roboto Slab"/>
              <a:buNone/>
              <a:defRPr b="1" sz="1800">
                <a:solidFill>
                  <a:srgbClr val="FFFFFF"/>
                </a:solidFill>
                <a:latin typeface="Roboto Slab"/>
                <a:ea typeface="Roboto Slab"/>
                <a:cs typeface="Roboto Slab"/>
                <a:sym typeface="Roboto Slab"/>
              </a:defRPr>
            </a:lvl4pPr>
            <a:lvl5pPr indent="0" lvl="4">
              <a:spcBef>
                <a:spcPts val="0"/>
              </a:spcBef>
              <a:buClr>
                <a:srgbClr val="FFFFFF"/>
              </a:buClr>
              <a:buFont typeface="Roboto Slab"/>
              <a:buNone/>
              <a:defRPr b="1" sz="1800">
                <a:solidFill>
                  <a:srgbClr val="FFFFFF"/>
                </a:solidFill>
                <a:latin typeface="Roboto Slab"/>
                <a:ea typeface="Roboto Slab"/>
                <a:cs typeface="Roboto Slab"/>
                <a:sym typeface="Roboto Slab"/>
              </a:defRPr>
            </a:lvl5pPr>
            <a:lvl6pPr indent="0" lvl="5">
              <a:spcBef>
                <a:spcPts val="0"/>
              </a:spcBef>
              <a:buClr>
                <a:srgbClr val="FFFFFF"/>
              </a:buClr>
              <a:buFont typeface="Roboto Slab"/>
              <a:buNone/>
              <a:defRPr b="1" sz="1800">
                <a:solidFill>
                  <a:srgbClr val="FFFFFF"/>
                </a:solidFill>
                <a:latin typeface="Roboto Slab"/>
                <a:ea typeface="Roboto Slab"/>
                <a:cs typeface="Roboto Slab"/>
                <a:sym typeface="Roboto Slab"/>
              </a:defRPr>
            </a:lvl6pPr>
            <a:lvl7pPr indent="0" lvl="6">
              <a:spcBef>
                <a:spcPts val="0"/>
              </a:spcBef>
              <a:buClr>
                <a:srgbClr val="FFFFFF"/>
              </a:buClr>
              <a:buFont typeface="Roboto Slab"/>
              <a:buNone/>
              <a:defRPr b="1" sz="1800">
                <a:solidFill>
                  <a:srgbClr val="FFFFFF"/>
                </a:solidFill>
                <a:latin typeface="Roboto Slab"/>
                <a:ea typeface="Roboto Slab"/>
                <a:cs typeface="Roboto Slab"/>
                <a:sym typeface="Roboto Slab"/>
              </a:defRPr>
            </a:lvl7pPr>
            <a:lvl8pPr indent="0" lvl="7">
              <a:spcBef>
                <a:spcPts val="0"/>
              </a:spcBef>
              <a:buClr>
                <a:srgbClr val="FFFFFF"/>
              </a:buClr>
              <a:buFont typeface="Roboto Slab"/>
              <a:buNone/>
              <a:defRPr b="1" sz="1800">
                <a:solidFill>
                  <a:srgbClr val="FFFFFF"/>
                </a:solidFill>
                <a:latin typeface="Roboto Slab"/>
                <a:ea typeface="Roboto Slab"/>
                <a:cs typeface="Roboto Slab"/>
                <a:sym typeface="Roboto Slab"/>
              </a:defRPr>
            </a:lvl8pPr>
            <a:lvl9pPr indent="0" lvl="8">
              <a:spcBef>
                <a:spcPts val="0"/>
              </a:spcBef>
              <a:buClr>
                <a:srgbClr val="FFFFFF"/>
              </a:buClr>
              <a:buFont typeface="Roboto Slab"/>
              <a:buNone/>
              <a:defRPr b="1" sz="1800">
                <a:solidFill>
                  <a:srgbClr val="FFFFFF"/>
                </a:solidFill>
                <a:latin typeface="Roboto Slab"/>
                <a:ea typeface="Roboto Slab"/>
                <a:cs typeface="Roboto Slab"/>
                <a:sym typeface="Roboto Slab"/>
              </a:defRPr>
            </a:lvl9pPr>
          </a:lstStyle>
          <a:p/>
        </p:txBody>
      </p:sp>
      <p:sp>
        <p:nvSpPr>
          <p:cNvPr id="7" name="Shape 7"/>
          <p:cNvSpPr txBox="1"/>
          <p:nvPr>
            <p:ph idx="1" type="body"/>
          </p:nvPr>
        </p:nvSpPr>
        <p:spPr>
          <a:xfrm>
            <a:off x="1146025" y="1767275"/>
            <a:ext cx="7540800" cy="3158699"/>
          </a:xfrm>
          <a:prstGeom prst="rect">
            <a:avLst/>
          </a:prstGeom>
          <a:noFill/>
          <a:ln>
            <a:noFill/>
          </a:ln>
        </p:spPr>
        <p:txBody>
          <a:bodyPr anchorCtr="0" anchor="t" bIns="91425" lIns="91425" rIns="91425" tIns="91425"/>
          <a:lstStyle>
            <a:lvl1pPr indent="381000" lvl="0" marL="0" marR="0" rtl="0" algn="l">
              <a:lnSpc>
                <a:spcPct val="100000"/>
              </a:lnSpc>
              <a:spcBef>
                <a:spcPts val="600"/>
              </a:spcBef>
              <a:spcAft>
                <a:spcPts val="0"/>
              </a:spcAft>
              <a:buClr>
                <a:srgbClr val="114454"/>
              </a:buClr>
              <a:buSzPct val="100000"/>
              <a:buFont typeface="Nixie One"/>
              <a:buChar char="▪"/>
              <a:defRPr b="0" i="0" sz="3000" u="none" cap="none" strike="noStrike">
                <a:solidFill>
                  <a:srgbClr val="114454"/>
                </a:solidFill>
                <a:latin typeface="Nixie One"/>
                <a:ea typeface="Nixie One"/>
                <a:cs typeface="Nixie One"/>
                <a:sym typeface="Nixie One"/>
              </a:defRPr>
            </a:lvl1pPr>
            <a:lvl2pPr indent="304800" lvl="1" marL="457200" marR="0" rtl="0" algn="l">
              <a:lnSpc>
                <a:spcPct val="100000"/>
              </a:lnSpc>
              <a:spcBef>
                <a:spcPts val="480"/>
              </a:spcBef>
              <a:spcAft>
                <a:spcPts val="0"/>
              </a:spcAft>
              <a:buClr>
                <a:srgbClr val="114454"/>
              </a:buClr>
              <a:buSzPct val="100000"/>
              <a:buFont typeface="Nixie One"/>
              <a:buChar char="▫"/>
              <a:defRPr b="0" i="0" sz="2400" u="none" cap="none" strike="noStrike">
                <a:solidFill>
                  <a:srgbClr val="114454"/>
                </a:solidFill>
                <a:latin typeface="Nixie One"/>
                <a:ea typeface="Nixie One"/>
                <a:cs typeface="Nixie One"/>
                <a:sym typeface="Nixie One"/>
              </a:defRPr>
            </a:lvl2pPr>
            <a:lvl3pPr indent="0" lvl="2" marL="914400" marR="0" rtl="0" algn="l">
              <a:lnSpc>
                <a:spcPct val="100000"/>
              </a:lnSpc>
              <a:spcBef>
                <a:spcPts val="480"/>
              </a:spcBef>
              <a:spcAft>
                <a:spcPts val="0"/>
              </a:spcAft>
              <a:buClr>
                <a:srgbClr val="114454"/>
              </a:buClr>
              <a:buFont typeface="Nixie One"/>
              <a:buNone/>
              <a:defRPr b="0" i="0" sz="2400" u="none" cap="none" strike="noStrike">
                <a:solidFill>
                  <a:srgbClr val="114454"/>
                </a:solidFill>
                <a:latin typeface="Nixie One"/>
                <a:ea typeface="Nixie One"/>
                <a:cs typeface="Nixie One"/>
                <a:sym typeface="Nixie One"/>
              </a:defRPr>
            </a:lvl3pPr>
            <a:lvl4pPr indent="0" lvl="3" marL="13716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4pPr>
            <a:lvl5pPr indent="0" lvl="4" marL="18288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5pPr>
            <a:lvl6pPr indent="0" lvl="5" marL="22860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6pPr>
            <a:lvl7pPr indent="0" lvl="6" marL="27432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7pPr>
            <a:lvl8pPr indent="0" lvl="7" marL="32004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8pPr>
            <a:lvl9pPr indent="0" lvl="8" marL="3657600" marR="0" rtl="0" algn="l">
              <a:lnSpc>
                <a:spcPct val="100000"/>
              </a:lnSpc>
              <a:spcBef>
                <a:spcPts val="360"/>
              </a:spcBef>
              <a:spcAft>
                <a:spcPts val="0"/>
              </a:spcAft>
              <a:buClr>
                <a:srgbClr val="114454"/>
              </a:buClr>
              <a:buFont typeface="Nixie One"/>
              <a:buNone/>
              <a:defRPr b="0" i="0" sz="1800" u="none" cap="none" strike="noStrike">
                <a:solidFill>
                  <a:srgbClr val="114454"/>
                </a:solidFill>
                <a:latin typeface="Nixie One"/>
                <a:ea typeface="Nixie One"/>
                <a:cs typeface="Nixie One"/>
                <a:sym typeface="Nixie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43.jpg"/><Relationship Id="rId5" Type="http://schemas.openxmlformats.org/officeDocument/2006/relationships/image" Target="../media/image27.jpg"/><Relationship Id="rId6" Type="http://schemas.openxmlformats.org/officeDocument/2006/relationships/image" Target="../media/image34.jpg"/><Relationship Id="rId7" Type="http://schemas.openxmlformats.org/officeDocument/2006/relationships/image" Target="../media/image21.jpg"/><Relationship Id="rId8" Type="http://schemas.openxmlformats.org/officeDocument/2006/relationships/image" Target="../media/image20.jp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8.png"/><Relationship Id="rId9" Type="http://schemas.openxmlformats.org/officeDocument/2006/relationships/image" Target="../media/image25.png"/><Relationship Id="rId15" Type="http://schemas.openxmlformats.org/officeDocument/2006/relationships/image" Target="../media/image52.jpg"/><Relationship Id="rId14" Type="http://schemas.openxmlformats.org/officeDocument/2006/relationships/image" Target="../media/image35.png"/><Relationship Id="rId16" Type="http://schemas.openxmlformats.org/officeDocument/2006/relationships/image" Target="../media/image33.jp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hyperlink" Target="http://dnr.maryland.gov/fisheries/Documents/CBC_Land_Conservation_Fish_Conservation_Fact_Sheet.pdf" TargetMode="External"/><Relationship Id="rId5" Type="http://schemas.openxmlformats.org/officeDocument/2006/relationships/hyperlink" Target="http://dnr.maryland.gov/fisheries/Documents/CBC_Land_Conservation_Fish_Conservation_Fact_Sheet.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47.jpg"/><Relationship Id="rId12" Type="http://schemas.openxmlformats.org/officeDocument/2006/relationships/image" Target="../media/image48.jp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0.jpg"/><Relationship Id="rId9" Type="http://schemas.openxmlformats.org/officeDocument/2006/relationships/image" Target="../media/image46.jpg"/><Relationship Id="rId5" Type="http://schemas.openxmlformats.org/officeDocument/2006/relationships/image" Target="../media/image41.jpg"/><Relationship Id="rId6" Type="http://schemas.openxmlformats.org/officeDocument/2006/relationships/image" Target="../media/image44.jpg"/><Relationship Id="rId7" Type="http://schemas.openxmlformats.org/officeDocument/2006/relationships/image" Target="../media/image49.jpg"/><Relationship Id="rId8"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5.png"/><Relationship Id="rId13" Type="http://schemas.openxmlformats.org/officeDocument/2006/relationships/image" Target="../media/image12.png"/><Relationship Id="rId12"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ctrTitle"/>
          </p:nvPr>
        </p:nvSpPr>
        <p:spPr>
          <a:xfrm>
            <a:off x="1146049" y="1975084"/>
            <a:ext cx="6836124" cy="1159797"/>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rgbClr val="FFFFFF"/>
              </a:buClr>
              <a:buSzPct val="25000"/>
              <a:buFont typeface="Roboto Slab"/>
              <a:buNone/>
            </a:pPr>
            <a:r>
              <a:rPr b="1" i="0" lang="en" sz="3600" u="none" cap="none" strike="noStrike">
                <a:solidFill>
                  <a:srgbClr val="FFFFFF"/>
                </a:solidFill>
                <a:latin typeface="Rockwell"/>
                <a:ea typeface="Rockwell"/>
                <a:cs typeface="Rockwell"/>
                <a:sym typeface="Rockwell"/>
              </a:rPr>
              <a:t>Sustainable Fisheries GIT: Fish Habitat</a:t>
            </a:r>
          </a:p>
        </p:txBody>
      </p:sp>
      <p:pic>
        <p:nvPicPr>
          <p:cNvPr id="75" name="Shape 75"/>
          <p:cNvPicPr preferRelativeResize="0"/>
          <p:nvPr/>
        </p:nvPicPr>
        <p:blipFill rotWithShape="1">
          <a:blip r:embed="rId3">
            <a:alphaModFix/>
          </a:blip>
          <a:srcRect b="20700" l="0" r="0" t="0"/>
          <a:stretch/>
        </p:blipFill>
        <p:spPr>
          <a:xfrm>
            <a:off x="274511" y="536449"/>
            <a:ext cx="1743075" cy="1063752"/>
          </a:xfrm>
          <a:prstGeom prst="rect">
            <a:avLst/>
          </a:prstGeom>
          <a:noFill/>
          <a:ln>
            <a:noFill/>
          </a:ln>
        </p:spPr>
      </p:pic>
      <p:sp>
        <p:nvSpPr>
          <p:cNvPr id="76" name="Shape 76"/>
          <p:cNvSpPr/>
          <p:nvPr/>
        </p:nvSpPr>
        <p:spPr>
          <a:xfrm>
            <a:off x="5073600" y="3209275"/>
            <a:ext cx="4070399" cy="9233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Gina Hunt, </a:t>
            </a:r>
          </a:p>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Maryland DNR and </a:t>
            </a:r>
          </a:p>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Fish Habitat Action Team Coordinator</a:t>
            </a:r>
          </a:p>
        </p:txBody>
      </p:sp>
      <p:sp>
        <p:nvSpPr>
          <p:cNvPr id="77" name="Shape 77"/>
          <p:cNvSpPr/>
          <p:nvPr/>
        </p:nvSpPr>
        <p:spPr>
          <a:xfrm>
            <a:off x="0" y="71753"/>
            <a:ext cx="9143998" cy="369332"/>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800" u="none" cap="none" strike="noStrike">
                <a:solidFill>
                  <a:schemeClr val="lt1"/>
                </a:solidFill>
                <a:latin typeface="Rockwell"/>
                <a:ea typeface="Rockwell"/>
                <a:cs typeface="Rockwell"/>
                <a:sym typeface="Rockwell"/>
              </a:rPr>
              <a:t>Quarterly Progress Meeting - May 2017</a:t>
            </a:r>
          </a:p>
        </p:txBody>
      </p:sp>
      <p:sp>
        <p:nvSpPr>
          <p:cNvPr id="78" name="Shape 78"/>
          <p:cNvSpPr txBox="1"/>
          <p:nvPr/>
        </p:nvSpPr>
        <p:spPr>
          <a:xfrm>
            <a:off x="236411" y="1541911"/>
            <a:ext cx="1935956" cy="38472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94BF6E"/>
              </a:buClr>
              <a:buSzPct val="25000"/>
              <a:buFont typeface="Cambria"/>
              <a:buNone/>
            </a:pPr>
            <a:r>
              <a:rPr b="1" i="0" lang="en" sz="1150" u="none" cap="none" strike="noStrike">
                <a:solidFill>
                  <a:srgbClr val="94BF6E"/>
                </a:solidFill>
                <a:latin typeface="Cambria"/>
                <a:ea typeface="Cambria"/>
                <a:cs typeface="Cambria"/>
                <a:sym typeface="Cambria"/>
              </a:rPr>
              <a:t>Chesapeake Bay Program</a:t>
            </a:r>
          </a:p>
          <a:p>
            <a:pPr indent="0" lvl="0" marL="0" marR="0" rtl="0" algn="ctr">
              <a:lnSpc>
                <a:spcPct val="100000"/>
              </a:lnSpc>
              <a:spcBef>
                <a:spcPts val="0"/>
              </a:spcBef>
              <a:spcAft>
                <a:spcPts val="0"/>
              </a:spcAft>
              <a:buClr>
                <a:srgbClr val="94BF6E"/>
              </a:buClr>
              <a:buSzPct val="25000"/>
              <a:buFont typeface="Cambria"/>
              <a:buNone/>
            </a:pPr>
            <a:r>
              <a:rPr b="1" i="1" lang="en" sz="750" u="none" cap="none" strike="noStrike">
                <a:solidFill>
                  <a:srgbClr val="94BF6E"/>
                </a:solidFill>
                <a:latin typeface="Cambria"/>
                <a:ea typeface="Cambria"/>
                <a:cs typeface="Cambria"/>
                <a:sym typeface="Cambria"/>
              </a:rPr>
              <a:t>Science. Restoration Partnership</a:t>
            </a:r>
            <a:r>
              <a:rPr b="0" i="1" lang="en" sz="750" u="none" cap="none" strike="noStrike">
                <a:solidFill>
                  <a:srgbClr val="94BF6E"/>
                </a:solidFill>
                <a:latin typeface="Cambria"/>
                <a:ea typeface="Cambria"/>
                <a:cs typeface="Cambria"/>
                <a:sym typeface="Cambria"/>
              </a:rPr>
              <a:t>.</a:t>
            </a:r>
          </a:p>
        </p:txBody>
      </p:sp>
      <p:sp>
        <p:nvSpPr>
          <p:cNvPr id="79" name="Shape 79"/>
          <p:cNvSpPr/>
          <p:nvPr/>
        </p:nvSpPr>
        <p:spPr>
          <a:xfrm>
            <a:off x="119850" y="3209275"/>
            <a:ext cx="4913699" cy="9233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Bruce Vogt, </a:t>
            </a:r>
          </a:p>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NOAA and </a:t>
            </a:r>
          </a:p>
          <a:p>
            <a:pPr indent="0" lvl="0" marL="0" marR="0" rtl="0" algn="l">
              <a:lnSpc>
                <a:spcPct val="100000"/>
              </a:lnSpc>
              <a:spcBef>
                <a:spcPts val="0"/>
              </a:spcBef>
              <a:spcAft>
                <a:spcPts val="0"/>
              </a:spcAft>
              <a:buClr>
                <a:schemeClr val="lt1"/>
              </a:buClr>
              <a:buSzPct val="25000"/>
              <a:buFont typeface="Rockwell"/>
              <a:buNone/>
            </a:pPr>
            <a:r>
              <a:rPr b="0" i="1" lang="en" sz="1800" u="none" cap="none" strike="noStrike">
                <a:solidFill>
                  <a:schemeClr val="lt1"/>
                </a:solidFill>
                <a:latin typeface="Rockwell"/>
                <a:ea typeface="Rockwell"/>
                <a:cs typeface="Rockwell"/>
                <a:sym typeface="Rockwell"/>
              </a:rPr>
              <a:t>Sustainable Fisheries GIT Coordinator</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1146025" y="530725"/>
            <a:ext cx="3208798"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What is our progress?</a:t>
            </a:r>
          </a:p>
        </p:txBody>
      </p:sp>
      <p:grpSp>
        <p:nvGrpSpPr>
          <p:cNvPr id="187" name="Shape 187"/>
          <p:cNvGrpSpPr/>
          <p:nvPr/>
        </p:nvGrpSpPr>
        <p:grpSpPr>
          <a:xfrm>
            <a:off x="427794" y="931163"/>
            <a:ext cx="313892" cy="227818"/>
            <a:chOff x="4604550" y="3714775"/>
            <a:chExt cx="439625" cy="319075"/>
          </a:xfrm>
        </p:grpSpPr>
        <p:sp>
          <p:nvSpPr>
            <p:cNvPr id="188" name="Shape 188"/>
            <p:cNvSpPr/>
            <p:nvPr/>
          </p:nvSpPr>
          <p:spPr>
            <a:xfrm>
              <a:off x="4604550" y="3714775"/>
              <a:ext cx="439625" cy="319075"/>
            </a:xfrm>
            <a:custGeom>
              <a:pathLst>
                <a:path extrusionOk="0" fill="none" h="120000" w="120000">
                  <a:moveTo>
                    <a:pt x="6" y="9"/>
                  </a:moveTo>
                  <a:lnTo>
                    <a:pt x="6" y="115421"/>
                  </a:lnTo>
                  <a:lnTo>
                    <a:pt x="6" y="115421"/>
                  </a:lnTo>
                  <a:lnTo>
                    <a:pt x="6" y="116333"/>
                  </a:lnTo>
                  <a:lnTo>
                    <a:pt x="170" y="117254"/>
                  </a:lnTo>
                  <a:lnTo>
                    <a:pt x="504" y="117940"/>
                  </a:lnTo>
                  <a:lnTo>
                    <a:pt x="832" y="118627"/>
                  </a:lnTo>
                  <a:lnTo>
                    <a:pt x="1337" y="119313"/>
                  </a:lnTo>
                  <a:lnTo>
                    <a:pt x="1999" y="119539"/>
                  </a:lnTo>
                  <a:lnTo>
                    <a:pt x="2497" y="120000"/>
                  </a:lnTo>
                  <a:lnTo>
                    <a:pt x="3330" y="120000"/>
                  </a:lnTo>
                  <a:lnTo>
                    <a:pt x="120000" y="12000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9" name="Shape 189"/>
            <p:cNvSpPr/>
            <p:nvPr/>
          </p:nvSpPr>
          <p:spPr>
            <a:xfrm>
              <a:off x="4647175" y="3761675"/>
              <a:ext cx="354400" cy="213725"/>
            </a:xfrm>
            <a:custGeom>
              <a:pathLst>
                <a:path extrusionOk="0" fill="none" h="120000" w="120000">
                  <a:moveTo>
                    <a:pt x="8" y="120000"/>
                  </a:moveTo>
                  <a:lnTo>
                    <a:pt x="30931" y="61873"/>
                  </a:lnTo>
                  <a:lnTo>
                    <a:pt x="49274" y="79995"/>
                  </a:lnTo>
                  <a:lnTo>
                    <a:pt x="76904" y="27006"/>
                  </a:lnTo>
                  <a:lnTo>
                    <a:pt x="76904" y="27006"/>
                  </a:lnTo>
                  <a:lnTo>
                    <a:pt x="76904" y="27006"/>
                  </a:lnTo>
                  <a:lnTo>
                    <a:pt x="76904" y="27006"/>
                  </a:lnTo>
                  <a:lnTo>
                    <a:pt x="76701" y="27006"/>
                  </a:lnTo>
                  <a:lnTo>
                    <a:pt x="76904" y="27006"/>
                  </a:lnTo>
                  <a:lnTo>
                    <a:pt x="76904" y="27006"/>
                  </a:lnTo>
                  <a:lnTo>
                    <a:pt x="76904" y="27006"/>
                  </a:lnTo>
                  <a:lnTo>
                    <a:pt x="76904" y="27006"/>
                  </a:lnTo>
                  <a:lnTo>
                    <a:pt x="76701" y="27006"/>
                  </a:lnTo>
                  <a:lnTo>
                    <a:pt x="76904" y="27006"/>
                  </a:lnTo>
                  <a:lnTo>
                    <a:pt x="89483" y="46840"/>
                  </a:lnTo>
                  <a:lnTo>
                    <a:pt x="119991" y="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190" name="Shape 190"/>
          <p:cNvPicPr preferRelativeResize="0"/>
          <p:nvPr/>
        </p:nvPicPr>
        <p:blipFill rotWithShape="1">
          <a:blip r:embed="rId3">
            <a:alphaModFix/>
          </a:blip>
          <a:srcRect b="0" l="0" r="0" t="0"/>
          <a:stretch/>
        </p:blipFill>
        <p:spPr>
          <a:xfrm>
            <a:off x="7896249" y="1006583"/>
            <a:ext cx="1097399" cy="451800"/>
          </a:xfrm>
          <a:prstGeom prst="rect">
            <a:avLst/>
          </a:prstGeom>
          <a:noFill/>
          <a:ln>
            <a:noFill/>
          </a:ln>
        </p:spPr>
      </p:pic>
      <p:pic>
        <p:nvPicPr>
          <p:cNvPr id="191" name="Shape 191"/>
          <p:cNvPicPr preferRelativeResize="0"/>
          <p:nvPr/>
        </p:nvPicPr>
        <p:blipFill rotWithShape="1">
          <a:blip r:embed="rId4">
            <a:alphaModFix/>
          </a:blip>
          <a:srcRect b="-1" l="0" r="0" t="1779"/>
          <a:stretch/>
        </p:blipFill>
        <p:spPr>
          <a:xfrm>
            <a:off x="885825" y="1850231"/>
            <a:ext cx="1804195" cy="1045535"/>
          </a:xfrm>
          <a:prstGeom prst="rect">
            <a:avLst/>
          </a:prstGeom>
          <a:noFill/>
          <a:ln>
            <a:noFill/>
          </a:ln>
        </p:spPr>
      </p:pic>
      <p:grpSp>
        <p:nvGrpSpPr>
          <p:cNvPr id="192" name="Shape 192"/>
          <p:cNvGrpSpPr/>
          <p:nvPr/>
        </p:nvGrpSpPr>
        <p:grpSpPr>
          <a:xfrm>
            <a:off x="617535" y="1636851"/>
            <a:ext cx="8375993" cy="3554552"/>
            <a:chOff x="0" y="0"/>
            <a:chExt cx="8375993" cy="3430373"/>
          </a:xfrm>
        </p:grpSpPr>
        <p:sp>
          <p:nvSpPr>
            <p:cNvPr id="193" name="Shape 193"/>
            <p:cNvSpPr/>
            <p:nvPr/>
          </p:nvSpPr>
          <p:spPr>
            <a:xfrm>
              <a:off x="0" y="0"/>
              <a:ext cx="8375993" cy="1467415"/>
            </a:xfrm>
            <a:prstGeom prst="rect">
              <a:avLst/>
            </a:prstGeom>
            <a:solidFill>
              <a:srgbClr val="94BF6E"/>
            </a:solidFill>
            <a:ln cap="flat" cmpd="sng" w="25400">
              <a:solidFill>
                <a:srgbClr val="CDD7E5">
                  <a:alpha val="89411"/>
                </a:srgbClr>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4" name="Shape 194"/>
            <p:cNvSpPr/>
            <p:nvPr/>
          </p:nvSpPr>
          <p:spPr>
            <a:xfrm>
              <a:off x="253586" y="195655"/>
              <a:ext cx="1829958" cy="1076105"/>
            </a:xfrm>
            <a:prstGeom prst="rect">
              <a:avLst/>
            </a:prstGeom>
            <a:blipFill rotWithShape="1">
              <a:blip r:embed="rId5">
                <a:alphaModFix/>
              </a:blip>
              <a:stretch>
                <a:fillRect b="-25996" l="0" r="0" t="-25995"/>
              </a:stretch>
            </a:blip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5" name="Shape 195"/>
            <p:cNvSpPr/>
            <p:nvPr/>
          </p:nvSpPr>
          <p:spPr>
            <a:xfrm rot="10800000">
              <a:off x="253584" y="1467414"/>
              <a:ext cx="1829958" cy="1793508"/>
            </a:xfrm>
            <a:prstGeom prst="rect">
              <a:avLst/>
            </a:prstGeom>
            <a:solidFill>
              <a:srgbClr val="165751"/>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6" name="Shape 196"/>
            <p:cNvSpPr txBox="1"/>
            <p:nvPr/>
          </p:nvSpPr>
          <p:spPr>
            <a:xfrm>
              <a:off x="253586" y="1467416"/>
              <a:ext cx="1830000" cy="1793400"/>
            </a:xfrm>
            <a:prstGeom prst="rect">
              <a:avLst/>
            </a:prstGeom>
            <a:noFill/>
            <a:ln>
              <a:noFill/>
            </a:ln>
          </p:spPr>
          <p:txBody>
            <a:bodyPr anchorCtr="0" anchor="t" bIns="106675" lIns="106675" rIns="106675" tIns="106675">
              <a:noAutofit/>
            </a:bodyPr>
            <a:lstStyle/>
            <a:p>
              <a:pPr indent="0" lvl="0" marL="0" marR="0" rtl="0" algn="l">
                <a:lnSpc>
                  <a:spcPct val="90000"/>
                </a:lnSpc>
                <a:spcBef>
                  <a:spcPts val="0"/>
                </a:spcBef>
                <a:spcAft>
                  <a:spcPts val="0"/>
                </a:spcAft>
                <a:buClr>
                  <a:schemeClr val="lt1"/>
                </a:buClr>
                <a:buSzPct val="25000"/>
                <a:buFont typeface="Arial"/>
                <a:buNone/>
              </a:pPr>
              <a:r>
                <a:rPr b="0" i="0" lang="en" sz="1500" u="none" cap="none" strike="noStrike">
                  <a:solidFill>
                    <a:schemeClr val="lt1"/>
                  </a:solidFill>
                  <a:latin typeface="Rockwell"/>
                  <a:ea typeface="Rockwell"/>
                  <a:cs typeface="Rockwell"/>
                  <a:sym typeface="Rockwell"/>
                </a:rPr>
                <a:t>Identified fish habitat threats and stressors among selected species</a:t>
              </a:r>
            </a:p>
          </p:txBody>
        </p:sp>
        <p:sp>
          <p:nvSpPr>
            <p:cNvPr id="197" name="Shape 197"/>
            <p:cNvSpPr/>
            <p:nvPr/>
          </p:nvSpPr>
          <p:spPr>
            <a:xfrm>
              <a:off x="2266540" y="195655"/>
              <a:ext cx="1829958" cy="1076105"/>
            </a:xfrm>
            <a:prstGeom prst="rect">
              <a:avLst/>
            </a:prstGeom>
            <a:blipFill rotWithShape="1">
              <a:blip r:embed="rId6">
                <a:alphaModFix/>
              </a:blip>
              <a:stretch>
                <a:fillRect b="-35994" l="0" r="0" t="-35995"/>
              </a:stretch>
            </a:blip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8" name="Shape 198"/>
            <p:cNvSpPr/>
            <p:nvPr/>
          </p:nvSpPr>
          <p:spPr>
            <a:xfrm rot="10800000">
              <a:off x="2266540" y="1467414"/>
              <a:ext cx="1829958" cy="1793508"/>
            </a:xfrm>
            <a:prstGeom prst="rect">
              <a:avLst/>
            </a:prstGeom>
            <a:solidFill>
              <a:srgbClr val="165751"/>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9" name="Shape 199"/>
            <p:cNvSpPr txBox="1"/>
            <p:nvPr/>
          </p:nvSpPr>
          <p:spPr>
            <a:xfrm>
              <a:off x="2266540" y="1467416"/>
              <a:ext cx="1830000" cy="1793400"/>
            </a:xfrm>
            <a:prstGeom prst="rect">
              <a:avLst/>
            </a:prstGeom>
            <a:noFill/>
            <a:ln>
              <a:noFill/>
            </a:ln>
          </p:spPr>
          <p:txBody>
            <a:bodyPr anchorCtr="0" anchor="t" bIns="106675" lIns="106675" rIns="106675" tIns="106675">
              <a:noAutofit/>
            </a:bodyPr>
            <a:lstStyle/>
            <a:p>
              <a:pPr indent="0" lvl="0" marL="0" marR="0" rtl="0" algn="l">
                <a:lnSpc>
                  <a:spcPct val="90000"/>
                </a:lnSpc>
                <a:spcBef>
                  <a:spcPts val="0"/>
                </a:spcBef>
                <a:spcAft>
                  <a:spcPts val="0"/>
                </a:spcAft>
                <a:buClr>
                  <a:schemeClr val="lt1"/>
                </a:buClr>
                <a:buSzPct val="25000"/>
                <a:buFont typeface="Arial"/>
                <a:buNone/>
              </a:pPr>
              <a:r>
                <a:rPr b="0" i="0" lang="en" sz="1500" u="none" cap="none" strike="noStrike">
                  <a:solidFill>
                    <a:schemeClr val="lt1"/>
                  </a:solidFill>
                  <a:latin typeface="Rockwell"/>
                  <a:ea typeface="Rockwell"/>
                  <a:cs typeface="Rockwell"/>
                  <a:sym typeface="Rockwell"/>
                </a:rPr>
                <a:t>Synthesized results from a multiyear shoreline and land use impact study</a:t>
              </a:r>
            </a:p>
          </p:txBody>
        </p:sp>
        <p:sp>
          <p:nvSpPr>
            <p:cNvPr id="200" name="Shape 200"/>
            <p:cNvSpPr/>
            <p:nvPr/>
          </p:nvSpPr>
          <p:spPr>
            <a:xfrm>
              <a:off x="4279494" y="195655"/>
              <a:ext cx="1829958" cy="1076105"/>
            </a:xfrm>
            <a:prstGeom prst="rect">
              <a:avLst/>
            </a:prstGeom>
            <a:blipFill rotWithShape="1">
              <a:blip r:embed="rId7">
                <a:alphaModFix/>
              </a:blip>
              <a:stretch>
                <a:fillRect b="-4997" l="0" r="0" t="-4998"/>
              </a:stretch>
            </a:blip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1" name="Shape 201"/>
            <p:cNvSpPr/>
            <p:nvPr/>
          </p:nvSpPr>
          <p:spPr>
            <a:xfrm rot="10800000">
              <a:off x="4279493" y="1467414"/>
              <a:ext cx="1829958" cy="1793508"/>
            </a:xfrm>
            <a:prstGeom prst="rect">
              <a:avLst/>
            </a:prstGeom>
            <a:solidFill>
              <a:srgbClr val="165751"/>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2" name="Shape 202"/>
            <p:cNvSpPr txBox="1"/>
            <p:nvPr/>
          </p:nvSpPr>
          <p:spPr>
            <a:xfrm>
              <a:off x="4279489" y="1467423"/>
              <a:ext cx="1830000" cy="1871100"/>
            </a:xfrm>
            <a:prstGeom prst="rect">
              <a:avLst/>
            </a:prstGeom>
            <a:noFill/>
            <a:ln>
              <a:noFill/>
            </a:ln>
          </p:spPr>
          <p:txBody>
            <a:bodyPr anchorCtr="0" anchor="t" bIns="106675" lIns="106675" rIns="106675" tIns="106675">
              <a:noAutofit/>
            </a:bodyPr>
            <a:lstStyle/>
            <a:p>
              <a:pPr indent="0" lvl="0" marL="0" marR="0" rtl="0" algn="l">
                <a:lnSpc>
                  <a:spcPct val="90000"/>
                </a:lnSpc>
                <a:spcBef>
                  <a:spcPts val="0"/>
                </a:spcBef>
                <a:spcAft>
                  <a:spcPts val="0"/>
                </a:spcAft>
                <a:buClr>
                  <a:schemeClr val="lt1"/>
                </a:buClr>
                <a:buSzPct val="25000"/>
                <a:buFont typeface="Arial"/>
                <a:buNone/>
              </a:pPr>
              <a:r>
                <a:rPr b="0" i="0" lang="en" sz="1500" u="none" cap="none" strike="noStrike">
                  <a:solidFill>
                    <a:schemeClr val="lt1"/>
                  </a:solidFill>
                  <a:latin typeface="Rockwell"/>
                  <a:ea typeface="Rockwell"/>
                  <a:cs typeface="Rockwell"/>
                  <a:sym typeface="Rockwell"/>
                </a:rPr>
                <a:t>Identifying critical spawning, nursery and overwintering areas for select species</a:t>
              </a:r>
            </a:p>
          </p:txBody>
        </p:sp>
        <p:sp>
          <p:nvSpPr>
            <p:cNvPr id="203" name="Shape 203"/>
            <p:cNvSpPr/>
            <p:nvPr/>
          </p:nvSpPr>
          <p:spPr>
            <a:xfrm>
              <a:off x="6292448" y="195655"/>
              <a:ext cx="1829958" cy="1076105"/>
            </a:xfrm>
            <a:prstGeom prst="rect">
              <a:avLst/>
            </a:prstGeom>
            <a:blipFill rotWithShape="1">
              <a:blip r:embed="rId8">
                <a:alphaModFix/>
              </a:blip>
              <a:stretch>
                <a:fillRect b="-1998" l="0" r="0" t="-1997"/>
              </a:stretch>
            </a:blip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4" name="Shape 204"/>
            <p:cNvSpPr/>
            <p:nvPr/>
          </p:nvSpPr>
          <p:spPr>
            <a:xfrm rot="10800000">
              <a:off x="6292449" y="1467414"/>
              <a:ext cx="1829958" cy="1793508"/>
            </a:xfrm>
            <a:prstGeom prst="rect">
              <a:avLst/>
            </a:prstGeom>
            <a:solidFill>
              <a:srgbClr val="165751"/>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5" name="Shape 205"/>
            <p:cNvSpPr txBox="1"/>
            <p:nvPr/>
          </p:nvSpPr>
          <p:spPr>
            <a:xfrm>
              <a:off x="6292439" y="1415573"/>
              <a:ext cx="1830000" cy="2014800"/>
            </a:xfrm>
            <a:prstGeom prst="rect">
              <a:avLst/>
            </a:prstGeom>
            <a:noFill/>
            <a:ln>
              <a:noFill/>
            </a:ln>
          </p:spPr>
          <p:txBody>
            <a:bodyPr anchorCtr="0" anchor="t" bIns="106675" lIns="106675" rIns="106675" tIns="106675">
              <a:noAutofit/>
            </a:bodyPr>
            <a:lstStyle/>
            <a:p>
              <a:pPr indent="0" lvl="0" marL="0" marR="0" rtl="0" algn="l">
                <a:lnSpc>
                  <a:spcPct val="90000"/>
                </a:lnSpc>
                <a:spcBef>
                  <a:spcPts val="0"/>
                </a:spcBef>
                <a:spcAft>
                  <a:spcPts val="0"/>
                </a:spcAft>
                <a:buClr>
                  <a:schemeClr val="lt1"/>
                </a:buClr>
                <a:buSzPct val="25000"/>
                <a:buFont typeface="Arial"/>
                <a:buNone/>
              </a:pPr>
              <a:r>
                <a:rPr b="0" i="0" lang="en" sz="1500" u="none" cap="none" strike="noStrike">
                  <a:solidFill>
                    <a:schemeClr val="lt1"/>
                  </a:solidFill>
                  <a:latin typeface="Rockwell"/>
                  <a:ea typeface="Rockwell"/>
                  <a:cs typeface="Rockwell"/>
                  <a:sym typeface="Rockwell"/>
                </a:rPr>
                <a:t>STAC funded a workshop which will identify representative species and evaluate factors influencing habitat function</a:t>
              </a:r>
            </a:p>
            <a:p>
              <a:pPr indent="0" lvl="0" marL="0" marR="0" rtl="0" algn="l">
                <a:lnSpc>
                  <a:spcPct val="90000"/>
                </a:lnSpc>
                <a:spcBef>
                  <a:spcPts val="0"/>
                </a:spcBef>
                <a:spcAft>
                  <a:spcPts val="0"/>
                </a:spcAft>
                <a:buClr>
                  <a:schemeClr val="lt1"/>
                </a:buClr>
                <a:buFont typeface="Arial"/>
                <a:buNone/>
              </a:pPr>
              <a:r>
                <a:t/>
              </a:r>
              <a:endParaRPr b="0" i="0" sz="1500" u="none" cap="none" strike="noStrike">
                <a:solidFill>
                  <a:schemeClr val="lt1"/>
                </a:solidFill>
                <a:latin typeface="Rockwell"/>
                <a:ea typeface="Rockwell"/>
                <a:cs typeface="Rockwell"/>
                <a:sym typeface="Rockwe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type="title"/>
          </p:nvPr>
        </p:nvSpPr>
        <p:spPr>
          <a:xfrm>
            <a:off x="1146025" y="530725"/>
            <a:ext cx="3208799"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Analysis</a:t>
            </a:r>
          </a:p>
        </p:txBody>
      </p:sp>
      <p:grpSp>
        <p:nvGrpSpPr>
          <p:cNvPr id="211" name="Shape 211"/>
          <p:cNvGrpSpPr/>
          <p:nvPr/>
        </p:nvGrpSpPr>
        <p:grpSpPr>
          <a:xfrm>
            <a:off x="333060" y="806687"/>
            <a:ext cx="495138" cy="480334"/>
            <a:chOff x="5292575" y="3681900"/>
            <a:chExt cx="420000" cy="373250"/>
          </a:xfrm>
        </p:grpSpPr>
        <p:sp>
          <p:nvSpPr>
            <p:cNvPr id="212" name="Shape 212"/>
            <p:cNvSpPr/>
            <p:nvPr/>
          </p:nvSpPr>
          <p:spPr>
            <a:xfrm>
              <a:off x="5292575" y="3706875"/>
              <a:ext cx="420000" cy="266699"/>
            </a:xfrm>
            <a:custGeom>
              <a:pathLst>
                <a:path extrusionOk="0" fill="none" h="120000" w="120000">
                  <a:moveTo>
                    <a:pt x="116522" y="0"/>
                  </a:moveTo>
                  <a:lnTo>
                    <a:pt x="3484" y="0"/>
                  </a:lnTo>
                  <a:lnTo>
                    <a:pt x="3484" y="0"/>
                  </a:lnTo>
                  <a:lnTo>
                    <a:pt x="2784" y="0"/>
                  </a:lnTo>
                  <a:lnTo>
                    <a:pt x="2092" y="281"/>
                  </a:lnTo>
                  <a:lnTo>
                    <a:pt x="1399" y="821"/>
                  </a:lnTo>
                  <a:lnTo>
                    <a:pt x="878" y="1642"/>
                  </a:lnTo>
                  <a:lnTo>
                    <a:pt x="528" y="2463"/>
                  </a:lnTo>
                  <a:lnTo>
                    <a:pt x="178" y="3284"/>
                  </a:lnTo>
                  <a:lnTo>
                    <a:pt x="7" y="4386"/>
                  </a:lnTo>
                  <a:lnTo>
                    <a:pt x="7" y="5478"/>
                  </a:lnTo>
                  <a:lnTo>
                    <a:pt x="7" y="114521"/>
                  </a:lnTo>
                  <a:lnTo>
                    <a:pt x="7" y="114521"/>
                  </a:lnTo>
                  <a:lnTo>
                    <a:pt x="7" y="115613"/>
                  </a:lnTo>
                  <a:lnTo>
                    <a:pt x="178" y="116704"/>
                  </a:lnTo>
                  <a:lnTo>
                    <a:pt x="528" y="117525"/>
                  </a:lnTo>
                  <a:lnTo>
                    <a:pt x="878" y="118357"/>
                  </a:lnTo>
                  <a:lnTo>
                    <a:pt x="1399" y="118897"/>
                  </a:lnTo>
                  <a:lnTo>
                    <a:pt x="2092" y="119448"/>
                  </a:lnTo>
                  <a:lnTo>
                    <a:pt x="2784" y="119718"/>
                  </a:lnTo>
                  <a:lnTo>
                    <a:pt x="3484" y="120000"/>
                  </a:lnTo>
                  <a:lnTo>
                    <a:pt x="116522" y="120000"/>
                  </a:lnTo>
                  <a:lnTo>
                    <a:pt x="116522" y="120000"/>
                  </a:lnTo>
                  <a:lnTo>
                    <a:pt x="117215" y="119718"/>
                  </a:lnTo>
                  <a:lnTo>
                    <a:pt x="117907" y="119448"/>
                  </a:lnTo>
                  <a:lnTo>
                    <a:pt x="118607" y="118897"/>
                  </a:lnTo>
                  <a:lnTo>
                    <a:pt x="119128" y="118357"/>
                  </a:lnTo>
                  <a:lnTo>
                    <a:pt x="119478" y="117525"/>
                  </a:lnTo>
                  <a:lnTo>
                    <a:pt x="119821" y="116704"/>
                  </a:lnTo>
                  <a:lnTo>
                    <a:pt x="120000" y="115613"/>
                  </a:lnTo>
                  <a:lnTo>
                    <a:pt x="120000" y="114521"/>
                  </a:lnTo>
                  <a:lnTo>
                    <a:pt x="120000" y="5478"/>
                  </a:lnTo>
                  <a:lnTo>
                    <a:pt x="120000" y="5478"/>
                  </a:lnTo>
                  <a:lnTo>
                    <a:pt x="120000" y="4386"/>
                  </a:lnTo>
                  <a:lnTo>
                    <a:pt x="119821" y="3284"/>
                  </a:lnTo>
                  <a:lnTo>
                    <a:pt x="119478" y="2463"/>
                  </a:lnTo>
                  <a:lnTo>
                    <a:pt x="119128" y="1642"/>
                  </a:lnTo>
                  <a:lnTo>
                    <a:pt x="118607" y="821"/>
                  </a:lnTo>
                  <a:lnTo>
                    <a:pt x="117907" y="281"/>
                  </a:lnTo>
                  <a:lnTo>
                    <a:pt x="117215" y="0"/>
                  </a:lnTo>
                  <a:lnTo>
                    <a:pt x="116522" y="0"/>
                  </a:lnTo>
                  <a:lnTo>
                    <a:pt x="116522" y="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3" name="Shape 213"/>
            <p:cNvSpPr/>
            <p:nvPr/>
          </p:nvSpPr>
          <p:spPr>
            <a:xfrm>
              <a:off x="5490475" y="3681900"/>
              <a:ext cx="24300" cy="24899"/>
            </a:xfrm>
            <a:custGeom>
              <a:pathLst>
                <a:path extrusionOk="0" fill="none" h="120000" w="120000">
                  <a:moveTo>
                    <a:pt x="119876" y="119880"/>
                  </a:moveTo>
                  <a:lnTo>
                    <a:pt x="119876" y="58560"/>
                  </a:lnTo>
                  <a:lnTo>
                    <a:pt x="119876" y="58560"/>
                  </a:lnTo>
                  <a:lnTo>
                    <a:pt x="119876" y="46800"/>
                  </a:lnTo>
                  <a:lnTo>
                    <a:pt x="113969" y="35160"/>
                  </a:lnTo>
                  <a:lnTo>
                    <a:pt x="110892" y="26400"/>
                  </a:lnTo>
                  <a:lnTo>
                    <a:pt x="101907" y="17640"/>
                  </a:lnTo>
                  <a:lnTo>
                    <a:pt x="92923" y="8880"/>
                  </a:lnTo>
                  <a:lnTo>
                    <a:pt x="83938" y="5880"/>
                  </a:lnTo>
                  <a:lnTo>
                    <a:pt x="72000" y="120"/>
                  </a:lnTo>
                  <a:lnTo>
                    <a:pt x="59938" y="120"/>
                  </a:lnTo>
                  <a:lnTo>
                    <a:pt x="59938" y="120"/>
                  </a:lnTo>
                  <a:lnTo>
                    <a:pt x="48000" y="120"/>
                  </a:lnTo>
                  <a:lnTo>
                    <a:pt x="35938" y="5880"/>
                  </a:lnTo>
                  <a:lnTo>
                    <a:pt x="26953" y="8880"/>
                  </a:lnTo>
                  <a:lnTo>
                    <a:pt x="17969" y="17640"/>
                  </a:lnTo>
                  <a:lnTo>
                    <a:pt x="8984" y="26400"/>
                  </a:lnTo>
                  <a:lnTo>
                    <a:pt x="6030" y="35160"/>
                  </a:lnTo>
                  <a:lnTo>
                    <a:pt x="0" y="46800"/>
                  </a:lnTo>
                  <a:lnTo>
                    <a:pt x="0" y="58560"/>
                  </a:lnTo>
                  <a:lnTo>
                    <a:pt x="0" y="11988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4" name="Shape 214"/>
            <p:cNvSpPr/>
            <p:nvPr/>
          </p:nvSpPr>
          <p:spPr>
            <a:xfrm>
              <a:off x="5358350" y="3973550"/>
              <a:ext cx="60900" cy="81600"/>
            </a:xfrm>
            <a:custGeom>
              <a:pathLst>
                <a:path extrusionOk="0" fill="none" h="120000" w="120000">
                  <a:moveTo>
                    <a:pt x="66009" y="36"/>
                  </a:moveTo>
                  <a:lnTo>
                    <a:pt x="2413" y="94015"/>
                  </a:lnTo>
                  <a:lnTo>
                    <a:pt x="2413" y="94015"/>
                  </a:lnTo>
                  <a:lnTo>
                    <a:pt x="1182" y="96698"/>
                  </a:lnTo>
                  <a:lnTo>
                    <a:pt x="0" y="100263"/>
                  </a:lnTo>
                  <a:lnTo>
                    <a:pt x="0" y="103865"/>
                  </a:lnTo>
                  <a:lnTo>
                    <a:pt x="1182" y="107430"/>
                  </a:lnTo>
                  <a:lnTo>
                    <a:pt x="3596" y="110113"/>
                  </a:lnTo>
                  <a:lnTo>
                    <a:pt x="6009" y="113715"/>
                  </a:lnTo>
                  <a:lnTo>
                    <a:pt x="9605" y="115479"/>
                  </a:lnTo>
                  <a:lnTo>
                    <a:pt x="13201" y="118162"/>
                  </a:lnTo>
                  <a:lnTo>
                    <a:pt x="13201" y="118162"/>
                  </a:lnTo>
                  <a:lnTo>
                    <a:pt x="19211" y="119081"/>
                  </a:lnTo>
                  <a:lnTo>
                    <a:pt x="23990" y="119963"/>
                  </a:lnTo>
                  <a:lnTo>
                    <a:pt x="23990" y="119963"/>
                  </a:lnTo>
                  <a:lnTo>
                    <a:pt x="31182" y="119081"/>
                  </a:lnTo>
                  <a:lnTo>
                    <a:pt x="37192" y="117280"/>
                  </a:lnTo>
                  <a:lnTo>
                    <a:pt x="42019" y="113715"/>
                  </a:lnTo>
                  <a:lnTo>
                    <a:pt x="45615" y="110113"/>
                  </a:lnTo>
                  <a:lnTo>
                    <a:pt x="120000" y="36"/>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5" name="Shape 215"/>
            <p:cNvSpPr/>
            <p:nvPr/>
          </p:nvSpPr>
          <p:spPr>
            <a:xfrm>
              <a:off x="5586050" y="3973550"/>
              <a:ext cx="60900" cy="81600"/>
            </a:xfrm>
            <a:custGeom>
              <a:pathLst>
                <a:path extrusionOk="0" fill="none" h="120000" w="120000">
                  <a:moveTo>
                    <a:pt x="49" y="36"/>
                  </a:moveTo>
                  <a:lnTo>
                    <a:pt x="74402" y="110113"/>
                  </a:lnTo>
                  <a:lnTo>
                    <a:pt x="74402" y="110113"/>
                  </a:lnTo>
                  <a:lnTo>
                    <a:pt x="77997" y="113715"/>
                  </a:lnTo>
                  <a:lnTo>
                    <a:pt x="82773" y="117280"/>
                  </a:lnTo>
                  <a:lnTo>
                    <a:pt x="88781" y="119081"/>
                  </a:lnTo>
                  <a:lnTo>
                    <a:pt x="95970" y="119963"/>
                  </a:lnTo>
                  <a:lnTo>
                    <a:pt x="95970" y="119963"/>
                  </a:lnTo>
                  <a:lnTo>
                    <a:pt x="100796" y="119081"/>
                  </a:lnTo>
                  <a:lnTo>
                    <a:pt x="106754" y="118162"/>
                  </a:lnTo>
                  <a:lnTo>
                    <a:pt x="106754" y="118162"/>
                  </a:lnTo>
                  <a:lnTo>
                    <a:pt x="110348" y="115479"/>
                  </a:lnTo>
                  <a:lnTo>
                    <a:pt x="113992" y="113715"/>
                  </a:lnTo>
                  <a:lnTo>
                    <a:pt x="116356" y="110113"/>
                  </a:lnTo>
                  <a:lnTo>
                    <a:pt x="118768" y="107430"/>
                  </a:lnTo>
                  <a:lnTo>
                    <a:pt x="119950" y="103865"/>
                  </a:lnTo>
                  <a:lnTo>
                    <a:pt x="119950" y="100263"/>
                  </a:lnTo>
                  <a:lnTo>
                    <a:pt x="118768" y="96698"/>
                  </a:lnTo>
                  <a:lnTo>
                    <a:pt x="117587" y="94015"/>
                  </a:lnTo>
                  <a:lnTo>
                    <a:pt x="54017" y="36"/>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6" name="Shape 216"/>
            <p:cNvSpPr/>
            <p:nvPr/>
          </p:nvSpPr>
          <p:spPr>
            <a:xfrm>
              <a:off x="5316925" y="3731225"/>
              <a:ext cx="371400" cy="218100"/>
            </a:xfrm>
            <a:custGeom>
              <a:pathLst>
                <a:path extrusionOk="0" fill="none" h="120000" w="120000">
                  <a:moveTo>
                    <a:pt x="8" y="0"/>
                  </a:moveTo>
                  <a:lnTo>
                    <a:pt x="8" y="119986"/>
                  </a:lnTo>
                  <a:lnTo>
                    <a:pt x="119991" y="119986"/>
                  </a:lnTo>
                  <a:lnTo>
                    <a:pt x="119991" y="0"/>
                  </a:lnTo>
                  <a:lnTo>
                    <a:pt x="8" y="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7" name="Shape 217"/>
            <p:cNvSpPr/>
            <p:nvPr/>
          </p:nvSpPr>
          <p:spPr>
            <a:xfrm>
              <a:off x="5380250" y="3784800"/>
              <a:ext cx="230100" cy="115800"/>
            </a:xfrm>
            <a:custGeom>
              <a:pathLst>
                <a:path extrusionOk="0" fill="none" h="120000" w="120000">
                  <a:moveTo>
                    <a:pt x="119986" y="25"/>
                  </a:moveTo>
                  <a:lnTo>
                    <a:pt x="67936" y="103564"/>
                  </a:lnTo>
                  <a:lnTo>
                    <a:pt x="67936" y="103564"/>
                  </a:lnTo>
                  <a:lnTo>
                    <a:pt x="66985" y="104834"/>
                  </a:lnTo>
                  <a:lnTo>
                    <a:pt x="66033" y="106079"/>
                  </a:lnTo>
                  <a:lnTo>
                    <a:pt x="64756" y="106727"/>
                  </a:lnTo>
                  <a:lnTo>
                    <a:pt x="63492" y="107349"/>
                  </a:lnTo>
                  <a:lnTo>
                    <a:pt x="62215" y="106727"/>
                  </a:lnTo>
                  <a:lnTo>
                    <a:pt x="60951" y="106079"/>
                  </a:lnTo>
                  <a:lnTo>
                    <a:pt x="60000" y="104834"/>
                  </a:lnTo>
                  <a:lnTo>
                    <a:pt x="59048" y="103564"/>
                  </a:lnTo>
                  <a:lnTo>
                    <a:pt x="33649" y="53039"/>
                  </a:lnTo>
                  <a:lnTo>
                    <a:pt x="13" y="119974"/>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8" name="Shape 218"/>
            <p:cNvSpPr/>
            <p:nvPr/>
          </p:nvSpPr>
          <p:spPr>
            <a:xfrm>
              <a:off x="5547700" y="3779925"/>
              <a:ext cx="68700" cy="68700"/>
            </a:xfrm>
            <a:custGeom>
              <a:pathLst>
                <a:path extrusionOk="0" fill="none" h="120000" w="120000">
                  <a:moveTo>
                    <a:pt x="0" y="43"/>
                  </a:moveTo>
                  <a:lnTo>
                    <a:pt x="98728" y="43"/>
                  </a:lnTo>
                  <a:lnTo>
                    <a:pt x="98728" y="43"/>
                  </a:lnTo>
                  <a:lnTo>
                    <a:pt x="103000" y="43"/>
                  </a:lnTo>
                  <a:lnTo>
                    <a:pt x="107228" y="1089"/>
                  </a:lnTo>
                  <a:lnTo>
                    <a:pt x="110410" y="3225"/>
                  </a:lnTo>
                  <a:lnTo>
                    <a:pt x="113592" y="6407"/>
                  </a:lnTo>
                  <a:lnTo>
                    <a:pt x="116818" y="9589"/>
                  </a:lnTo>
                  <a:lnTo>
                    <a:pt x="118910" y="12771"/>
                  </a:lnTo>
                  <a:lnTo>
                    <a:pt x="120000" y="16999"/>
                  </a:lnTo>
                  <a:lnTo>
                    <a:pt x="120000" y="21271"/>
                  </a:lnTo>
                  <a:lnTo>
                    <a:pt x="120000" y="12000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219" name="Shape 219"/>
          <p:cNvPicPr preferRelativeResize="0"/>
          <p:nvPr/>
        </p:nvPicPr>
        <p:blipFill rotWithShape="1">
          <a:blip r:embed="rId3">
            <a:alphaModFix/>
          </a:blip>
          <a:srcRect b="0" l="0" r="0" t="0"/>
          <a:stretch/>
        </p:blipFill>
        <p:spPr>
          <a:xfrm>
            <a:off x="5592976" y="3977741"/>
            <a:ext cx="1644600" cy="1097399"/>
          </a:xfrm>
          <a:prstGeom prst="rect">
            <a:avLst/>
          </a:prstGeom>
          <a:noFill/>
          <a:ln>
            <a:noFill/>
          </a:ln>
        </p:spPr>
      </p:pic>
      <p:pic>
        <p:nvPicPr>
          <p:cNvPr id="220" name="Shape 220"/>
          <p:cNvPicPr preferRelativeResize="0"/>
          <p:nvPr/>
        </p:nvPicPr>
        <p:blipFill rotWithShape="1">
          <a:blip r:embed="rId4">
            <a:alphaModFix/>
          </a:blip>
          <a:srcRect b="0" l="0" r="0" t="0"/>
          <a:stretch/>
        </p:blipFill>
        <p:spPr>
          <a:xfrm>
            <a:off x="7315200" y="3977741"/>
            <a:ext cx="1655099" cy="1097399"/>
          </a:xfrm>
          <a:prstGeom prst="rect">
            <a:avLst/>
          </a:prstGeom>
          <a:noFill/>
          <a:ln>
            <a:noFill/>
          </a:ln>
        </p:spPr>
      </p:pic>
      <p:pic>
        <p:nvPicPr>
          <p:cNvPr id="221" name="Shape 221"/>
          <p:cNvPicPr preferRelativeResize="0"/>
          <p:nvPr/>
        </p:nvPicPr>
        <p:blipFill rotWithShape="1">
          <a:blip r:embed="rId5">
            <a:alphaModFix/>
          </a:blip>
          <a:srcRect b="0" l="0" r="0" t="10952"/>
          <a:stretch/>
        </p:blipFill>
        <p:spPr>
          <a:xfrm>
            <a:off x="3865301" y="3977741"/>
            <a:ext cx="1650000" cy="1097399"/>
          </a:xfrm>
          <a:prstGeom prst="rect">
            <a:avLst/>
          </a:prstGeom>
          <a:noFill/>
          <a:ln>
            <a:noFill/>
          </a:ln>
        </p:spPr>
      </p:pic>
      <p:pic>
        <p:nvPicPr>
          <p:cNvPr id="222" name="Shape 222"/>
          <p:cNvPicPr preferRelativeResize="0"/>
          <p:nvPr/>
        </p:nvPicPr>
        <p:blipFill rotWithShape="1">
          <a:blip r:embed="rId6">
            <a:alphaModFix/>
          </a:blip>
          <a:srcRect b="0" l="0" r="0" t="0"/>
          <a:stretch/>
        </p:blipFill>
        <p:spPr>
          <a:xfrm>
            <a:off x="7320217" y="2808977"/>
            <a:ext cx="1650000" cy="1097399"/>
          </a:xfrm>
          <a:prstGeom prst="rect">
            <a:avLst/>
          </a:prstGeom>
          <a:noFill/>
          <a:ln>
            <a:noFill/>
          </a:ln>
        </p:spPr>
      </p:pic>
      <p:pic>
        <p:nvPicPr>
          <p:cNvPr id="223" name="Shape 223"/>
          <p:cNvPicPr preferRelativeResize="0"/>
          <p:nvPr/>
        </p:nvPicPr>
        <p:blipFill rotWithShape="1">
          <a:blip r:embed="rId7">
            <a:alphaModFix/>
          </a:blip>
          <a:srcRect b="8432" l="0" r="0" t="0"/>
          <a:stretch/>
        </p:blipFill>
        <p:spPr>
          <a:xfrm>
            <a:off x="2137625" y="3977741"/>
            <a:ext cx="1650000" cy="1097399"/>
          </a:xfrm>
          <a:prstGeom prst="rect">
            <a:avLst/>
          </a:prstGeom>
          <a:noFill/>
          <a:ln>
            <a:noFill/>
          </a:ln>
        </p:spPr>
      </p:pic>
      <p:pic>
        <p:nvPicPr>
          <p:cNvPr id="224" name="Shape 224"/>
          <p:cNvPicPr preferRelativeResize="0"/>
          <p:nvPr/>
        </p:nvPicPr>
        <p:blipFill rotWithShape="1">
          <a:blip r:embed="rId8">
            <a:alphaModFix/>
          </a:blip>
          <a:srcRect b="7924" l="0" r="0" t="2017"/>
          <a:stretch/>
        </p:blipFill>
        <p:spPr>
          <a:xfrm>
            <a:off x="5591851" y="1640216"/>
            <a:ext cx="1651200" cy="1097399"/>
          </a:xfrm>
          <a:prstGeom prst="rect">
            <a:avLst/>
          </a:prstGeom>
          <a:noFill/>
          <a:ln>
            <a:noFill/>
          </a:ln>
        </p:spPr>
      </p:pic>
      <p:pic>
        <p:nvPicPr>
          <p:cNvPr id="225" name="Shape 225"/>
          <p:cNvPicPr preferRelativeResize="0"/>
          <p:nvPr/>
        </p:nvPicPr>
        <p:blipFill rotWithShape="1">
          <a:blip r:embed="rId9">
            <a:alphaModFix/>
          </a:blip>
          <a:srcRect b="0" l="0" r="0" t="0"/>
          <a:stretch/>
        </p:blipFill>
        <p:spPr>
          <a:xfrm>
            <a:off x="7320217" y="1640216"/>
            <a:ext cx="1650000" cy="1097399"/>
          </a:xfrm>
          <a:prstGeom prst="rect">
            <a:avLst/>
          </a:prstGeom>
          <a:noFill/>
          <a:ln>
            <a:noFill/>
          </a:ln>
        </p:spPr>
      </p:pic>
      <p:pic>
        <p:nvPicPr>
          <p:cNvPr id="226" name="Shape 226"/>
          <p:cNvPicPr preferRelativeResize="0"/>
          <p:nvPr/>
        </p:nvPicPr>
        <p:blipFill rotWithShape="1">
          <a:blip r:embed="rId10">
            <a:alphaModFix/>
          </a:blip>
          <a:srcRect b="11894" l="0" r="0" t="0"/>
          <a:stretch/>
        </p:blipFill>
        <p:spPr>
          <a:xfrm>
            <a:off x="2137214" y="1640216"/>
            <a:ext cx="1655099" cy="1097399"/>
          </a:xfrm>
          <a:prstGeom prst="rect">
            <a:avLst/>
          </a:prstGeom>
          <a:noFill/>
          <a:ln>
            <a:noFill/>
          </a:ln>
        </p:spPr>
      </p:pic>
      <p:pic>
        <p:nvPicPr>
          <p:cNvPr id="227" name="Shape 227"/>
          <p:cNvPicPr preferRelativeResize="0"/>
          <p:nvPr/>
        </p:nvPicPr>
        <p:blipFill rotWithShape="1">
          <a:blip r:embed="rId11">
            <a:alphaModFix/>
          </a:blip>
          <a:srcRect b="0" l="0" r="0" t="8079"/>
          <a:stretch/>
        </p:blipFill>
        <p:spPr>
          <a:xfrm>
            <a:off x="3869653" y="1640216"/>
            <a:ext cx="1644900" cy="1097399"/>
          </a:xfrm>
          <a:prstGeom prst="rect">
            <a:avLst/>
          </a:prstGeom>
          <a:noFill/>
          <a:ln>
            <a:noFill/>
          </a:ln>
        </p:spPr>
      </p:pic>
      <p:sp>
        <p:nvSpPr>
          <p:cNvPr id="228" name="Shape 228"/>
          <p:cNvSpPr txBox="1"/>
          <p:nvPr/>
        </p:nvSpPr>
        <p:spPr>
          <a:xfrm>
            <a:off x="2156775" y="2485575"/>
            <a:ext cx="1655398"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Wetlands</a:t>
            </a:r>
          </a:p>
        </p:txBody>
      </p:sp>
      <p:sp>
        <p:nvSpPr>
          <p:cNvPr id="229" name="Shape 229"/>
          <p:cNvSpPr txBox="1"/>
          <p:nvPr/>
        </p:nvSpPr>
        <p:spPr>
          <a:xfrm>
            <a:off x="3876735" y="248557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Climate</a:t>
            </a:r>
          </a:p>
        </p:txBody>
      </p:sp>
      <p:sp>
        <p:nvSpPr>
          <p:cNvPr id="230" name="Shape 230"/>
          <p:cNvSpPr txBox="1"/>
          <p:nvPr/>
        </p:nvSpPr>
        <p:spPr>
          <a:xfrm>
            <a:off x="5623101" y="2485575"/>
            <a:ext cx="1655398"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Forest Buffers</a:t>
            </a:r>
          </a:p>
        </p:txBody>
      </p:sp>
      <p:sp>
        <p:nvSpPr>
          <p:cNvPr id="231" name="Shape 231"/>
          <p:cNvSpPr txBox="1"/>
          <p:nvPr/>
        </p:nvSpPr>
        <p:spPr>
          <a:xfrm>
            <a:off x="7315200" y="248557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Stream Health</a:t>
            </a:r>
          </a:p>
        </p:txBody>
      </p:sp>
      <p:sp>
        <p:nvSpPr>
          <p:cNvPr id="232" name="Shape 232"/>
          <p:cNvSpPr txBox="1"/>
          <p:nvPr/>
        </p:nvSpPr>
        <p:spPr>
          <a:xfrm>
            <a:off x="7315200" y="4838898"/>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Fish Passage</a:t>
            </a:r>
          </a:p>
        </p:txBody>
      </p:sp>
      <p:sp>
        <p:nvSpPr>
          <p:cNvPr id="233" name="Shape 233"/>
          <p:cNvSpPr txBox="1"/>
          <p:nvPr/>
        </p:nvSpPr>
        <p:spPr>
          <a:xfrm>
            <a:off x="5618805" y="4838896"/>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Brook Trout</a:t>
            </a:r>
          </a:p>
        </p:txBody>
      </p:sp>
      <p:sp>
        <p:nvSpPr>
          <p:cNvPr id="234" name="Shape 234"/>
          <p:cNvSpPr txBox="1"/>
          <p:nvPr/>
        </p:nvSpPr>
        <p:spPr>
          <a:xfrm>
            <a:off x="3861267" y="483118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Healthy Watersheds</a:t>
            </a:r>
          </a:p>
        </p:txBody>
      </p:sp>
      <p:sp>
        <p:nvSpPr>
          <p:cNvPr id="235" name="Shape 235"/>
          <p:cNvSpPr txBox="1"/>
          <p:nvPr/>
        </p:nvSpPr>
        <p:spPr>
          <a:xfrm>
            <a:off x="2137507" y="4814603"/>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Oyster Restoration</a:t>
            </a:r>
          </a:p>
        </p:txBody>
      </p:sp>
      <p:sp>
        <p:nvSpPr>
          <p:cNvPr id="236" name="Shape 236"/>
          <p:cNvSpPr txBox="1"/>
          <p:nvPr/>
        </p:nvSpPr>
        <p:spPr>
          <a:xfrm>
            <a:off x="7315200" y="3666626"/>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SAV</a:t>
            </a:r>
          </a:p>
        </p:txBody>
      </p:sp>
      <p:pic>
        <p:nvPicPr>
          <p:cNvPr id="237" name="Shape 237"/>
          <p:cNvPicPr preferRelativeResize="0"/>
          <p:nvPr/>
        </p:nvPicPr>
        <p:blipFill rotWithShape="1">
          <a:blip r:embed="rId12">
            <a:alphaModFix/>
          </a:blip>
          <a:srcRect b="0" l="0" r="0" t="0"/>
          <a:stretch/>
        </p:blipFill>
        <p:spPr>
          <a:xfrm>
            <a:off x="404931" y="2808977"/>
            <a:ext cx="1655099" cy="1097399"/>
          </a:xfrm>
          <a:prstGeom prst="rect">
            <a:avLst/>
          </a:prstGeom>
          <a:noFill/>
          <a:ln>
            <a:noFill/>
          </a:ln>
        </p:spPr>
      </p:pic>
      <p:sp>
        <p:nvSpPr>
          <p:cNvPr id="238" name="Shape 238"/>
          <p:cNvSpPr txBox="1"/>
          <p:nvPr/>
        </p:nvSpPr>
        <p:spPr>
          <a:xfrm>
            <a:off x="386062" y="3666626"/>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Water Quality</a:t>
            </a:r>
          </a:p>
        </p:txBody>
      </p:sp>
      <p:pic>
        <p:nvPicPr>
          <p:cNvPr id="239" name="Shape 239"/>
          <p:cNvPicPr preferRelativeResize="0"/>
          <p:nvPr/>
        </p:nvPicPr>
        <p:blipFill rotWithShape="1">
          <a:blip r:embed="rId13">
            <a:alphaModFix/>
          </a:blip>
          <a:srcRect b="0" l="0" r="0" t="0"/>
          <a:stretch/>
        </p:blipFill>
        <p:spPr>
          <a:xfrm>
            <a:off x="404931" y="3977741"/>
            <a:ext cx="1655099" cy="1097399"/>
          </a:xfrm>
          <a:prstGeom prst="rect">
            <a:avLst/>
          </a:prstGeom>
          <a:noFill/>
          <a:ln>
            <a:noFill/>
          </a:ln>
        </p:spPr>
      </p:pic>
      <p:sp>
        <p:nvSpPr>
          <p:cNvPr id="240" name="Shape 240"/>
          <p:cNvSpPr txBox="1"/>
          <p:nvPr/>
        </p:nvSpPr>
        <p:spPr>
          <a:xfrm>
            <a:off x="373064" y="483118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Protected Lands</a:t>
            </a:r>
          </a:p>
        </p:txBody>
      </p:sp>
      <p:pic>
        <p:nvPicPr>
          <p:cNvPr id="241" name="Shape 241"/>
          <p:cNvPicPr preferRelativeResize="0"/>
          <p:nvPr/>
        </p:nvPicPr>
        <p:blipFill rotWithShape="1">
          <a:blip r:embed="rId14">
            <a:alphaModFix/>
          </a:blip>
          <a:srcRect b="0" l="0" r="0" t="0"/>
          <a:stretch/>
        </p:blipFill>
        <p:spPr>
          <a:xfrm>
            <a:off x="404931" y="1640216"/>
            <a:ext cx="1655099" cy="1097399"/>
          </a:xfrm>
          <a:prstGeom prst="rect">
            <a:avLst/>
          </a:prstGeom>
          <a:noFill/>
          <a:ln>
            <a:noFill/>
          </a:ln>
        </p:spPr>
      </p:pic>
      <p:sp>
        <p:nvSpPr>
          <p:cNvPr id="242" name="Shape 242"/>
          <p:cNvSpPr txBox="1"/>
          <p:nvPr/>
        </p:nvSpPr>
        <p:spPr>
          <a:xfrm>
            <a:off x="376994" y="248557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rgbClr val="D8D8D8"/>
                </a:solidFill>
                <a:latin typeface="Rockwell"/>
                <a:ea typeface="Rockwell"/>
                <a:cs typeface="Rockwell"/>
                <a:sym typeface="Rockwell"/>
              </a:rPr>
              <a:t>Citizen Stewardship</a:t>
            </a:r>
          </a:p>
        </p:txBody>
      </p:sp>
      <p:pic>
        <p:nvPicPr>
          <p:cNvPr id="243" name="Shape 243"/>
          <p:cNvPicPr preferRelativeResize="0"/>
          <p:nvPr/>
        </p:nvPicPr>
        <p:blipFill rotWithShape="1">
          <a:blip r:embed="rId15">
            <a:alphaModFix/>
          </a:blip>
          <a:srcRect b="26752" l="0" r="0" t="6085"/>
          <a:stretch/>
        </p:blipFill>
        <p:spPr>
          <a:xfrm>
            <a:off x="4721494" y="2808977"/>
            <a:ext cx="2521962" cy="1097279"/>
          </a:xfrm>
          <a:prstGeom prst="rect">
            <a:avLst/>
          </a:prstGeom>
          <a:noFill/>
          <a:ln>
            <a:noFill/>
          </a:ln>
        </p:spPr>
      </p:pic>
      <p:sp>
        <p:nvSpPr>
          <p:cNvPr id="244" name="Shape 244"/>
          <p:cNvSpPr txBox="1"/>
          <p:nvPr/>
        </p:nvSpPr>
        <p:spPr>
          <a:xfrm>
            <a:off x="4791542" y="3666626"/>
            <a:ext cx="2521096"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Impervious Surface</a:t>
            </a:r>
          </a:p>
        </p:txBody>
      </p:sp>
      <p:pic>
        <p:nvPicPr>
          <p:cNvPr id="245" name="Shape 245"/>
          <p:cNvPicPr preferRelativeResize="0"/>
          <p:nvPr/>
        </p:nvPicPr>
        <p:blipFill rotWithShape="1">
          <a:blip r:embed="rId16">
            <a:alphaModFix/>
          </a:blip>
          <a:srcRect b="0" l="0" r="0" t="21346"/>
          <a:stretch/>
        </p:blipFill>
        <p:spPr>
          <a:xfrm>
            <a:off x="2131549" y="2808977"/>
            <a:ext cx="2514599" cy="1097279"/>
          </a:xfrm>
          <a:prstGeom prst="rect">
            <a:avLst/>
          </a:prstGeom>
          <a:noFill/>
          <a:ln>
            <a:noFill/>
          </a:ln>
        </p:spPr>
      </p:pic>
      <p:sp>
        <p:nvSpPr>
          <p:cNvPr id="246" name="Shape 246"/>
          <p:cNvSpPr txBox="1"/>
          <p:nvPr/>
        </p:nvSpPr>
        <p:spPr>
          <a:xfrm>
            <a:off x="2131549" y="3666626"/>
            <a:ext cx="2519999"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lang="en" sz="1200">
                <a:solidFill>
                  <a:schemeClr val="lt1"/>
                </a:solidFill>
                <a:latin typeface="Rockwell"/>
                <a:ea typeface="Rockwell"/>
                <a:cs typeface="Rockwell"/>
                <a:sym typeface="Rockwell"/>
              </a:rPr>
              <a:t>Hardened </a:t>
            </a:r>
            <a:r>
              <a:rPr b="0" i="0" lang="en" sz="1200" u="none" cap="none" strike="noStrike">
                <a:solidFill>
                  <a:schemeClr val="lt1"/>
                </a:solidFill>
                <a:latin typeface="Rockwell"/>
                <a:ea typeface="Rockwell"/>
                <a:cs typeface="Rockwell"/>
                <a:sym typeface="Rockwell"/>
              </a:rPr>
              <a:t>Shorelines</a:t>
            </a:r>
          </a:p>
        </p:txBody>
      </p:sp>
      <p:sp>
        <p:nvSpPr>
          <p:cNvPr id="247" name="Shape 247"/>
          <p:cNvSpPr txBox="1"/>
          <p:nvPr/>
        </p:nvSpPr>
        <p:spPr>
          <a:xfrm>
            <a:off x="4704435" y="509212"/>
            <a:ext cx="4253700" cy="10773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165751"/>
              </a:buClr>
              <a:buSzPct val="25000"/>
              <a:buFont typeface="Rockwell"/>
              <a:buNone/>
            </a:pPr>
            <a:r>
              <a:rPr b="0" i="0" lang="en" sz="1600" u="none" cap="none" strike="noStrike">
                <a:solidFill>
                  <a:srgbClr val="165751"/>
                </a:solidFill>
                <a:latin typeface="Rockwell"/>
                <a:ea typeface="Rockwell"/>
                <a:cs typeface="Rockwell"/>
                <a:sym typeface="Rockwell"/>
              </a:rPr>
              <a:t>While numerous outcomes impact fish habitat, the Fish Habitat Action Team is targeting </a:t>
            </a:r>
            <a:r>
              <a:rPr lang="en" sz="1600">
                <a:solidFill>
                  <a:srgbClr val="165751"/>
                </a:solidFill>
                <a:latin typeface="Rockwell"/>
                <a:ea typeface="Rockwell"/>
                <a:cs typeface="Rockwell"/>
                <a:sym typeface="Rockwell"/>
              </a:rPr>
              <a:t>urbanization stressors</a:t>
            </a:r>
            <a:r>
              <a:rPr b="0" i="0" lang="en" sz="1600" u="none" cap="none" strike="noStrike">
                <a:solidFill>
                  <a:srgbClr val="165751"/>
                </a:solidFill>
                <a:latin typeface="Rockwell"/>
                <a:ea typeface="Rockwell"/>
                <a:cs typeface="Rockwell"/>
                <a:sym typeface="Rockwell"/>
              </a:rPr>
              <a:t>: </a:t>
            </a:r>
          </a:p>
          <a:p>
            <a:pPr indent="0" lvl="0" marL="0" marR="0" rtl="0" algn="ctr">
              <a:lnSpc>
                <a:spcPct val="100000"/>
              </a:lnSpc>
              <a:spcBef>
                <a:spcPts val="0"/>
              </a:spcBef>
              <a:spcAft>
                <a:spcPts val="0"/>
              </a:spcAft>
              <a:buClr>
                <a:srgbClr val="165751"/>
              </a:buClr>
              <a:buSzPct val="25000"/>
              <a:buFont typeface="Rockwell"/>
              <a:buNone/>
            </a:pPr>
            <a:r>
              <a:rPr b="1" i="0" lang="en" sz="1600" u="none" cap="none" strike="noStrike">
                <a:solidFill>
                  <a:srgbClr val="165751"/>
                </a:solidFill>
                <a:latin typeface="Rockwell"/>
                <a:ea typeface="Rockwell"/>
                <a:cs typeface="Rockwell"/>
                <a:sym typeface="Rockwell"/>
              </a:rPr>
              <a:t>Shorelines and Impervious Surface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idx="1" type="body"/>
          </p:nvPr>
        </p:nvSpPr>
        <p:spPr>
          <a:xfrm>
            <a:off x="893400" y="0"/>
            <a:ext cx="7357200" cy="1156500"/>
          </a:xfrm>
          <a:prstGeom prst="rect">
            <a:avLst/>
          </a:prstGeom>
          <a:noFill/>
          <a:ln>
            <a:noFill/>
          </a:ln>
        </p:spPr>
        <p:txBody>
          <a:bodyPr anchorCtr="0" anchor="t" bIns="91425" lIns="91425" rIns="91425" tIns="91425">
            <a:noAutofit/>
          </a:bodyPr>
          <a:lstStyle/>
          <a:p>
            <a:pPr indent="0" lvl="0" marL="0" marR="0" rtl="0">
              <a:lnSpc>
                <a:spcPct val="100000"/>
              </a:lnSpc>
              <a:spcBef>
                <a:spcPts val="0"/>
              </a:spcBef>
              <a:spcAft>
                <a:spcPts val="0"/>
              </a:spcAft>
              <a:buClr>
                <a:srgbClr val="FFFFFF"/>
              </a:buClr>
              <a:buSzPct val="25000"/>
              <a:buFont typeface="Nixie One"/>
              <a:buNone/>
            </a:pPr>
            <a:r>
              <a:rPr lang="en" sz="3000">
                <a:latin typeface="Rockwell"/>
                <a:ea typeface="Rockwell"/>
                <a:cs typeface="Rockwell"/>
                <a:sym typeface="Rockwell"/>
              </a:rPr>
              <a:t>Shoreline and Land Use Impacts:</a:t>
            </a:r>
          </a:p>
        </p:txBody>
      </p:sp>
      <p:sp>
        <p:nvSpPr>
          <p:cNvPr id="253" name="Shape 253"/>
          <p:cNvSpPr txBox="1"/>
          <p:nvPr/>
        </p:nvSpPr>
        <p:spPr>
          <a:xfrm>
            <a:off x="4764275" y="4680400"/>
            <a:ext cx="4031700" cy="387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1" lang="en" sz="1600">
                <a:solidFill>
                  <a:srgbClr val="1E4E82"/>
                </a:solidFill>
                <a:latin typeface="Rockwell"/>
                <a:ea typeface="Rockwell"/>
                <a:cs typeface="Rockwell"/>
                <a:sym typeface="Rockwell"/>
              </a:rPr>
              <a:t>More hardened shoreline = Less fish</a:t>
            </a: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p:txBody>
      </p:sp>
      <p:grpSp>
        <p:nvGrpSpPr>
          <p:cNvPr id="254" name="Shape 254"/>
          <p:cNvGrpSpPr/>
          <p:nvPr/>
        </p:nvGrpSpPr>
        <p:grpSpPr>
          <a:xfrm>
            <a:off x="2130093" y="637333"/>
            <a:ext cx="4883812" cy="4046610"/>
            <a:chOff x="1961204" y="637312"/>
            <a:chExt cx="5338083" cy="4326074"/>
          </a:xfrm>
        </p:grpSpPr>
        <p:pic>
          <p:nvPicPr>
            <p:cNvPr id="255" name="Shape 255"/>
            <p:cNvPicPr preferRelativeResize="0"/>
            <p:nvPr/>
          </p:nvPicPr>
          <p:blipFill rotWithShape="1">
            <a:blip r:embed="rId3">
              <a:alphaModFix/>
            </a:blip>
            <a:srcRect b="0" l="0" r="35212" t="0"/>
            <a:stretch/>
          </p:blipFill>
          <p:spPr>
            <a:xfrm>
              <a:off x="3978312" y="637312"/>
              <a:ext cx="3320974" cy="4326074"/>
            </a:xfrm>
            <a:prstGeom prst="rect">
              <a:avLst/>
            </a:prstGeom>
            <a:noFill/>
            <a:ln>
              <a:noFill/>
            </a:ln>
          </p:spPr>
        </p:pic>
        <p:pic>
          <p:nvPicPr>
            <p:cNvPr id="256" name="Shape 256"/>
            <p:cNvPicPr preferRelativeResize="0"/>
            <p:nvPr/>
          </p:nvPicPr>
          <p:blipFill rotWithShape="1">
            <a:blip r:embed="rId4">
              <a:alphaModFix/>
            </a:blip>
            <a:srcRect b="0" l="64241" r="0" t="0"/>
            <a:stretch/>
          </p:blipFill>
          <p:spPr>
            <a:xfrm>
              <a:off x="2168996" y="637312"/>
              <a:ext cx="1832950" cy="4326074"/>
            </a:xfrm>
            <a:prstGeom prst="rect">
              <a:avLst/>
            </a:prstGeom>
            <a:noFill/>
            <a:ln>
              <a:noFill/>
            </a:ln>
          </p:spPr>
        </p:pic>
        <p:pic>
          <p:nvPicPr>
            <p:cNvPr id="257" name="Shape 257"/>
            <p:cNvPicPr preferRelativeResize="0"/>
            <p:nvPr/>
          </p:nvPicPr>
          <p:blipFill rotWithShape="1">
            <a:blip r:embed="rId3">
              <a:alphaModFix/>
            </a:blip>
            <a:srcRect b="0" l="24774" r="71171" t="0"/>
            <a:stretch/>
          </p:blipFill>
          <p:spPr>
            <a:xfrm>
              <a:off x="1961204" y="637325"/>
              <a:ext cx="207800" cy="4326049"/>
            </a:xfrm>
            <a:prstGeom prst="rect">
              <a:avLst/>
            </a:prstGeom>
            <a:noFill/>
            <a:ln>
              <a:noFill/>
            </a:ln>
          </p:spPr>
        </p:pic>
      </p:grpSp>
      <p:sp>
        <p:nvSpPr>
          <p:cNvPr id="258" name="Shape 258"/>
          <p:cNvSpPr txBox="1"/>
          <p:nvPr/>
        </p:nvSpPr>
        <p:spPr>
          <a:xfrm>
            <a:off x="1501525" y="4680400"/>
            <a:ext cx="2855700" cy="387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1" lang="en" sz="1600">
                <a:solidFill>
                  <a:srgbClr val="1E4E82"/>
                </a:solidFill>
                <a:latin typeface="Rockwell"/>
                <a:ea typeface="Rockwell"/>
                <a:cs typeface="Rockwell"/>
                <a:sym typeface="Rockwell"/>
              </a:rPr>
              <a:t>More wetland</a:t>
            </a:r>
            <a:r>
              <a:rPr b="1" lang="en" sz="1600">
                <a:solidFill>
                  <a:srgbClr val="1E4E82"/>
                </a:solidFill>
                <a:latin typeface="Rockwell"/>
                <a:ea typeface="Rockwell"/>
                <a:cs typeface="Rockwell"/>
                <a:sym typeface="Rockwell"/>
              </a:rPr>
              <a:t> = More fish</a:t>
            </a: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Font typeface="Arial"/>
              <a:buNone/>
            </a:pPr>
            <a:r>
              <a:t/>
            </a:r>
            <a:endParaRPr b="1" sz="1600">
              <a:solidFill>
                <a:srgbClr val="1E4E82"/>
              </a:solidFill>
              <a:latin typeface="Rockwell"/>
              <a:ea typeface="Rockwell"/>
              <a:cs typeface="Rockwell"/>
              <a:sym typeface="Rockwell"/>
            </a:endParaRPr>
          </a:p>
        </p:txBody>
      </p:sp>
      <p:sp>
        <p:nvSpPr>
          <p:cNvPr id="259" name="Shape 259"/>
          <p:cNvSpPr txBox="1"/>
          <p:nvPr/>
        </p:nvSpPr>
        <p:spPr>
          <a:xfrm>
            <a:off x="7013900" y="589850"/>
            <a:ext cx="2334600" cy="695700"/>
          </a:xfrm>
          <a:prstGeom prst="rect">
            <a:avLst/>
          </a:prstGeom>
          <a:noFill/>
          <a:ln>
            <a:noFill/>
          </a:ln>
        </p:spPr>
        <p:txBody>
          <a:bodyPr anchorCtr="0" anchor="ctr" bIns="91425" lIns="91425" rIns="91425" tIns="91425">
            <a:noAutofit/>
          </a:bodyPr>
          <a:lstStyle/>
          <a:p>
            <a:pPr lvl="0" rtl="0">
              <a:spcBef>
                <a:spcPts val="0"/>
              </a:spcBef>
              <a:buNone/>
            </a:pPr>
            <a:r>
              <a:rPr lang="en" sz="1200">
                <a:solidFill>
                  <a:srgbClr val="94BF6E"/>
                </a:solidFill>
                <a:latin typeface="Rockwell"/>
                <a:ea typeface="Rockwell"/>
                <a:cs typeface="Rockwell"/>
                <a:sym typeface="Rockwell"/>
              </a:rPr>
              <a:t>Kornis et al 2017. Figure 5.</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type="ctrTitle"/>
          </p:nvPr>
        </p:nvSpPr>
        <p:spPr>
          <a:xfrm>
            <a:off x="187775" y="76200"/>
            <a:ext cx="6554100" cy="5124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0" lang="en" sz="3000">
                <a:latin typeface="Rockwell"/>
                <a:ea typeface="Rockwell"/>
                <a:cs typeface="Rockwell"/>
                <a:sym typeface="Rockwell"/>
              </a:rPr>
              <a:t>Impervious Surface and Fish</a:t>
            </a:r>
          </a:p>
        </p:txBody>
      </p:sp>
      <p:pic>
        <p:nvPicPr>
          <p:cNvPr id="265" name="Shape 265"/>
          <p:cNvPicPr preferRelativeResize="0"/>
          <p:nvPr/>
        </p:nvPicPr>
        <p:blipFill>
          <a:blip r:embed="rId3">
            <a:alphaModFix/>
          </a:blip>
          <a:stretch>
            <a:fillRect/>
          </a:stretch>
        </p:blipFill>
        <p:spPr>
          <a:xfrm>
            <a:off x="129776" y="588599"/>
            <a:ext cx="5708162" cy="3615749"/>
          </a:xfrm>
          <a:prstGeom prst="rect">
            <a:avLst/>
          </a:prstGeom>
          <a:noFill/>
          <a:ln>
            <a:noFill/>
          </a:ln>
        </p:spPr>
      </p:pic>
      <p:sp>
        <p:nvSpPr>
          <p:cNvPr id="266" name="Shape 266"/>
          <p:cNvSpPr txBox="1"/>
          <p:nvPr/>
        </p:nvSpPr>
        <p:spPr>
          <a:xfrm>
            <a:off x="5900875" y="1459425"/>
            <a:ext cx="3012600" cy="1167600"/>
          </a:xfrm>
          <a:prstGeom prst="rect">
            <a:avLst/>
          </a:prstGeom>
          <a:noFill/>
          <a:ln>
            <a:noFill/>
          </a:ln>
        </p:spPr>
        <p:txBody>
          <a:bodyPr anchorCtr="0" anchor="t" bIns="91425" lIns="91425" rIns="91425" tIns="91425">
            <a:noAutofit/>
          </a:bodyPr>
          <a:lstStyle/>
          <a:p>
            <a:pPr lvl="0">
              <a:spcBef>
                <a:spcPts val="0"/>
              </a:spcBef>
              <a:buNone/>
            </a:pPr>
            <a:r>
              <a:rPr b="1" lang="en" sz="2200">
                <a:solidFill>
                  <a:srgbClr val="94BF6E"/>
                </a:solidFill>
                <a:latin typeface="Rockwell"/>
                <a:ea typeface="Rockwell"/>
                <a:cs typeface="Rockwell"/>
                <a:sym typeface="Rockwell"/>
              </a:rPr>
              <a:t>More impervious surface= less river herring</a:t>
            </a:r>
          </a:p>
        </p:txBody>
      </p:sp>
      <p:sp>
        <p:nvSpPr>
          <p:cNvPr id="267" name="Shape 267"/>
          <p:cNvSpPr txBox="1"/>
          <p:nvPr/>
        </p:nvSpPr>
        <p:spPr>
          <a:xfrm>
            <a:off x="5837950" y="3639275"/>
            <a:ext cx="3276600" cy="911100"/>
          </a:xfrm>
          <a:prstGeom prst="rect">
            <a:avLst/>
          </a:prstGeom>
          <a:noFill/>
          <a:ln>
            <a:noFill/>
          </a:ln>
        </p:spPr>
        <p:txBody>
          <a:bodyPr anchorCtr="0" anchor="ctr" bIns="91425" lIns="91425" rIns="91425" tIns="91425">
            <a:noAutofit/>
          </a:bodyPr>
          <a:lstStyle/>
          <a:p>
            <a:pPr lvl="0" rtl="0">
              <a:spcBef>
                <a:spcPts val="0"/>
              </a:spcBef>
              <a:buNone/>
            </a:pPr>
            <a:r>
              <a:rPr lang="en" sz="1100">
                <a:solidFill>
                  <a:srgbClr val="FFFFFF"/>
                </a:solidFill>
                <a:latin typeface="Rockwell"/>
                <a:ea typeface="Rockwell"/>
                <a:cs typeface="Rockwell"/>
                <a:sym typeface="Rockwell"/>
              </a:rPr>
              <a:t>From </a:t>
            </a:r>
            <a:r>
              <a:rPr lang="en" sz="1100">
                <a:solidFill>
                  <a:srgbClr val="FFFFFF"/>
                </a:solidFill>
                <a:latin typeface="Rockwell"/>
                <a:ea typeface="Rockwell"/>
                <a:cs typeface="Rockwell"/>
                <a:sym typeface="Rockwell"/>
              </a:rPr>
              <a:t>CBC and MD DNR “</a:t>
            </a:r>
            <a:r>
              <a:rPr lang="en" sz="1100" u="sng">
                <a:solidFill>
                  <a:schemeClr val="lt2"/>
                </a:solidFill>
                <a:latin typeface="Rockwell"/>
                <a:ea typeface="Rockwell"/>
                <a:cs typeface="Rockwell"/>
                <a:sym typeface="Rockwell"/>
                <a:hlinkClick r:id="rId4"/>
              </a:rPr>
              <a:t>L</a:t>
            </a:r>
            <a:r>
              <a:rPr lang="en" sz="1100" u="sng">
                <a:solidFill>
                  <a:srgbClr val="D9D9D9"/>
                </a:solidFill>
                <a:latin typeface="Rockwell"/>
                <a:ea typeface="Rockwell"/>
                <a:cs typeface="Rockwell"/>
                <a:sym typeface="Rockwell"/>
                <a:hlinkClick r:id="rId5"/>
              </a:rPr>
              <a:t>and Conservation = Fish Conservation</a:t>
            </a:r>
            <a:r>
              <a:rPr lang="en" sz="1100">
                <a:solidFill>
                  <a:srgbClr val="FFFFFF"/>
                </a:solidFill>
                <a:latin typeface="Rockwell"/>
                <a:ea typeface="Rockwell"/>
                <a:cs typeface="Rockwell"/>
                <a:sym typeface="Rockwell"/>
              </a:rPr>
              <a:t>” presentation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ctrTitle"/>
          </p:nvPr>
        </p:nvSpPr>
        <p:spPr>
          <a:xfrm>
            <a:off x="3474719" y="1609344"/>
            <a:ext cx="5669280" cy="1480196"/>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114454"/>
              </a:buClr>
              <a:buSzPct val="25000"/>
              <a:buFont typeface="Roboto Slab"/>
              <a:buNone/>
            </a:pPr>
            <a:r>
              <a:rPr b="1" i="0" lang="en" sz="4800" u="none" cap="none" strike="noStrike">
                <a:solidFill>
                  <a:srgbClr val="114454"/>
                </a:solidFill>
                <a:latin typeface="Rockwell"/>
                <a:ea typeface="Rockwell"/>
                <a:cs typeface="Rockwell"/>
                <a:sym typeface="Rockwell"/>
              </a:rPr>
              <a:t>Challenges:</a:t>
            </a:r>
            <a:br>
              <a:rPr b="1" i="0" lang="en" sz="4800" u="none" cap="none" strike="noStrike">
                <a:solidFill>
                  <a:srgbClr val="114454"/>
                </a:solidFill>
                <a:latin typeface="Rockwell"/>
                <a:ea typeface="Rockwell"/>
                <a:cs typeface="Rockwell"/>
                <a:sym typeface="Rockwell"/>
              </a:rPr>
            </a:br>
            <a:r>
              <a:rPr b="1" i="1" lang="en" sz="2200" u="none" cap="none" strike="noStrike">
                <a:solidFill>
                  <a:srgbClr val="114454"/>
                </a:solidFill>
                <a:latin typeface="Rockwell"/>
                <a:ea typeface="Rockwell"/>
                <a:cs typeface="Rockwell"/>
                <a:sym typeface="Rockwell"/>
              </a:rPr>
              <a:t>Are our actions having the expected effect?</a:t>
            </a:r>
          </a:p>
        </p:txBody>
      </p:sp>
      <p:sp>
        <p:nvSpPr>
          <p:cNvPr id="273" name="Shape 273"/>
          <p:cNvSpPr txBox="1"/>
          <p:nvPr/>
        </p:nvSpPr>
        <p:spPr>
          <a:xfrm>
            <a:off x="0" y="503350"/>
            <a:ext cx="3471299" cy="3818698"/>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18637B"/>
              </a:buClr>
              <a:buSzPct val="25000"/>
              <a:buFont typeface="Rockwell"/>
              <a:buNone/>
            </a:pPr>
            <a:r>
              <a:rPr b="0" i="0" lang="en" sz="20000" u="none" cap="none" strike="noStrike">
                <a:solidFill>
                  <a:srgbClr val="18637B"/>
                </a:solidFill>
                <a:latin typeface="Rockwell"/>
                <a:ea typeface="Rockwell"/>
                <a:cs typeface="Rockwell"/>
                <a:sym typeface="Rockwell"/>
              </a:rPr>
              <a:t>3</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1146025" y="530725"/>
            <a:ext cx="3208798"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Challenges</a:t>
            </a:r>
          </a:p>
        </p:txBody>
      </p:sp>
      <p:grpSp>
        <p:nvGrpSpPr>
          <p:cNvPr id="279" name="Shape 279"/>
          <p:cNvGrpSpPr/>
          <p:nvPr/>
        </p:nvGrpSpPr>
        <p:grpSpPr>
          <a:xfrm>
            <a:off x="491556" y="864655"/>
            <a:ext cx="254772" cy="360836"/>
            <a:chOff x="3979850" y="1598950"/>
            <a:chExt cx="356823" cy="505374"/>
          </a:xfrm>
        </p:grpSpPr>
        <p:sp>
          <p:nvSpPr>
            <p:cNvPr id="280" name="Shape 280"/>
            <p:cNvSpPr/>
            <p:nvPr/>
          </p:nvSpPr>
          <p:spPr>
            <a:xfrm>
              <a:off x="3979850" y="1602600"/>
              <a:ext cx="44475" cy="501724"/>
            </a:xfrm>
            <a:custGeom>
              <a:pathLst>
                <a:path extrusionOk="0" fill="none" h="120000" w="120000">
                  <a:moveTo>
                    <a:pt x="119932" y="120000"/>
                  </a:moveTo>
                  <a:lnTo>
                    <a:pt x="119932" y="2917"/>
                  </a:lnTo>
                  <a:lnTo>
                    <a:pt x="119932" y="2917"/>
                  </a:lnTo>
                  <a:lnTo>
                    <a:pt x="119932" y="2331"/>
                  </a:lnTo>
                  <a:lnTo>
                    <a:pt x="116694" y="1751"/>
                  </a:lnTo>
                  <a:lnTo>
                    <a:pt x="115008" y="1315"/>
                  </a:lnTo>
                  <a:lnTo>
                    <a:pt x="110084" y="878"/>
                  </a:lnTo>
                  <a:lnTo>
                    <a:pt x="105160" y="442"/>
                  </a:lnTo>
                  <a:lnTo>
                    <a:pt x="100236" y="149"/>
                  </a:lnTo>
                  <a:lnTo>
                    <a:pt x="93693" y="0"/>
                  </a:lnTo>
                  <a:lnTo>
                    <a:pt x="87082" y="0"/>
                  </a:lnTo>
                  <a:lnTo>
                    <a:pt x="32917" y="0"/>
                  </a:lnTo>
                  <a:lnTo>
                    <a:pt x="32917" y="0"/>
                  </a:lnTo>
                  <a:lnTo>
                    <a:pt x="26306" y="0"/>
                  </a:lnTo>
                  <a:lnTo>
                    <a:pt x="19763" y="149"/>
                  </a:lnTo>
                  <a:lnTo>
                    <a:pt x="14839" y="442"/>
                  </a:lnTo>
                  <a:lnTo>
                    <a:pt x="9915" y="878"/>
                  </a:lnTo>
                  <a:lnTo>
                    <a:pt x="6610" y="1315"/>
                  </a:lnTo>
                  <a:lnTo>
                    <a:pt x="3305" y="1751"/>
                  </a:lnTo>
                  <a:lnTo>
                    <a:pt x="1686" y="2331"/>
                  </a:lnTo>
                  <a:lnTo>
                    <a:pt x="67" y="2917"/>
                  </a:lnTo>
                  <a:lnTo>
                    <a:pt x="67" y="120000"/>
                  </a:lnTo>
                  <a:lnTo>
                    <a:pt x="119932" y="12000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81" name="Shape 281"/>
            <p:cNvSpPr/>
            <p:nvPr/>
          </p:nvSpPr>
          <p:spPr>
            <a:xfrm>
              <a:off x="4037075" y="1598950"/>
              <a:ext cx="299598" cy="228950"/>
            </a:xfrm>
            <a:custGeom>
              <a:pathLst>
                <a:path extrusionOk="0" fill="none" h="120000" w="120000">
                  <a:moveTo>
                    <a:pt x="10" y="110107"/>
                  </a:moveTo>
                  <a:lnTo>
                    <a:pt x="10" y="110107"/>
                  </a:lnTo>
                  <a:lnTo>
                    <a:pt x="3664" y="107237"/>
                  </a:lnTo>
                  <a:lnTo>
                    <a:pt x="7329" y="104996"/>
                  </a:lnTo>
                  <a:lnTo>
                    <a:pt x="10984" y="103083"/>
                  </a:lnTo>
                  <a:lnTo>
                    <a:pt x="14399" y="101812"/>
                  </a:lnTo>
                  <a:lnTo>
                    <a:pt x="18054" y="100842"/>
                  </a:lnTo>
                  <a:lnTo>
                    <a:pt x="21708" y="100528"/>
                  </a:lnTo>
                  <a:lnTo>
                    <a:pt x="25373" y="100214"/>
                  </a:lnTo>
                  <a:lnTo>
                    <a:pt x="28788" y="100528"/>
                  </a:lnTo>
                  <a:lnTo>
                    <a:pt x="32443" y="100842"/>
                  </a:lnTo>
                  <a:lnTo>
                    <a:pt x="36098" y="101485"/>
                  </a:lnTo>
                  <a:lnTo>
                    <a:pt x="39763" y="102441"/>
                  </a:lnTo>
                  <a:lnTo>
                    <a:pt x="43177" y="103398"/>
                  </a:lnTo>
                  <a:lnTo>
                    <a:pt x="50487" y="106280"/>
                  </a:lnTo>
                  <a:lnTo>
                    <a:pt x="57566" y="109150"/>
                  </a:lnTo>
                  <a:lnTo>
                    <a:pt x="64876" y="112020"/>
                  </a:lnTo>
                  <a:lnTo>
                    <a:pt x="71955" y="114889"/>
                  </a:lnTo>
                  <a:lnTo>
                    <a:pt x="79265" y="117444"/>
                  </a:lnTo>
                  <a:lnTo>
                    <a:pt x="82930" y="118401"/>
                  </a:lnTo>
                  <a:lnTo>
                    <a:pt x="86345" y="119043"/>
                  </a:lnTo>
                  <a:lnTo>
                    <a:pt x="90000" y="119672"/>
                  </a:lnTo>
                  <a:lnTo>
                    <a:pt x="93654" y="120000"/>
                  </a:lnTo>
                  <a:lnTo>
                    <a:pt x="97319" y="119672"/>
                  </a:lnTo>
                  <a:lnTo>
                    <a:pt x="100724" y="119357"/>
                  </a:lnTo>
                  <a:lnTo>
                    <a:pt x="104389" y="118715"/>
                  </a:lnTo>
                  <a:lnTo>
                    <a:pt x="108044" y="117444"/>
                  </a:lnTo>
                  <a:lnTo>
                    <a:pt x="111698" y="115846"/>
                  </a:lnTo>
                  <a:lnTo>
                    <a:pt x="115113" y="113618"/>
                  </a:lnTo>
                  <a:lnTo>
                    <a:pt x="115113" y="113618"/>
                  </a:lnTo>
                  <a:lnTo>
                    <a:pt x="116825" y="112334"/>
                  </a:lnTo>
                  <a:lnTo>
                    <a:pt x="118047" y="111063"/>
                  </a:lnTo>
                  <a:lnTo>
                    <a:pt x="118778" y="109464"/>
                  </a:lnTo>
                  <a:lnTo>
                    <a:pt x="119509" y="107866"/>
                  </a:lnTo>
                  <a:lnTo>
                    <a:pt x="119999" y="106280"/>
                  </a:lnTo>
                  <a:lnTo>
                    <a:pt x="119999" y="104682"/>
                  </a:lnTo>
                  <a:lnTo>
                    <a:pt x="119509" y="103398"/>
                  </a:lnTo>
                  <a:lnTo>
                    <a:pt x="119018" y="102127"/>
                  </a:lnTo>
                  <a:lnTo>
                    <a:pt x="119018" y="102127"/>
                  </a:lnTo>
                  <a:lnTo>
                    <a:pt x="115113" y="97016"/>
                  </a:lnTo>
                  <a:lnTo>
                    <a:pt x="111218" y="90949"/>
                  </a:lnTo>
                  <a:lnTo>
                    <a:pt x="107553" y="84568"/>
                  </a:lnTo>
                  <a:lnTo>
                    <a:pt x="103658" y="77872"/>
                  </a:lnTo>
                  <a:lnTo>
                    <a:pt x="103658" y="77872"/>
                  </a:lnTo>
                  <a:lnTo>
                    <a:pt x="102927" y="75959"/>
                  </a:lnTo>
                  <a:lnTo>
                    <a:pt x="102436" y="74046"/>
                  </a:lnTo>
                  <a:lnTo>
                    <a:pt x="102196" y="71806"/>
                  </a:lnTo>
                  <a:lnTo>
                    <a:pt x="101945" y="69250"/>
                  </a:lnTo>
                  <a:lnTo>
                    <a:pt x="102196" y="67023"/>
                  </a:lnTo>
                  <a:lnTo>
                    <a:pt x="102436" y="64782"/>
                  </a:lnTo>
                  <a:lnTo>
                    <a:pt x="102927" y="62555"/>
                  </a:lnTo>
                  <a:lnTo>
                    <a:pt x="103658" y="60314"/>
                  </a:lnTo>
                  <a:lnTo>
                    <a:pt x="103658" y="60314"/>
                  </a:lnTo>
                  <a:lnTo>
                    <a:pt x="107553" y="50749"/>
                  </a:lnTo>
                  <a:lnTo>
                    <a:pt x="111218" y="40856"/>
                  </a:lnTo>
                  <a:lnTo>
                    <a:pt x="115113" y="30635"/>
                  </a:lnTo>
                  <a:lnTo>
                    <a:pt x="119018" y="19471"/>
                  </a:lnTo>
                  <a:lnTo>
                    <a:pt x="119018" y="19471"/>
                  </a:lnTo>
                  <a:lnTo>
                    <a:pt x="119749" y="17230"/>
                  </a:lnTo>
                  <a:lnTo>
                    <a:pt x="119999" y="15317"/>
                  </a:lnTo>
                  <a:lnTo>
                    <a:pt x="119999" y="13732"/>
                  </a:lnTo>
                  <a:lnTo>
                    <a:pt x="119509" y="12775"/>
                  </a:lnTo>
                  <a:lnTo>
                    <a:pt x="118778" y="12448"/>
                  </a:lnTo>
                  <a:lnTo>
                    <a:pt x="118047" y="12133"/>
                  </a:lnTo>
                  <a:lnTo>
                    <a:pt x="116825" y="12775"/>
                  </a:lnTo>
                  <a:lnTo>
                    <a:pt x="115113" y="13404"/>
                  </a:lnTo>
                  <a:lnTo>
                    <a:pt x="115113" y="13404"/>
                  </a:lnTo>
                  <a:lnTo>
                    <a:pt x="111698" y="15645"/>
                  </a:lnTo>
                  <a:lnTo>
                    <a:pt x="108044" y="17230"/>
                  </a:lnTo>
                  <a:lnTo>
                    <a:pt x="104389" y="18514"/>
                  </a:lnTo>
                  <a:lnTo>
                    <a:pt x="100724" y="19157"/>
                  </a:lnTo>
                  <a:lnTo>
                    <a:pt x="97319" y="19785"/>
                  </a:lnTo>
                  <a:lnTo>
                    <a:pt x="93654" y="19785"/>
                  </a:lnTo>
                  <a:lnTo>
                    <a:pt x="90000" y="19471"/>
                  </a:lnTo>
                  <a:lnTo>
                    <a:pt x="86345" y="19157"/>
                  </a:lnTo>
                  <a:lnTo>
                    <a:pt x="82930" y="18200"/>
                  </a:lnTo>
                  <a:lnTo>
                    <a:pt x="79265" y="17230"/>
                  </a:lnTo>
                  <a:lnTo>
                    <a:pt x="71955" y="15003"/>
                  </a:lnTo>
                  <a:lnTo>
                    <a:pt x="64876" y="12133"/>
                  </a:lnTo>
                  <a:lnTo>
                    <a:pt x="57566" y="8936"/>
                  </a:lnTo>
                  <a:lnTo>
                    <a:pt x="50487" y="6066"/>
                  </a:lnTo>
                  <a:lnTo>
                    <a:pt x="43177" y="3511"/>
                  </a:lnTo>
                  <a:lnTo>
                    <a:pt x="39763" y="2240"/>
                  </a:lnTo>
                  <a:lnTo>
                    <a:pt x="36098" y="1284"/>
                  </a:lnTo>
                  <a:lnTo>
                    <a:pt x="32443" y="642"/>
                  </a:lnTo>
                  <a:lnTo>
                    <a:pt x="28788" y="327"/>
                  </a:lnTo>
                  <a:lnTo>
                    <a:pt x="25373" y="0"/>
                  </a:lnTo>
                  <a:lnTo>
                    <a:pt x="21708" y="327"/>
                  </a:lnTo>
                  <a:lnTo>
                    <a:pt x="18054" y="956"/>
                  </a:lnTo>
                  <a:lnTo>
                    <a:pt x="14399" y="1598"/>
                  </a:lnTo>
                  <a:lnTo>
                    <a:pt x="10984" y="3197"/>
                  </a:lnTo>
                  <a:lnTo>
                    <a:pt x="7329" y="4795"/>
                  </a:lnTo>
                  <a:lnTo>
                    <a:pt x="3664" y="7023"/>
                  </a:lnTo>
                  <a:lnTo>
                    <a:pt x="10" y="9892"/>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282" name="Shape 282"/>
          <p:cNvSpPr txBox="1"/>
          <p:nvPr>
            <p:ph idx="1" type="body"/>
          </p:nvPr>
        </p:nvSpPr>
        <p:spPr>
          <a:xfrm>
            <a:off x="1201001" y="1767275"/>
            <a:ext cx="7942997" cy="3158699"/>
          </a:xfrm>
          <a:prstGeom prst="rect">
            <a:avLst/>
          </a:prstGeom>
          <a:noFill/>
          <a:ln>
            <a:noFill/>
          </a:ln>
        </p:spPr>
        <p:txBody>
          <a:bodyPr anchorCtr="0" anchor="t" bIns="91425" lIns="91425" rIns="91425" tIns="91425">
            <a:noAutofit/>
          </a:bodyPr>
          <a:lstStyle/>
          <a:p>
            <a:pPr indent="12700" lvl="0" marL="0" marR="0" rtl="0" algn="l">
              <a:lnSpc>
                <a:spcPct val="100000"/>
              </a:lnSpc>
              <a:spcBef>
                <a:spcPts val="0"/>
              </a:spcBef>
              <a:spcAft>
                <a:spcPts val="0"/>
              </a:spcAft>
              <a:buClr>
                <a:srgbClr val="114454"/>
              </a:buClr>
              <a:buSzPct val="100000"/>
              <a:buFont typeface="Nixie One"/>
              <a:buChar char="▪"/>
            </a:pPr>
            <a:r>
              <a:rPr b="1" i="0" lang="en" sz="2600" u="none" cap="none" strike="noStrike">
                <a:solidFill>
                  <a:srgbClr val="114454"/>
                </a:solidFill>
                <a:latin typeface="Rockwell"/>
                <a:ea typeface="Rockwell"/>
                <a:cs typeface="Rockwell"/>
                <a:sym typeface="Rockwell"/>
              </a:rPr>
              <a:t>We lac</a:t>
            </a:r>
            <a:r>
              <a:rPr b="1" lang="en" sz="2600">
                <a:latin typeface="Rockwell"/>
                <a:ea typeface="Rockwell"/>
                <a:cs typeface="Rockwell"/>
                <a:sym typeface="Rockwell"/>
              </a:rPr>
              <a:t>k an eff</a:t>
            </a:r>
            <a:r>
              <a:rPr b="1" i="0" lang="en" sz="2600" u="none" cap="none" strike="noStrike">
                <a:solidFill>
                  <a:srgbClr val="114454"/>
                </a:solidFill>
                <a:latin typeface="Rockwell"/>
                <a:ea typeface="Rockwell"/>
                <a:cs typeface="Rockwell"/>
                <a:sym typeface="Rockwell"/>
              </a:rPr>
              <a:t>ective</a:t>
            </a:r>
            <a:r>
              <a:rPr b="1" lang="en" sz="2600">
                <a:latin typeface="Rockwell"/>
                <a:ea typeface="Rockwell"/>
                <a:cs typeface="Rockwell"/>
                <a:sym typeface="Rockwell"/>
              </a:rPr>
              <a:t> mechanism to </a:t>
            </a:r>
            <a:r>
              <a:rPr b="1" i="0" lang="en" sz="2600" u="none" cap="none" strike="noStrike">
                <a:solidFill>
                  <a:srgbClr val="114454"/>
                </a:solidFill>
                <a:latin typeface="Rockwell"/>
                <a:ea typeface="Rockwell"/>
                <a:cs typeface="Rockwell"/>
                <a:sym typeface="Rockwell"/>
              </a:rPr>
              <a:t> communicat</a:t>
            </a:r>
            <a:r>
              <a:rPr b="1" lang="en" sz="2600">
                <a:latin typeface="Rockwell"/>
                <a:ea typeface="Rockwell"/>
                <a:cs typeface="Rockwell"/>
                <a:sym typeface="Rockwell"/>
              </a:rPr>
              <a:t>e fish habitat priorities to </a:t>
            </a:r>
            <a:r>
              <a:rPr b="1" i="0" lang="en" sz="2600" u="none" cap="none" strike="noStrike">
                <a:solidFill>
                  <a:srgbClr val="114454"/>
                </a:solidFill>
                <a:latin typeface="Rockwell"/>
                <a:ea typeface="Rockwell"/>
                <a:cs typeface="Rockwell"/>
                <a:sym typeface="Rockwell"/>
              </a:rPr>
              <a:t>C</a:t>
            </a:r>
            <a:r>
              <a:rPr b="1" lang="en" sz="2600">
                <a:latin typeface="Rockwell"/>
                <a:ea typeface="Rockwell"/>
                <a:cs typeface="Rockwell"/>
                <a:sym typeface="Rockwell"/>
              </a:rPr>
              <a:t>BP</a:t>
            </a:r>
            <a:r>
              <a:rPr b="1" i="0" lang="en" sz="2600" u="none" cap="none" strike="noStrike">
                <a:solidFill>
                  <a:srgbClr val="114454"/>
                </a:solidFill>
                <a:latin typeface="Rockwell"/>
                <a:ea typeface="Rockwell"/>
                <a:cs typeface="Rockwell"/>
                <a:sym typeface="Rockwell"/>
              </a:rPr>
              <a:t> partners and the local community</a:t>
            </a:r>
          </a:p>
          <a:p>
            <a:pPr indent="0" lvl="0" marL="0" marR="0" rtl="0" algn="l">
              <a:lnSpc>
                <a:spcPct val="100000"/>
              </a:lnSpc>
              <a:spcBef>
                <a:spcPts val="0"/>
              </a:spcBef>
              <a:spcAft>
                <a:spcPts val="0"/>
              </a:spcAft>
              <a:buClr>
                <a:srgbClr val="114454"/>
              </a:buClr>
              <a:buSzPct val="25000"/>
              <a:buFont typeface="Nixie One"/>
              <a:buNone/>
            </a:pPr>
            <a:r>
              <a:t/>
            </a:r>
            <a:endParaRPr b="1" i="0" sz="2600" u="none" cap="none" strike="noStrike">
              <a:solidFill>
                <a:srgbClr val="114454"/>
              </a:solidFill>
              <a:latin typeface="Rockwell"/>
              <a:ea typeface="Rockwell"/>
              <a:cs typeface="Rockwell"/>
              <a:sym typeface="Rockwell"/>
            </a:endParaRPr>
          </a:p>
          <a:p>
            <a:pPr indent="12700" lvl="0" marL="0" marR="0" rtl="0" algn="l">
              <a:lnSpc>
                <a:spcPct val="100000"/>
              </a:lnSpc>
              <a:spcBef>
                <a:spcPts val="0"/>
              </a:spcBef>
              <a:spcAft>
                <a:spcPts val="0"/>
              </a:spcAft>
              <a:buClr>
                <a:srgbClr val="114454"/>
              </a:buClr>
              <a:buSzPct val="100000"/>
              <a:buFont typeface="Nixie One"/>
              <a:buChar char="▪"/>
            </a:pPr>
            <a:r>
              <a:rPr b="1" i="0" lang="en" sz="2600" u="none" cap="none" strike="noStrike">
                <a:solidFill>
                  <a:srgbClr val="114454"/>
                </a:solidFill>
                <a:latin typeface="Rockwell"/>
                <a:ea typeface="Rockwell"/>
                <a:cs typeface="Rockwell"/>
                <a:sym typeface="Rockwell"/>
              </a:rPr>
              <a:t>We </a:t>
            </a:r>
            <a:r>
              <a:rPr b="1" lang="en" sz="2600">
                <a:latin typeface="Rockwell"/>
                <a:ea typeface="Rockwell"/>
                <a:cs typeface="Rockwell"/>
                <a:sym typeface="Rockwell"/>
              </a:rPr>
              <a:t>lack</a:t>
            </a:r>
            <a:r>
              <a:rPr b="1" i="0" lang="en" sz="2600" u="none" cap="none" strike="noStrike">
                <a:solidFill>
                  <a:srgbClr val="114454"/>
                </a:solidFill>
                <a:latin typeface="Rockwell"/>
                <a:ea typeface="Rockwell"/>
                <a:cs typeface="Rockwell"/>
                <a:sym typeface="Rockwell"/>
              </a:rPr>
              <a:t> a defined measure of pro</a:t>
            </a:r>
            <a:r>
              <a:rPr b="1" lang="en" sz="2600">
                <a:latin typeface="Rockwell"/>
                <a:ea typeface="Rockwell"/>
                <a:cs typeface="Rockwell"/>
                <a:sym typeface="Rockwell"/>
              </a:rPr>
              <a:t>gress</a:t>
            </a:r>
          </a:p>
          <a:p>
            <a:pPr indent="0" lvl="0" marR="0" rtl="0" algn="l">
              <a:lnSpc>
                <a:spcPct val="100000"/>
              </a:lnSpc>
              <a:spcBef>
                <a:spcPts val="0"/>
              </a:spcBef>
              <a:spcAft>
                <a:spcPts val="0"/>
              </a:spcAft>
              <a:buNone/>
            </a:pPr>
            <a:r>
              <a:rPr b="1" lang="en" sz="2600">
                <a:latin typeface="Rockwell"/>
                <a:ea typeface="Rockwell"/>
                <a:cs typeface="Rockwell"/>
                <a:sym typeface="Rockwell"/>
              </a:rPr>
              <a:t> </a:t>
            </a:r>
          </a:p>
          <a:p>
            <a:pPr indent="12700" lvl="0" marL="0" marR="0" rtl="0" algn="l">
              <a:lnSpc>
                <a:spcPct val="100000"/>
              </a:lnSpc>
              <a:spcBef>
                <a:spcPts val="0"/>
              </a:spcBef>
              <a:spcAft>
                <a:spcPts val="0"/>
              </a:spcAft>
              <a:buClr>
                <a:srgbClr val="114454"/>
              </a:buClr>
              <a:buSzPct val="100000"/>
              <a:buFont typeface="Rockwell"/>
              <a:buChar char="▪"/>
            </a:pPr>
            <a:r>
              <a:rPr b="1" lang="en" sz="2600">
                <a:latin typeface="Rockwell"/>
                <a:ea typeface="Rockwell"/>
                <a:cs typeface="Rockwell"/>
                <a:sym typeface="Rockwell"/>
              </a:rPr>
              <a:t>We lack a direct connection between fishery managers and habitat decision makers</a:t>
            </a:r>
          </a:p>
        </p:txBody>
      </p:sp>
      <p:pic>
        <p:nvPicPr>
          <p:cNvPr id="283" name="Shape 283"/>
          <p:cNvPicPr preferRelativeResize="0"/>
          <p:nvPr/>
        </p:nvPicPr>
        <p:blipFill rotWithShape="1">
          <a:blip r:embed="rId3">
            <a:alphaModFix/>
          </a:blip>
          <a:srcRect b="0" l="0" r="0" t="0"/>
          <a:stretch/>
        </p:blipFill>
        <p:spPr>
          <a:xfrm>
            <a:off x="339149" y="1817200"/>
            <a:ext cx="1168800" cy="455400"/>
          </a:xfrm>
          <a:prstGeom prst="rect">
            <a:avLst/>
          </a:prstGeom>
          <a:noFill/>
          <a:ln>
            <a:noFill/>
          </a:ln>
        </p:spPr>
      </p:pic>
      <p:pic>
        <p:nvPicPr>
          <p:cNvPr id="284" name="Shape 284"/>
          <p:cNvPicPr preferRelativeResize="0"/>
          <p:nvPr/>
        </p:nvPicPr>
        <p:blipFill rotWithShape="1">
          <a:blip r:embed="rId3">
            <a:alphaModFix/>
          </a:blip>
          <a:srcRect b="0" l="0" r="0" t="0"/>
          <a:stretch/>
        </p:blipFill>
        <p:spPr>
          <a:xfrm>
            <a:off x="339149" y="3378400"/>
            <a:ext cx="1168800" cy="455400"/>
          </a:xfrm>
          <a:prstGeom prst="rect">
            <a:avLst/>
          </a:prstGeom>
          <a:noFill/>
          <a:ln>
            <a:noFill/>
          </a:ln>
        </p:spPr>
      </p:pic>
      <p:pic>
        <p:nvPicPr>
          <p:cNvPr id="285" name="Shape 285"/>
          <p:cNvPicPr preferRelativeResize="0"/>
          <p:nvPr/>
        </p:nvPicPr>
        <p:blipFill rotWithShape="1">
          <a:blip r:embed="rId3">
            <a:alphaModFix/>
          </a:blip>
          <a:srcRect b="0" l="0" r="0" t="0"/>
          <a:stretch/>
        </p:blipFill>
        <p:spPr>
          <a:xfrm>
            <a:off x="339149" y="4216600"/>
            <a:ext cx="1168800" cy="45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ph type="ctrTitle"/>
          </p:nvPr>
        </p:nvSpPr>
        <p:spPr>
          <a:xfrm>
            <a:off x="3474719" y="1609344"/>
            <a:ext cx="5669280" cy="1481326"/>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114454"/>
              </a:buClr>
              <a:buSzPct val="25000"/>
              <a:buFont typeface="Roboto Slab"/>
              <a:buNone/>
            </a:pPr>
            <a:r>
              <a:rPr b="1" i="0" lang="en" sz="4800" u="none" cap="none" strike="noStrike">
                <a:solidFill>
                  <a:srgbClr val="114454"/>
                </a:solidFill>
                <a:latin typeface="Rockwell"/>
                <a:ea typeface="Rockwell"/>
                <a:cs typeface="Rockwell"/>
                <a:sym typeface="Rockwell"/>
              </a:rPr>
              <a:t>Adaptations:</a:t>
            </a:r>
            <a:br>
              <a:rPr b="1" i="0" lang="en" sz="4800" u="none" cap="none" strike="noStrike">
                <a:solidFill>
                  <a:srgbClr val="114454"/>
                </a:solidFill>
                <a:latin typeface="Rockwell"/>
                <a:ea typeface="Rockwell"/>
                <a:cs typeface="Rockwell"/>
                <a:sym typeface="Rockwell"/>
              </a:rPr>
            </a:br>
            <a:r>
              <a:rPr b="1" i="1" lang="en" sz="2200" u="none" cap="none" strike="noStrike">
                <a:solidFill>
                  <a:srgbClr val="114454"/>
                </a:solidFill>
                <a:latin typeface="Rockwell"/>
                <a:ea typeface="Rockwell"/>
                <a:cs typeface="Rockwell"/>
                <a:sym typeface="Rockwell"/>
              </a:rPr>
              <a:t>How should we adapt?</a:t>
            </a:r>
          </a:p>
        </p:txBody>
      </p:sp>
      <p:sp>
        <p:nvSpPr>
          <p:cNvPr id="291" name="Shape 291"/>
          <p:cNvSpPr txBox="1"/>
          <p:nvPr/>
        </p:nvSpPr>
        <p:spPr>
          <a:xfrm>
            <a:off x="0" y="503350"/>
            <a:ext cx="3471299" cy="3818698"/>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18637B"/>
              </a:buClr>
              <a:buSzPct val="25000"/>
              <a:buFont typeface="Rockwell"/>
              <a:buNone/>
            </a:pPr>
            <a:r>
              <a:rPr b="0" i="0" lang="en" sz="20000" u="none" cap="none" strike="noStrike">
                <a:solidFill>
                  <a:srgbClr val="18637B"/>
                </a:solidFill>
                <a:latin typeface="Rockwell"/>
                <a:ea typeface="Rockwell"/>
                <a:cs typeface="Rockwell"/>
                <a:sym typeface="Rockwell"/>
              </a:rPr>
              <a:t>4</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1076495" y="530725"/>
            <a:ext cx="3487413"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Based on what we’ve learned, we plan to…</a:t>
            </a:r>
          </a:p>
        </p:txBody>
      </p:sp>
      <p:grpSp>
        <p:nvGrpSpPr>
          <p:cNvPr id="297" name="Shape 297"/>
          <p:cNvGrpSpPr/>
          <p:nvPr/>
        </p:nvGrpSpPr>
        <p:grpSpPr>
          <a:xfrm>
            <a:off x="256213" y="773236"/>
            <a:ext cx="567569" cy="586007"/>
            <a:chOff x="4630125" y="278900"/>
            <a:chExt cx="400675" cy="456675"/>
          </a:xfrm>
        </p:grpSpPr>
        <p:sp>
          <p:nvSpPr>
            <p:cNvPr id="298" name="Shape 298"/>
            <p:cNvSpPr/>
            <p:nvPr/>
          </p:nvSpPr>
          <p:spPr>
            <a:xfrm>
              <a:off x="4659350" y="328825"/>
              <a:ext cx="371450" cy="96849"/>
            </a:xfrm>
            <a:custGeom>
              <a:pathLst>
                <a:path extrusionOk="0" fill="none" h="120000" w="120000">
                  <a:moveTo>
                    <a:pt x="103079" y="30"/>
                  </a:moveTo>
                  <a:lnTo>
                    <a:pt x="7478" y="30"/>
                  </a:lnTo>
                  <a:lnTo>
                    <a:pt x="7478" y="30"/>
                  </a:lnTo>
                  <a:lnTo>
                    <a:pt x="5903" y="774"/>
                  </a:lnTo>
                  <a:lnTo>
                    <a:pt x="4530" y="2292"/>
                  </a:lnTo>
                  <a:lnTo>
                    <a:pt x="3149" y="5296"/>
                  </a:lnTo>
                  <a:lnTo>
                    <a:pt x="2172" y="8332"/>
                  </a:lnTo>
                  <a:lnTo>
                    <a:pt x="1187" y="12854"/>
                  </a:lnTo>
                  <a:lnTo>
                    <a:pt x="597" y="17377"/>
                  </a:lnTo>
                  <a:lnTo>
                    <a:pt x="8" y="22674"/>
                  </a:lnTo>
                  <a:lnTo>
                    <a:pt x="8" y="28683"/>
                  </a:lnTo>
                  <a:lnTo>
                    <a:pt x="8" y="91316"/>
                  </a:lnTo>
                  <a:lnTo>
                    <a:pt x="8" y="91316"/>
                  </a:lnTo>
                  <a:lnTo>
                    <a:pt x="8" y="97356"/>
                  </a:lnTo>
                  <a:lnTo>
                    <a:pt x="597" y="102622"/>
                  </a:lnTo>
                  <a:lnTo>
                    <a:pt x="1187" y="107145"/>
                  </a:lnTo>
                  <a:lnTo>
                    <a:pt x="2172" y="111667"/>
                  </a:lnTo>
                  <a:lnTo>
                    <a:pt x="3149" y="115446"/>
                  </a:lnTo>
                  <a:lnTo>
                    <a:pt x="4530" y="117707"/>
                  </a:lnTo>
                  <a:lnTo>
                    <a:pt x="5903" y="119225"/>
                  </a:lnTo>
                  <a:lnTo>
                    <a:pt x="7478" y="119969"/>
                  </a:lnTo>
                  <a:lnTo>
                    <a:pt x="103079" y="119969"/>
                  </a:lnTo>
                  <a:lnTo>
                    <a:pt x="119991" y="60371"/>
                  </a:lnTo>
                  <a:lnTo>
                    <a:pt x="103079" y="3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9" name="Shape 299"/>
            <p:cNvSpPr/>
            <p:nvPr/>
          </p:nvSpPr>
          <p:spPr>
            <a:xfrm>
              <a:off x="4630125" y="452425"/>
              <a:ext cx="371450" cy="96849"/>
            </a:xfrm>
            <a:custGeom>
              <a:pathLst>
                <a:path extrusionOk="0" fill="none" h="120000" w="120000">
                  <a:moveTo>
                    <a:pt x="16920" y="30"/>
                  </a:moveTo>
                  <a:lnTo>
                    <a:pt x="112521" y="30"/>
                  </a:lnTo>
                  <a:lnTo>
                    <a:pt x="112521" y="30"/>
                  </a:lnTo>
                  <a:lnTo>
                    <a:pt x="114088" y="774"/>
                  </a:lnTo>
                  <a:lnTo>
                    <a:pt x="115469" y="2292"/>
                  </a:lnTo>
                  <a:lnTo>
                    <a:pt x="116842" y="4553"/>
                  </a:lnTo>
                  <a:lnTo>
                    <a:pt x="117827" y="8332"/>
                  </a:lnTo>
                  <a:lnTo>
                    <a:pt x="118812" y="12854"/>
                  </a:lnTo>
                  <a:lnTo>
                    <a:pt x="119402" y="17377"/>
                  </a:lnTo>
                  <a:lnTo>
                    <a:pt x="119991" y="22674"/>
                  </a:lnTo>
                  <a:lnTo>
                    <a:pt x="119991" y="28683"/>
                  </a:lnTo>
                  <a:lnTo>
                    <a:pt x="119991" y="91316"/>
                  </a:lnTo>
                  <a:lnTo>
                    <a:pt x="119991" y="91316"/>
                  </a:lnTo>
                  <a:lnTo>
                    <a:pt x="119991" y="97356"/>
                  </a:lnTo>
                  <a:lnTo>
                    <a:pt x="119402" y="102622"/>
                  </a:lnTo>
                  <a:lnTo>
                    <a:pt x="118812" y="107145"/>
                  </a:lnTo>
                  <a:lnTo>
                    <a:pt x="117827" y="111667"/>
                  </a:lnTo>
                  <a:lnTo>
                    <a:pt x="116842" y="114703"/>
                  </a:lnTo>
                  <a:lnTo>
                    <a:pt x="115469" y="117707"/>
                  </a:lnTo>
                  <a:lnTo>
                    <a:pt x="114088" y="119225"/>
                  </a:lnTo>
                  <a:lnTo>
                    <a:pt x="112521" y="119969"/>
                  </a:lnTo>
                  <a:lnTo>
                    <a:pt x="16920" y="119969"/>
                  </a:lnTo>
                  <a:lnTo>
                    <a:pt x="8" y="59628"/>
                  </a:lnTo>
                  <a:lnTo>
                    <a:pt x="16920" y="3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0" name="Shape 300"/>
            <p:cNvSpPr/>
            <p:nvPr/>
          </p:nvSpPr>
          <p:spPr>
            <a:xfrm>
              <a:off x="4808525" y="278900"/>
              <a:ext cx="43873" cy="49950"/>
            </a:xfrm>
            <a:custGeom>
              <a:pathLst>
                <a:path extrusionOk="0" fill="none" h="120000" w="120000">
                  <a:moveTo>
                    <a:pt x="119931" y="120000"/>
                  </a:moveTo>
                  <a:lnTo>
                    <a:pt x="119931" y="35135"/>
                  </a:lnTo>
                  <a:lnTo>
                    <a:pt x="119931" y="35135"/>
                  </a:lnTo>
                  <a:lnTo>
                    <a:pt x="119931" y="27867"/>
                  </a:lnTo>
                  <a:lnTo>
                    <a:pt x="118290" y="21981"/>
                  </a:lnTo>
                  <a:lnTo>
                    <a:pt x="113299" y="16156"/>
                  </a:lnTo>
                  <a:lnTo>
                    <a:pt x="108307" y="10270"/>
                  </a:lnTo>
                  <a:lnTo>
                    <a:pt x="103316" y="5885"/>
                  </a:lnTo>
                  <a:lnTo>
                    <a:pt x="96615" y="2942"/>
                  </a:lnTo>
                  <a:lnTo>
                    <a:pt x="88273" y="1501"/>
                  </a:lnTo>
                  <a:lnTo>
                    <a:pt x="81641" y="60"/>
                  </a:lnTo>
                  <a:lnTo>
                    <a:pt x="38358" y="60"/>
                  </a:lnTo>
                  <a:lnTo>
                    <a:pt x="38358" y="60"/>
                  </a:lnTo>
                  <a:lnTo>
                    <a:pt x="31658" y="1501"/>
                  </a:lnTo>
                  <a:lnTo>
                    <a:pt x="23384" y="2942"/>
                  </a:lnTo>
                  <a:lnTo>
                    <a:pt x="16683" y="5885"/>
                  </a:lnTo>
                  <a:lnTo>
                    <a:pt x="11692" y="10270"/>
                  </a:lnTo>
                  <a:lnTo>
                    <a:pt x="6700" y="16156"/>
                  </a:lnTo>
                  <a:lnTo>
                    <a:pt x="1709" y="21981"/>
                  </a:lnTo>
                  <a:lnTo>
                    <a:pt x="68" y="27867"/>
                  </a:lnTo>
                  <a:lnTo>
                    <a:pt x="68" y="35135"/>
                  </a:lnTo>
                  <a:lnTo>
                    <a:pt x="68" y="120000"/>
                  </a:lnTo>
                  <a:lnTo>
                    <a:pt x="119931" y="12000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1" name="Shape 301"/>
            <p:cNvSpPr/>
            <p:nvPr/>
          </p:nvSpPr>
          <p:spPr>
            <a:xfrm>
              <a:off x="4808525" y="549250"/>
              <a:ext cx="43873" cy="186325"/>
            </a:xfrm>
            <a:custGeom>
              <a:pathLst>
                <a:path extrusionOk="0" fill="none" h="120000" w="120000">
                  <a:moveTo>
                    <a:pt x="68" y="0"/>
                  </a:moveTo>
                  <a:lnTo>
                    <a:pt x="68" y="119999"/>
                  </a:lnTo>
                  <a:lnTo>
                    <a:pt x="119931" y="119999"/>
                  </a:lnTo>
                  <a:lnTo>
                    <a:pt x="119931" y="0"/>
                  </a:lnTo>
                  <a:lnTo>
                    <a:pt x="68" y="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302" name="Shape 302"/>
          <p:cNvSpPr txBox="1"/>
          <p:nvPr>
            <p:ph idx="1" type="body"/>
          </p:nvPr>
        </p:nvSpPr>
        <p:spPr>
          <a:xfrm>
            <a:off x="908849" y="1559424"/>
            <a:ext cx="8078201" cy="3468300"/>
          </a:xfrm>
          <a:prstGeom prst="rect">
            <a:avLst/>
          </a:prstGeom>
          <a:noFill/>
          <a:ln>
            <a:noFill/>
          </a:ln>
        </p:spPr>
        <p:txBody>
          <a:bodyPr anchorCtr="0" anchor="t" bIns="91425" lIns="91425" rIns="91425" tIns="91425">
            <a:noAutofit/>
          </a:bodyPr>
          <a:lstStyle/>
          <a:p>
            <a:pPr indent="177800" lvl="0" marL="0" marR="0" rtl="0" algn="l">
              <a:lnSpc>
                <a:spcPct val="100000"/>
              </a:lnSpc>
              <a:spcBef>
                <a:spcPts val="0"/>
              </a:spcBef>
              <a:spcAft>
                <a:spcPts val="0"/>
              </a:spcAft>
              <a:buClr>
                <a:srgbClr val="114454"/>
              </a:buClr>
              <a:buSzPct val="116665"/>
              <a:buFont typeface="Nixie One"/>
              <a:buChar char="▪"/>
            </a:pPr>
            <a:r>
              <a:rPr b="1" i="0" lang="en" sz="2400" u="none" cap="none" strike="noStrike">
                <a:solidFill>
                  <a:srgbClr val="114454"/>
                </a:solidFill>
                <a:latin typeface="Rockwell"/>
                <a:ea typeface="Rockwell"/>
                <a:cs typeface="Rockwell"/>
                <a:sym typeface="Rockwell"/>
              </a:rPr>
              <a:t> Conduct a workshop which will inform priority habitat stressor information</a:t>
            </a:r>
          </a:p>
          <a:p>
            <a:pPr indent="0" lvl="0" marL="0" marR="0" rtl="0" algn="l">
              <a:lnSpc>
                <a:spcPct val="100000"/>
              </a:lnSpc>
              <a:spcBef>
                <a:spcPts val="0"/>
              </a:spcBef>
              <a:spcAft>
                <a:spcPts val="0"/>
              </a:spcAft>
              <a:buClr>
                <a:srgbClr val="114454"/>
              </a:buClr>
              <a:buSzPct val="25000"/>
              <a:buFont typeface="Nixie One"/>
              <a:buNone/>
            </a:pPr>
            <a:r>
              <a:t/>
            </a:r>
            <a:endParaRPr b="1" i="0" sz="1800" u="none" cap="none" strike="noStrike">
              <a:solidFill>
                <a:srgbClr val="114454"/>
              </a:solidFill>
              <a:latin typeface="Rockwell"/>
              <a:ea typeface="Rockwell"/>
              <a:cs typeface="Rockwell"/>
              <a:sym typeface="Rockwell"/>
            </a:endParaRPr>
          </a:p>
          <a:p>
            <a:pPr indent="0" lvl="0" marL="0" marR="0" rtl="0" algn="l">
              <a:lnSpc>
                <a:spcPct val="100000"/>
              </a:lnSpc>
              <a:spcBef>
                <a:spcPts val="0"/>
              </a:spcBef>
              <a:spcAft>
                <a:spcPts val="0"/>
              </a:spcAft>
              <a:buClr>
                <a:srgbClr val="114454"/>
              </a:buClr>
              <a:buSzPct val="116665"/>
              <a:buFont typeface="Nixie One"/>
              <a:buChar char="▪"/>
            </a:pPr>
            <a:r>
              <a:rPr b="1" i="0" lang="en" sz="2400" u="none" cap="none" strike="noStrike">
                <a:solidFill>
                  <a:srgbClr val="114454"/>
                </a:solidFill>
                <a:latin typeface="Rockwell"/>
                <a:ea typeface="Rockwell"/>
                <a:cs typeface="Rockwell"/>
                <a:sym typeface="Rockwell"/>
              </a:rPr>
              <a:t> Improve outreach to local communities and counties</a:t>
            </a:r>
          </a:p>
          <a:p>
            <a:pPr indent="177800" lvl="1" marL="457200" marR="0" rtl="0" algn="l">
              <a:lnSpc>
                <a:spcPct val="100000"/>
              </a:lnSpc>
              <a:spcBef>
                <a:spcPts val="0"/>
              </a:spcBef>
              <a:spcAft>
                <a:spcPts val="0"/>
              </a:spcAft>
              <a:buClr>
                <a:srgbClr val="114454"/>
              </a:buClr>
              <a:buSzPct val="100000"/>
              <a:buFont typeface="Nixie One"/>
              <a:buChar char="▫"/>
            </a:pPr>
            <a:r>
              <a:rPr b="1" i="0" lang="en" sz="2000" u="none" cap="none" strike="noStrike">
                <a:solidFill>
                  <a:srgbClr val="114454"/>
                </a:solidFill>
                <a:latin typeface="Rockwell"/>
                <a:ea typeface="Rockwell"/>
                <a:cs typeface="Rockwell"/>
                <a:sym typeface="Rockwell"/>
              </a:rPr>
              <a:t>Co-benefits in WIPs</a:t>
            </a:r>
          </a:p>
          <a:p>
            <a:pPr indent="177800" lvl="1" marL="457200" marR="0" rtl="0" algn="l">
              <a:lnSpc>
                <a:spcPct val="100000"/>
              </a:lnSpc>
              <a:spcBef>
                <a:spcPts val="0"/>
              </a:spcBef>
              <a:spcAft>
                <a:spcPts val="0"/>
              </a:spcAft>
              <a:buClr>
                <a:srgbClr val="114454"/>
              </a:buClr>
              <a:buSzPct val="100000"/>
              <a:buFont typeface="Nixie One"/>
              <a:buChar char="▫"/>
            </a:pPr>
            <a:r>
              <a:rPr b="1" i="0" lang="en" sz="2000" u="none" cap="none" strike="noStrike">
                <a:solidFill>
                  <a:srgbClr val="114454"/>
                </a:solidFill>
                <a:latin typeface="Rockwell"/>
                <a:ea typeface="Rockwell"/>
                <a:cs typeface="Rockwell"/>
                <a:sym typeface="Rockwell"/>
              </a:rPr>
              <a:t>Materials and tools</a:t>
            </a:r>
          </a:p>
          <a:p>
            <a:pPr indent="0" lvl="0" marL="0" marR="0" rtl="0" algn="l">
              <a:lnSpc>
                <a:spcPct val="100000"/>
              </a:lnSpc>
              <a:spcBef>
                <a:spcPts val="0"/>
              </a:spcBef>
              <a:spcAft>
                <a:spcPts val="0"/>
              </a:spcAft>
              <a:buClr>
                <a:srgbClr val="114454"/>
              </a:buClr>
              <a:buSzPct val="25000"/>
              <a:buFont typeface="Nixie One"/>
              <a:buNone/>
            </a:pPr>
            <a:r>
              <a:t/>
            </a:r>
            <a:endParaRPr b="1" i="0" sz="1800" u="none" cap="none" strike="noStrike">
              <a:solidFill>
                <a:srgbClr val="114454"/>
              </a:solidFill>
              <a:latin typeface="Rockwell"/>
              <a:ea typeface="Rockwell"/>
              <a:cs typeface="Rockwell"/>
              <a:sym typeface="Rockwell"/>
            </a:endParaRPr>
          </a:p>
          <a:p>
            <a:pPr indent="25400" lvl="0" marL="0" marR="0" rtl="0" algn="l">
              <a:lnSpc>
                <a:spcPct val="100000"/>
              </a:lnSpc>
              <a:spcBef>
                <a:spcPts val="0"/>
              </a:spcBef>
              <a:spcAft>
                <a:spcPts val="0"/>
              </a:spcAft>
              <a:buClr>
                <a:srgbClr val="114454"/>
              </a:buClr>
              <a:buSzPct val="100000"/>
              <a:buFont typeface="Nixie One"/>
              <a:buChar char="▪"/>
            </a:pPr>
            <a:r>
              <a:rPr b="1" i="0" lang="en" sz="2400" u="none" cap="none" strike="noStrike">
                <a:solidFill>
                  <a:srgbClr val="114454"/>
                </a:solidFill>
                <a:latin typeface="Rockwell"/>
                <a:ea typeface="Rockwell"/>
                <a:cs typeface="Rockwell"/>
                <a:sym typeface="Rockwell"/>
              </a:rPr>
              <a:t>  Take meaningful actions that emphasize communication as the end goal</a:t>
            </a:r>
          </a:p>
        </p:txBody>
      </p:sp>
      <p:pic>
        <p:nvPicPr>
          <p:cNvPr id="303" name="Shape 303"/>
          <p:cNvPicPr preferRelativeResize="0"/>
          <p:nvPr/>
        </p:nvPicPr>
        <p:blipFill rotWithShape="1">
          <a:blip r:embed="rId3">
            <a:alphaModFix/>
          </a:blip>
          <a:srcRect b="0" l="0" r="0" t="0"/>
          <a:stretch/>
        </p:blipFill>
        <p:spPr>
          <a:xfrm>
            <a:off x="867520" y="1694313"/>
            <a:ext cx="532200" cy="372900"/>
          </a:xfrm>
          <a:prstGeom prst="rect">
            <a:avLst/>
          </a:prstGeom>
          <a:noFill/>
          <a:ln>
            <a:noFill/>
          </a:ln>
        </p:spPr>
      </p:pic>
      <p:pic>
        <p:nvPicPr>
          <p:cNvPr id="304" name="Shape 304"/>
          <p:cNvPicPr preferRelativeResize="0"/>
          <p:nvPr/>
        </p:nvPicPr>
        <p:blipFill rotWithShape="1">
          <a:blip r:embed="rId3">
            <a:alphaModFix/>
          </a:blip>
          <a:srcRect b="0" l="0" r="0" t="0"/>
          <a:stretch/>
        </p:blipFill>
        <p:spPr>
          <a:xfrm>
            <a:off x="856393" y="4425828"/>
            <a:ext cx="532200" cy="372900"/>
          </a:xfrm>
          <a:prstGeom prst="rect">
            <a:avLst/>
          </a:prstGeom>
          <a:noFill/>
          <a:ln>
            <a:noFill/>
          </a:ln>
        </p:spPr>
      </p:pic>
      <p:pic>
        <p:nvPicPr>
          <p:cNvPr id="305" name="Shape 305"/>
          <p:cNvPicPr preferRelativeResize="0"/>
          <p:nvPr/>
        </p:nvPicPr>
        <p:blipFill rotWithShape="1">
          <a:blip r:embed="rId3">
            <a:alphaModFix/>
          </a:blip>
          <a:srcRect b="0" l="0" r="0" t="0"/>
          <a:stretch/>
        </p:blipFill>
        <p:spPr>
          <a:xfrm>
            <a:off x="856393" y="2782281"/>
            <a:ext cx="532200" cy="372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pic>
        <p:nvPicPr>
          <p:cNvPr id="310" name="Shape 310"/>
          <p:cNvPicPr preferRelativeResize="0"/>
          <p:nvPr/>
        </p:nvPicPr>
        <p:blipFill rotWithShape="1">
          <a:blip r:embed="rId3">
            <a:alphaModFix/>
          </a:blip>
          <a:srcRect b="0" l="8909" r="11689" t="0"/>
          <a:stretch/>
        </p:blipFill>
        <p:spPr>
          <a:xfrm>
            <a:off x="247425" y="1559425"/>
            <a:ext cx="4324500" cy="2514000"/>
          </a:xfrm>
          <a:prstGeom prst="rect">
            <a:avLst/>
          </a:prstGeom>
          <a:noFill/>
          <a:ln>
            <a:noFill/>
          </a:ln>
        </p:spPr>
      </p:pic>
      <p:sp>
        <p:nvSpPr>
          <p:cNvPr id="311" name="Shape 311"/>
          <p:cNvSpPr txBox="1"/>
          <p:nvPr/>
        </p:nvSpPr>
        <p:spPr>
          <a:xfrm>
            <a:off x="247425" y="4073525"/>
            <a:ext cx="8896800" cy="1028700"/>
          </a:xfrm>
          <a:prstGeom prst="rect">
            <a:avLst/>
          </a:prstGeom>
          <a:solidFill>
            <a:srgbClr val="94BF6E"/>
          </a:solidFill>
          <a:ln cap="flat" cmpd="sng" w="9525">
            <a:solidFill>
              <a:srgbClr val="94BF6E"/>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
        <p:nvSpPr>
          <p:cNvPr id="312" name="Shape 312"/>
          <p:cNvSpPr txBox="1"/>
          <p:nvPr>
            <p:ph type="title"/>
          </p:nvPr>
        </p:nvSpPr>
        <p:spPr>
          <a:xfrm>
            <a:off x="1146025" y="530725"/>
            <a:ext cx="3208800"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What We Want</a:t>
            </a:r>
          </a:p>
        </p:txBody>
      </p:sp>
      <p:sp>
        <p:nvSpPr>
          <p:cNvPr id="313" name="Shape 313"/>
          <p:cNvSpPr txBox="1"/>
          <p:nvPr>
            <p:ph idx="1" type="body"/>
          </p:nvPr>
        </p:nvSpPr>
        <p:spPr>
          <a:xfrm>
            <a:off x="4612600" y="357358"/>
            <a:ext cx="4531500" cy="21912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114454"/>
              </a:buClr>
              <a:buSzPct val="25000"/>
              <a:buFont typeface="Nixie One"/>
              <a:buNone/>
            </a:pPr>
            <a:r>
              <a:rPr b="1" i="0" lang="en" sz="2800" u="none" cap="none" strike="noStrike">
                <a:solidFill>
                  <a:srgbClr val="114454"/>
                </a:solidFill>
                <a:latin typeface="Rockwell"/>
                <a:ea typeface="Rockwell"/>
                <a:cs typeface="Rockwell"/>
                <a:sym typeface="Rockwell"/>
              </a:rPr>
              <a:t>We want to incorporate fish habitat into the Phase III Watershed Implementation Plans.</a:t>
            </a:r>
          </a:p>
        </p:txBody>
      </p:sp>
      <p:grpSp>
        <p:nvGrpSpPr>
          <p:cNvPr id="314" name="Shape 314"/>
          <p:cNvGrpSpPr/>
          <p:nvPr/>
        </p:nvGrpSpPr>
        <p:grpSpPr>
          <a:xfrm>
            <a:off x="422732" y="890733"/>
            <a:ext cx="326064" cy="308678"/>
            <a:chOff x="6618700" y="1635475"/>
            <a:chExt cx="456675" cy="432325"/>
          </a:xfrm>
        </p:grpSpPr>
        <p:sp>
          <p:nvSpPr>
            <p:cNvPr id="315" name="Shape 315"/>
            <p:cNvSpPr/>
            <p:nvPr/>
          </p:nvSpPr>
          <p:spPr>
            <a:xfrm>
              <a:off x="6663775" y="1904000"/>
              <a:ext cx="117525" cy="163800"/>
            </a:xfrm>
            <a:custGeom>
              <a:pathLst>
                <a:path extrusionOk="0" fill="none" h="120000" w="120000">
                  <a:moveTo>
                    <a:pt x="0" y="0"/>
                  </a:moveTo>
                  <a:lnTo>
                    <a:pt x="13069" y="110183"/>
                  </a:lnTo>
                  <a:lnTo>
                    <a:pt x="13069" y="110183"/>
                  </a:lnTo>
                  <a:lnTo>
                    <a:pt x="13682" y="112417"/>
                  </a:lnTo>
                  <a:lnTo>
                    <a:pt x="14932" y="114194"/>
                  </a:lnTo>
                  <a:lnTo>
                    <a:pt x="16158" y="115970"/>
                  </a:lnTo>
                  <a:lnTo>
                    <a:pt x="18021" y="117326"/>
                  </a:lnTo>
                  <a:lnTo>
                    <a:pt x="20523" y="118205"/>
                  </a:lnTo>
                  <a:lnTo>
                    <a:pt x="22386" y="119102"/>
                  </a:lnTo>
                  <a:lnTo>
                    <a:pt x="25500" y="119999"/>
                  </a:lnTo>
                  <a:lnTo>
                    <a:pt x="27977" y="119999"/>
                  </a:lnTo>
                  <a:lnTo>
                    <a:pt x="105067" y="119999"/>
                  </a:lnTo>
                  <a:lnTo>
                    <a:pt x="105067" y="119999"/>
                  </a:lnTo>
                  <a:lnTo>
                    <a:pt x="108181" y="119542"/>
                  </a:lnTo>
                  <a:lnTo>
                    <a:pt x="111295" y="119102"/>
                  </a:lnTo>
                  <a:lnTo>
                    <a:pt x="113771" y="117765"/>
                  </a:lnTo>
                  <a:lnTo>
                    <a:pt x="116247" y="115970"/>
                  </a:lnTo>
                  <a:lnTo>
                    <a:pt x="116247" y="115970"/>
                  </a:lnTo>
                  <a:lnTo>
                    <a:pt x="118136" y="114194"/>
                  </a:lnTo>
                  <a:lnTo>
                    <a:pt x="119361" y="111959"/>
                  </a:lnTo>
                  <a:lnTo>
                    <a:pt x="120000" y="109725"/>
                  </a:lnTo>
                  <a:lnTo>
                    <a:pt x="119361" y="107051"/>
                  </a:lnTo>
                  <a:lnTo>
                    <a:pt x="93886" y="1794"/>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6" name="Shape 316"/>
            <p:cNvSpPr/>
            <p:nvPr/>
          </p:nvSpPr>
          <p:spPr>
            <a:xfrm>
              <a:off x="7046125" y="1775525"/>
              <a:ext cx="29250" cy="99275"/>
            </a:xfrm>
            <a:custGeom>
              <a:pathLst>
                <a:path extrusionOk="0" fill="none" h="120000" w="120000">
                  <a:moveTo>
                    <a:pt x="102" y="119969"/>
                  </a:moveTo>
                  <a:lnTo>
                    <a:pt x="102" y="119969"/>
                  </a:lnTo>
                  <a:lnTo>
                    <a:pt x="25128" y="115557"/>
                  </a:lnTo>
                  <a:lnTo>
                    <a:pt x="50051" y="109665"/>
                  </a:lnTo>
                  <a:lnTo>
                    <a:pt x="70051" y="103047"/>
                  </a:lnTo>
                  <a:lnTo>
                    <a:pt x="87487" y="95673"/>
                  </a:lnTo>
                  <a:lnTo>
                    <a:pt x="102564" y="87574"/>
                  </a:lnTo>
                  <a:lnTo>
                    <a:pt x="112512" y="78750"/>
                  </a:lnTo>
                  <a:lnTo>
                    <a:pt x="120000" y="69926"/>
                  </a:lnTo>
                  <a:lnTo>
                    <a:pt x="120000" y="60347"/>
                  </a:lnTo>
                  <a:lnTo>
                    <a:pt x="120000" y="60347"/>
                  </a:lnTo>
                  <a:lnTo>
                    <a:pt x="120000" y="50798"/>
                  </a:lnTo>
                  <a:lnTo>
                    <a:pt x="112512" y="41218"/>
                  </a:lnTo>
                  <a:lnTo>
                    <a:pt x="102564" y="33120"/>
                  </a:lnTo>
                  <a:lnTo>
                    <a:pt x="87487" y="25021"/>
                  </a:lnTo>
                  <a:lnTo>
                    <a:pt x="70051" y="17678"/>
                  </a:lnTo>
                  <a:lnTo>
                    <a:pt x="50051" y="11060"/>
                  </a:lnTo>
                  <a:lnTo>
                    <a:pt x="25128" y="5167"/>
                  </a:lnTo>
                  <a:lnTo>
                    <a:pt x="102" y="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7" name="Shape 317"/>
            <p:cNvSpPr/>
            <p:nvPr/>
          </p:nvSpPr>
          <p:spPr>
            <a:xfrm>
              <a:off x="6618700" y="1751775"/>
              <a:ext cx="96849" cy="146750"/>
            </a:xfrm>
            <a:custGeom>
              <a:pathLst>
                <a:path extrusionOk="0" fill="none" h="120000" w="120000">
                  <a:moveTo>
                    <a:pt x="119969" y="0"/>
                  </a:moveTo>
                  <a:lnTo>
                    <a:pt x="119969" y="0"/>
                  </a:lnTo>
                  <a:lnTo>
                    <a:pt x="83758" y="0"/>
                  </a:lnTo>
                  <a:lnTo>
                    <a:pt x="53588" y="0"/>
                  </a:lnTo>
                  <a:lnTo>
                    <a:pt x="53588" y="0"/>
                  </a:lnTo>
                  <a:lnTo>
                    <a:pt x="48322" y="511"/>
                  </a:lnTo>
                  <a:lnTo>
                    <a:pt x="43768" y="1001"/>
                  </a:lnTo>
                  <a:lnTo>
                    <a:pt x="38502" y="2003"/>
                  </a:lnTo>
                  <a:lnTo>
                    <a:pt x="33980" y="3005"/>
                  </a:lnTo>
                  <a:lnTo>
                    <a:pt x="28683" y="4988"/>
                  </a:lnTo>
                  <a:lnTo>
                    <a:pt x="24161" y="6480"/>
                  </a:lnTo>
                  <a:lnTo>
                    <a:pt x="20382" y="8974"/>
                  </a:lnTo>
                  <a:lnTo>
                    <a:pt x="16633" y="10957"/>
                  </a:lnTo>
                  <a:lnTo>
                    <a:pt x="12854" y="13942"/>
                  </a:lnTo>
                  <a:lnTo>
                    <a:pt x="9075" y="16436"/>
                  </a:lnTo>
                  <a:lnTo>
                    <a:pt x="6814" y="19420"/>
                  </a:lnTo>
                  <a:lnTo>
                    <a:pt x="4553" y="22405"/>
                  </a:lnTo>
                  <a:lnTo>
                    <a:pt x="2292" y="25901"/>
                  </a:lnTo>
                  <a:lnTo>
                    <a:pt x="774" y="29376"/>
                  </a:lnTo>
                  <a:lnTo>
                    <a:pt x="30" y="32361"/>
                  </a:lnTo>
                  <a:lnTo>
                    <a:pt x="30" y="35856"/>
                  </a:lnTo>
                  <a:lnTo>
                    <a:pt x="30" y="83652"/>
                  </a:lnTo>
                  <a:lnTo>
                    <a:pt x="30" y="83652"/>
                  </a:lnTo>
                  <a:lnTo>
                    <a:pt x="30" y="87148"/>
                  </a:lnTo>
                  <a:lnTo>
                    <a:pt x="774" y="90623"/>
                  </a:lnTo>
                  <a:lnTo>
                    <a:pt x="2292" y="93608"/>
                  </a:lnTo>
                  <a:lnTo>
                    <a:pt x="4553" y="97103"/>
                  </a:lnTo>
                  <a:lnTo>
                    <a:pt x="6814" y="100088"/>
                  </a:lnTo>
                  <a:lnTo>
                    <a:pt x="9075" y="103073"/>
                  </a:lnTo>
                  <a:lnTo>
                    <a:pt x="12854" y="106057"/>
                  </a:lnTo>
                  <a:lnTo>
                    <a:pt x="16633" y="108551"/>
                  </a:lnTo>
                  <a:lnTo>
                    <a:pt x="20382" y="110534"/>
                  </a:lnTo>
                  <a:lnTo>
                    <a:pt x="24161" y="113028"/>
                  </a:lnTo>
                  <a:lnTo>
                    <a:pt x="28683" y="115011"/>
                  </a:lnTo>
                  <a:lnTo>
                    <a:pt x="33980" y="116504"/>
                  </a:lnTo>
                  <a:lnTo>
                    <a:pt x="38502" y="117505"/>
                  </a:lnTo>
                  <a:lnTo>
                    <a:pt x="43768" y="118507"/>
                  </a:lnTo>
                  <a:lnTo>
                    <a:pt x="48322" y="118998"/>
                  </a:lnTo>
                  <a:lnTo>
                    <a:pt x="53588" y="119509"/>
                  </a:lnTo>
                  <a:lnTo>
                    <a:pt x="53588" y="119509"/>
                  </a:lnTo>
                  <a:lnTo>
                    <a:pt x="83758" y="119509"/>
                  </a:lnTo>
                  <a:lnTo>
                    <a:pt x="119969" y="12000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8" name="Shape 318"/>
            <p:cNvSpPr/>
            <p:nvPr/>
          </p:nvSpPr>
          <p:spPr>
            <a:xfrm>
              <a:off x="6721600" y="1660450"/>
              <a:ext cx="278900" cy="329423"/>
            </a:xfrm>
            <a:custGeom>
              <a:pathLst>
                <a:path extrusionOk="0" fill="none" h="120000" w="120000">
                  <a:moveTo>
                    <a:pt x="119989" y="0"/>
                  </a:moveTo>
                  <a:lnTo>
                    <a:pt x="119989" y="0"/>
                  </a:lnTo>
                  <a:lnTo>
                    <a:pt x="115804" y="2886"/>
                  </a:lnTo>
                  <a:lnTo>
                    <a:pt x="111351" y="5546"/>
                  </a:lnTo>
                  <a:lnTo>
                    <a:pt x="106898" y="8205"/>
                  </a:lnTo>
                  <a:lnTo>
                    <a:pt x="102445" y="10645"/>
                  </a:lnTo>
                  <a:lnTo>
                    <a:pt x="97723" y="12867"/>
                  </a:lnTo>
                  <a:lnTo>
                    <a:pt x="93269" y="14862"/>
                  </a:lnTo>
                  <a:lnTo>
                    <a:pt x="84363" y="18632"/>
                  </a:lnTo>
                  <a:lnTo>
                    <a:pt x="75457" y="21737"/>
                  </a:lnTo>
                  <a:lnTo>
                    <a:pt x="66808" y="24397"/>
                  </a:lnTo>
                  <a:lnTo>
                    <a:pt x="58687" y="26391"/>
                  </a:lnTo>
                  <a:lnTo>
                    <a:pt x="51351" y="28167"/>
                  </a:lnTo>
                  <a:lnTo>
                    <a:pt x="51351" y="28167"/>
                  </a:lnTo>
                  <a:lnTo>
                    <a:pt x="45596" y="29278"/>
                  </a:lnTo>
                  <a:lnTo>
                    <a:pt x="39562" y="30161"/>
                  </a:lnTo>
                  <a:lnTo>
                    <a:pt x="33022" y="31054"/>
                  </a:lnTo>
                  <a:lnTo>
                    <a:pt x="26471" y="31500"/>
                  </a:lnTo>
                  <a:lnTo>
                    <a:pt x="13112" y="32602"/>
                  </a:lnTo>
                  <a:lnTo>
                    <a:pt x="10" y="33048"/>
                  </a:lnTo>
                  <a:lnTo>
                    <a:pt x="10" y="86723"/>
                  </a:lnTo>
                  <a:lnTo>
                    <a:pt x="10" y="86723"/>
                  </a:lnTo>
                  <a:lnTo>
                    <a:pt x="13112" y="87388"/>
                  </a:lnTo>
                  <a:lnTo>
                    <a:pt x="26471" y="88271"/>
                  </a:lnTo>
                  <a:lnTo>
                    <a:pt x="33022" y="88945"/>
                  </a:lnTo>
                  <a:lnTo>
                    <a:pt x="39562" y="89610"/>
                  </a:lnTo>
                  <a:lnTo>
                    <a:pt x="45596" y="90494"/>
                  </a:lnTo>
                  <a:lnTo>
                    <a:pt x="51351" y="91605"/>
                  </a:lnTo>
                  <a:lnTo>
                    <a:pt x="51351" y="91605"/>
                  </a:lnTo>
                  <a:lnTo>
                    <a:pt x="58687" y="93380"/>
                  </a:lnTo>
                  <a:lnTo>
                    <a:pt x="66808" y="95593"/>
                  </a:lnTo>
                  <a:lnTo>
                    <a:pt x="75457" y="98034"/>
                  </a:lnTo>
                  <a:lnTo>
                    <a:pt x="84363" y="101358"/>
                  </a:lnTo>
                  <a:lnTo>
                    <a:pt x="93269" y="104910"/>
                  </a:lnTo>
                  <a:lnTo>
                    <a:pt x="97723" y="107132"/>
                  </a:lnTo>
                  <a:lnTo>
                    <a:pt x="102445" y="109345"/>
                  </a:lnTo>
                  <a:lnTo>
                    <a:pt x="106898" y="111567"/>
                  </a:lnTo>
                  <a:lnTo>
                    <a:pt x="111351" y="114226"/>
                  </a:lnTo>
                  <a:lnTo>
                    <a:pt x="115804" y="116885"/>
                  </a:lnTo>
                  <a:lnTo>
                    <a:pt x="119989" y="11999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9" name="Shape 319"/>
            <p:cNvSpPr/>
            <p:nvPr/>
          </p:nvSpPr>
          <p:spPr>
            <a:xfrm>
              <a:off x="7006550" y="1635475"/>
              <a:ext cx="34749" cy="378749"/>
            </a:xfrm>
            <a:custGeom>
              <a:pathLst>
                <a:path extrusionOk="0" fill="none" h="120000" w="120000">
                  <a:moveTo>
                    <a:pt x="88402" y="388"/>
                  </a:moveTo>
                  <a:lnTo>
                    <a:pt x="88402" y="388"/>
                  </a:lnTo>
                  <a:lnTo>
                    <a:pt x="77870" y="7"/>
                  </a:lnTo>
                  <a:lnTo>
                    <a:pt x="69496" y="7"/>
                  </a:lnTo>
                  <a:lnTo>
                    <a:pt x="69496" y="7"/>
                  </a:lnTo>
                  <a:lnTo>
                    <a:pt x="58964" y="7"/>
                  </a:lnTo>
                  <a:lnTo>
                    <a:pt x="50503" y="388"/>
                  </a:lnTo>
                  <a:lnTo>
                    <a:pt x="40057" y="776"/>
                  </a:lnTo>
                  <a:lnTo>
                    <a:pt x="33755" y="1354"/>
                  </a:lnTo>
                  <a:lnTo>
                    <a:pt x="33755" y="1354"/>
                  </a:lnTo>
                  <a:lnTo>
                    <a:pt x="86" y="4245"/>
                  </a:lnTo>
                  <a:lnTo>
                    <a:pt x="86" y="115944"/>
                  </a:lnTo>
                  <a:lnTo>
                    <a:pt x="86" y="115944"/>
                  </a:lnTo>
                  <a:lnTo>
                    <a:pt x="33755" y="118645"/>
                  </a:lnTo>
                  <a:lnTo>
                    <a:pt x="33755" y="118645"/>
                  </a:lnTo>
                  <a:lnTo>
                    <a:pt x="40057" y="119223"/>
                  </a:lnTo>
                  <a:lnTo>
                    <a:pt x="50503" y="119611"/>
                  </a:lnTo>
                  <a:lnTo>
                    <a:pt x="58964" y="119992"/>
                  </a:lnTo>
                  <a:lnTo>
                    <a:pt x="69496" y="119992"/>
                  </a:lnTo>
                  <a:lnTo>
                    <a:pt x="69496" y="119992"/>
                  </a:lnTo>
                  <a:lnTo>
                    <a:pt x="77870" y="119992"/>
                  </a:lnTo>
                  <a:lnTo>
                    <a:pt x="88402" y="119611"/>
                  </a:lnTo>
                  <a:lnTo>
                    <a:pt x="88402" y="119611"/>
                  </a:lnTo>
                  <a:lnTo>
                    <a:pt x="101007" y="119033"/>
                  </a:lnTo>
                  <a:lnTo>
                    <a:pt x="111539" y="118067"/>
                  </a:lnTo>
                  <a:lnTo>
                    <a:pt x="117841" y="116712"/>
                  </a:lnTo>
                  <a:lnTo>
                    <a:pt x="119913" y="115366"/>
                  </a:lnTo>
                  <a:lnTo>
                    <a:pt x="119913" y="4633"/>
                  </a:lnTo>
                  <a:lnTo>
                    <a:pt x="119913" y="4633"/>
                  </a:lnTo>
                  <a:lnTo>
                    <a:pt x="117841" y="3287"/>
                  </a:lnTo>
                  <a:lnTo>
                    <a:pt x="111539" y="2130"/>
                  </a:lnTo>
                  <a:lnTo>
                    <a:pt x="101007" y="966"/>
                  </a:lnTo>
                  <a:lnTo>
                    <a:pt x="88402" y="388"/>
                  </a:lnTo>
                  <a:lnTo>
                    <a:pt x="88402" y="388"/>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320" name="Shape 320"/>
          <p:cNvSpPr txBox="1"/>
          <p:nvPr/>
        </p:nvSpPr>
        <p:spPr>
          <a:xfrm>
            <a:off x="5033975" y="2464950"/>
            <a:ext cx="4001100" cy="1466700"/>
          </a:xfrm>
          <a:prstGeom prst="rect">
            <a:avLst/>
          </a:prstGeom>
          <a:noFill/>
          <a:ln>
            <a:noFill/>
          </a:ln>
        </p:spPr>
        <p:txBody>
          <a:bodyPr anchorCtr="0" anchor="t" bIns="45700" lIns="91425" rIns="91425" tIns="45700">
            <a:noAutofit/>
          </a:bodyPr>
          <a:lstStyle/>
          <a:p>
            <a:pPr indent="-292100" lvl="0" marL="285750" marR="0" rtl="0" algn="l">
              <a:lnSpc>
                <a:spcPct val="100000"/>
              </a:lnSpc>
              <a:spcBef>
                <a:spcPts val="0"/>
              </a:spcBef>
              <a:spcAft>
                <a:spcPts val="0"/>
              </a:spcAft>
              <a:buClr>
                <a:srgbClr val="165751"/>
              </a:buClr>
              <a:buSzPct val="100000"/>
              <a:buFont typeface="Rockwell"/>
              <a:buChar char="•"/>
            </a:pPr>
            <a:r>
              <a:rPr b="1" lang="en" sz="1800">
                <a:solidFill>
                  <a:srgbClr val="165751"/>
                </a:solidFill>
                <a:latin typeface="Rockwell"/>
                <a:ea typeface="Rockwell"/>
                <a:cs typeface="Rockwell"/>
                <a:sym typeface="Rockwell"/>
              </a:rPr>
              <a:t>Prioritize BMPs that address water quality and habitat</a:t>
            </a:r>
          </a:p>
          <a:p>
            <a:pPr lvl="0" marR="0" rtl="0" algn="l">
              <a:lnSpc>
                <a:spcPct val="100000"/>
              </a:lnSpc>
              <a:spcBef>
                <a:spcPts val="0"/>
              </a:spcBef>
              <a:spcAft>
                <a:spcPts val="0"/>
              </a:spcAft>
              <a:buNone/>
            </a:pPr>
            <a:r>
              <a:t/>
            </a:r>
            <a:endParaRPr b="1" sz="1800">
              <a:solidFill>
                <a:srgbClr val="165751"/>
              </a:solidFill>
              <a:latin typeface="Rockwell"/>
              <a:ea typeface="Rockwell"/>
              <a:cs typeface="Rockwell"/>
              <a:sym typeface="Rockwell"/>
            </a:endParaRPr>
          </a:p>
          <a:p>
            <a:pPr indent="-292100" lvl="0" marL="285750" marR="0" rtl="0" algn="l">
              <a:lnSpc>
                <a:spcPct val="100000"/>
              </a:lnSpc>
              <a:spcBef>
                <a:spcPts val="0"/>
              </a:spcBef>
              <a:spcAft>
                <a:spcPts val="0"/>
              </a:spcAft>
              <a:buClr>
                <a:srgbClr val="165751"/>
              </a:buClr>
              <a:buSzPct val="100000"/>
              <a:buFont typeface="Rockwell"/>
              <a:buChar char="•"/>
            </a:pPr>
            <a:r>
              <a:rPr b="1" lang="en" sz="1800">
                <a:solidFill>
                  <a:srgbClr val="165751"/>
                </a:solidFill>
                <a:latin typeface="Rockwell"/>
                <a:ea typeface="Rockwell"/>
                <a:cs typeface="Rockwell"/>
                <a:sym typeface="Rockwell"/>
              </a:rPr>
              <a:t>Serve as a metric of progress</a:t>
            </a:r>
          </a:p>
          <a:p>
            <a:pPr indent="0" lvl="0" marL="0" marR="0" rtl="0" algn="l">
              <a:lnSpc>
                <a:spcPct val="100000"/>
              </a:lnSpc>
              <a:spcBef>
                <a:spcPts val="0"/>
              </a:spcBef>
              <a:spcAft>
                <a:spcPts val="0"/>
              </a:spcAft>
              <a:buNone/>
            </a:pPr>
            <a:r>
              <a:t/>
            </a:r>
            <a:endParaRPr b="1" sz="1800">
              <a:solidFill>
                <a:srgbClr val="165751"/>
              </a:solidFill>
              <a:latin typeface="Rockwell"/>
              <a:ea typeface="Rockwell"/>
              <a:cs typeface="Rockwell"/>
              <a:sym typeface="Rockwell"/>
            </a:endParaRPr>
          </a:p>
        </p:txBody>
      </p:sp>
      <p:sp>
        <p:nvSpPr>
          <p:cNvPr id="321" name="Shape 321"/>
          <p:cNvSpPr txBox="1"/>
          <p:nvPr/>
        </p:nvSpPr>
        <p:spPr>
          <a:xfrm>
            <a:off x="199750" y="4114625"/>
            <a:ext cx="8944200" cy="1028700"/>
          </a:xfrm>
          <a:prstGeom prst="rect">
            <a:avLst/>
          </a:prstGeom>
          <a:solidFill>
            <a:srgbClr val="94BF6E"/>
          </a:solidFill>
          <a:ln cap="flat" cmpd="sng" w="9525">
            <a:solidFill>
              <a:srgbClr val="94BF6E"/>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a:t>“</a:t>
            </a:r>
            <a:r>
              <a:rPr lang="en"/>
              <a:t>EPA also encourages state and local jurisdictions to </a:t>
            </a:r>
            <a:r>
              <a:rPr b="1" lang="en">
                <a:solidFill>
                  <a:srgbClr val="FFFFFF"/>
                </a:solidFill>
              </a:rPr>
              <a:t>consider the corollary benefits</a:t>
            </a:r>
            <a:r>
              <a:rPr lang="en"/>
              <a:t> of BMPs that are targeted for implementation. Corollary benefits are those that not only result in water quality improvements but could </a:t>
            </a:r>
            <a:r>
              <a:rPr b="1" lang="en">
                <a:solidFill>
                  <a:srgbClr val="FFFFFF"/>
                </a:solidFill>
              </a:rPr>
              <a:t>address other 2014 Chesapeake Bay Watershed Agreement Outcomes</a:t>
            </a:r>
            <a:r>
              <a:rPr lang="en"/>
              <a:t>.”</a:t>
            </a:r>
          </a:p>
          <a:p>
            <a:pPr lvl="0">
              <a:spcBef>
                <a:spcPts val="0"/>
              </a:spcBef>
              <a:buNone/>
            </a:pPr>
            <a:r>
              <a:rPr lang="en"/>
              <a:t>						</a:t>
            </a:r>
            <a:r>
              <a:rPr i="1" lang="en" sz="1200"/>
              <a:t>-U.S. EPA’s Interim Expectations for the Phase III Watershed Implementation Plans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sp>
        <p:nvSpPr>
          <p:cNvPr id="326" name="Shape 326"/>
          <p:cNvSpPr txBox="1"/>
          <p:nvPr/>
        </p:nvSpPr>
        <p:spPr>
          <a:xfrm>
            <a:off x="685800" y="4866501"/>
            <a:ext cx="4235116" cy="2769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Rockwell"/>
              <a:buNone/>
            </a:pPr>
            <a:r>
              <a:rPr b="0" i="0" lang="en" sz="1200" u="none" cap="none" strike="noStrike">
                <a:solidFill>
                  <a:srgbClr val="FFFFFF"/>
                </a:solidFill>
                <a:latin typeface="Rockwell"/>
                <a:ea typeface="Rockwell"/>
                <a:cs typeface="Rockwell"/>
                <a:sym typeface="Rockwell"/>
              </a:rPr>
              <a:t>Presentation template by SlidesCarnival.</a:t>
            </a:r>
          </a:p>
        </p:txBody>
      </p:sp>
      <p:sp>
        <p:nvSpPr>
          <p:cNvPr id="327" name="Shape 327"/>
          <p:cNvSpPr txBox="1"/>
          <p:nvPr>
            <p:ph type="ctrTitle"/>
          </p:nvPr>
        </p:nvSpPr>
        <p:spPr>
          <a:xfrm>
            <a:off x="685800" y="2601425"/>
            <a:ext cx="5810400" cy="1159797"/>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4800" u="none" cap="none" strike="noStrike">
                <a:solidFill>
                  <a:srgbClr val="FFFFFF"/>
                </a:solidFill>
                <a:latin typeface="Rockwell"/>
                <a:ea typeface="Rockwell"/>
                <a:cs typeface="Rockwell"/>
                <a:sym typeface="Rockwell"/>
              </a:rPr>
              <a:t>Discussion</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idx="1" type="body"/>
          </p:nvPr>
        </p:nvSpPr>
        <p:spPr>
          <a:xfrm>
            <a:off x="2522976" y="473975"/>
            <a:ext cx="6319808" cy="3949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Nixie One"/>
              <a:buNone/>
            </a:pPr>
            <a:r>
              <a:rPr b="0" i="0" lang="en" sz="3600" u="none" cap="none" strike="noStrike">
                <a:solidFill>
                  <a:srgbClr val="FFFFFF"/>
                </a:solidFill>
                <a:latin typeface="Rockwell"/>
                <a:ea typeface="Rockwell"/>
                <a:cs typeface="Rockwell"/>
                <a:sym typeface="Rockwell"/>
              </a:rPr>
              <a:t>Goal: </a:t>
            </a:r>
            <a:r>
              <a:rPr b="0" i="1" lang="en" sz="2400" u="none" cap="none" strike="noStrike">
                <a:solidFill>
                  <a:srgbClr val="FFFFFF"/>
                </a:solidFill>
                <a:latin typeface="Rockwell"/>
                <a:ea typeface="Rockwell"/>
                <a:cs typeface="Rockwell"/>
                <a:sym typeface="Rockwell"/>
              </a:rPr>
              <a:t>Sustainable Fisheries</a:t>
            </a:r>
          </a:p>
          <a:p>
            <a:pPr indent="0" lvl="0" marL="0" marR="0" rtl="0" algn="l">
              <a:lnSpc>
                <a:spcPct val="100000"/>
              </a:lnSpc>
              <a:spcBef>
                <a:spcPts val="0"/>
              </a:spcBef>
              <a:spcAft>
                <a:spcPts val="0"/>
              </a:spcAft>
              <a:buClr>
                <a:srgbClr val="FFFFFF"/>
              </a:buClr>
              <a:buSzPct val="25000"/>
              <a:buFont typeface="Nixie One"/>
              <a:buNone/>
            </a:pPr>
            <a:r>
              <a:rPr b="0" i="1" lang="en" sz="500" u="none" cap="none" strike="noStrike">
                <a:solidFill>
                  <a:srgbClr val="FFFFFF"/>
                </a:solidFill>
                <a:latin typeface="Rockwell"/>
                <a:ea typeface="Rockwell"/>
                <a:cs typeface="Rockwell"/>
                <a:sym typeface="Rockwell"/>
              </a:rPr>
              <a:t>				</a:t>
            </a:r>
          </a:p>
          <a:p>
            <a:pPr indent="0" lvl="0" marL="0" marR="0" rtl="0" algn="l">
              <a:lnSpc>
                <a:spcPct val="100000"/>
              </a:lnSpc>
              <a:spcBef>
                <a:spcPts val="0"/>
              </a:spcBef>
              <a:spcAft>
                <a:spcPts val="0"/>
              </a:spcAft>
              <a:buClr>
                <a:srgbClr val="FFFFFF"/>
              </a:buClr>
              <a:buSzPct val="25000"/>
              <a:buFont typeface="Nixie One"/>
              <a:buNone/>
            </a:pPr>
            <a:r>
              <a:rPr b="0" i="0" lang="en" sz="3600" u="none" cap="none" strike="noStrike">
                <a:solidFill>
                  <a:srgbClr val="FFFFFF"/>
                </a:solidFill>
                <a:latin typeface="Rockwell"/>
                <a:ea typeface="Rockwell"/>
                <a:cs typeface="Rockwell"/>
                <a:sym typeface="Rockwell"/>
              </a:rPr>
              <a:t>Outcome</a:t>
            </a:r>
            <a:r>
              <a:rPr b="0" i="1" lang="en" sz="3600" u="none" cap="none" strike="noStrike">
                <a:solidFill>
                  <a:srgbClr val="FFFFFF"/>
                </a:solidFill>
                <a:latin typeface="Rockwell"/>
                <a:ea typeface="Rockwell"/>
                <a:cs typeface="Rockwell"/>
                <a:sym typeface="Rockwell"/>
              </a:rPr>
              <a:t>: Fish Habitat</a:t>
            </a:r>
          </a:p>
          <a:p>
            <a:pPr indent="0" lvl="0" marL="0" marR="0" rtl="0" algn="l">
              <a:lnSpc>
                <a:spcPct val="100000"/>
              </a:lnSpc>
              <a:spcBef>
                <a:spcPts val="0"/>
              </a:spcBef>
              <a:spcAft>
                <a:spcPts val="0"/>
              </a:spcAft>
              <a:buClr>
                <a:srgbClr val="FFFFFF"/>
              </a:buClr>
              <a:buSzPct val="25000"/>
              <a:buFont typeface="Nixie One"/>
              <a:buNone/>
            </a:pPr>
            <a:r>
              <a:rPr b="0" i="1" lang="en" sz="2000" u="none" cap="none" strike="noStrike">
                <a:solidFill>
                  <a:srgbClr val="3B8D61"/>
                </a:solidFill>
                <a:latin typeface="Rockwell"/>
                <a:ea typeface="Rockwell"/>
                <a:cs typeface="Rockwell"/>
                <a:sym typeface="Rockwell"/>
              </a:rPr>
              <a:t>Continually </a:t>
            </a:r>
            <a:r>
              <a:rPr b="0" i="1" lang="en" sz="2000" cap="none" strike="noStrike">
                <a:solidFill>
                  <a:srgbClr val="FFFFFF"/>
                </a:solidFill>
                <a:latin typeface="Rockwell"/>
                <a:ea typeface="Rockwell"/>
                <a:cs typeface="Rockwell"/>
                <a:sym typeface="Rockwell"/>
              </a:rPr>
              <a:t>improve effectiveness of fish habitat conservation and restoration efforts</a:t>
            </a:r>
            <a:r>
              <a:rPr b="0" i="1" lang="en" sz="2000" u="none" cap="none" strike="noStrike">
                <a:solidFill>
                  <a:srgbClr val="FFFFFF"/>
                </a:solidFill>
                <a:latin typeface="Rockwell"/>
                <a:ea typeface="Rockwell"/>
                <a:cs typeface="Rockwell"/>
                <a:sym typeface="Rockwell"/>
              </a:rPr>
              <a:t> </a:t>
            </a:r>
            <a:r>
              <a:rPr b="0" i="1" lang="en" sz="2000" u="none" cap="none" strike="noStrike">
                <a:solidFill>
                  <a:srgbClr val="3B8D61"/>
                </a:solidFill>
                <a:latin typeface="Rockwell"/>
                <a:ea typeface="Rockwell"/>
                <a:cs typeface="Rockwell"/>
                <a:sym typeface="Rockwell"/>
              </a:rPr>
              <a:t>by identifying and characterizing critical spawning, nursery and forage areas within the Bay and tributaries for important fish and shellfish, and use existing and new tools to integrate information and conduct assessments </a:t>
            </a:r>
            <a:r>
              <a:rPr b="0" i="1" lang="en" sz="2000" cap="none" strike="noStrike">
                <a:solidFill>
                  <a:srgbClr val="FFFFFF"/>
                </a:solidFill>
                <a:latin typeface="Rockwell"/>
                <a:ea typeface="Rockwell"/>
                <a:cs typeface="Rockwell"/>
                <a:sym typeface="Rockwell"/>
              </a:rPr>
              <a:t>to inform restoration and conservation efforts</a:t>
            </a:r>
            <a:r>
              <a:rPr b="0" i="1" lang="en" sz="2000" u="none" cap="none" strike="noStrike">
                <a:solidFill>
                  <a:srgbClr val="FFFFFF"/>
                </a:solidFill>
                <a:latin typeface="Rockwell"/>
                <a:ea typeface="Rockwell"/>
                <a:cs typeface="Rockwell"/>
                <a:sym typeface="Rockwell"/>
              </a:rPr>
              <a:t>.</a:t>
            </a:r>
          </a:p>
        </p:txBody>
      </p:sp>
      <p:sp>
        <p:nvSpPr>
          <p:cNvPr id="85" name="Shape 85"/>
          <p:cNvSpPr txBox="1"/>
          <p:nvPr/>
        </p:nvSpPr>
        <p:spPr>
          <a:xfrm>
            <a:off x="0" y="99511"/>
            <a:ext cx="9144000" cy="3078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1" lang="en" sz="1400" u="none" cap="none" strike="noStrike">
                <a:solidFill>
                  <a:schemeClr val="lt1"/>
                </a:solidFill>
                <a:latin typeface="Rockwell"/>
                <a:ea typeface="Rockwell"/>
                <a:cs typeface="Rockwell"/>
                <a:sym typeface="Rockwell"/>
              </a:rPr>
              <a:t>Through the </a:t>
            </a:r>
            <a:r>
              <a:rPr b="0" i="0" lang="en" sz="1400" u="none" cap="none" strike="noStrike">
                <a:solidFill>
                  <a:schemeClr val="lt1"/>
                </a:solidFill>
                <a:latin typeface="Rockwell"/>
                <a:ea typeface="Rockwell"/>
                <a:cs typeface="Rockwell"/>
                <a:sym typeface="Rockwell"/>
              </a:rPr>
              <a:t>Chesapeake Bay Watershed Agreement</a:t>
            </a:r>
            <a:r>
              <a:rPr b="0" i="1" lang="en" sz="1400" u="none" cap="none" strike="noStrike">
                <a:solidFill>
                  <a:schemeClr val="lt1"/>
                </a:solidFill>
                <a:latin typeface="Rockwell"/>
                <a:ea typeface="Rockwell"/>
                <a:cs typeface="Rockwell"/>
                <a:sym typeface="Rockwell"/>
              </a:rPr>
              <a:t>, the Chesapeake Bay Program has committed to…</a:t>
            </a:r>
          </a:p>
        </p:txBody>
      </p:sp>
      <p:pic>
        <p:nvPicPr>
          <p:cNvPr id="86" name="Shape 86"/>
          <p:cNvPicPr preferRelativeResize="0"/>
          <p:nvPr/>
        </p:nvPicPr>
        <p:blipFill rotWithShape="1">
          <a:blip r:embed="rId3">
            <a:alphaModFix/>
          </a:blip>
          <a:srcRect b="0" l="15568" r="38573" t="0"/>
          <a:stretch/>
        </p:blipFill>
        <p:spPr>
          <a:xfrm>
            <a:off x="268940" y="1194101"/>
            <a:ext cx="2167971" cy="31519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sp>
        <p:nvSpPr>
          <p:cNvPr id="332" name="Shape 332"/>
          <p:cNvSpPr txBox="1"/>
          <p:nvPr/>
        </p:nvSpPr>
        <p:spPr>
          <a:xfrm>
            <a:off x="685800" y="4866501"/>
            <a:ext cx="4235100" cy="2768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Rockwell"/>
              <a:buNone/>
            </a:pPr>
            <a:r>
              <a:rPr b="0" i="0" lang="en" sz="1200" u="none" cap="none" strike="noStrike">
                <a:solidFill>
                  <a:srgbClr val="FFFFFF"/>
                </a:solidFill>
                <a:latin typeface="Rockwell"/>
                <a:ea typeface="Rockwell"/>
                <a:cs typeface="Rockwell"/>
                <a:sym typeface="Rockwell"/>
              </a:rPr>
              <a:t>Presentation template by SlidesCarnival.</a:t>
            </a:r>
          </a:p>
        </p:txBody>
      </p:sp>
      <p:sp>
        <p:nvSpPr>
          <p:cNvPr id="333" name="Shape 333"/>
          <p:cNvSpPr txBox="1"/>
          <p:nvPr>
            <p:ph type="ctrTitle"/>
          </p:nvPr>
        </p:nvSpPr>
        <p:spPr>
          <a:xfrm>
            <a:off x="101009" y="0"/>
            <a:ext cx="2961300" cy="6245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3200" u="none" cap="none" strike="noStrike">
                <a:solidFill>
                  <a:srgbClr val="FFFFFF"/>
                </a:solidFill>
                <a:latin typeface="Rockwell"/>
                <a:ea typeface="Rockwell"/>
                <a:cs typeface="Rockwell"/>
                <a:sym typeface="Rockwell"/>
              </a:rPr>
              <a:t>Photo Credits</a:t>
            </a:r>
          </a:p>
        </p:txBody>
      </p:sp>
      <p:sp>
        <p:nvSpPr>
          <p:cNvPr id="334" name="Shape 334"/>
          <p:cNvSpPr txBox="1"/>
          <p:nvPr/>
        </p:nvSpPr>
        <p:spPr>
          <a:xfrm>
            <a:off x="350872" y="754912"/>
            <a:ext cx="8123399" cy="38361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2: Aerial Farm and River (Will Parson)</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4: National Fish Habitat Vulnerability Score Map (National Fish Habitat Partnership)</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a:t>
            </a:r>
            <a:r>
              <a:rPr b="1" lang="en">
                <a:solidFill>
                  <a:srgbClr val="94BF6E"/>
                </a:solidFill>
              </a:rPr>
              <a:t>7</a:t>
            </a:r>
            <a:r>
              <a:rPr b="1" i="0" lang="en" sz="1400" u="none" cap="none" strike="noStrike">
                <a:solidFill>
                  <a:srgbClr val="94BF6E"/>
                </a:solidFill>
                <a:latin typeface="Arial"/>
                <a:ea typeface="Arial"/>
                <a:cs typeface="Arial"/>
                <a:sym typeface="Arial"/>
              </a:rPr>
              <a:t>: Diversity Meeting (Darius Stanton)</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a:t>
            </a:r>
            <a:r>
              <a:rPr b="1" lang="en">
                <a:solidFill>
                  <a:srgbClr val="94BF6E"/>
                </a:solidFill>
              </a:rPr>
              <a:t>11</a:t>
            </a:r>
            <a:r>
              <a:rPr b="1" i="0" lang="en" sz="1400" u="none" cap="none" strike="noStrike">
                <a:solidFill>
                  <a:srgbClr val="94BF6E"/>
                </a:solidFill>
                <a:latin typeface="Arial"/>
                <a:ea typeface="Arial"/>
                <a:cs typeface="Arial"/>
                <a:sym typeface="Arial"/>
              </a:rPr>
              <a:t>: Aerial Wetlands (Will Parson)</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Bulkhead (Encyclopedia of Puget Sound)</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Herring Spawn in Choptank (Dave Harp)</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Eelgrass (Delaware Inland Bays)</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1</a:t>
            </a:r>
            <a:r>
              <a:rPr b="1" lang="en">
                <a:solidFill>
                  <a:srgbClr val="94BF6E"/>
                </a:solidFill>
              </a:rPr>
              <a:t>2</a:t>
            </a:r>
            <a:r>
              <a:rPr b="1" i="0" lang="en" sz="1400" u="none" cap="none" strike="noStrike">
                <a:solidFill>
                  <a:srgbClr val="94BF6E"/>
                </a:solidFill>
                <a:latin typeface="Arial"/>
                <a:ea typeface="Arial"/>
                <a:cs typeface="Arial"/>
                <a:sym typeface="Arial"/>
              </a:rPr>
              <a:t> and 1</a:t>
            </a:r>
            <a:r>
              <a:rPr b="1" lang="en">
                <a:solidFill>
                  <a:srgbClr val="94BF6E"/>
                </a:solidFill>
              </a:rPr>
              <a:t>3</a:t>
            </a:r>
            <a:r>
              <a:rPr b="1" i="0" lang="en" sz="1400" u="none" cap="none" strike="noStrike">
                <a:solidFill>
                  <a:srgbClr val="94BF6E"/>
                </a:solidFill>
                <a:latin typeface="Arial"/>
                <a:ea typeface="Arial"/>
                <a:cs typeface="Arial"/>
                <a:sym typeface="Arial"/>
              </a:rPr>
              <a:t>: Forest Buffers (Heather Richards)</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Oyster Restoration (Michael Eversmier)</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Healthy Watersheds (Mike Zarro)</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Climate (Lee Goodwin)</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Protected Lands (Middleton Evans)</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Impervious Surfaces (Will Parson)</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Living Shoreline (Virginia Institute of Marine Science)</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	All Others </a:t>
            </a:r>
            <a:r>
              <a:rPr b="1" lang="en">
                <a:solidFill>
                  <a:srgbClr val="94BF6E"/>
                </a:solidFill>
              </a:rPr>
              <a:t>f</a:t>
            </a:r>
            <a:r>
              <a:rPr b="1" i="0" lang="en" sz="1400" u="none" cap="none" strike="noStrike">
                <a:solidFill>
                  <a:srgbClr val="94BF6E"/>
                </a:solidFill>
                <a:latin typeface="Arial"/>
                <a:ea typeface="Arial"/>
                <a:cs typeface="Arial"/>
                <a:sym typeface="Arial"/>
              </a:rPr>
              <a:t>ound in CBP Management Strategies</a:t>
            </a:r>
          </a:p>
          <a:p>
            <a:pPr indent="0" lvl="0" marL="0" marR="0" rtl="0" algn="l">
              <a:lnSpc>
                <a:spcPct val="100000"/>
              </a:lnSpc>
              <a:spcBef>
                <a:spcPts val="0"/>
              </a:spcBef>
              <a:spcAft>
                <a:spcPts val="0"/>
              </a:spcAft>
              <a:buClr>
                <a:srgbClr val="94BF6E"/>
              </a:buClr>
              <a:buSzPct val="25000"/>
              <a:buFont typeface="Arial"/>
              <a:buNone/>
            </a:pPr>
            <a:r>
              <a:rPr b="1" i="0" lang="en" sz="1400" u="none" cap="none" strike="noStrike">
                <a:solidFill>
                  <a:srgbClr val="94BF6E"/>
                </a:solidFill>
                <a:latin typeface="Arial"/>
                <a:ea typeface="Arial"/>
                <a:cs typeface="Arial"/>
                <a:sym typeface="Arial"/>
              </a:rPr>
              <a:t>Slide 1</a:t>
            </a:r>
            <a:r>
              <a:rPr b="1" lang="en">
                <a:solidFill>
                  <a:srgbClr val="94BF6E"/>
                </a:solidFill>
              </a:rPr>
              <a:t>8</a:t>
            </a:r>
            <a:r>
              <a:rPr b="1" i="0" lang="en" sz="1400" u="none" cap="none" strike="noStrike">
                <a:solidFill>
                  <a:srgbClr val="94BF6E"/>
                </a:solidFill>
                <a:latin typeface="Arial"/>
                <a:ea typeface="Arial"/>
                <a:cs typeface="Arial"/>
                <a:sym typeface="Arial"/>
              </a:rPr>
              <a:t>: Mattawoman Creek Inlet (Marinas.com)</a:t>
            </a:r>
          </a:p>
          <a:p>
            <a:pPr indent="0" lvl="0" marL="0" marR="0" rtl="0" algn="l">
              <a:lnSpc>
                <a:spcPct val="100000"/>
              </a:lnSpc>
              <a:spcBef>
                <a:spcPts val="0"/>
              </a:spcBef>
              <a:spcAft>
                <a:spcPts val="0"/>
              </a:spcAft>
              <a:buClr>
                <a:srgbClr val="000000"/>
              </a:buClr>
              <a:buFont typeface="Arial"/>
              <a:buNone/>
            </a:pPr>
            <a:r>
              <a:t/>
            </a:r>
            <a:endParaRPr b="1" i="0" sz="1400" u="none" cap="none" strike="noStrike">
              <a:solidFill>
                <a:srgbClr val="94BF6E"/>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1" i="0" sz="1400" u="none" cap="none" strike="noStrike">
              <a:solidFill>
                <a:srgbClr val="94BF6E"/>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1" i="0" sz="1400" u="none" cap="none" strike="noStrike">
              <a:solidFill>
                <a:srgbClr val="94BF6E"/>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nvSpPr>
        <p:spPr>
          <a:xfrm>
            <a:off x="685800" y="4866501"/>
            <a:ext cx="4235116" cy="2769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Rockwell"/>
              <a:buNone/>
            </a:pPr>
            <a:r>
              <a:rPr b="0" i="0" lang="en" sz="1200" u="none" cap="none" strike="noStrike">
                <a:solidFill>
                  <a:srgbClr val="FFFFFF"/>
                </a:solidFill>
                <a:latin typeface="Rockwell"/>
                <a:ea typeface="Rockwell"/>
                <a:cs typeface="Rockwell"/>
                <a:sym typeface="Rockwell"/>
              </a:rPr>
              <a:t>Presentation template by SlidesCarnival.</a:t>
            </a:r>
          </a:p>
        </p:txBody>
      </p:sp>
      <p:sp>
        <p:nvSpPr>
          <p:cNvPr id="340" name="Shape 340"/>
          <p:cNvSpPr txBox="1"/>
          <p:nvPr>
            <p:ph type="ctrTitle"/>
          </p:nvPr>
        </p:nvSpPr>
        <p:spPr>
          <a:xfrm>
            <a:off x="685800" y="2601425"/>
            <a:ext cx="5810400" cy="1159797"/>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4800" u="none" cap="none" strike="noStrike">
                <a:solidFill>
                  <a:srgbClr val="FFFFFF"/>
                </a:solidFill>
                <a:latin typeface="Rockwell"/>
                <a:ea typeface="Rockwell"/>
                <a:cs typeface="Rockwell"/>
                <a:sym typeface="Rockwell"/>
              </a:rPr>
              <a:t>Extra Slides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nvSpPr>
        <p:spPr>
          <a:xfrm>
            <a:off x="2342424" y="697908"/>
            <a:ext cx="1942555"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Sustainable Fisheries</a:t>
            </a:r>
          </a:p>
        </p:txBody>
      </p:sp>
      <p:sp>
        <p:nvSpPr>
          <p:cNvPr id="346" name="Shape 346"/>
          <p:cNvSpPr txBox="1"/>
          <p:nvPr/>
        </p:nvSpPr>
        <p:spPr>
          <a:xfrm>
            <a:off x="2342424" y="1898335"/>
            <a:ext cx="1432130"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Water Quality Goal</a:t>
            </a:r>
          </a:p>
        </p:txBody>
      </p:sp>
      <p:sp>
        <p:nvSpPr>
          <p:cNvPr id="347" name="Shape 347"/>
          <p:cNvSpPr txBox="1"/>
          <p:nvPr/>
        </p:nvSpPr>
        <p:spPr>
          <a:xfrm>
            <a:off x="2413866" y="2103426"/>
            <a:ext cx="1963167" cy="607473"/>
          </a:xfrm>
          <a:prstGeom prst="rect">
            <a:avLst/>
          </a:prstGeom>
          <a:noFill/>
          <a:ln>
            <a:noFill/>
          </a:ln>
        </p:spPr>
        <p:txBody>
          <a:bodyPr anchorCtr="0" anchor="t" bIns="0" lIns="0" rIns="0" tIns="0">
            <a:noAutofit/>
          </a:bodyPr>
          <a:lstStyle/>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2017 Watershed Implementation Plans (WIP) </a:t>
            </a:r>
          </a:p>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2025 WIP</a:t>
            </a:r>
          </a:p>
          <a:p>
            <a:pPr indent="-132056" lvl="0" marL="132056" marR="159881" rtl="0" algn="l">
              <a:lnSpc>
                <a:spcPct val="120666"/>
              </a:lnSpc>
              <a:spcBef>
                <a:spcPts val="31"/>
              </a:spcBef>
              <a:spcAft>
                <a:spcPts val="0"/>
              </a:spcAft>
              <a:buClr>
                <a:srgbClr val="0C0C0C"/>
              </a:buClr>
              <a:buSzPct val="57878"/>
              <a:buFont typeface="Noto Sans Symbols"/>
              <a:buChar char="∙"/>
            </a:pPr>
            <a:r>
              <a:rPr b="1" i="0" lang="en" sz="750" u="none" cap="none" strike="noStrike">
                <a:solidFill>
                  <a:srgbClr val="0C0C0C"/>
                </a:solidFill>
                <a:latin typeface="Rockwell"/>
                <a:ea typeface="Rockwell"/>
                <a:cs typeface="Rockwell"/>
                <a:sym typeface="Rockwell"/>
              </a:rPr>
              <a:t>Water Quality Standards Attainment and Monitoring</a:t>
            </a:r>
          </a:p>
        </p:txBody>
      </p:sp>
      <p:sp>
        <p:nvSpPr>
          <p:cNvPr id="348" name="Shape 348"/>
          <p:cNvSpPr txBox="1"/>
          <p:nvPr/>
        </p:nvSpPr>
        <p:spPr>
          <a:xfrm>
            <a:off x="2342424" y="2836633"/>
            <a:ext cx="1887258"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Healthy Watersheds Goal</a:t>
            </a:r>
          </a:p>
        </p:txBody>
      </p:sp>
      <p:sp>
        <p:nvSpPr>
          <p:cNvPr id="349" name="Shape 349"/>
          <p:cNvSpPr txBox="1"/>
          <p:nvPr/>
        </p:nvSpPr>
        <p:spPr>
          <a:xfrm>
            <a:off x="2479891" y="3042083"/>
            <a:ext cx="1524726" cy="123111"/>
          </a:xfrm>
          <a:prstGeom prst="rect">
            <a:avLst/>
          </a:prstGeom>
          <a:noFill/>
          <a:ln>
            <a:noFill/>
          </a:ln>
        </p:spPr>
        <p:txBody>
          <a:bodyPr anchorCtr="0" anchor="t" bIns="0" lIns="0" rIns="0" tIns="0">
            <a:noAutofit/>
          </a:bodyPr>
          <a:lstStyle/>
          <a:p>
            <a:pPr indent="-79142" lvl="0" marL="79142"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Healthy Waters</a:t>
            </a:r>
          </a:p>
        </p:txBody>
      </p:sp>
      <p:sp>
        <p:nvSpPr>
          <p:cNvPr id="350" name="Shape 350"/>
          <p:cNvSpPr txBox="1"/>
          <p:nvPr/>
        </p:nvSpPr>
        <p:spPr>
          <a:xfrm>
            <a:off x="2342424" y="3601100"/>
            <a:ext cx="1768814"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Land Conservation Goal</a:t>
            </a:r>
          </a:p>
        </p:txBody>
      </p:sp>
      <p:sp>
        <p:nvSpPr>
          <p:cNvPr id="351" name="Shape 351"/>
          <p:cNvSpPr txBox="1"/>
          <p:nvPr/>
        </p:nvSpPr>
        <p:spPr>
          <a:xfrm>
            <a:off x="2413865" y="3741744"/>
            <a:ext cx="1931103" cy="492441"/>
          </a:xfrm>
          <a:prstGeom prst="rect">
            <a:avLst/>
          </a:prstGeom>
          <a:noFill/>
          <a:ln>
            <a:noFill/>
          </a:ln>
        </p:spPr>
        <p:txBody>
          <a:bodyPr anchorCtr="0" anchor="t" bIns="0" lIns="0" rIns="0" tIns="0">
            <a:noAutofit/>
          </a:bodyPr>
          <a:lstStyle/>
          <a:p>
            <a:pPr indent="-132056" lvl="0" marL="13205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Protected Lands </a:t>
            </a:r>
          </a:p>
          <a:p>
            <a:pPr indent="-132056" lvl="0" marL="13205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Land Use Methods and</a:t>
            </a:r>
          </a:p>
          <a:p>
            <a:pPr indent="-5056" lvl="0" marL="132056" marR="0" rtl="0" algn="l">
              <a:lnSpc>
                <a:spcPct val="100000"/>
              </a:lnSpc>
              <a:spcBef>
                <a:spcPts val="20"/>
              </a:spcBef>
              <a:spcAft>
                <a:spcPts val="0"/>
              </a:spcAft>
              <a:buClr>
                <a:srgbClr val="3B8D61"/>
              </a:buClr>
              <a:buSzPct val="25000"/>
              <a:buFont typeface="Rockwell"/>
              <a:buNone/>
            </a:pPr>
            <a:r>
              <a:rPr b="1" i="0" lang="en" sz="800" u="none" cap="none" strike="noStrike">
                <a:solidFill>
                  <a:srgbClr val="3B8D61"/>
                </a:solidFill>
                <a:latin typeface="Rockwell"/>
                <a:ea typeface="Rockwell"/>
                <a:cs typeface="Rockwell"/>
                <a:sym typeface="Rockwell"/>
              </a:rPr>
              <a:t>Metrics Development </a:t>
            </a:r>
          </a:p>
          <a:p>
            <a:pPr indent="-5056" lvl="0" marL="132056" marR="0" rtl="0" algn="l">
              <a:lnSpc>
                <a:spcPct val="100000"/>
              </a:lnSpc>
              <a:spcBef>
                <a:spcPts val="20"/>
              </a:spcBef>
              <a:spcAft>
                <a:spcPts val="0"/>
              </a:spcAft>
              <a:buClr>
                <a:srgbClr val="3B8D61"/>
              </a:buClr>
              <a:buSzPct val="25000"/>
              <a:buFont typeface="Rockwell"/>
              <a:buNone/>
            </a:pPr>
            <a:r>
              <a:rPr b="1" i="0" lang="en" sz="800" u="none" cap="none" strike="noStrike">
                <a:solidFill>
                  <a:srgbClr val="3B8D61"/>
                </a:solidFill>
                <a:latin typeface="Rockwell"/>
                <a:ea typeface="Rockwell"/>
                <a:cs typeface="Rockwell"/>
                <a:sym typeface="Rockwell"/>
              </a:rPr>
              <a:t>Land Use Options Evaluation</a:t>
            </a:r>
          </a:p>
        </p:txBody>
      </p:sp>
      <p:sp>
        <p:nvSpPr>
          <p:cNvPr id="352" name="Shape 352"/>
          <p:cNvSpPr txBox="1"/>
          <p:nvPr/>
        </p:nvSpPr>
        <p:spPr>
          <a:xfrm>
            <a:off x="2342424" y="4296721"/>
            <a:ext cx="2096336"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Environmental Literacy Goal</a:t>
            </a:r>
          </a:p>
        </p:txBody>
      </p:sp>
      <p:sp>
        <p:nvSpPr>
          <p:cNvPr id="353" name="Shape 353"/>
          <p:cNvSpPr txBox="1"/>
          <p:nvPr/>
        </p:nvSpPr>
        <p:spPr>
          <a:xfrm>
            <a:off x="2448155" y="4470646"/>
            <a:ext cx="1754744" cy="497316"/>
          </a:xfrm>
          <a:prstGeom prst="rect">
            <a:avLst/>
          </a:prstGeom>
          <a:noFill/>
          <a:ln>
            <a:noFill/>
          </a:ln>
        </p:spPr>
        <p:txBody>
          <a:bodyPr anchorCtr="0" anchor="t" bIns="0" lIns="0" rIns="0" tIns="0">
            <a:noAutofit/>
          </a:bodyPr>
          <a:lstStyle/>
          <a:p>
            <a:pPr indent="-132056" lvl="0" marL="13205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Student </a:t>
            </a:r>
          </a:p>
          <a:p>
            <a:pPr indent="-132056" lvl="0" marL="13205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Sustainable Schools </a:t>
            </a:r>
          </a:p>
          <a:p>
            <a:pPr indent="-132056" lvl="0" marL="132056" marR="244726"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Environmental Literacy Planning</a:t>
            </a:r>
          </a:p>
        </p:txBody>
      </p:sp>
      <p:sp>
        <p:nvSpPr>
          <p:cNvPr id="354" name="Shape 354"/>
          <p:cNvSpPr/>
          <p:nvPr/>
        </p:nvSpPr>
        <p:spPr>
          <a:xfrm>
            <a:off x="1248304" y="801908"/>
            <a:ext cx="711679" cy="396078"/>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55" name="Shape 355"/>
          <p:cNvSpPr/>
          <p:nvPr/>
        </p:nvSpPr>
        <p:spPr>
          <a:xfrm>
            <a:off x="1273515" y="2953233"/>
            <a:ext cx="701323" cy="336566"/>
          </a:xfrm>
          <a:prstGeom prst="rect">
            <a:avLst/>
          </a:prstGeom>
          <a:blipFill rotWithShape="1">
            <a:blip r:embed="rId4">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56" name="Shape 356"/>
          <p:cNvSpPr/>
          <p:nvPr/>
        </p:nvSpPr>
        <p:spPr>
          <a:xfrm>
            <a:off x="1229266" y="2010930"/>
            <a:ext cx="713833" cy="337327"/>
          </a:xfrm>
          <a:prstGeom prst="rect">
            <a:avLst/>
          </a:prstGeom>
          <a:blipFill rotWithShape="1">
            <a:blip r:embed="rId5">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57" name="Shape 357"/>
          <p:cNvSpPr txBox="1"/>
          <p:nvPr/>
        </p:nvSpPr>
        <p:spPr>
          <a:xfrm>
            <a:off x="5569525" y="698027"/>
            <a:ext cx="1397776"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Vital Habitats Goal</a:t>
            </a:r>
          </a:p>
        </p:txBody>
      </p:sp>
      <p:sp>
        <p:nvSpPr>
          <p:cNvPr id="358" name="Shape 358"/>
          <p:cNvSpPr txBox="1"/>
          <p:nvPr/>
        </p:nvSpPr>
        <p:spPr>
          <a:xfrm>
            <a:off x="5645873" y="864400"/>
            <a:ext cx="2377183" cy="979499"/>
          </a:xfrm>
          <a:prstGeom prst="rect">
            <a:avLst/>
          </a:prstGeom>
          <a:noFill/>
          <a:ln>
            <a:noFill/>
          </a:ln>
        </p:spPr>
        <p:txBody>
          <a:bodyPr anchorCtr="0" anchor="t" bIns="0" lIns="0" rIns="0" tIns="0">
            <a:noAutofit/>
          </a:bodyPr>
          <a:lstStyle/>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Wetlands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Black Duck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Stream Health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Brook Trout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Fish Passage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Submerged Aquatic Vegetation (SAV) </a:t>
            </a:r>
          </a:p>
          <a:p>
            <a:pPr indent="-174706" lvl="0" marL="174706"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Forest Buffer </a:t>
            </a:r>
          </a:p>
          <a:p>
            <a:pPr indent="-174706" lvl="0" marL="174706" marR="1825" rtl="0" algn="l">
              <a:lnSpc>
                <a:spcPct val="102400"/>
              </a:lnSpc>
              <a:spcBef>
                <a:spcPts val="0"/>
              </a:spcBef>
              <a:spcAft>
                <a:spcPts val="0"/>
              </a:spcAft>
              <a:buClr>
                <a:srgbClr val="0C0C0C"/>
              </a:buClr>
              <a:buSzPct val="57878"/>
              <a:buFont typeface="Noto Sans Symbols"/>
              <a:buChar char="∙"/>
            </a:pPr>
            <a:r>
              <a:rPr b="1" i="0" lang="en" sz="750" u="none" cap="none" strike="noStrike">
                <a:solidFill>
                  <a:srgbClr val="3B8D61"/>
                </a:solidFill>
                <a:latin typeface="Rockwell"/>
                <a:ea typeface="Rockwell"/>
                <a:cs typeface="Rockwell"/>
                <a:sym typeface="Rockwell"/>
              </a:rPr>
              <a:t>Tree Canopy</a:t>
            </a:r>
          </a:p>
        </p:txBody>
      </p:sp>
      <p:sp>
        <p:nvSpPr>
          <p:cNvPr id="359" name="Shape 359"/>
          <p:cNvSpPr txBox="1"/>
          <p:nvPr/>
        </p:nvSpPr>
        <p:spPr>
          <a:xfrm>
            <a:off x="5569525" y="1896208"/>
            <a:ext cx="1835888"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Toxic Contaminants Goal</a:t>
            </a:r>
          </a:p>
        </p:txBody>
      </p:sp>
      <p:sp>
        <p:nvSpPr>
          <p:cNvPr id="360" name="Shape 360"/>
          <p:cNvSpPr txBox="1"/>
          <p:nvPr/>
        </p:nvSpPr>
        <p:spPr>
          <a:xfrm>
            <a:off x="5640967" y="2088599"/>
            <a:ext cx="1809386" cy="369268"/>
          </a:xfrm>
          <a:prstGeom prst="rect">
            <a:avLst/>
          </a:prstGeom>
          <a:noFill/>
          <a:ln>
            <a:noFill/>
          </a:ln>
        </p:spPr>
        <p:txBody>
          <a:bodyPr anchorCtr="0" anchor="t" bIns="0" lIns="0" rIns="0" tIns="0">
            <a:noAutofit/>
          </a:bodyPr>
          <a:lstStyle/>
          <a:p>
            <a:pPr indent="-174706" lvl="0" marL="174706" marR="47212"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Toxic Contaminants Research Toxic Contaminants Policy and Prevention</a:t>
            </a:r>
          </a:p>
        </p:txBody>
      </p:sp>
      <p:sp>
        <p:nvSpPr>
          <p:cNvPr id="361" name="Shape 361"/>
          <p:cNvSpPr txBox="1"/>
          <p:nvPr/>
        </p:nvSpPr>
        <p:spPr>
          <a:xfrm>
            <a:off x="5569525" y="2840060"/>
            <a:ext cx="1311724"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Stewardship Goal</a:t>
            </a:r>
          </a:p>
        </p:txBody>
      </p:sp>
      <p:sp>
        <p:nvSpPr>
          <p:cNvPr id="362" name="Shape 362"/>
          <p:cNvSpPr txBox="1"/>
          <p:nvPr/>
        </p:nvSpPr>
        <p:spPr>
          <a:xfrm>
            <a:off x="5640966" y="3029241"/>
            <a:ext cx="1753108" cy="369332"/>
          </a:xfrm>
          <a:prstGeom prst="rect">
            <a:avLst/>
          </a:prstGeom>
          <a:noFill/>
          <a:ln>
            <a:noFill/>
          </a:ln>
        </p:spPr>
        <p:txBody>
          <a:bodyPr anchorCtr="0" anchor="t" bIns="0" lIns="0" rIns="0" tIns="0">
            <a:noAutofit/>
          </a:bodyPr>
          <a:lstStyle/>
          <a:p>
            <a:pPr indent="-79142" lvl="0" marL="79142"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Citizen Stewardship </a:t>
            </a:r>
          </a:p>
          <a:p>
            <a:pPr indent="-79142" lvl="0" marL="79142"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Local Leadership </a:t>
            </a:r>
          </a:p>
          <a:p>
            <a:pPr indent="-79142" lvl="0" marL="79142" marR="0" rtl="0" algn="l">
              <a:lnSpc>
                <a:spcPct val="1000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Diversity</a:t>
            </a:r>
          </a:p>
        </p:txBody>
      </p:sp>
      <p:sp>
        <p:nvSpPr>
          <p:cNvPr id="363" name="Shape 363"/>
          <p:cNvSpPr txBox="1"/>
          <p:nvPr/>
        </p:nvSpPr>
        <p:spPr>
          <a:xfrm>
            <a:off x="5569525" y="3600153"/>
            <a:ext cx="1375197"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Public Access Goal</a:t>
            </a:r>
          </a:p>
        </p:txBody>
      </p:sp>
      <p:sp>
        <p:nvSpPr>
          <p:cNvPr id="364" name="Shape 364"/>
          <p:cNvSpPr txBox="1"/>
          <p:nvPr/>
        </p:nvSpPr>
        <p:spPr>
          <a:xfrm>
            <a:off x="5640966" y="3741744"/>
            <a:ext cx="1866318" cy="117725"/>
          </a:xfrm>
          <a:prstGeom prst="rect">
            <a:avLst/>
          </a:prstGeom>
          <a:noFill/>
          <a:ln>
            <a:noFill/>
          </a:ln>
        </p:spPr>
        <p:txBody>
          <a:bodyPr anchorCtr="0" anchor="t" bIns="0" lIns="0" rIns="0" tIns="0">
            <a:noAutofit/>
          </a:bodyPr>
          <a:lstStyle/>
          <a:p>
            <a:pPr indent="-132056" lvl="0" marL="132056" marR="1825" rtl="0" algn="l">
              <a:lnSpc>
                <a:spcPct val="102400"/>
              </a:lnSpc>
              <a:spcBef>
                <a:spcPts val="0"/>
              </a:spcBef>
              <a:spcAft>
                <a:spcPts val="0"/>
              </a:spcAft>
              <a:buClr>
                <a:srgbClr val="0C0C0C"/>
              </a:buClr>
              <a:buSzPct val="57878"/>
              <a:buFont typeface="Noto Sans Symbols"/>
              <a:buChar char="∙"/>
            </a:pPr>
            <a:r>
              <a:rPr b="1" i="0" lang="en" sz="750" u="none" cap="none" strike="noStrike">
                <a:solidFill>
                  <a:srgbClr val="3B8D61"/>
                </a:solidFill>
                <a:latin typeface="Rockwell"/>
                <a:ea typeface="Rockwell"/>
                <a:cs typeface="Rockwell"/>
                <a:sym typeface="Rockwell"/>
              </a:rPr>
              <a:t>Public Access Site Development</a:t>
            </a:r>
          </a:p>
        </p:txBody>
      </p:sp>
      <p:sp>
        <p:nvSpPr>
          <p:cNvPr id="365" name="Shape 365"/>
          <p:cNvSpPr txBox="1"/>
          <p:nvPr/>
        </p:nvSpPr>
        <p:spPr>
          <a:xfrm>
            <a:off x="5569525" y="4320605"/>
            <a:ext cx="1735441" cy="150040"/>
          </a:xfrm>
          <a:prstGeom prst="rect">
            <a:avLst/>
          </a:prstGeom>
          <a:solidFill>
            <a:srgbClr val="F1C232"/>
          </a:solidFill>
          <a:ln>
            <a:noFill/>
          </a:ln>
        </p:spPr>
        <p:txBody>
          <a:bodyPr anchorCtr="0" anchor="t" bIns="0" lIns="0" rIns="0" tIns="0">
            <a:noAutofit/>
          </a:bodyPr>
          <a:lstStyle/>
          <a:p>
            <a:pPr indent="-4562" lvl="0" marL="4562" marR="0" rtl="0" algn="l">
              <a:lnSpc>
                <a:spcPct val="100000"/>
              </a:lnSpc>
              <a:spcBef>
                <a:spcPts val="0"/>
              </a:spcBef>
              <a:spcAft>
                <a:spcPts val="0"/>
              </a:spcAft>
              <a:buClr>
                <a:srgbClr val="1E4E82"/>
              </a:buClr>
              <a:buSzPct val="25000"/>
              <a:buFont typeface="Rockwell"/>
              <a:buNone/>
            </a:pPr>
            <a:r>
              <a:rPr b="1" i="0" lang="en" sz="975" u="none" cap="none" strike="noStrike">
                <a:solidFill>
                  <a:srgbClr val="1E4E82"/>
                </a:solidFill>
                <a:latin typeface="Rockwell"/>
                <a:ea typeface="Rockwell"/>
                <a:cs typeface="Rockwell"/>
                <a:sym typeface="Rockwell"/>
              </a:rPr>
              <a:t>Climate Resiliency Goal</a:t>
            </a:r>
          </a:p>
        </p:txBody>
      </p:sp>
      <p:sp>
        <p:nvSpPr>
          <p:cNvPr id="366" name="Shape 366"/>
          <p:cNvSpPr txBox="1"/>
          <p:nvPr/>
        </p:nvSpPr>
        <p:spPr>
          <a:xfrm>
            <a:off x="5640966" y="4476573"/>
            <a:ext cx="1680472" cy="243721"/>
          </a:xfrm>
          <a:prstGeom prst="rect">
            <a:avLst/>
          </a:prstGeom>
          <a:noFill/>
          <a:ln>
            <a:noFill/>
          </a:ln>
        </p:spPr>
        <p:txBody>
          <a:bodyPr anchorCtr="0" anchor="t" bIns="0" lIns="0" rIns="0" tIns="0">
            <a:noAutofit/>
          </a:bodyPr>
          <a:lstStyle/>
          <a:p>
            <a:pPr indent="-153495" lvl="0" marL="153495"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Monitoring and Assessment </a:t>
            </a:r>
          </a:p>
          <a:p>
            <a:pPr indent="-153495" lvl="0" marL="153495"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Adaptation Outcome</a:t>
            </a:r>
          </a:p>
        </p:txBody>
      </p:sp>
      <p:sp>
        <p:nvSpPr>
          <p:cNvPr id="367" name="Shape 367"/>
          <p:cNvSpPr/>
          <p:nvPr/>
        </p:nvSpPr>
        <p:spPr>
          <a:xfrm>
            <a:off x="1241137" y="3708085"/>
            <a:ext cx="701964" cy="377069"/>
          </a:xfrm>
          <a:prstGeom prst="rect">
            <a:avLst/>
          </a:prstGeom>
          <a:blipFill rotWithShape="1">
            <a:blip r:embed="rId6">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68" name="Shape 368"/>
          <p:cNvSpPr/>
          <p:nvPr/>
        </p:nvSpPr>
        <p:spPr>
          <a:xfrm>
            <a:off x="1258975" y="4430644"/>
            <a:ext cx="718416" cy="377240"/>
          </a:xfrm>
          <a:prstGeom prst="rect">
            <a:avLst/>
          </a:prstGeom>
          <a:blipFill rotWithShape="1">
            <a:blip r:embed="rId7">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69" name="Shape 369"/>
          <p:cNvSpPr/>
          <p:nvPr/>
        </p:nvSpPr>
        <p:spPr>
          <a:xfrm>
            <a:off x="4440987" y="3714717"/>
            <a:ext cx="759663" cy="358450"/>
          </a:xfrm>
          <a:prstGeom prst="rect">
            <a:avLst/>
          </a:prstGeom>
          <a:blipFill rotWithShape="1">
            <a:blip r:embed="rId8">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0" name="Shape 370"/>
          <p:cNvSpPr/>
          <p:nvPr/>
        </p:nvSpPr>
        <p:spPr>
          <a:xfrm>
            <a:off x="4473557" y="2954585"/>
            <a:ext cx="758830" cy="377556"/>
          </a:xfrm>
          <a:prstGeom prst="rect">
            <a:avLst/>
          </a:prstGeom>
          <a:blipFill rotWithShape="1">
            <a:blip r:embed="rId9">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1" name="Shape 371"/>
          <p:cNvSpPr/>
          <p:nvPr/>
        </p:nvSpPr>
        <p:spPr>
          <a:xfrm>
            <a:off x="4478014" y="800845"/>
            <a:ext cx="739521" cy="397143"/>
          </a:xfrm>
          <a:prstGeom prst="rect">
            <a:avLst/>
          </a:prstGeom>
          <a:blipFill rotWithShape="1">
            <a:blip r:embed="rId10">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2" name="Shape 372"/>
          <p:cNvSpPr/>
          <p:nvPr/>
        </p:nvSpPr>
        <p:spPr>
          <a:xfrm>
            <a:off x="4461169" y="2013158"/>
            <a:ext cx="739481" cy="403071"/>
          </a:xfrm>
          <a:prstGeom prst="rect">
            <a:avLst/>
          </a:prstGeom>
          <a:blipFill rotWithShape="1">
            <a:blip r:embed="rId11">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3" name="Shape 373"/>
          <p:cNvSpPr/>
          <p:nvPr/>
        </p:nvSpPr>
        <p:spPr>
          <a:xfrm>
            <a:off x="4478014" y="4429907"/>
            <a:ext cx="756926" cy="379098"/>
          </a:xfrm>
          <a:prstGeom prst="rect">
            <a:avLst/>
          </a:prstGeom>
          <a:blipFill rotWithShape="1">
            <a:blip r:embed="rId12">
              <a:alphaModFix/>
            </a:blip>
            <a:stretch>
              <a:fillRect b="0" l="0" r="0" t="0"/>
            </a:stretch>
          </a:blipFill>
          <a:ln>
            <a:noFill/>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4" name="Shape 374"/>
          <p:cNvSpPr/>
          <p:nvPr/>
        </p:nvSpPr>
        <p:spPr>
          <a:xfrm>
            <a:off x="1273515" y="4249785"/>
            <a:ext cx="6678369" cy="1300"/>
          </a:xfrm>
          <a:custGeom>
            <a:pathLst>
              <a:path extrusionOk="0" h="120000" w="120000">
                <a:moveTo>
                  <a:pt x="0" y="108259"/>
                </a:moveTo>
                <a:lnTo>
                  <a:pt x="119995" y="0"/>
                </a:lnTo>
              </a:path>
            </a:pathLst>
          </a:custGeom>
          <a:noFill/>
          <a:ln cap="flat" cmpd="sng" w="11550">
            <a:solidFill>
              <a:srgbClr val="1E4E82"/>
            </a:solidFill>
            <a:prstDash val="solid"/>
            <a:round/>
            <a:headEnd len="med" w="med" type="none"/>
            <a:tailEnd len="med" w="med" type="none"/>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5" name="Shape 375"/>
          <p:cNvSpPr/>
          <p:nvPr/>
        </p:nvSpPr>
        <p:spPr>
          <a:xfrm>
            <a:off x="1206554" y="1829966"/>
            <a:ext cx="6678369" cy="1300"/>
          </a:xfrm>
          <a:custGeom>
            <a:pathLst>
              <a:path extrusionOk="0" h="120000" w="120000">
                <a:moveTo>
                  <a:pt x="0" y="108281"/>
                </a:moveTo>
                <a:lnTo>
                  <a:pt x="119995" y="0"/>
                </a:lnTo>
              </a:path>
            </a:pathLst>
          </a:custGeom>
          <a:noFill/>
          <a:ln cap="flat" cmpd="sng" w="11550">
            <a:solidFill>
              <a:srgbClr val="1E4E82"/>
            </a:solidFill>
            <a:prstDash val="solid"/>
            <a:round/>
            <a:headEnd len="med" w="med" type="none"/>
            <a:tailEnd len="med" w="med" type="none"/>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6" name="Shape 376"/>
          <p:cNvSpPr/>
          <p:nvPr/>
        </p:nvSpPr>
        <p:spPr>
          <a:xfrm>
            <a:off x="1197370" y="3464232"/>
            <a:ext cx="6678369" cy="1300"/>
          </a:xfrm>
          <a:custGeom>
            <a:pathLst>
              <a:path extrusionOk="0" h="120000" w="120000">
                <a:moveTo>
                  <a:pt x="0" y="108259"/>
                </a:moveTo>
                <a:lnTo>
                  <a:pt x="119995" y="0"/>
                </a:lnTo>
              </a:path>
            </a:pathLst>
          </a:custGeom>
          <a:noFill/>
          <a:ln cap="flat" cmpd="sng" w="11550">
            <a:solidFill>
              <a:srgbClr val="1E4E82"/>
            </a:solidFill>
            <a:prstDash val="solid"/>
            <a:round/>
            <a:headEnd len="med" w="med" type="none"/>
            <a:tailEnd len="med" w="med" type="none"/>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7" name="Shape 377"/>
          <p:cNvSpPr/>
          <p:nvPr/>
        </p:nvSpPr>
        <p:spPr>
          <a:xfrm>
            <a:off x="1258975" y="2756241"/>
            <a:ext cx="6678369" cy="1300"/>
          </a:xfrm>
          <a:custGeom>
            <a:pathLst>
              <a:path extrusionOk="0" h="120000" w="120000">
                <a:moveTo>
                  <a:pt x="0" y="107359"/>
                </a:moveTo>
                <a:lnTo>
                  <a:pt x="119995" y="0"/>
                </a:lnTo>
              </a:path>
            </a:pathLst>
          </a:custGeom>
          <a:noFill/>
          <a:ln cap="flat" cmpd="sng" w="11550">
            <a:solidFill>
              <a:srgbClr val="1E4E82"/>
            </a:solidFill>
            <a:prstDash val="solid"/>
            <a:round/>
            <a:headEnd len="med" w="med" type="none"/>
            <a:tailEnd len="med" w="med" type="none"/>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78" name="Shape 378"/>
          <p:cNvSpPr txBox="1"/>
          <p:nvPr>
            <p:ph type="title"/>
          </p:nvPr>
        </p:nvSpPr>
        <p:spPr>
          <a:xfrm>
            <a:off x="1483049" y="-159341"/>
            <a:ext cx="6172199" cy="85725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2700" u="none" cap="none" strike="noStrike">
                <a:solidFill>
                  <a:srgbClr val="165751"/>
                </a:solidFill>
                <a:latin typeface="Rockwell"/>
                <a:ea typeface="Rockwell"/>
                <a:cs typeface="Rockwell"/>
                <a:sym typeface="Rockwell"/>
              </a:rPr>
              <a:t>Agreement Goals and Outcomes</a:t>
            </a:r>
          </a:p>
        </p:txBody>
      </p:sp>
      <p:sp>
        <p:nvSpPr>
          <p:cNvPr id="379" name="Shape 379"/>
          <p:cNvSpPr/>
          <p:nvPr/>
        </p:nvSpPr>
        <p:spPr>
          <a:xfrm>
            <a:off x="1077308" y="571500"/>
            <a:ext cx="6678369" cy="1300"/>
          </a:xfrm>
          <a:custGeom>
            <a:pathLst>
              <a:path extrusionOk="0" h="120000" w="120000">
                <a:moveTo>
                  <a:pt x="0" y="108281"/>
                </a:moveTo>
                <a:lnTo>
                  <a:pt x="119995" y="0"/>
                </a:lnTo>
              </a:path>
            </a:pathLst>
          </a:custGeom>
          <a:noFill/>
          <a:ln cap="flat" cmpd="sng" w="11550">
            <a:solidFill>
              <a:srgbClr val="1E4E82"/>
            </a:solidFill>
            <a:prstDash val="solid"/>
            <a:round/>
            <a:headEnd len="med" w="med" type="none"/>
            <a:tailEnd len="med" w="med" type="none"/>
          </a:ln>
        </p:spPr>
        <p:txBody>
          <a:bodyPr anchorCtr="0" anchor="t" bIns="0" lIns="0" rIns="0" tIns="0">
            <a:noAutofit/>
          </a:bodyPr>
          <a:lstStyle/>
          <a:p>
            <a:pPr indent="0" lvl="0" marL="0" marR="0" rtl="0" algn="l">
              <a:lnSpc>
                <a:spcPct val="100000"/>
              </a:lnSpc>
              <a:spcBef>
                <a:spcPts val="0"/>
              </a:spcBef>
              <a:spcAft>
                <a:spcPts val="0"/>
              </a:spcAft>
              <a:buClr>
                <a:srgbClr val="000000"/>
              </a:buClr>
              <a:buFont typeface="Arial"/>
              <a:buNone/>
            </a:pPr>
            <a:r>
              <a:t/>
            </a:r>
            <a:endParaRPr b="0" i="0" sz="1050" u="none" cap="none" strike="noStrike">
              <a:solidFill>
                <a:srgbClr val="000000"/>
              </a:solidFill>
              <a:latin typeface="Rockwell"/>
              <a:ea typeface="Rockwell"/>
              <a:cs typeface="Rockwell"/>
              <a:sym typeface="Rockwell"/>
            </a:endParaRPr>
          </a:p>
        </p:txBody>
      </p:sp>
      <p:sp>
        <p:nvSpPr>
          <p:cNvPr id="380" name="Shape 380"/>
          <p:cNvSpPr txBox="1"/>
          <p:nvPr/>
        </p:nvSpPr>
        <p:spPr>
          <a:xfrm>
            <a:off x="2376714" y="900686"/>
            <a:ext cx="1963167" cy="620361"/>
          </a:xfrm>
          <a:prstGeom prst="rect">
            <a:avLst/>
          </a:prstGeom>
          <a:noFill/>
          <a:ln>
            <a:noFill/>
          </a:ln>
        </p:spPr>
        <p:txBody>
          <a:bodyPr anchorCtr="0" anchor="t" bIns="0" lIns="0" rIns="0" tIns="0">
            <a:noAutofit/>
          </a:bodyPr>
          <a:lstStyle/>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Blue Crab Abundance</a:t>
            </a:r>
          </a:p>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Blue Crab Management</a:t>
            </a:r>
          </a:p>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Oyster </a:t>
            </a:r>
          </a:p>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Forage Fish</a:t>
            </a:r>
          </a:p>
          <a:p>
            <a:pPr indent="-153267" lvl="0" marL="153267" marR="1825" rtl="0" algn="l">
              <a:lnSpc>
                <a:spcPct val="102400"/>
              </a:lnSpc>
              <a:spcBef>
                <a:spcPts val="0"/>
              </a:spcBef>
              <a:spcAft>
                <a:spcPts val="0"/>
              </a:spcAft>
              <a:buClr>
                <a:srgbClr val="3B8D61"/>
              </a:buClr>
              <a:buSzPct val="65853"/>
              <a:buFont typeface="Noto Sans Symbols"/>
              <a:buChar char="∙"/>
            </a:pPr>
            <a:r>
              <a:rPr b="1" i="0" lang="en" sz="800" u="none" cap="none" strike="noStrike">
                <a:solidFill>
                  <a:srgbClr val="3B8D61"/>
                </a:solidFill>
                <a:latin typeface="Rockwell"/>
                <a:ea typeface="Rockwell"/>
                <a:cs typeface="Rockwell"/>
                <a:sym typeface="Rockwell"/>
              </a:rPr>
              <a:t>Fish Habitat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idx="1" type="body"/>
          </p:nvPr>
        </p:nvSpPr>
        <p:spPr>
          <a:xfrm>
            <a:off x="121689" y="465000"/>
            <a:ext cx="5943598" cy="691447"/>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Nixie One"/>
              <a:buNone/>
            </a:pPr>
            <a:r>
              <a:rPr b="0" i="0" lang="en" sz="3600" u="none" cap="none" strike="noStrike">
                <a:solidFill>
                  <a:srgbClr val="FFFFFF"/>
                </a:solidFill>
                <a:latin typeface="Rockwell"/>
                <a:ea typeface="Rockwell"/>
                <a:cs typeface="Rockwell"/>
                <a:sym typeface="Rockwell"/>
              </a:rPr>
              <a:t>Fish Habitat Definition:</a:t>
            </a:r>
          </a:p>
        </p:txBody>
      </p:sp>
      <p:sp>
        <p:nvSpPr>
          <p:cNvPr id="92" name="Shape 92"/>
          <p:cNvSpPr txBox="1"/>
          <p:nvPr/>
        </p:nvSpPr>
        <p:spPr>
          <a:xfrm>
            <a:off x="319950" y="1316300"/>
            <a:ext cx="8563799" cy="2597999"/>
          </a:xfrm>
          <a:prstGeom prst="rect">
            <a:avLst/>
          </a:prstGeom>
          <a:noFill/>
          <a:ln>
            <a:noFill/>
          </a:ln>
        </p:spPr>
        <p:txBody>
          <a:bodyPr anchorCtr="0" anchor="t" bIns="91425" lIns="91425" rIns="91425" tIns="91425">
            <a:noAutofit/>
          </a:bodyPr>
          <a:lstStyle/>
          <a:p>
            <a:pPr indent="0" lvl="0" marL="0" marR="0" rtl="0">
              <a:lnSpc>
                <a:spcPct val="115000"/>
              </a:lnSpc>
              <a:spcBef>
                <a:spcPts val="0"/>
              </a:spcBef>
              <a:spcAft>
                <a:spcPts val="0"/>
              </a:spcAft>
              <a:buClr>
                <a:schemeClr val="dk1"/>
              </a:buClr>
              <a:buSzPct val="25000"/>
              <a:buFont typeface="Arial"/>
              <a:buNone/>
            </a:pPr>
            <a:r>
              <a:rPr b="0" i="0" lang="en" sz="2800" u="none" cap="none" strike="noStrike">
                <a:solidFill>
                  <a:srgbClr val="94BF6E"/>
                </a:solidFill>
                <a:latin typeface="Rockwell"/>
                <a:ea typeface="Rockwell"/>
                <a:cs typeface="Rockwell"/>
                <a:sym typeface="Rockwell"/>
              </a:rPr>
              <a:t>Any area on which an aquatic organism depends, directly or indirectly, to carry out the life processes of the organism, including, an area for spawning, incubation, nursery, rearing, growth to maturity, food supply, or migration</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 name="Shape 93"/>
          <p:cNvSpPr txBox="1"/>
          <p:nvPr/>
        </p:nvSpPr>
        <p:spPr>
          <a:xfrm>
            <a:off x="4838475" y="3956925"/>
            <a:ext cx="4092599" cy="3794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FFFFFF"/>
              </a:buClr>
              <a:buSzPct val="25000"/>
              <a:buFont typeface="Rockwell"/>
              <a:buNone/>
            </a:pPr>
            <a:r>
              <a:rPr b="0" i="1" lang="en" sz="1400" u="none" cap="none" strike="noStrike">
                <a:solidFill>
                  <a:srgbClr val="FFFFFF"/>
                </a:solidFill>
                <a:latin typeface="Rockwell"/>
                <a:ea typeface="Rockwell"/>
                <a:cs typeface="Rockwell"/>
                <a:sym typeface="Rockwell"/>
              </a:rPr>
              <a:t>- National Fish Habitat Action Plan </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idx="1" type="body"/>
          </p:nvPr>
        </p:nvSpPr>
        <p:spPr>
          <a:xfrm>
            <a:off x="121689" y="465000"/>
            <a:ext cx="5943599" cy="6914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Nixie One"/>
              <a:buNone/>
            </a:pPr>
            <a:r>
              <a:rPr b="0" i="0" lang="en" sz="3600" u="none" cap="none" strike="noStrike">
                <a:solidFill>
                  <a:srgbClr val="FFFFFF"/>
                </a:solidFill>
                <a:latin typeface="Rockwell"/>
                <a:ea typeface="Rockwell"/>
                <a:cs typeface="Rockwell"/>
                <a:sym typeface="Rockwell"/>
              </a:rPr>
              <a:t>Fish Habitat Map:</a:t>
            </a:r>
          </a:p>
        </p:txBody>
      </p:sp>
      <p:pic>
        <p:nvPicPr>
          <p:cNvPr descr="NFHP Vulnerability Scores HUC 12.PNG" id="99" name="Shape 99"/>
          <p:cNvPicPr preferRelativeResize="0"/>
          <p:nvPr/>
        </p:nvPicPr>
        <p:blipFill rotWithShape="1">
          <a:blip r:embed="rId3">
            <a:alphaModFix/>
          </a:blip>
          <a:srcRect b="9123" l="0" r="0" t="0"/>
          <a:stretch/>
        </p:blipFill>
        <p:spPr>
          <a:xfrm>
            <a:off x="4464075" y="76200"/>
            <a:ext cx="4112975" cy="5002250"/>
          </a:xfrm>
          <a:prstGeom prst="rect">
            <a:avLst/>
          </a:prstGeom>
          <a:noFill/>
          <a:ln>
            <a:noFill/>
          </a:ln>
        </p:spPr>
      </p:pic>
      <p:sp>
        <p:nvSpPr>
          <p:cNvPr id="100" name="Shape 100"/>
          <p:cNvSpPr txBox="1"/>
          <p:nvPr/>
        </p:nvSpPr>
        <p:spPr>
          <a:xfrm>
            <a:off x="80300" y="1381650"/>
            <a:ext cx="4383600" cy="2681700"/>
          </a:xfrm>
          <a:prstGeom prst="rect">
            <a:avLst/>
          </a:prstGeom>
          <a:noFill/>
          <a:ln>
            <a:noFill/>
          </a:ln>
        </p:spPr>
        <p:txBody>
          <a:bodyPr anchorCtr="0" anchor="t" bIns="91425" lIns="91425" rIns="91425" tIns="91425">
            <a:noAutofit/>
          </a:bodyPr>
          <a:lstStyle/>
          <a:p>
            <a:pPr lvl="0" rtl="0">
              <a:spcBef>
                <a:spcPts val="0"/>
              </a:spcBef>
              <a:buNone/>
            </a:pPr>
            <a:r>
              <a:rPr lang="en" sz="1800">
                <a:solidFill>
                  <a:schemeClr val="lt1"/>
                </a:solidFill>
                <a:latin typeface="Rockwell"/>
                <a:ea typeface="Rockwell"/>
                <a:cs typeface="Rockwell"/>
                <a:sym typeface="Rockwell"/>
              </a:rPr>
              <a:t>Most limiting disturbances for Chesapeake Bay habitats:</a:t>
            </a:r>
          </a:p>
          <a:p>
            <a:pPr lvl="0" marR="0" rtl="0" algn="l">
              <a:lnSpc>
                <a:spcPct val="100000"/>
              </a:lnSpc>
              <a:spcBef>
                <a:spcPts val="0"/>
              </a:spcBef>
              <a:spcAft>
                <a:spcPts val="0"/>
              </a:spcAft>
              <a:buNone/>
            </a:pPr>
            <a:r>
              <a:t/>
            </a:r>
            <a:endParaRPr sz="1800">
              <a:solidFill>
                <a:srgbClr val="FFFFFF"/>
              </a:solidFill>
              <a:latin typeface="Rockwell"/>
              <a:ea typeface="Rockwell"/>
              <a:cs typeface="Rockwell"/>
              <a:sym typeface="Rockwell"/>
            </a:endParaRPr>
          </a:p>
          <a:p>
            <a:pPr indent="-342900" lvl="0" marL="457200" marR="0" rtl="0" algn="l">
              <a:lnSpc>
                <a:spcPct val="100000"/>
              </a:lnSpc>
              <a:spcBef>
                <a:spcPts val="0"/>
              </a:spcBef>
              <a:spcAft>
                <a:spcPts val="0"/>
              </a:spcAft>
              <a:buClr>
                <a:srgbClr val="FFFFFF"/>
              </a:buClr>
              <a:buSzPct val="100000"/>
              <a:buFont typeface="Rockwell"/>
              <a:buChar char="●"/>
            </a:pPr>
            <a:r>
              <a:rPr lang="en" sz="1800">
                <a:solidFill>
                  <a:srgbClr val="FFFFFF"/>
                </a:solidFill>
                <a:latin typeface="Rockwell"/>
                <a:ea typeface="Rockwell"/>
                <a:cs typeface="Rockwell"/>
                <a:sym typeface="Rockwell"/>
              </a:rPr>
              <a:t>U</a:t>
            </a:r>
            <a:r>
              <a:rPr b="0" i="0" lang="en" sz="1800" u="none" cap="none" strike="noStrike">
                <a:solidFill>
                  <a:srgbClr val="FFFFFF"/>
                </a:solidFill>
                <a:latin typeface="Rockwell"/>
                <a:ea typeface="Rockwell"/>
                <a:cs typeface="Rockwell"/>
                <a:sym typeface="Rockwell"/>
              </a:rPr>
              <a:t>rbanization (impervious surface)</a:t>
            </a:r>
          </a:p>
          <a:p>
            <a:pPr indent="-342900" lvl="0" marL="457200" marR="0" rtl="0" algn="l">
              <a:lnSpc>
                <a:spcPct val="100000"/>
              </a:lnSpc>
              <a:spcBef>
                <a:spcPts val="0"/>
              </a:spcBef>
              <a:spcAft>
                <a:spcPts val="0"/>
              </a:spcAft>
              <a:buClr>
                <a:srgbClr val="FFFFFF"/>
              </a:buClr>
              <a:buSzPct val="100000"/>
              <a:buFont typeface="Rockwell"/>
              <a:buChar char="●"/>
            </a:pPr>
            <a:r>
              <a:rPr lang="en" sz="1800">
                <a:solidFill>
                  <a:schemeClr val="lt1"/>
                </a:solidFill>
                <a:latin typeface="Rockwell"/>
                <a:ea typeface="Rockwell"/>
                <a:cs typeface="Rockwell"/>
                <a:sym typeface="Rockwell"/>
              </a:rPr>
              <a:t>Agriculture</a:t>
            </a:r>
          </a:p>
          <a:p>
            <a:pPr indent="-342900" lvl="0" marL="457200" marR="0" rtl="0" algn="l">
              <a:lnSpc>
                <a:spcPct val="100000"/>
              </a:lnSpc>
              <a:spcBef>
                <a:spcPts val="0"/>
              </a:spcBef>
              <a:spcAft>
                <a:spcPts val="0"/>
              </a:spcAft>
              <a:buClr>
                <a:srgbClr val="FFFFFF"/>
              </a:buClr>
              <a:buSzPct val="100000"/>
              <a:buFont typeface="Rockwell"/>
              <a:buChar char="●"/>
            </a:pPr>
            <a:r>
              <a:rPr lang="en" sz="1800">
                <a:solidFill>
                  <a:srgbClr val="FFFFFF"/>
                </a:solidFill>
                <a:latin typeface="Rockwell"/>
                <a:ea typeface="Rockwell"/>
                <a:cs typeface="Rockwell"/>
                <a:sym typeface="Rockwell"/>
              </a:rPr>
              <a:t>M</a:t>
            </a:r>
            <a:r>
              <a:rPr b="0" i="0" lang="en" sz="1800" u="none" cap="none" strike="noStrike">
                <a:solidFill>
                  <a:srgbClr val="FFFFFF"/>
                </a:solidFill>
                <a:latin typeface="Rockwell"/>
                <a:ea typeface="Rockwell"/>
                <a:cs typeface="Rockwell"/>
                <a:sym typeface="Rockwell"/>
              </a:rPr>
              <a:t>ining</a:t>
            </a:r>
          </a:p>
          <a:p>
            <a:pPr indent="-342900" lvl="0" marL="457200" marR="0" rtl="0" algn="l">
              <a:lnSpc>
                <a:spcPct val="100000"/>
              </a:lnSpc>
              <a:spcBef>
                <a:spcPts val="0"/>
              </a:spcBef>
              <a:spcAft>
                <a:spcPts val="0"/>
              </a:spcAft>
              <a:buClr>
                <a:srgbClr val="FFFFFF"/>
              </a:buClr>
              <a:buSzPct val="100000"/>
              <a:buFont typeface="Rockwell"/>
              <a:buChar char="●"/>
            </a:pPr>
            <a:r>
              <a:rPr lang="en" sz="1800">
                <a:solidFill>
                  <a:srgbClr val="FFFFFF"/>
                </a:solidFill>
                <a:latin typeface="Rockwell"/>
                <a:ea typeface="Rockwell"/>
                <a:cs typeface="Rockwell"/>
                <a:sym typeface="Rockwell"/>
              </a:rPr>
              <a:t>N</a:t>
            </a:r>
            <a:r>
              <a:rPr b="0" i="0" lang="en" sz="1800" u="none" cap="none" strike="noStrike">
                <a:solidFill>
                  <a:srgbClr val="FFFFFF"/>
                </a:solidFill>
                <a:latin typeface="Rockwell"/>
                <a:ea typeface="Rockwell"/>
                <a:cs typeface="Rockwell"/>
                <a:sym typeface="Rockwell"/>
              </a:rPr>
              <a:t>utrients </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Rockwell"/>
              <a:ea typeface="Rockwell"/>
              <a:cs typeface="Rockwell"/>
              <a:sym typeface="Rockwell"/>
            </a:endParaRPr>
          </a:p>
        </p:txBody>
      </p:sp>
      <p:sp>
        <p:nvSpPr>
          <p:cNvPr id="101" name="Shape 101"/>
          <p:cNvSpPr txBox="1"/>
          <p:nvPr/>
        </p:nvSpPr>
        <p:spPr>
          <a:xfrm>
            <a:off x="838025" y="3979000"/>
            <a:ext cx="3645600" cy="370200"/>
          </a:xfrm>
          <a:prstGeom prst="rect">
            <a:avLst/>
          </a:prstGeom>
          <a:noFill/>
          <a:ln>
            <a:noFill/>
          </a:ln>
        </p:spPr>
        <p:txBody>
          <a:bodyPr anchorCtr="0" anchor="t" bIns="91425" lIns="91425" rIns="91425" tIns="91425">
            <a:noAutofit/>
          </a:bodyPr>
          <a:lstStyle/>
          <a:p>
            <a:pPr indent="-228600" lvl="0" marL="457200" algn="r">
              <a:spcBef>
                <a:spcPts val="0"/>
              </a:spcBef>
              <a:buClr>
                <a:srgbClr val="FFFFFF"/>
              </a:buClr>
              <a:buChar char="-"/>
            </a:pPr>
            <a:r>
              <a:rPr i="1" lang="en">
                <a:solidFill>
                  <a:srgbClr val="FFFFFF"/>
                </a:solidFill>
              </a:rPr>
              <a:t>National Fish Habitat Partnership</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1146025" y="530725"/>
            <a:ext cx="3208798"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What We Want</a:t>
            </a:r>
          </a:p>
        </p:txBody>
      </p:sp>
      <p:sp>
        <p:nvSpPr>
          <p:cNvPr id="107" name="Shape 107"/>
          <p:cNvSpPr txBox="1"/>
          <p:nvPr>
            <p:ph idx="1" type="body"/>
          </p:nvPr>
        </p:nvSpPr>
        <p:spPr>
          <a:xfrm>
            <a:off x="4818875" y="1174050"/>
            <a:ext cx="4141500" cy="27954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114454"/>
              </a:buClr>
              <a:buSzPct val="25000"/>
              <a:buFont typeface="Nixie One"/>
              <a:buNone/>
            </a:pPr>
            <a:r>
              <a:rPr i="0" lang="en" sz="3000" u="none" cap="none" strike="noStrike">
                <a:solidFill>
                  <a:srgbClr val="114454"/>
                </a:solidFill>
                <a:latin typeface="Rockwell"/>
                <a:ea typeface="Rockwell"/>
                <a:cs typeface="Rockwell"/>
                <a:sym typeface="Rockwell"/>
              </a:rPr>
              <a:t>We want to </a:t>
            </a:r>
            <a:r>
              <a:rPr lang="en" sz="3000">
                <a:latin typeface="Rockwell"/>
                <a:ea typeface="Rockwell"/>
                <a:cs typeface="Rockwell"/>
                <a:sym typeface="Rockwell"/>
              </a:rPr>
              <a:t>drive</a:t>
            </a:r>
            <a:r>
              <a:rPr i="0" lang="en" sz="3000" u="none" cap="none" strike="noStrike">
                <a:solidFill>
                  <a:srgbClr val="114454"/>
                </a:solidFill>
                <a:latin typeface="Rockwell"/>
                <a:ea typeface="Rockwell"/>
                <a:cs typeface="Rockwell"/>
                <a:sym typeface="Rockwell"/>
              </a:rPr>
              <a:t> </a:t>
            </a:r>
            <a:r>
              <a:rPr i="0" lang="en" sz="3000" u="none" cap="none" strike="noStrike">
                <a:solidFill>
                  <a:srgbClr val="114454"/>
                </a:solidFill>
                <a:latin typeface="Rockwell"/>
                <a:ea typeface="Rockwell"/>
                <a:cs typeface="Rockwell"/>
                <a:sym typeface="Rockwell"/>
              </a:rPr>
              <a:t>fish habitat </a:t>
            </a:r>
            <a:r>
              <a:rPr lang="en" sz="3000">
                <a:latin typeface="Rockwell"/>
                <a:ea typeface="Rockwell"/>
                <a:cs typeface="Rockwell"/>
                <a:sym typeface="Rockwell"/>
              </a:rPr>
              <a:t>restoration and conservation efforts into local planning</a:t>
            </a:r>
            <a:r>
              <a:rPr i="0" lang="en" sz="3000" u="none" cap="none" strike="noStrike">
                <a:solidFill>
                  <a:srgbClr val="114454"/>
                </a:solidFill>
                <a:latin typeface="Rockwell"/>
                <a:ea typeface="Rockwell"/>
                <a:cs typeface="Rockwell"/>
                <a:sym typeface="Rockwell"/>
              </a:rPr>
              <a:t>.</a:t>
            </a:r>
          </a:p>
        </p:txBody>
      </p:sp>
      <p:grpSp>
        <p:nvGrpSpPr>
          <p:cNvPr id="108" name="Shape 108"/>
          <p:cNvGrpSpPr/>
          <p:nvPr/>
        </p:nvGrpSpPr>
        <p:grpSpPr>
          <a:xfrm>
            <a:off x="422732" y="890733"/>
            <a:ext cx="326064" cy="308678"/>
            <a:chOff x="6618700" y="1635475"/>
            <a:chExt cx="456675" cy="432325"/>
          </a:xfrm>
        </p:grpSpPr>
        <p:sp>
          <p:nvSpPr>
            <p:cNvPr id="109" name="Shape 109"/>
            <p:cNvSpPr/>
            <p:nvPr/>
          </p:nvSpPr>
          <p:spPr>
            <a:xfrm>
              <a:off x="6663775" y="1904000"/>
              <a:ext cx="117525" cy="163800"/>
            </a:xfrm>
            <a:custGeom>
              <a:pathLst>
                <a:path extrusionOk="0" fill="none" h="120000" w="120000">
                  <a:moveTo>
                    <a:pt x="0" y="0"/>
                  </a:moveTo>
                  <a:lnTo>
                    <a:pt x="13069" y="110183"/>
                  </a:lnTo>
                  <a:lnTo>
                    <a:pt x="13069" y="110183"/>
                  </a:lnTo>
                  <a:lnTo>
                    <a:pt x="13682" y="112417"/>
                  </a:lnTo>
                  <a:lnTo>
                    <a:pt x="14932" y="114194"/>
                  </a:lnTo>
                  <a:lnTo>
                    <a:pt x="16158" y="115970"/>
                  </a:lnTo>
                  <a:lnTo>
                    <a:pt x="18021" y="117326"/>
                  </a:lnTo>
                  <a:lnTo>
                    <a:pt x="20523" y="118205"/>
                  </a:lnTo>
                  <a:lnTo>
                    <a:pt x="22386" y="119102"/>
                  </a:lnTo>
                  <a:lnTo>
                    <a:pt x="25500" y="119999"/>
                  </a:lnTo>
                  <a:lnTo>
                    <a:pt x="27977" y="119999"/>
                  </a:lnTo>
                  <a:lnTo>
                    <a:pt x="105067" y="119999"/>
                  </a:lnTo>
                  <a:lnTo>
                    <a:pt x="105067" y="119999"/>
                  </a:lnTo>
                  <a:lnTo>
                    <a:pt x="108181" y="119542"/>
                  </a:lnTo>
                  <a:lnTo>
                    <a:pt x="111295" y="119102"/>
                  </a:lnTo>
                  <a:lnTo>
                    <a:pt x="113771" y="117765"/>
                  </a:lnTo>
                  <a:lnTo>
                    <a:pt x="116247" y="115970"/>
                  </a:lnTo>
                  <a:lnTo>
                    <a:pt x="116247" y="115970"/>
                  </a:lnTo>
                  <a:lnTo>
                    <a:pt x="118136" y="114194"/>
                  </a:lnTo>
                  <a:lnTo>
                    <a:pt x="119361" y="111959"/>
                  </a:lnTo>
                  <a:lnTo>
                    <a:pt x="120000" y="109725"/>
                  </a:lnTo>
                  <a:lnTo>
                    <a:pt x="119361" y="107051"/>
                  </a:lnTo>
                  <a:lnTo>
                    <a:pt x="93886" y="1794"/>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0" name="Shape 110"/>
            <p:cNvSpPr/>
            <p:nvPr/>
          </p:nvSpPr>
          <p:spPr>
            <a:xfrm>
              <a:off x="7046125" y="1775525"/>
              <a:ext cx="29250" cy="99275"/>
            </a:xfrm>
            <a:custGeom>
              <a:pathLst>
                <a:path extrusionOk="0" fill="none" h="120000" w="120000">
                  <a:moveTo>
                    <a:pt x="102" y="119969"/>
                  </a:moveTo>
                  <a:lnTo>
                    <a:pt x="102" y="119969"/>
                  </a:lnTo>
                  <a:lnTo>
                    <a:pt x="25128" y="115557"/>
                  </a:lnTo>
                  <a:lnTo>
                    <a:pt x="50051" y="109665"/>
                  </a:lnTo>
                  <a:lnTo>
                    <a:pt x="70051" y="103047"/>
                  </a:lnTo>
                  <a:lnTo>
                    <a:pt x="87487" y="95673"/>
                  </a:lnTo>
                  <a:lnTo>
                    <a:pt x="102564" y="87574"/>
                  </a:lnTo>
                  <a:lnTo>
                    <a:pt x="112512" y="78750"/>
                  </a:lnTo>
                  <a:lnTo>
                    <a:pt x="120000" y="69926"/>
                  </a:lnTo>
                  <a:lnTo>
                    <a:pt x="120000" y="60347"/>
                  </a:lnTo>
                  <a:lnTo>
                    <a:pt x="120000" y="60347"/>
                  </a:lnTo>
                  <a:lnTo>
                    <a:pt x="120000" y="50798"/>
                  </a:lnTo>
                  <a:lnTo>
                    <a:pt x="112512" y="41218"/>
                  </a:lnTo>
                  <a:lnTo>
                    <a:pt x="102564" y="33120"/>
                  </a:lnTo>
                  <a:lnTo>
                    <a:pt x="87487" y="25021"/>
                  </a:lnTo>
                  <a:lnTo>
                    <a:pt x="70051" y="17678"/>
                  </a:lnTo>
                  <a:lnTo>
                    <a:pt x="50051" y="11060"/>
                  </a:lnTo>
                  <a:lnTo>
                    <a:pt x="25128" y="5167"/>
                  </a:lnTo>
                  <a:lnTo>
                    <a:pt x="102" y="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1" name="Shape 111"/>
            <p:cNvSpPr/>
            <p:nvPr/>
          </p:nvSpPr>
          <p:spPr>
            <a:xfrm>
              <a:off x="6618700" y="1751775"/>
              <a:ext cx="96849" cy="146750"/>
            </a:xfrm>
            <a:custGeom>
              <a:pathLst>
                <a:path extrusionOk="0" fill="none" h="120000" w="120000">
                  <a:moveTo>
                    <a:pt x="119969" y="0"/>
                  </a:moveTo>
                  <a:lnTo>
                    <a:pt x="119969" y="0"/>
                  </a:lnTo>
                  <a:lnTo>
                    <a:pt x="83758" y="0"/>
                  </a:lnTo>
                  <a:lnTo>
                    <a:pt x="53588" y="0"/>
                  </a:lnTo>
                  <a:lnTo>
                    <a:pt x="53588" y="0"/>
                  </a:lnTo>
                  <a:lnTo>
                    <a:pt x="48322" y="511"/>
                  </a:lnTo>
                  <a:lnTo>
                    <a:pt x="43768" y="1001"/>
                  </a:lnTo>
                  <a:lnTo>
                    <a:pt x="38502" y="2003"/>
                  </a:lnTo>
                  <a:lnTo>
                    <a:pt x="33980" y="3005"/>
                  </a:lnTo>
                  <a:lnTo>
                    <a:pt x="28683" y="4988"/>
                  </a:lnTo>
                  <a:lnTo>
                    <a:pt x="24161" y="6480"/>
                  </a:lnTo>
                  <a:lnTo>
                    <a:pt x="20382" y="8974"/>
                  </a:lnTo>
                  <a:lnTo>
                    <a:pt x="16633" y="10957"/>
                  </a:lnTo>
                  <a:lnTo>
                    <a:pt x="12854" y="13942"/>
                  </a:lnTo>
                  <a:lnTo>
                    <a:pt x="9075" y="16436"/>
                  </a:lnTo>
                  <a:lnTo>
                    <a:pt x="6814" y="19420"/>
                  </a:lnTo>
                  <a:lnTo>
                    <a:pt x="4553" y="22405"/>
                  </a:lnTo>
                  <a:lnTo>
                    <a:pt x="2292" y="25901"/>
                  </a:lnTo>
                  <a:lnTo>
                    <a:pt x="774" y="29376"/>
                  </a:lnTo>
                  <a:lnTo>
                    <a:pt x="30" y="32361"/>
                  </a:lnTo>
                  <a:lnTo>
                    <a:pt x="30" y="35856"/>
                  </a:lnTo>
                  <a:lnTo>
                    <a:pt x="30" y="83652"/>
                  </a:lnTo>
                  <a:lnTo>
                    <a:pt x="30" y="83652"/>
                  </a:lnTo>
                  <a:lnTo>
                    <a:pt x="30" y="87148"/>
                  </a:lnTo>
                  <a:lnTo>
                    <a:pt x="774" y="90623"/>
                  </a:lnTo>
                  <a:lnTo>
                    <a:pt x="2292" y="93608"/>
                  </a:lnTo>
                  <a:lnTo>
                    <a:pt x="4553" y="97103"/>
                  </a:lnTo>
                  <a:lnTo>
                    <a:pt x="6814" y="100088"/>
                  </a:lnTo>
                  <a:lnTo>
                    <a:pt x="9075" y="103073"/>
                  </a:lnTo>
                  <a:lnTo>
                    <a:pt x="12854" y="106057"/>
                  </a:lnTo>
                  <a:lnTo>
                    <a:pt x="16633" y="108551"/>
                  </a:lnTo>
                  <a:lnTo>
                    <a:pt x="20382" y="110534"/>
                  </a:lnTo>
                  <a:lnTo>
                    <a:pt x="24161" y="113028"/>
                  </a:lnTo>
                  <a:lnTo>
                    <a:pt x="28683" y="115011"/>
                  </a:lnTo>
                  <a:lnTo>
                    <a:pt x="33980" y="116504"/>
                  </a:lnTo>
                  <a:lnTo>
                    <a:pt x="38502" y="117505"/>
                  </a:lnTo>
                  <a:lnTo>
                    <a:pt x="43768" y="118507"/>
                  </a:lnTo>
                  <a:lnTo>
                    <a:pt x="48322" y="118998"/>
                  </a:lnTo>
                  <a:lnTo>
                    <a:pt x="53588" y="119509"/>
                  </a:lnTo>
                  <a:lnTo>
                    <a:pt x="53588" y="119509"/>
                  </a:lnTo>
                  <a:lnTo>
                    <a:pt x="83758" y="119509"/>
                  </a:lnTo>
                  <a:lnTo>
                    <a:pt x="119969" y="12000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2" name="Shape 112"/>
            <p:cNvSpPr/>
            <p:nvPr/>
          </p:nvSpPr>
          <p:spPr>
            <a:xfrm>
              <a:off x="6721600" y="1660450"/>
              <a:ext cx="278900" cy="329423"/>
            </a:xfrm>
            <a:custGeom>
              <a:pathLst>
                <a:path extrusionOk="0" fill="none" h="120000" w="120000">
                  <a:moveTo>
                    <a:pt x="119989" y="0"/>
                  </a:moveTo>
                  <a:lnTo>
                    <a:pt x="119989" y="0"/>
                  </a:lnTo>
                  <a:lnTo>
                    <a:pt x="115804" y="2886"/>
                  </a:lnTo>
                  <a:lnTo>
                    <a:pt x="111351" y="5546"/>
                  </a:lnTo>
                  <a:lnTo>
                    <a:pt x="106898" y="8205"/>
                  </a:lnTo>
                  <a:lnTo>
                    <a:pt x="102445" y="10645"/>
                  </a:lnTo>
                  <a:lnTo>
                    <a:pt x="97723" y="12867"/>
                  </a:lnTo>
                  <a:lnTo>
                    <a:pt x="93269" y="14862"/>
                  </a:lnTo>
                  <a:lnTo>
                    <a:pt x="84363" y="18632"/>
                  </a:lnTo>
                  <a:lnTo>
                    <a:pt x="75457" y="21737"/>
                  </a:lnTo>
                  <a:lnTo>
                    <a:pt x="66808" y="24397"/>
                  </a:lnTo>
                  <a:lnTo>
                    <a:pt x="58687" y="26391"/>
                  </a:lnTo>
                  <a:lnTo>
                    <a:pt x="51351" y="28167"/>
                  </a:lnTo>
                  <a:lnTo>
                    <a:pt x="51351" y="28167"/>
                  </a:lnTo>
                  <a:lnTo>
                    <a:pt x="45596" y="29278"/>
                  </a:lnTo>
                  <a:lnTo>
                    <a:pt x="39562" y="30161"/>
                  </a:lnTo>
                  <a:lnTo>
                    <a:pt x="33022" y="31054"/>
                  </a:lnTo>
                  <a:lnTo>
                    <a:pt x="26471" y="31500"/>
                  </a:lnTo>
                  <a:lnTo>
                    <a:pt x="13112" y="32602"/>
                  </a:lnTo>
                  <a:lnTo>
                    <a:pt x="10" y="33048"/>
                  </a:lnTo>
                  <a:lnTo>
                    <a:pt x="10" y="86723"/>
                  </a:lnTo>
                  <a:lnTo>
                    <a:pt x="10" y="86723"/>
                  </a:lnTo>
                  <a:lnTo>
                    <a:pt x="13112" y="87388"/>
                  </a:lnTo>
                  <a:lnTo>
                    <a:pt x="26471" y="88271"/>
                  </a:lnTo>
                  <a:lnTo>
                    <a:pt x="33022" y="88945"/>
                  </a:lnTo>
                  <a:lnTo>
                    <a:pt x="39562" y="89610"/>
                  </a:lnTo>
                  <a:lnTo>
                    <a:pt x="45596" y="90494"/>
                  </a:lnTo>
                  <a:lnTo>
                    <a:pt x="51351" y="91605"/>
                  </a:lnTo>
                  <a:lnTo>
                    <a:pt x="51351" y="91605"/>
                  </a:lnTo>
                  <a:lnTo>
                    <a:pt x="58687" y="93380"/>
                  </a:lnTo>
                  <a:lnTo>
                    <a:pt x="66808" y="95593"/>
                  </a:lnTo>
                  <a:lnTo>
                    <a:pt x="75457" y="98034"/>
                  </a:lnTo>
                  <a:lnTo>
                    <a:pt x="84363" y="101358"/>
                  </a:lnTo>
                  <a:lnTo>
                    <a:pt x="93269" y="104910"/>
                  </a:lnTo>
                  <a:lnTo>
                    <a:pt x="97723" y="107132"/>
                  </a:lnTo>
                  <a:lnTo>
                    <a:pt x="102445" y="109345"/>
                  </a:lnTo>
                  <a:lnTo>
                    <a:pt x="106898" y="111567"/>
                  </a:lnTo>
                  <a:lnTo>
                    <a:pt x="111351" y="114226"/>
                  </a:lnTo>
                  <a:lnTo>
                    <a:pt x="115804" y="116885"/>
                  </a:lnTo>
                  <a:lnTo>
                    <a:pt x="119989" y="11999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3" name="Shape 113"/>
            <p:cNvSpPr/>
            <p:nvPr/>
          </p:nvSpPr>
          <p:spPr>
            <a:xfrm>
              <a:off x="7006550" y="1635475"/>
              <a:ext cx="34749" cy="378749"/>
            </a:xfrm>
            <a:custGeom>
              <a:pathLst>
                <a:path extrusionOk="0" fill="none" h="120000" w="120000">
                  <a:moveTo>
                    <a:pt x="88402" y="388"/>
                  </a:moveTo>
                  <a:lnTo>
                    <a:pt x="88402" y="388"/>
                  </a:lnTo>
                  <a:lnTo>
                    <a:pt x="77870" y="7"/>
                  </a:lnTo>
                  <a:lnTo>
                    <a:pt x="69496" y="7"/>
                  </a:lnTo>
                  <a:lnTo>
                    <a:pt x="69496" y="7"/>
                  </a:lnTo>
                  <a:lnTo>
                    <a:pt x="58964" y="7"/>
                  </a:lnTo>
                  <a:lnTo>
                    <a:pt x="50503" y="388"/>
                  </a:lnTo>
                  <a:lnTo>
                    <a:pt x="40057" y="776"/>
                  </a:lnTo>
                  <a:lnTo>
                    <a:pt x="33755" y="1354"/>
                  </a:lnTo>
                  <a:lnTo>
                    <a:pt x="33755" y="1354"/>
                  </a:lnTo>
                  <a:lnTo>
                    <a:pt x="86" y="4245"/>
                  </a:lnTo>
                  <a:lnTo>
                    <a:pt x="86" y="115944"/>
                  </a:lnTo>
                  <a:lnTo>
                    <a:pt x="86" y="115944"/>
                  </a:lnTo>
                  <a:lnTo>
                    <a:pt x="33755" y="118645"/>
                  </a:lnTo>
                  <a:lnTo>
                    <a:pt x="33755" y="118645"/>
                  </a:lnTo>
                  <a:lnTo>
                    <a:pt x="40057" y="119223"/>
                  </a:lnTo>
                  <a:lnTo>
                    <a:pt x="50503" y="119611"/>
                  </a:lnTo>
                  <a:lnTo>
                    <a:pt x="58964" y="119992"/>
                  </a:lnTo>
                  <a:lnTo>
                    <a:pt x="69496" y="119992"/>
                  </a:lnTo>
                  <a:lnTo>
                    <a:pt x="69496" y="119992"/>
                  </a:lnTo>
                  <a:lnTo>
                    <a:pt x="77870" y="119992"/>
                  </a:lnTo>
                  <a:lnTo>
                    <a:pt x="88402" y="119611"/>
                  </a:lnTo>
                  <a:lnTo>
                    <a:pt x="88402" y="119611"/>
                  </a:lnTo>
                  <a:lnTo>
                    <a:pt x="101007" y="119033"/>
                  </a:lnTo>
                  <a:lnTo>
                    <a:pt x="111539" y="118067"/>
                  </a:lnTo>
                  <a:lnTo>
                    <a:pt x="117841" y="116712"/>
                  </a:lnTo>
                  <a:lnTo>
                    <a:pt x="119913" y="115366"/>
                  </a:lnTo>
                  <a:lnTo>
                    <a:pt x="119913" y="4633"/>
                  </a:lnTo>
                  <a:lnTo>
                    <a:pt x="119913" y="4633"/>
                  </a:lnTo>
                  <a:lnTo>
                    <a:pt x="117841" y="3287"/>
                  </a:lnTo>
                  <a:lnTo>
                    <a:pt x="111539" y="2130"/>
                  </a:lnTo>
                  <a:lnTo>
                    <a:pt x="101007" y="966"/>
                  </a:lnTo>
                  <a:lnTo>
                    <a:pt x="88402" y="388"/>
                  </a:lnTo>
                  <a:lnTo>
                    <a:pt x="88402" y="388"/>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114" name="Shape 114"/>
          <p:cNvPicPr preferRelativeResize="0"/>
          <p:nvPr/>
        </p:nvPicPr>
        <p:blipFill rotWithShape="1">
          <a:blip r:embed="rId3">
            <a:alphaModFix/>
          </a:blip>
          <a:srcRect b="0" l="0" r="0" t="0"/>
          <a:stretch/>
        </p:blipFill>
        <p:spPr>
          <a:xfrm>
            <a:off x="6329660" y="4463201"/>
            <a:ext cx="1097279" cy="434623"/>
          </a:xfrm>
          <a:prstGeom prst="rect">
            <a:avLst/>
          </a:prstGeom>
          <a:noFill/>
          <a:ln>
            <a:noFill/>
          </a:ln>
        </p:spPr>
      </p:pic>
      <p:pic>
        <p:nvPicPr>
          <p:cNvPr id="115" name="Shape 115"/>
          <p:cNvPicPr preferRelativeResize="0"/>
          <p:nvPr/>
        </p:nvPicPr>
        <p:blipFill rotWithShape="1">
          <a:blip r:embed="rId4">
            <a:alphaModFix/>
          </a:blip>
          <a:srcRect b="0" l="0" r="20096" t="0"/>
          <a:stretch/>
        </p:blipFill>
        <p:spPr>
          <a:xfrm>
            <a:off x="224200" y="1539025"/>
            <a:ext cx="4347900" cy="360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ctrTitle"/>
          </p:nvPr>
        </p:nvSpPr>
        <p:spPr>
          <a:xfrm>
            <a:off x="3471298" y="1612900"/>
            <a:ext cx="5672701" cy="1481326"/>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114454"/>
              </a:buClr>
              <a:buSzPct val="25000"/>
              <a:buFont typeface="Roboto Slab"/>
              <a:buNone/>
            </a:pPr>
            <a:r>
              <a:rPr b="1" i="0" lang="en" sz="4800" u="none" cap="none" strike="noStrike">
                <a:solidFill>
                  <a:srgbClr val="114454"/>
                </a:solidFill>
                <a:latin typeface="Rockwell"/>
                <a:ea typeface="Rockwell"/>
                <a:cs typeface="Rockwell"/>
                <a:sym typeface="Rockwell"/>
              </a:rPr>
              <a:t>Setting the Stage:</a:t>
            </a:r>
            <a:br>
              <a:rPr b="1" i="0" lang="en" sz="3600" u="none" cap="none" strike="noStrike">
                <a:solidFill>
                  <a:srgbClr val="114454"/>
                </a:solidFill>
                <a:latin typeface="Rockwell"/>
                <a:ea typeface="Rockwell"/>
                <a:cs typeface="Rockwell"/>
                <a:sym typeface="Rockwell"/>
              </a:rPr>
            </a:br>
            <a:r>
              <a:rPr b="1" i="1" lang="en" sz="2200" u="none" cap="none" strike="noStrike">
                <a:solidFill>
                  <a:srgbClr val="114454"/>
                </a:solidFill>
                <a:latin typeface="Rockwell"/>
                <a:ea typeface="Rockwell"/>
                <a:cs typeface="Rockwell"/>
                <a:sym typeface="Rockwell"/>
              </a:rPr>
              <a:t>What are our assumptions?</a:t>
            </a:r>
          </a:p>
        </p:txBody>
      </p:sp>
      <p:sp>
        <p:nvSpPr>
          <p:cNvPr id="121" name="Shape 121"/>
          <p:cNvSpPr txBox="1"/>
          <p:nvPr/>
        </p:nvSpPr>
        <p:spPr>
          <a:xfrm>
            <a:off x="0" y="503350"/>
            <a:ext cx="3471299" cy="3818698"/>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18637B"/>
              </a:buClr>
              <a:buSzPct val="25000"/>
              <a:buFont typeface="Rockwell"/>
              <a:buNone/>
            </a:pPr>
            <a:r>
              <a:rPr b="0" i="0" lang="en" sz="20000" u="none" cap="none" strike="noStrike">
                <a:solidFill>
                  <a:srgbClr val="18637B"/>
                </a:solidFill>
                <a:latin typeface="Rockwell"/>
                <a:ea typeface="Rockwell"/>
                <a:cs typeface="Rockwell"/>
                <a:sym typeface="Rockwell"/>
              </a:rPr>
              <a:t>1</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1146025" y="530725"/>
            <a:ext cx="3208799"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lang="en">
                <a:latin typeface="Rockwell"/>
                <a:ea typeface="Rockwell"/>
                <a:cs typeface="Rockwell"/>
                <a:sym typeface="Rockwell"/>
              </a:rPr>
              <a:t>Fish Habitat is the center of the universe!</a:t>
            </a:r>
          </a:p>
        </p:txBody>
      </p:sp>
      <p:grpSp>
        <p:nvGrpSpPr>
          <p:cNvPr id="127" name="Shape 127"/>
          <p:cNvGrpSpPr/>
          <p:nvPr/>
        </p:nvGrpSpPr>
        <p:grpSpPr>
          <a:xfrm>
            <a:off x="333060" y="806687"/>
            <a:ext cx="495138" cy="480334"/>
            <a:chOff x="5292575" y="3681900"/>
            <a:chExt cx="420000" cy="373250"/>
          </a:xfrm>
        </p:grpSpPr>
        <p:sp>
          <p:nvSpPr>
            <p:cNvPr id="128" name="Shape 128"/>
            <p:cNvSpPr/>
            <p:nvPr/>
          </p:nvSpPr>
          <p:spPr>
            <a:xfrm>
              <a:off x="5292575" y="3706875"/>
              <a:ext cx="420000" cy="266699"/>
            </a:xfrm>
            <a:custGeom>
              <a:pathLst>
                <a:path extrusionOk="0" fill="none" h="120000" w="120000">
                  <a:moveTo>
                    <a:pt x="116522" y="0"/>
                  </a:moveTo>
                  <a:lnTo>
                    <a:pt x="3484" y="0"/>
                  </a:lnTo>
                  <a:lnTo>
                    <a:pt x="3484" y="0"/>
                  </a:lnTo>
                  <a:lnTo>
                    <a:pt x="2784" y="0"/>
                  </a:lnTo>
                  <a:lnTo>
                    <a:pt x="2092" y="281"/>
                  </a:lnTo>
                  <a:lnTo>
                    <a:pt x="1399" y="821"/>
                  </a:lnTo>
                  <a:lnTo>
                    <a:pt x="878" y="1642"/>
                  </a:lnTo>
                  <a:lnTo>
                    <a:pt x="528" y="2463"/>
                  </a:lnTo>
                  <a:lnTo>
                    <a:pt x="178" y="3284"/>
                  </a:lnTo>
                  <a:lnTo>
                    <a:pt x="7" y="4386"/>
                  </a:lnTo>
                  <a:lnTo>
                    <a:pt x="7" y="5478"/>
                  </a:lnTo>
                  <a:lnTo>
                    <a:pt x="7" y="114521"/>
                  </a:lnTo>
                  <a:lnTo>
                    <a:pt x="7" y="114521"/>
                  </a:lnTo>
                  <a:lnTo>
                    <a:pt x="7" y="115613"/>
                  </a:lnTo>
                  <a:lnTo>
                    <a:pt x="178" y="116704"/>
                  </a:lnTo>
                  <a:lnTo>
                    <a:pt x="528" y="117525"/>
                  </a:lnTo>
                  <a:lnTo>
                    <a:pt x="878" y="118357"/>
                  </a:lnTo>
                  <a:lnTo>
                    <a:pt x="1399" y="118897"/>
                  </a:lnTo>
                  <a:lnTo>
                    <a:pt x="2092" y="119448"/>
                  </a:lnTo>
                  <a:lnTo>
                    <a:pt x="2784" y="119718"/>
                  </a:lnTo>
                  <a:lnTo>
                    <a:pt x="3484" y="120000"/>
                  </a:lnTo>
                  <a:lnTo>
                    <a:pt x="116522" y="120000"/>
                  </a:lnTo>
                  <a:lnTo>
                    <a:pt x="116522" y="120000"/>
                  </a:lnTo>
                  <a:lnTo>
                    <a:pt x="117215" y="119718"/>
                  </a:lnTo>
                  <a:lnTo>
                    <a:pt x="117907" y="119448"/>
                  </a:lnTo>
                  <a:lnTo>
                    <a:pt x="118607" y="118897"/>
                  </a:lnTo>
                  <a:lnTo>
                    <a:pt x="119128" y="118357"/>
                  </a:lnTo>
                  <a:lnTo>
                    <a:pt x="119478" y="117525"/>
                  </a:lnTo>
                  <a:lnTo>
                    <a:pt x="119821" y="116704"/>
                  </a:lnTo>
                  <a:lnTo>
                    <a:pt x="120000" y="115613"/>
                  </a:lnTo>
                  <a:lnTo>
                    <a:pt x="120000" y="114521"/>
                  </a:lnTo>
                  <a:lnTo>
                    <a:pt x="120000" y="5478"/>
                  </a:lnTo>
                  <a:lnTo>
                    <a:pt x="120000" y="5478"/>
                  </a:lnTo>
                  <a:lnTo>
                    <a:pt x="120000" y="4386"/>
                  </a:lnTo>
                  <a:lnTo>
                    <a:pt x="119821" y="3284"/>
                  </a:lnTo>
                  <a:lnTo>
                    <a:pt x="119478" y="2463"/>
                  </a:lnTo>
                  <a:lnTo>
                    <a:pt x="119128" y="1642"/>
                  </a:lnTo>
                  <a:lnTo>
                    <a:pt x="118607" y="821"/>
                  </a:lnTo>
                  <a:lnTo>
                    <a:pt x="117907" y="281"/>
                  </a:lnTo>
                  <a:lnTo>
                    <a:pt x="117215" y="0"/>
                  </a:lnTo>
                  <a:lnTo>
                    <a:pt x="116522" y="0"/>
                  </a:lnTo>
                  <a:lnTo>
                    <a:pt x="116522" y="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9" name="Shape 129"/>
            <p:cNvSpPr/>
            <p:nvPr/>
          </p:nvSpPr>
          <p:spPr>
            <a:xfrm>
              <a:off x="5490475" y="3681900"/>
              <a:ext cx="24300" cy="24899"/>
            </a:xfrm>
            <a:custGeom>
              <a:pathLst>
                <a:path extrusionOk="0" fill="none" h="120000" w="120000">
                  <a:moveTo>
                    <a:pt x="119876" y="119880"/>
                  </a:moveTo>
                  <a:lnTo>
                    <a:pt x="119876" y="58560"/>
                  </a:lnTo>
                  <a:lnTo>
                    <a:pt x="119876" y="58560"/>
                  </a:lnTo>
                  <a:lnTo>
                    <a:pt x="119876" y="46800"/>
                  </a:lnTo>
                  <a:lnTo>
                    <a:pt x="113969" y="35160"/>
                  </a:lnTo>
                  <a:lnTo>
                    <a:pt x="110892" y="26400"/>
                  </a:lnTo>
                  <a:lnTo>
                    <a:pt x="101907" y="17640"/>
                  </a:lnTo>
                  <a:lnTo>
                    <a:pt x="92923" y="8880"/>
                  </a:lnTo>
                  <a:lnTo>
                    <a:pt x="83938" y="5880"/>
                  </a:lnTo>
                  <a:lnTo>
                    <a:pt x="72000" y="120"/>
                  </a:lnTo>
                  <a:lnTo>
                    <a:pt x="59938" y="120"/>
                  </a:lnTo>
                  <a:lnTo>
                    <a:pt x="59938" y="120"/>
                  </a:lnTo>
                  <a:lnTo>
                    <a:pt x="48000" y="120"/>
                  </a:lnTo>
                  <a:lnTo>
                    <a:pt x="35938" y="5880"/>
                  </a:lnTo>
                  <a:lnTo>
                    <a:pt x="26953" y="8880"/>
                  </a:lnTo>
                  <a:lnTo>
                    <a:pt x="17969" y="17640"/>
                  </a:lnTo>
                  <a:lnTo>
                    <a:pt x="8984" y="26400"/>
                  </a:lnTo>
                  <a:lnTo>
                    <a:pt x="6030" y="35160"/>
                  </a:lnTo>
                  <a:lnTo>
                    <a:pt x="0" y="46800"/>
                  </a:lnTo>
                  <a:lnTo>
                    <a:pt x="0" y="58560"/>
                  </a:lnTo>
                  <a:lnTo>
                    <a:pt x="0" y="11988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0" name="Shape 130"/>
            <p:cNvSpPr/>
            <p:nvPr/>
          </p:nvSpPr>
          <p:spPr>
            <a:xfrm>
              <a:off x="5358350" y="3973550"/>
              <a:ext cx="60900" cy="81600"/>
            </a:xfrm>
            <a:custGeom>
              <a:pathLst>
                <a:path extrusionOk="0" fill="none" h="120000" w="120000">
                  <a:moveTo>
                    <a:pt x="66009" y="36"/>
                  </a:moveTo>
                  <a:lnTo>
                    <a:pt x="2413" y="94015"/>
                  </a:lnTo>
                  <a:lnTo>
                    <a:pt x="2413" y="94015"/>
                  </a:lnTo>
                  <a:lnTo>
                    <a:pt x="1182" y="96698"/>
                  </a:lnTo>
                  <a:lnTo>
                    <a:pt x="0" y="100263"/>
                  </a:lnTo>
                  <a:lnTo>
                    <a:pt x="0" y="103865"/>
                  </a:lnTo>
                  <a:lnTo>
                    <a:pt x="1182" y="107430"/>
                  </a:lnTo>
                  <a:lnTo>
                    <a:pt x="3596" y="110113"/>
                  </a:lnTo>
                  <a:lnTo>
                    <a:pt x="6009" y="113715"/>
                  </a:lnTo>
                  <a:lnTo>
                    <a:pt x="9605" y="115479"/>
                  </a:lnTo>
                  <a:lnTo>
                    <a:pt x="13201" y="118162"/>
                  </a:lnTo>
                  <a:lnTo>
                    <a:pt x="13201" y="118162"/>
                  </a:lnTo>
                  <a:lnTo>
                    <a:pt x="19211" y="119081"/>
                  </a:lnTo>
                  <a:lnTo>
                    <a:pt x="23990" y="119963"/>
                  </a:lnTo>
                  <a:lnTo>
                    <a:pt x="23990" y="119963"/>
                  </a:lnTo>
                  <a:lnTo>
                    <a:pt x="31182" y="119081"/>
                  </a:lnTo>
                  <a:lnTo>
                    <a:pt x="37192" y="117280"/>
                  </a:lnTo>
                  <a:lnTo>
                    <a:pt x="42019" y="113715"/>
                  </a:lnTo>
                  <a:lnTo>
                    <a:pt x="45615" y="110113"/>
                  </a:lnTo>
                  <a:lnTo>
                    <a:pt x="120000" y="36"/>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1" name="Shape 131"/>
            <p:cNvSpPr/>
            <p:nvPr/>
          </p:nvSpPr>
          <p:spPr>
            <a:xfrm>
              <a:off x="5586050" y="3973550"/>
              <a:ext cx="60900" cy="81600"/>
            </a:xfrm>
            <a:custGeom>
              <a:pathLst>
                <a:path extrusionOk="0" fill="none" h="120000" w="120000">
                  <a:moveTo>
                    <a:pt x="49" y="36"/>
                  </a:moveTo>
                  <a:lnTo>
                    <a:pt x="74402" y="110113"/>
                  </a:lnTo>
                  <a:lnTo>
                    <a:pt x="74402" y="110113"/>
                  </a:lnTo>
                  <a:lnTo>
                    <a:pt x="77997" y="113715"/>
                  </a:lnTo>
                  <a:lnTo>
                    <a:pt x="82773" y="117280"/>
                  </a:lnTo>
                  <a:lnTo>
                    <a:pt x="88781" y="119081"/>
                  </a:lnTo>
                  <a:lnTo>
                    <a:pt x="95970" y="119963"/>
                  </a:lnTo>
                  <a:lnTo>
                    <a:pt x="95970" y="119963"/>
                  </a:lnTo>
                  <a:lnTo>
                    <a:pt x="100796" y="119081"/>
                  </a:lnTo>
                  <a:lnTo>
                    <a:pt x="106754" y="118162"/>
                  </a:lnTo>
                  <a:lnTo>
                    <a:pt x="106754" y="118162"/>
                  </a:lnTo>
                  <a:lnTo>
                    <a:pt x="110348" y="115479"/>
                  </a:lnTo>
                  <a:lnTo>
                    <a:pt x="113992" y="113715"/>
                  </a:lnTo>
                  <a:lnTo>
                    <a:pt x="116356" y="110113"/>
                  </a:lnTo>
                  <a:lnTo>
                    <a:pt x="118768" y="107430"/>
                  </a:lnTo>
                  <a:lnTo>
                    <a:pt x="119950" y="103865"/>
                  </a:lnTo>
                  <a:lnTo>
                    <a:pt x="119950" y="100263"/>
                  </a:lnTo>
                  <a:lnTo>
                    <a:pt x="118768" y="96698"/>
                  </a:lnTo>
                  <a:lnTo>
                    <a:pt x="117587" y="94015"/>
                  </a:lnTo>
                  <a:lnTo>
                    <a:pt x="54017" y="36"/>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2" name="Shape 132"/>
            <p:cNvSpPr/>
            <p:nvPr/>
          </p:nvSpPr>
          <p:spPr>
            <a:xfrm>
              <a:off x="5316925" y="3731225"/>
              <a:ext cx="371400" cy="218100"/>
            </a:xfrm>
            <a:custGeom>
              <a:pathLst>
                <a:path extrusionOk="0" fill="none" h="120000" w="120000">
                  <a:moveTo>
                    <a:pt x="8" y="0"/>
                  </a:moveTo>
                  <a:lnTo>
                    <a:pt x="8" y="119986"/>
                  </a:lnTo>
                  <a:lnTo>
                    <a:pt x="119991" y="119986"/>
                  </a:lnTo>
                  <a:lnTo>
                    <a:pt x="119991" y="0"/>
                  </a:lnTo>
                  <a:lnTo>
                    <a:pt x="8" y="0"/>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3" name="Shape 133"/>
            <p:cNvSpPr/>
            <p:nvPr/>
          </p:nvSpPr>
          <p:spPr>
            <a:xfrm>
              <a:off x="5380250" y="3784800"/>
              <a:ext cx="230100" cy="115800"/>
            </a:xfrm>
            <a:custGeom>
              <a:pathLst>
                <a:path extrusionOk="0" fill="none" h="120000" w="120000">
                  <a:moveTo>
                    <a:pt x="119986" y="25"/>
                  </a:moveTo>
                  <a:lnTo>
                    <a:pt x="67936" y="103564"/>
                  </a:lnTo>
                  <a:lnTo>
                    <a:pt x="67936" y="103564"/>
                  </a:lnTo>
                  <a:lnTo>
                    <a:pt x="66985" y="104834"/>
                  </a:lnTo>
                  <a:lnTo>
                    <a:pt x="66033" y="106079"/>
                  </a:lnTo>
                  <a:lnTo>
                    <a:pt x="64756" y="106727"/>
                  </a:lnTo>
                  <a:lnTo>
                    <a:pt x="63492" y="107349"/>
                  </a:lnTo>
                  <a:lnTo>
                    <a:pt x="62215" y="106727"/>
                  </a:lnTo>
                  <a:lnTo>
                    <a:pt x="60951" y="106079"/>
                  </a:lnTo>
                  <a:lnTo>
                    <a:pt x="60000" y="104834"/>
                  </a:lnTo>
                  <a:lnTo>
                    <a:pt x="59048" y="103564"/>
                  </a:lnTo>
                  <a:lnTo>
                    <a:pt x="33649" y="53039"/>
                  </a:lnTo>
                  <a:lnTo>
                    <a:pt x="13" y="119974"/>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4" name="Shape 134"/>
            <p:cNvSpPr/>
            <p:nvPr/>
          </p:nvSpPr>
          <p:spPr>
            <a:xfrm>
              <a:off x="5547700" y="3779925"/>
              <a:ext cx="68700" cy="68700"/>
            </a:xfrm>
            <a:custGeom>
              <a:pathLst>
                <a:path extrusionOk="0" fill="none" h="120000" w="120000">
                  <a:moveTo>
                    <a:pt x="0" y="43"/>
                  </a:moveTo>
                  <a:lnTo>
                    <a:pt x="98728" y="43"/>
                  </a:lnTo>
                  <a:lnTo>
                    <a:pt x="98728" y="43"/>
                  </a:lnTo>
                  <a:lnTo>
                    <a:pt x="103000" y="43"/>
                  </a:lnTo>
                  <a:lnTo>
                    <a:pt x="107228" y="1089"/>
                  </a:lnTo>
                  <a:lnTo>
                    <a:pt x="110410" y="3225"/>
                  </a:lnTo>
                  <a:lnTo>
                    <a:pt x="113592" y="6407"/>
                  </a:lnTo>
                  <a:lnTo>
                    <a:pt x="116818" y="9589"/>
                  </a:lnTo>
                  <a:lnTo>
                    <a:pt x="118910" y="12771"/>
                  </a:lnTo>
                  <a:lnTo>
                    <a:pt x="120000" y="16999"/>
                  </a:lnTo>
                  <a:lnTo>
                    <a:pt x="120000" y="21271"/>
                  </a:lnTo>
                  <a:lnTo>
                    <a:pt x="120000" y="120000"/>
                  </a:lnTo>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135" name="Shape 135"/>
          <p:cNvPicPr preferRelativeResize="0"/>
          <p:nvPr/>
        </p:nvPicPr>
        <p:blipFill rotWithShape="1">
          <a:blip r:embed="rId3">
            <a:alphaModFix/>
          </a:blip>
          <a:srcRect b="0" l="0" r="0" t="0"/>
          <a:stretch/>
        </p:blipFill>
        <p:spPr>
          <a:xfrm>
            <a:off x="5592976" y="3977741"/>
            <a:ext cx="1644600" cy="1097399"/>
          </a:xfrm>
          <a:prstGeom prst="rect">
            <a:avLst/>
          </a:prstGeom>
          <a:noFill/>
          <a:ln>
            <a:noFill/>
          </a:ln>
        </p:spPr>
      </p:pic>
      <p:pic>
        <p:nvPicPr>
          <p:cNvPr id="136" name="Shape 136"/>
          <p:cNvPicPr preferRelativeResize="0"/>
          <p:nvPr/>
        </p:nvPicPr>
        <p:blipFill rotWithShape="1">
          <a:blip r:embed="rId4">
            <a:alphaModFix/>
          </a:blip>
          <a:srcRect b="0" l="0" r="0" t="0"/>
          <a:stretch/>
        </p:blipFill>
        <p:spPr>
          <a:xfrm>
            <a:off x="7315200" y="3977741"/>
            <a:ext cx="1655099" cy="1097399"/>
          </a:xfrm>
          <a:prstGeom prst="rect">
            <a:avLst/>
          </a:prstGeom>
          <a:noFill/>
          <a:ln>
            <a:noFill/>
          </a:ln>
        </p:spPr>
      </p:pic>
      <p:pic>
        <p:nvPicPr>
          <p:cNvPr id="137" name="Shape 137"/>
          <p:cNvPicPr preferRelativeResize="0"/>
          <p:nvPr/>
        </p:nvPicPr>
        <p:blipFill rotWithShape="1">
          <a:blip r:embed="rId5">
            <a:alphaModFix/>
          </a:blip>
          <a:srcRect b="0" l="0" r="0" t="10952"/>
          <a:stretch/>
        </p:blipFill>
        <p:spPr>
          <a:xfrm>
            <a:off x="3865301" y="3977741"/>
            <a:ext cx="1650000" cy="1097399"/>
          </a:xfrm>
          <a:prstGeom prst="rect">
            <a:avLst/>
          </a:prstGeom>
          <a:noFill/>
          <a:ln>
            <a:noFill/>
          </a:ln>
        </p:spPr>
      </p:pic>
      <p:pic>
        <p:nvPicPr>
          <p:cNvPr id="138" name="Shape 138"/>
          <p:cNvPicPr preferRelativeResize="0"/>
          <p:nvPr/>
        </p:nvPicPr>
        <p:blipFill rotWithShape="1">
          <a:blip r:embed="rId6">
            <a:alphaModFix/>
          </a:blip>
          <a:srcRect b="0" l="0" r="0" t="0"/>
          <a:stretch/>
        </p:blipFill>
        <p:spPr>
          <a:xfrm>
            <a:off x="7320217" y="2808977"/>
            <a:ext cx="1650000" cy="1097399"/>
          </a:xfrm>
          <a:prstGeom prst="rect">
            <a:avLst/>
          </a:prstGeom>
          <a:noFill/>
          <a:ln>
            <a:noFill/>
          </a:ln>
        </p:spPr>
      </p:pic>
      <p:pic>
        <p:nvPicPr>
          <p:cNvPr id="139" name="Shape 139"/>
          <p:cNvPicPr preferRelativeResize="0"/>
          <p:nvPr/>
        </p:nvPicPr>
        <p:blipFill rotWithShape="1">
          <a:blip r:embed="rId7">
            <a:alphaModFix/>
          </a:blip>
          <a:srcRect b="8432" l="0" r="0" t="0"/>
          <a:stretch/>
        </p:blipFill>
        <p:spPr>
          <a:xfrm>
            <a:off x="2137625" y="3977741"/>
            <a:ext cx="1650000" cy="1097399"/>
          </a:xfrm>
          <a:prstGeom prst="rect">
            <a:avLst/>
          </a:prstGeom>
          <a:noFill/>
          <a:ln>
            <a:noFill/>
          </a:ln>
        </p:spPr>
      </p:pic>
      <p:pic>
        <p:nvPicPr>
          <p:cNvPr id="140" name="Shape 140"/>
          <p:cNvPicPr preferRelativeResize="0"/>
          <p:nvPr/>
        </p:nvPicPr>
        <p:blipFill rotWithShape="1">
          <a:blip r:embed="rId8">
            <a:alphaModFix/>
          </a:blip>
          <a:srcRect b="7924" l="0" r="0" t="2017"/>
          <a:stretch/>
        </p:blipFill>
        <p:spPr>
          <a:xfrm>
            <a:off x="5591851" y="1640216"/>
            <a:ext cx="1651200" cy="1097399"/>
          </a:xfrm>
          <a:prstGeom prst="rect">
            <a:avLst/>
          </a:prstGeom>
          <a:noFill/>
          <a:ln>
            <a:noFill/>
          </a:ln>
        </p:spPr>
      </p:pic>
      <p:pic>
        <p:nvPicPr>
          <p:cNvPr id="141" name="Shape 141"/>
          <p:cNvPicPr preferRelativeResize="0"/>
          <p:nvPr/>
        </p:nvPicPr>
        <p:blipFill rotWithShape="1">
          <a:blip r:embed="rId9">
            <a:alphaModFix/>
          </a:blip>
          <a:srcRect b="0" l="0" r="0" t="0"/>
          <a:stretch/>
        </p:blipFill>
        <p:spPr>
          <a:xfrm>
            <a:off x="7320217" y="1640216"/>
            <a:ext cx="1650000" cy="1097399"/>
          </a:xfrm>
          <a:prstGeom prst="rect">
            <a:avLst/>
          </a:prstGeom>
          <a:noFill/>
          <a:ln>
            <a:noFill/>
          </a:ln>
        </p:spPr>
      </p:pic>
      <p:pic>
        <p:nvPicPr>
          <p:cNvPr id="142" name="Shape 142"/>
          <p:cNvPicPr preferRelativeResize="0"/>
          <p:nvPr/>
        </p:nvPicPr>
        <p:blipFill rotWithShape="1">
          <a:blip r:embed="rId10">
            <a:alphaModFix/>
          </a:blip>
          <a:srcRect b="11894" l="0" r="0" t="0"/>
          <a:stretch/>
        </p:blipFill>
        <p:spPr>
          <a:xfrm>
            <a:off x="2137214" y="1640216"/>
            <a:ext cx="1655099" cy="1097399"/>
          </a:xfrm>
          <a:prstGeom prst="rect">
            <a:avLst/>
          </a:prstGeom>
          <a:noFill/>
          <a:ln>
            <a:noFill/>
          </a:ln>
        </p:spPr>
      </p:pic>
      <p:pic>
        <p:nvPicPr>
          <p:cNvPr id="143" name="Shape 143"/>
          <p:cNvPicPr preferRelativeResize="0"/>
          <p:nvPr/>
        </p:nvPicPr>
        <p:blipFill rotWithShape="1">
          <a:blip r:embed="rId11">
            <a:alphaModFix/>
          </a:blip>
          <a:srcRect b="0" l="0" r="0" t="8079"/>
          <a:stretch/>
        </p:blipFill>
        <p:spPr>
          <a:xfrm>
            <a:off x="3869653" y="1640216"/>
            <a:ext cx="1644900" cy="1097399"/>
          </a:xfrm>
          <a:prstGeom prst="rect">
            <a:avLst/>
          </a:prstGeom>
          <a:noFill/>
          <a:ln>
            <a:noFill/>
          </a:ln>
        </p:spPr>
      </p:pic>
      <p:sp>
        <p:nvSpPr>
          <p:cNvPr id="144" name="Shape 144"/>
          <p:cNvSpPr/>
          <p:nvPr/>
        </p:nvSpPr>
        <p:spPr>
          <a:xfrm>
            <a:off x="2041451" y="2753166"/>
            <a:ext cx="5260199" cy="1208999"/>
          </a:xfrm>
          <a:prstGeom prst="star12">
            <a:avLst>
              <a:gd fmla="val 37500" name="adj"/>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165751"/>
              </a:buClr>
              <a:buSzPct val="25000"/>
              <a:buFont typeface="Rockwell"/>
              <a:buNone/>
            </a:pPr>
            <a:r>
              <a:rPr b="0" i="0" lang="en" sz="3600" u="none" cap="none" strike="noStrike">
                <a:solidFill>
                  <a:srgbClr val="165751"/>
                </a:solidFill>
                <a:latin typeface="Rockwell"/>
                <a:ea typeface="Rockwell"/>
                <a:cs typeface="Rockwell"/>
                <a:sym typeface="Rockwell"/>
              </a:rPr>
              <a:t>Fish Habitat</a:t>
            </a:r>
          </a:p>
        </p:txBody>
      </p:sp>
      <p:sp>
        <p:nvSpPr>
          <p:cNvPr id="145" name="Shape 145"/>
          <p:cNvSpPr txBox="1"/>
          <p:nvPr/>
        </p:nvSpPr>
        <p:spPr>
          <a:xfrm>
            <a:off x="2156775" y="2492400"/>
            <a:ext cx="1655398"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Wetlands</a:t>
            </a:r>
          </a:p>
        </p:txBody>
      </p:sp>
      <p:sp>
        <p:nvSpPr>
          <p:cNvPr id="146" name="Shape 146"/>
          <p:cNvSpPr txBox="1"/>
          <p:nvPr/>
        </p:nvSpPr>
        <p:spPr>
          <a:xfrm>
            <a:off x="3876735" y="2492400"/>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Climate</a:t>
            </a:r>
          </a:p>
        </p:txBody>
      </p:sp>
      <p:sp>
        <p:nvSpPr>
          <p:cNvPr id="147" name="Shape 147"/>
          <p:cNvSpPr txBox="1"/>
          <p:nvPr/>
        </p:nvSpPr>
        <p:spPr>
          <a:xfrm>
            <a:off x="5623101" y="2492400"/>
            <a:ext cx="1655398"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Forest Buffers</a:t>
            </a:r>
          </a:p>
        </p:txBody>
      </p:sp>
      <p:sp>
        <p:nvSpPr>
          <p:cNvPr id="148" name="Shape 148"/>
          <p:cNvSpPr txBox="1"/>
          <p:nvPr/>
        </p:nvSpPr>
        <p:spPr>
          <a:xfrm>
            <a:off x="7315200" y="2492400"/>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Stream Health</a:t>
            </a:r>
          </a:p>
        </p:txBody>
      </p:sp>
      <p:sp>
        <p:nvSpPr>
          <p:cNvPr id="149" name="Shape 149"/>
          <p:cNvSpPr txBox="1"/>
          <p:nvPr/>
        </p:nvSpPr>
        <p:spPr>
          <a:xfrm>
            <a:off x="7315200" y="4838898"/>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Fish Passage</a:t>
            </a:r>
          </a:p>
        </p:txBody>
      </p:sp>
      <p:sp>
        <p:nvSpPr>
          <p:cNvPr id="150" name="Shape 150"/>
          <p:cNvSpPr txBox="1"/>
          <p:nvPr/>
        </p:nvSpPr>
        <p:spPr>
          <a:xfrm>
            <a:off x="5618805" y="4838896"/>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Brook Trout</a:t>
            </a:r>
          </a:p>
        </p:txBody>
      </p:sp>
      <p:sp>
        <p:nvSpPr>
          <p:cNvPr id="151" name="Shape 151"/>
          <p:cNvSpPr txBox="1"/>
          <p:nvPr/>
        </p:nvSpPr>
        <p:spPr>
          <a:xfrm>
            <a:off x="3861267" y="483118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Healthy Watersheds</a:t>
            </a:r>
          </a:p>
        </p:txBody>
      </p:sp>
      <p:sp>
        <p:nvSpPr>
          <p:cNvPr id="152" name="Shape 152"/>
          <p:cNvSpPr txBox="1"/>
          <p:nvPr/>
        </p:nvSpPr>
        <p:spPr>
          <a:xfrm>
            <a:off x="2137507" y="4814603"/>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Oyster Restoration</a:t>
            </a:r>
          </a:p>
        </p:txBody>
      </p:sp>
      <p:sp>
        <p:nvSpPr>
          <p:cNvPr id="153" name="Shape 153"/>
          <p:cNvSpPr txBox="1"/>
          <p:nvPr/>
        </p:nvSpPr>
        <p:spPr>
          <a:xfrm>
            <a:off x="7315200" y="3650071"/>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SAV</a:t>
            </a:r>
          </a:p>
        </p:txBody>
      </p:sp>
      <p:pic>
        <p:nvPicPr>
          <p:cNvPr id="154" name="Shape 154"/>
          <p:cNvPicPr preferRelativeResize="0"/>
          <p:nvPr/>
        </p:nvPicPr>
        <p:blipFill rotWithShape="1">
          <a:blip r:embed="rId12">
            <a:alphaModFix/>
          </a:blip>
          <a:srcRect b="0" l="0" r="0" t="0"/>
          <a:stretch/>
        </p:blipFill>
        <p:spPr>
          <a:xfrm>
            <a:off x="404931" y="2808977"/>
            <a:ext cx="1655099" cy="1097399"/>
          </a:xfrm>
          <a:prstGeom prst="rect">
            <a:avLst/>
          </a:prstGeom>
          <a:noFill/>
          <a:ln>
            <a:noFill/>
          </a:ln>
        </p:spPr>
      </p:pic>
      <p:sp>
        <p:nvSpPr>
          <p:cNvPr id="155" name="Shape 155"/>
          <p:cNvSpPr txBox="1"/>
          <p:nvPr/>
        </p:nvSpPr>
        <p:spPr>
          <a:xfrm>
            <a:off x="386062" y="3634914"/>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Water Quality</a:t>
            </a:r>
          </a:p>
        </p:txBody>
      </p:sp>
      <p:pic>
        <p:nvPicPr>
          <p:cNvPr id="156" name="Shape 156"/>
          <p:cNvPicPr preferRelativeResize="0"/>
          <p:nvPr/>
        </p:nvPicPr>
        <p:blipFill rotWithShape="1">
          <a:blip r:embed="rId13">
            <a:alphaModFix/>
          </a:blip>
          <a:srcRect b="0" l="0" r="0" t="0"/>
          <a:stretch/>
        </p:blipFill>
        <p:spPr>
          <a:xfrm>
            <a:off x="404931" y="3977741"/>
            <a:ext cx="1655099" cy="1097399"/>
          </a:xfrm>
          <a:prstGeom prst="rect">
            <a:avLst/>
          </a:prstGeom>
          <a:noFill/>
          <a:ln>
            <a:noFill/>
          </a:ln>
        </p:spPr>
      </p:pic>
      <p:sp>
        <p:nvSpPr>
          <p:cNvPr id="157" name="Shape 157"/>
          <p:cNvSpPr txBox="1"/>
          <p:nvPr/>
        </p:nvSpPr>
        <p:spPr>
          <a:xfrm>
            <a:off x="373064" y="4831185"/>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Protected Lands</a:t>
            </a:r>
          </a:p>
        </p:txBody>
      </p:sp>
      <p:pic>
        <p:nvPicPr>
          <p:cNvPr id="158" name="Shape 158"/>
          <p:cNvPicPr preferRelativeResize="0"/>
          <p:nvPr/>
        </p:nvPicPr>
        <p:blipFill rotWithShape="1">
          <a:blip r:embed="rId14">
            <a:alphaModFix/>
          </a:blip>
          <a:srcRect b="0" l="0" r="0" t="0"/>
          <a:stretch/>
        </p:blipFill>
        <p:spPr>
          <a:xfrm>
            <a:off x="404931" y="1640216"/>
            <a:ext cx="1655099" cy="1097399"/>
          </a:xfrm>
          <a:prstGeom prst="rect">
            <a:avLst/>
          </a:prstGeom>
          <a:noFill/>
          <a:ln>
            <a:noFill/>
          </a:ln>
        </p:spPr>
      </p:pic>
      <p:sp>
        <p:nvSpPr>
          <p:cNvPr id="159" name="Shape 159"/>
          <p:cNvSpPr txBox="1"/>
          <p:nvPr/>
        </p:nvSpPr>
        <p:spPr>
          <a:xfrm>
            <a:off x="376994" y="2492400"/>
            <a:ext cx="1655400" cy="276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Rockwell"/>
              <a:buNone/>
            </a:pPr>
            <a:r>
              <a:rPr b="0" i="0" lang="en" sz="1200" u="none" cap="none" strike="noStrike">
                <a:solidFill>
                  <a:schemeClr val="lt1"/>
                </a:solidFill>
                <a:latin typeface="Rockwell"/>
                <a:ea typeface="Rockwell"/>
                <a:cs typeface="Rockwell"/>
                <a:sym typeface="Rockwell"/>
              </a:rPr>
              <a:t>Citizen Stewardship</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x="0" y="0"/>
          <a:ext cx="0" cy="0"/>
          <a:chOff x="0" y="0"/>
          <a:chExt cx="0" cy="0"/>
        </a:xfrm>
      </p:grpSpPr>
      <p:sp>
        <p:nvSpPr>
          <p:cNvPr id="164" name="Shape 164"/>
          <p:cNvSpPr txBox="1"/>
          <p:nvPr>
            <p:ph type="title"/>
          </p:nvPr>
        </p:nvSpPr>
        <p:spPr>
          <a:xfrm>
            <a:off x="1146025" y="530725"/>
            <a:ext cx="3208798" cy="10287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Roboto Slab"/>
              <a:buNone/>
            </a:pPr>
            <a:r>
              <a:rPr b="1" i="0" lang="en" sz="1800" u="none" cap="none" strike="noStrike">
                <a:solidFill>
                  <a:srgbClr val="FFFFFF"/>
                </a:solidFill>
                <a:latin typeface="Rockwell"/>
                <a:ea typeface="Rockwell"/>
                <a:cs typeface="Rockwell"/>
                <a:sym typeface="Rockwell"/>
              </a:rPr>
              <a:t>Logic Behind Our Outcome</a:t>
            </a:r>
          </a:p>
        </p:txBody>
      </p:sp>
      <p:sp>
        <p:nvSpPr>
          <p:cNvPr id="165" name="Shape 165"/>
          <p:cNvSpPr/>
          <p:nvPr/>
        </p:nvSpPr>
        <p:spPr>
          <a:xfrm>
            <a:off x="433725" y="2035607"/>
            <a:ext cx="2772461" cy="950659"/>
          </a:xfrm>
          <a:prstGeom prst="homePlate">
            <a:avLst>
              <a:gd fmla="val 30129" name="adj"/>
            </a:avLst>
          </a:prstGeom>
          <a:solidFill>
            <a:srgbClr val="94BF6E"/>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ckwell"/>
              <a:buNone/>
            </a:pPr>
            <a:r>
              <a:rPr b="1" i="0" lang="en" sz="2200" u="none" cap="none" strike="noStrike">
                <a:solidFill>
                  <a:srgbClr val="FFFFFF"/>
                </a:solidFill>
                <a:latin typeface="Rockwell"/>
                <a:ea typeface="Rockwell"/>
                <a:cs typeface="Rockwell"/>
                <a:sym typeface="Rockwell"/>
              </a:rPr>
              <a:t>Factors</a:t>
            </a:r>
          </a:p>
        </p:txBody>
      </p:sp>
      <p:sp>
        <p:nvSpPr>
          <p:cNvPr id="166" name="Shape 166"/>
          <p:cNvSpPr/>
          <p:nvPr/>
        </p:nvSpPr>
        <p:spPr>
          <a:xfrm>
            <a:off x="3105575" y="2035607"/>
            <a:ext cx="2640757" cy="950659"/>
          </a:xfrm>
          <a:prstGeom prst="chevron">
            <a:avLst>
              <a:gd fmla="val 29853" name="adj"/>
            </a:avLst>
          </a:prstGeom>
          <a:solidFill>
            <a:srgbClr val="3B8D61"/>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ckwell"/>
              <a:buNone/>
            </a:pPr>
            <a:r>
              <a:rPr b="1" i="0" lang="en" sz="2200" u="none" cap="none" strike="noStrike">
                <a:solidFill>
                  <a:srgbClr val="FFFFFF"/>
                </a:solidFill>
                <a:latin typeface="Rockwell"/>
                <a:ea typeface="Rockwell"/>
                <a:cs typeface="Rockwell"/>
                <a:sym typeface="Rockwell"/>
              </a:rPr>
              <a:t>Current Efforts and Gaps</a:t>
            </a:r>
          </a:p>
        </p:txBody>
      </p:sp>
      <p:sp>
        <p:nvSpPr>
          <p:cNvPr id="167" name="Shape 167"/>
          <p:cNvSpPr/>
          <p:nvPr/>
        </p:nvSpPr>
        <p:spPr>
          <a:xfrm>
            <a:off x="5632448" y="2035600"/>
            <a:ext cx="3464699" cy="950700"/>
          </a:xfrm>
          <a:prstGeom prst="chevron">
            <a:avLst>
              <a:gd fmla="val 29853" name="adj"/>
            </a:avLst>
          </a:prstGeom>
          <a:solidFill>
            <a:srgbClr val="165751"/>
          </a:solid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Rockwell"/>
              <a:buNone/>
            </a:pPr>
            <a:r>
              <a:rPr b="1" i="0" lang="en" sz="2200" u="none" cap="none" strike="noStrike">
                <a:solidFill>
                  <a:srgbClr val="FFFFFF"/>
                </a:solidFill>
                <a:latin typeface="Rockwell"/>
                <a:ea typeface="Rockwell"/>
                <a:cs typeface="Rockwell"/>
                <a:sym typeface="Rockwell"/>
              </a:rPr>
              <a:t>Management Approaches</a:t>
            </a:r>
          </a:p>
        </p:txBody>
      </p:sp>
      <p:grpSp>
        <p:nvGrpSpPr>
          <p:cNvPr id="168" name="Shape 168"/>
          <p:cNvGrpSpPr/>
          <p:nvPr/>
        </p:nvGrpSpPr>
        <p:grpSpPr>
          <a:xfrm>
            <a:off x="433723" y="828938"/>
            <a:ext cx="369546" cy="274764"/>
            <a:chOff x="5247525" y="3007275"/>
            <a:chExt cx="517573" cy="384823"/>
          </a:xfrm>
        </p:grpSpPr>
        <p:sp>
          <p:nvSpPr>
            <p:cNvPr id="169" name="Shape 169"/>
            <p:cNvSpPr/>
            <p:nvPr/>
          </p:nvSpPr>
          <p:spPr>
            <a:xfrm>
              <a:off x="5247525" y="3007275"/>
              <a:ext cx="348900" cy="348900"/>
            </a:xfrm>
            <a:custGeom>
              <a:pathLst>
                <a:path extrusionOk="0" fill="none" h="120000" w="120000">
                  <a:moveTo>
                    <a:pt x="114557" y="49630"/>
                  </a:moveTo>
                  <a:lnTo>
                    <a:pt x="101986" y="48374"/>
                  </a:lnTo>
                  <a:lnTo>
                    <a:pt x="101986" y="48374"/>
                  </a:lnTo>
                  <a:lnTo>
                    <a:pt x="101358" y="45864"/>
                  </a:lnTo>
                  <a:lnTo>
                    <a:pt x="100318" y="43353"/>
                  </a:lnTo>
                  <a:lnTo>
                    <a:pt x="99269" y="40842"/>
                  </a:lnTo>
                  <a:lnTo>
                    <a:pt x="98013" y="38538"/>
                  </a:lnTo>
                  <a:lnTo>
                    <a:pt x="105760" y="28693"/>
                  </a:lnTo>
                  <a:lnTo>
                    <a:pt x="105760" y="28693"/>
                  </a:lnTo>
                  <a:lnTo>
                    <a:pt x="106388" y="27858"/>
                  </a:lnTo>
                  <a:lnTo>
                    <a:pt x="106809" y="26809"/>
                  </a:lnTo>
                  <a:lnTo>
                    <a:pt x="107016" y="25760"/>
                  </a:lnTo>
                  <a:lnTo>
                    <a:pt x="107016" y="24505"/>
                  </a:lnTo>
                  <a:lnTo>
                    <a:pt x="106809" y="23456"/>
                  </a:lnTo>
                  <a:lnTo>
                    <a:pt x="106595" y="22407"/>
                  </a:lnTo>
                  <a:lnTo>
                    <a:pt x="105967" y="21367"/>
                  </a:lnTo>
                  <a:lnTo>
                    <a:pt x="105339" y="20524"/>
                  </a:lnTo>
                  <a:lnTo>
                    <a:pt x="99475" y="14660"/>
                  </a:lnTo>
                  <a:lnTo>
                    <a:pt x="99475" y="14660"/>
                  </a:lnTo>
                  <a:lnTo>
                    <a:pt x="98641" y="14032"/>
                  </a:lnTo>
                  <a:lnTo>
                    <a:pt x="97592" y="13404"/>
                  </a:lnTo>
                  <a:lnTo>
                    <a:pt x="96543" y="12983"/>
                  </a:lnTo>
                  <a:lnTo>
                    <a:pt x="95494" y="12983"/>
                  </a:lnTo>
                  <a:lnTo>
                    <a:pt x="94239" y="12983"/>
                  </a:lnTo>
                  <a:lnTo>
                    <a:pt x="93190" y="13198"/>
                  </a:lnTo>
                  <a:lnTo>
                    <a:pt x="92149" y="13611"/>
                  </a:lnTo>
                  <a:lnTo>
                    <a:pt x="91306" y="14239"/>
                  </a:lnTo>
                  <a:lnTo>
                    <a:pt x="81470" y="21994"/>
                  </a:lnTo>
                  <a:lnTo>
                    <a:pt x="81470" y="21994"/>
                  </a:lnTo>
                  <a:lnTo>
                    <a:pt x="79165" y="20730"/>
                  </a:lnTo>
                  <a:lnTo>
                    <a:pt x="76646" y="19690"/>
                  </a:lnTo>
                  <a:lnTo>
                    <a:pt x="74135" y="18641"/>
                  </a:lnTo>
                  <a:lnTo>
                    <a:pt x="71625" y="17798"/>
                  </a:lnTo>
                  <a:lnTo>
                    <a:pt x="70154" y="5451"/>
                  </a:lnTo>
                  <a:lnTo>
                    <a:pt x="70154" y="5451"/>
                  </a:lnTo>
                  <a:lnTo>
                    <a:pt x="69948" y="4402"/>
                  </a:lnTo>
                  <a:lnTo>
                    <a:pt x="69527" y="3353"/>
                  </a:lnTo>
                  <a:lnTo>
                    <a:pt x="68899" y="2519"/>
                  </a:lnTo>
                  <a:lnTo>
                    <a:pt x="68271" y="1676"/>
                  </a:lnTo>
                  <a:lnTo>
                    <a:pt x="67222" y="1049"/>
                  </a:lnTo>
                  <a:lnTo>
                    <a:pt x="66388" y="421"/>
                  </a:lnTo>
                  <a:lnTo>
                    <a:pt x="65133" y="214"/>
                  </a:lnTo>
                  <a:lnTo>
                    <a:pt x="64084" y="0"/>
                  </a:lnTo>
                  <a:lnTo>
                    <a:pt x="55709" y="0"/>
                  </a:lnTo>
                  <a:lnTo>
                    <a:pt x="55709" y="0"/>
                  </a:lnTo>
                  <a:lnTo>
                    <a:pt x="54660" y="214"/>
                  </a:lnTo>
                  <a:lnTo>
                    <a:pt x="53611" y="421"/>
                  </a:lnTo>
                  <a:lnTo>
                    <a:pt x="52570" y="1049"/>
                  </a:lnTo>
                  <a:lnTo>
                    <a:pt x="51728" y="1676"/>
                  </a:lnTo>
                  <a:lnTo>
                    <a:pt x="50894" y="2519"/>
                  </a:lnTo>
                  <a:lnTo>
                    <a:pt x="50266" y="3353"/>
                  </a:lnTo>
                  <a:lnTo>
                    <a:pt x="49845" y="4402"/>
                  </a:lnTo>
                  <a:lnTo>
                    <a:pt x="49638" y="5451"/>
                  </a:lnTo>
                  <a:lnTo>
                    <a:pt x="48168" y="17798"/>
                  </a:lnTo>
                  <a:lnTo>
                    <a:pt x="48168" y="17798"/>
                  </a:lnTo>
                  <a:lnTo>
                    <a:pt x="45657" y="18641"/>
                  </a:lnTo>
                  <a:lnTo>
                    <a:pt x="43147" y="19690"/>
                  </a:lnTo>
                  <a:lnTo>
                    <a:pt x="40842" y="20730"/>
                  </a:lnTo>
                  <a:lnTo>
                    <a:pt x="38538" y="21994"/>
                  </a:lnTo>
                  <a:lnTo>
                    <a:pt x="28693" y="14239"/>
                  </a:lnTo>
                  <a:lnTo>
                    <a:pt x="28693" y="14239"/>
                  </a:lnTo>
                  <a:lnTo>
                    <a:pt x="27644" y="13611"/>
                  </a:lnTo>
                  <a:lnTo>
                    <a:pt x="26603" y="13198"/>
                  </a:lnTo>
                  <a:lnTo>
                    <a:pt x="25554" y="12983"/>
                  </a:lnTo>
                  <a:lnTo>
                    <a:pt x="24505" y="12983"/>
                  </a:lnTo>
                  <a:lnTo>
                    <a:pt x="23456" y="12983"/>
                  </a:lnTo>
                  <a:lnTo>
                    <a:pt x="22201" y="13404"/>
                  </a:lnTo>
                  <a:lnTo>
                    <a:pt x="21367" y="14032"/>
                  </a:lnTo>
                  <a:lnTo>
                    <a:pt x="20524" y="14660"/>
                  </a:lnTo>
                  <a:lnTo>
                    <a:pt x="14660" y="20524"/>
                  </a:lnTo>
                  <a:lnTo>
                    <a:pt x="14660" y="20524"/>
                  </a:lnTo>
                  <a:lnTo>
                    <a:pt x="13826" y="21367"/>
                  </a:lnTo>
                  <a:lnTo>
                    <a:pt x="13404" y="22407"/>
                  </a:lnTo>
                  <a:lnTo>
                    <a:pt x="12992" y="23456"/>
                  </a:lnTo>
                  <a:lnTo>
                    <a:pt x="12777" y="24505"/>
                  </a:lnTo>
                  <a:lnTo>
                    <a:pt x="12777" y="25760"/>
                  </a:lnTo>
                  <a:lnTo>
                    <a:pt x="12992" y="26809"/>
                  </a:lnTo>
                  <a:lnTo>
                    <a:pt x="13404" y="27858"/>
                  </a:lnTo>
                  <a:lnTo>
                    <a:pt x="14032" y="28693"/>
                  </a:lnTo>
                  <a:lnTo>
                    <a:pt x="21779" y="38538"/>
                  </a:lnTo>
                  <a:lnTo>
                    <a:pt x="21779" y="38538"/>
                  </a:lnTo>
                  <a:lnTo>
                    <a:pt x="20524" y="40842"/>
                  </a:lnTo>
                  <a:lnTo>
                    <a:pt x="19484" y="43353"/>
                  </a:lnTo>
                  <a:lnTo>
                    <a:pt x="18641" y="45864"/>
                  </a:lnTo>
                  <a:lnTo>
                    <a:pt x="17807" y="48374"/>
                  </a:lnTo>
                  <a:lnTo>
                    <a:pt x="5451" y="49630"/>
                  </a:lnTo>
                  <a:lnTo>
                    <a:pt x="5451" y="49630"/>
                  </a:lnTo>
                  <a:lnTo>
                    <a:pt x="4402" y="50051"/>
                  </a:lnTo>
                  <a:lnTo>
                    <a:pt x="3353" y="50472"/>
                  </a:lnTo>
                  <a:lnTo>
                    <a:pt x="2304" y="51100"/>
                  </a:lnTo>
                  <a:lnTo>
                    <a:pt x="1470" y="51728"/>
                  </a:lnTo>
                  <a:lnTo>
                    <a:pt x="842" y="52777"/>
                  </a:lnTo>
                  <a:lnTo>
                    <a:pt x="421" y="53611"/>
                  </a:lnTo>
                  <a:lnTo>
                    <a:pt x="8" y="54866"/>
                  </a:lnTo>
                  <a:lnTo>
                    <a:pt x="8" y="55915"/>
                  </a:lnTo>
                  <a:lnTo>
                    <a:pt x="8" y="64084"/>
                  </a:lnTo>
                  <a:lnTo>
                    <a:pt x="8" y="64084"/>
                  </a:lnTo>
                  <a:lnTo>
                    <a:pt x="8" y="65339"/>
                  </a:lnTo>
                  <a:lnTo>
                    <a:pt x="421" y="66388"/>
                  </a:lnTo>
                  <a:lnTo>
                    <a:pt x="842" y="67437"/>
                  </a:lnTo>
                  <a:lnTo>
                    <a:pt x="1470" y="68271"/>
                  </a:lnTo>
                  <a:lnTo>
                    <a:pt x="2304" y="69105"/>
                  </a:lnTo>
                  <a:lnTo>
                    <a:pt x="3353" y="69742"/>
                  </a:lnTo>
                  <a:lnTo>
                    <a:pt x="4402" y="70154"/>
                  </a:lnTo>
                  <a:lnTo>
                    <a:pt x="5451" y="70369"/>
                  </a:lnTo>
                  <a:lnTo>
                    <a:pt x="17807" y="71831"/>
                  </a:lnTo>
                  <a:lnTo>
                    <a:pt x="17807" y="71831"/>
                  </a:lnTo>
                  <a:lnTo>
                    <a:pt x="18641" y="74342"/>
                  </a:lnTo>
                  <a:lnTo>
                    <a:pt x="19484" y="76646"/>
                  </a:lnTo>
                  <a:lnTo>
                    <a:pt x="20524" y="79157"/>
                  </a:lnTo>
                  <a:lnTo>
                    <a:pt x="21779" y="81461"/>
                  </a:lnTo>
                  <a:lnTo>
                    <a:pt x="14032" y="91306"/>
                  </a:lnTo>
                  <a:lnTo>
                    <a:pt x="14032" y="91306"/>
                  </a:lnTo>
                  <a:lnTo>
                    <a:pt x="13404" y="92355"/>
                  </a:lnTo>
                  <a:lnTo>
                    <a:pt x="12992" y="93404"/>
                  </a:lnTo>
                  <a:lnTo>
                    <a:pt x="12777" y="94445"/>
                  </a:lnTo>
                  <a:lnTo>
                    <a:pt x="12777" y="95494"/>
                  </a:lnTo>
                  <a:lnTo>
                    <a:pt x="12992" y="96543"/>
                  </a:lnTo>
                  <a:lnTo>
                    <a:pt x="13404" y="97592"/>
                  </a:lnTo>
                  <a:lnTo>
                    <a:pt x="13826" y="98641"/>
                  </a:lnTo>
                  <a:lnTo>
                    <a:pt x="14660" y="99475"/>
                  </a:lnTo>
                  <a:lnTo>
                    <a:pt x="20524" y="105339"/>
                  </a:lnTo>
                  <a:lnTo>
                    <a:pt x="20524" y="105339"/>
                  </a:lnTo>
                  <a:lnTo>
                    <a:pt x="21367" y="106173"/>
                  </a:lnTo>
                  <a:lnTo>
                    <a:pt x="22201" y="106595"/>
                  </a:lnTo>
                  <a:lnTo>
                    <a:pt x="23456" y="107016"/>
                  </a:lnTo>
                  <a:lnTo>
                    <a:pt x="24505" y="107222"/>
                  </a:lnTo>
                  <a:lnTo>
                    <a:pt x="25554" y="107222"/>
                  </a:lnTo>
                  <a:lnTo>
                    <a:pt x="26603" y="106801"/>
                  </a:lnTo>
                  <a:lnTo>
                    <a:pt x="27644" y="106388"/>
                  </a:lnTo>
                  <a:lnTo>
                    <a:pt x="28693" y="105967"/>
                  </a:lnTo>
                  <a:lnTo>
                    <a:pt x="38538" y="98220"/>
                  </a:lnTo>
                  <a:lnTo>
                    <a:pt x="38538" y="98220"/>
                  </a:lnTo>
                  <a:lnTo>
                    <a:pt x="40842" y="99269"/>
                  </a:lnTo>
                  <a:lnTo>
                    <a:pt x="43147" y="100524"/>
                  </a:lnTo>
                  <a:lnTo>
                    <a:pt x="45657" y="101358"/>
                  </a:lnTo>
                  <a:lnTo>
                    <a:pt x="48168" y="102201"/>
                  </a:lnTo>
                  <a:lnTo>
                    <a:pt x="49638" y="114548"/>
                  </a:lnTo>
                  <a:lnTo>
                    <a:pt x="49638" y="114548"/>
                  </a:lnTo>
                  <a:lnTo>
                    <a:pt x="49845" y="115597"/>
                  </a:lnTo>
                  <a:lnTo>
                    <a:pt x="50266" y="116646"/>
                  </a:lnTo>
                  <a:lnTo>
                    <a:pt x="50894" y="117695"/>
                  </a:lnTo>
                  <a:lnTo>
                    <a:pt x="51728" y="118529"/>
                  </a:lnTo>
                  <a:lnTo>
                    <a:pt x="52570" y="119157"/>
                  </a:lnTo>
                  <a:lnTo>
                    <a:pt x="53611" y="119578"/>
                  </a:lnTo>
                  <a:lnTo>
                    <a:pt x="54660" y="120000"/>
                  </a:lnTo>
                  <a:lnTo>
                    <a:pt x="55709" y="120000"/>
                  </a:lnTo>
                  <a:lnTo>
                    <a:pt x="64084" y="120000"/>
                  </a:lnTo>
                  <a:lnTo>
                    <a:pt x="64084" y="120000"/>
                  </a:lnTo>
                  <a:lnTo>
                    <a:pt x="65133" y="120000"/>
                  </a:lnTo>
                  <a:lnTo>
                    <a:pt x="66388" y="119578"/>
                  </a:lnTo>
                  <a:lnTo>
                    <a:pt x="67222" y="119157"/>
                  </a:lnTo>
                  <a:lnTo>
                    <a:pt x="68271" y="118529"/>
                  </a:lnTo>
                  <a:lnTo>
                    <a:pt x="68899" y="117695"/>
                  </a:lnTo>
                  <a:lnTo>
                    <a:pt x="69527" y="116646"/>
                  </a:lnTo>
                  <a:lnTo>
                    <a:pt x="69948" y="115597"/>
                  </a:lnTo>
                  <a:lnTo>
                    <a:pt x="70154" y="114548"/>
                  </a:lnTo>
                  <a:lnTo>
                    <a:pt x="71625" y="102201"/>
                  </a:lnTo>
                  <a:lnTo>
                    <a:pt x="71625" y="102201"/>
                  </a:lnTo>
                  <a:lnTo>
                    <a:pt x="74135" y="101358"/>
                  </a:lnTo>
                  <a:lnTo>
                    <a:pt x="76646" y="100524"/>
                  </a:lnTo>
                  <a:lnTo>
                    <a:pt x="79165" y="99269"/>
                  </a:lnTo>
                  <a:lnTo>
                    <a:pt x="81470" y="98220"/>
                  </a:lnTo>
                  <a:lnTo>
                    <a:pt x="91306" y="105967"/>
                  </a:lnTo>
                  <a:lnTo>
                    <a:pt x="91306" y="105967"/>
                  </a:lnTo>
                  <a:lnTo>
                    <a:pt x="92149" y="106388"/>
                  </a:lnTo>
                  <a:lnTo>
                    <a:pt x="93190" y="106801"/>
                  </a:lnTo>
                  <a:lnTo>
                    <a:pt x="94239" y="107222"/>
                  </a:lnTo>
                  <a:lnTo>
                    <a:pt x="95494" y="107222"/>
                  </a:lnTo>
                  <a:lnTo>
                    <a:pt x="96543" y="107016"/>
                  </a:lnTo>
                  <a:lnTo>
                    <a:pt x="97592" y="106595"/>
                  </a:lnTo>
                  <a:lnTo>
                    <a:pt x="98641" y="106173"/>
                  </a:lnTo>
                  <a:lnTo>
                    <a:pt x="99475" y="105339"/>
                  </a:lnTo>
                  <a:lnTo>
                    <a:pt x="105339" y="99475"/>
                  </a:lnTo>
                  <a:lnTo>
                    <a:pt x="105339" y="99475"/>
                  </a:lnTo>
                  <a:lnTo>
                    <a:pt x="105967" y="98641"/>
                  </a:lnTo>
                  <a:lnTo>
                    <a:pt x="106595" y="97592"/>
                  </a:lnTo>
                  <a:lnTo>
                    <a:pt x="106809" y="96543"/>
                  </a:lnTo>
                  <a:lnTo>
                    <a:pt x="107016" y="95494"/>
                  </a:lnTo>
                  <a:lnTo>
                    <a:pt x="107016" y="94445"/>
                  </a:lnTo>
                  <a:lnTo>
                    <a:pt x="106809" y="93404"/>
                  </a:lnTo>
                  <a:lnTo>
                    <a:pt x="106388" y="92355"/>
                  </a:lnTo>
                  <a:lnTo>
                    <a:pt x="105760" y="91306"/>
                  </a:lnTo>
                  <a:lnTo>
                    <a:pt x="98013" y="81461"/>
                  </a:lnTo>
                  <a:lnTo>
                    <a:pt x="98013" y="81461"/>
                  </a:lnTo>
                  <a:lnTo>
                    <a:pt x="99269" y="79157"/>
                  </a:lnTo>
                  <a:lnTo>
                    <a:pt x="100318" y="76646"/>
                  </a:lnTo>
                  <a:lnTo>
                    <a:pt x="101358" y="74342"/>
                  </a:lnTo>
                  <a:lnTo>
                    <a:pt x="101986" y="71831"/>
                  </a:lnTo>
                  <a:lnTo>
                    <a:pt x="114557" y="70369"/>
                  </a:lnTo>
                  <a:lnTo>
                    <a:pt x="114557" y="70369"/>
                  </a:lnTo>
                  <a:lnTo>
                    <a:pt x="115597" y="70154"/>
                  </a:lnTo>
                  <a:lnTo>
                    <a:pt x="116646" y="69742"/>
                  </a:lnTo>
                  <a:lnTo>
                    <a:pt x="117489" y="69105"/>
                  </a:lnTo>
                  <a:lnTo>
                    <a:pt x="118323" y="68271"/>
                  </a:lnTo>
                  <a:lnTo>
                    <a:pt x="118950" y="67437"/>
                  </a:lnTo>
                  <a:lnTo>
                    <a:pt x="119578" y="66388"/>
                  </a:lnTo>
                  <a:lnTo>
                    <a:pt x="119793" y="65339"/>
                  </a:lnTo>
                  <a:lnTo>
                    <a:pt x="120000" y="64084"/>
                  </a:lnTo>
                  <a:lnTo>
                    <a:pt x="120000" y="55915"/>
                  </a:lnTo>
                  <a:lnTo>
                    <a:pt x="120000" y="55915"/>
                  </a:lnTo>
                  <a:lnTo>
                    <a:pt x="119793" y="54866"/>
                  </a:lnTo>
                  <a:lnTo>
                    <a:pt x="119578" y="53611"/>
                  </a:lnTo>
                  <a:lnTo>
                    <a:pt x="118950" y="52777"/>
                  </a:lnTo>
                  <a:lnTo>
                    <a:pt x="118323" y="51728"/>
                  </a:lnTo>
                  <a:lnTo>
                    <a:pt x="117489" y="51100"/>
                  </a:lnTo>
                  <a:lnTo>
                    <a:pt x="116646" y="50472"/>
                  </a:lnTo>
                  <a:lnTo>
                    <a:pt x="115597" y="50051"/>
                  </a:lnTo>
                  <a:lnTo>
                    <a:pt x="114557" y="49630"/>
                  </a:lnTo>
                  <a:lnTo>
                    <a:pt x="114557" y="49630"/>
                  </a:lnTo>
                  <a:close/>
                  <a:moveTo>
                    <a:pt x="73714" y="73929"/>
                  </a:moveTo>
                  <a:lnTo>
                    <a:pt x="73714" y="73929"/>
                  </a:lnTo>
                  <a:lnTo>
                    <a:pt x="72252" y="75184"/>
                  </a:lnTo>
                  <a:lnTo>
                    <a:pt x="70782" y="76440"/>
                  </a:lnTo>
                  <a:lnTo>
                    <a:pt x="69114" y="77274"/>
                  </a:lnTo>
                  <a:lnTo>
                    <a:pt x="67222" y="78116"/>
                  </a:lnTo>
                  <a:lnTo>
                    <a:pt x="65554" y="78744"/>
                  </a:lnTo>
                  <a:lnTo>
                    <a:pt x="63662" y="79157"/>
                  </a:lnTo>
                  <a:lnTo>
                    <a:pt x="61779" y="79372"/>
                  </a:lnTo>
                  <a:lnTo>
                    <a:pt x="59896" y="79578"/>
                  </a:lnTo>
                  <a:lnTo>
                    <a:pt x="58013" y="79372"/>
                  </a:lnTo>
                  <a:lnTo>
                    <a:pt x="56130" y="79157"/>
                  </a:lnTo>
                  <a:lnTo>
                    <a:pt x="54453" y="78744"/>
                  </a:lnTo>
                  <a:lnTo>
                    <a:pt x="52570" y="78116"/>
                  </a:lnTo>
                  <a:lnTo>
                    <a:pt x="50894" y="77274"/>
                  </a:lnTo>
                  <a:lnTo>
                    <a:pt x="49217" y="76440"/>
                  </a:lnTo>
                  <a:lnTo>
                    <a:pt x="47540" y="75184"/>
                  </a:lnTo>
                  <a:lnTo>
                    <a:pt x="46079" y="73929"/>
                  </a:lnTo>
                  <a:lnTo>
                    <a:pt x="46079" y="73929"/>
                  </a:lnTo>
                  <a:lnTo>
                    <a:pt x="44815" y="72459"/>
                  </a:lnTo>
                  <a:lnTo>
                    <a:pt x="43559" y="70782"/>
                  </a:lnTo>
                  <a:lnTo>
                    <a:pt x="42725" y="69105"/>
                  </a:lnTo>
                  <a:lnTo>
                    <a:pt x="41883" y="67437"/>
                  </a:lnTo>
                  <a:lnTo>
                    <a:pt x="41255" y="65546"/>
                  </a:lnTo>
                  <a:lnTo>
                    <a:pt x="40842" y="63662"/>
                  </a:lnTo>
                  <a:lnTo>
                    <a:pt x="40421" y="61986"/>
                  </a:lnTo>
                  <a:lnTo>
                    <a:pt x="40421" y="60103"/>
                  </a:lnTo>
                  <a:lnTo>
                    <a:pt x="40421" y="58220"/>
                  </a:lnTo>
                  <a:lnTo>
                    <a:pt x="40842" y="56337"/>
                  </a:lnTo>
                  <a:lnTo>
                    <a:pt x="41255" y="54453"/>
                  </a:lnTo>
                  <a:lnTo>
                    <a:pt x="41883" y="52777"/>
                  </a:lnTo>
                  <a:lnTo>
                    <a:pt x="42725" y="50894"/>
                  </a:lnTo>
                  <a:lnTo>
                    <a:pt x="43559" y="49217"/>
                  </a:lnTo>
                  <a:lnTo>
                    <a:pt x="44815" y="47747"/>
                  </a:lnTo>
                  <a:lnTo>
                    <a:pt x="46079" y="46285"/>
                  </a:lnTo>
                  <a:lnTo>
                    <a:pt x="46079" y="46285"/>
                  </a:lnTo>
                  <a:lnTo>
                    <a:pt x="47540" y="44815"/>
                  </a:lnTo>
                  <a:lnTo>
                    <a:pt x="49217" y="43774"/>
                  </a:lnTo>
                  <a:lnTo>
                    <a:pt x="50894" y="42725"/>
                  </a:lnTo>
                  <a:lnTo>
                    <a:pt x="52570" y="41883"/>
                  </a:lnTo>
                  <a:lnTo>
                    <a:pt x="54453" y="41255"/>
                  </a:lnTo>
                  <a:lnTo>
                    <a:pt x="56130" y="40842"/>
                  </a:lnTo>
                  <a:lnTo>
                    <a:pt x="58013" y="40627"/>
                  </a:lnTo>
                  <a:lnTo>
                    <a:pt x="59896" y="40421"/>
                  </a:lnTo>
                  <a:lnTo>
                    <a:pt x="61779" y="40627"/>
                  </a:lnTo>
                  <a:lnTo>
                    <a:pt x="63662" y="40842"/>
                  </a:lnTo>
                  <a:lnTo>
                    <a:pt x="65554" y="41255"/>
                  </a:lnTo>
                  <a:lnTo>
                    <a:pt x="67222" y="41883"/>
                  </a:lnTo>
                  <a:lnTo>
                    <a:pt x="69114" y="42725"/>
                  </a:lnTo>
                  <a:lnTo>
                    <a:pt x="70782" y="43774"/>
                  </a:lnTo>
                  <a:lnTo>
                    <a:pt x="72252" y="44815"/>
                  </a:lnTo>
                  <a:lnTo>
                    <a:pt x="73714" y="46285"/>
                  </a:lnTo>
                  <a:lnTo>
                    <a:pt x="73714" y="46285"/>
                  </a:lnTo>
                  <a:lnTo>
                    <a:pt x="75184" y="47747"/>
                  </a:lnTo>
                  <a:lnTo>
                    <a:pt x="76233" y="49217"/>
                  </a:lnTo>
                  <a:lnTo>
                    <a:pt x="77274" y="50894"/>
                  </a:lnTo>
                  <a:lnTo>
                    <a:pt x="78116" y="52777"/>
                  </a:lnTo>
                  <a:lnTo>
                    <a:pt x="78744" y="54453"/>
                  </a:lnTo>
                  <a:lnTo>
                    <a:pt x="79165" y="56337"/>
                  </a:lnTo>
                  <a:lnTo>
                    <a:pt x="79372" y="58220"/>
                  </a:lnTo>
                  <a:lnTo>
                    <a:pt x="79372" y="60103"/>
                  </a:lnTo>
                  <a:lnTo>
                    <a:pt x="79372" y="61986"/>
                  </a:lnTo>
                  <a:lnTo>
                    <a:pt x="79165" y="63662"/>
                  </a:lnTo>
                  <a:lnTo>
                    <a:pt x="78744" y="65546"/>
                  </a:lnTo>
                  <a:lnTo>
                    <a:pt x="78116" y="67437"/>
                  </a:lnTo>
                  <a:lnTo>
                    <a:pt x="77274" y="69105"/>
                  </a:lnTo>
                  <a:lnTo>
                    <a:pt x="76233" y="70782"/>
                  </a:lnTo>
                  <a:lnTo>
                    <a:pt x="75184" y="72459"/>
                  </a:lnTo>
                  <a:lnTo>
                    <a:pt x="73714" y="73929"/>
                  </a:lnTo>
                  <a:lnTo>
                    <a:pt x="73714" y="73929"/>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0" name="Shape 170"/>
            <p:cNvSpPr/>
            <p:nvPr/>
          </p:nvSpPr>
          <p:spPr>
            <a:xfrm>
              <a:off x="5566575" y="3193575"/>
              <a:ext cx="198523" cy="198523"/>
            </a:xfrm>
            <a:custGeom>
              <a:pathLst>
                <a:path extrusionOk="0" fill="none" h="120000" w="120000">
                  <a:moveTo>
                    <a:pt x="109678" y="32398"/>
                  </a:moveTo>
                  <a:lnTo>
                    <a:pt x="92754" y="36086"/>
                  </a:lnTo>
                  <a:lnTo>
                    <a:pt x="92754" y="36086"/>
                  </a:lnTo>
                  <a:lnTo>
                    <a:pt x="90910" y="33502"/>
                  </a:lnTo>
                  <a:lnTo>
                    <a:pt x="88704" y="31295"/>
                  </a:lnTo>
                  <a:lnTo>
                    <a:pt x="94597" y="14733"/>
                  </a:lnTo>
                  <a:lnTo>
                    <a:pt x="94597" y="14733"/>
                  </a:lnTo>
                  <a:lnTo>
                    <a:pt x="94960" y="13630"/>
                  </a:lnTo>
                  <a:lnTo>
                    <a:pt x="94960" y="12527"/>
                  </a:lnTo>
                  <a:lnTo>
                    <a:pt x="94597" y="10321"/>
                  </a:lnTo>
                  <a:lnTo>
                    <a:pt x="93116" y="8477"/>
                  </a:lnTo>
                  <a:lnTo>
                    <a:pt x="92391" y="7374"/>
                  </a:lnTo>
                  <a:lnTo>
                    <a:pt x="91650" y="7011"/>
                  </a:lnTo>
                  <a:lnTo>
                    <a:pt x="83913" y="2961"/>
                  </a:lnTo>
                  <a:lnTo>
                    <a:pt x="83913" y="2961"/>
                  </a:lnTo>
                  <a:lnTo>
                    <a:pt x="82810" y="2584"/>
                  </a:lnTo>
                  <a:lnTo>
                    <a:pt x="81707" y="2584"/>
                  </a:lnTo>
                  <a:lnTo>
                    <a:pt x="79501" y="2584"/>
                  </a:lnTo>
                  <a:lnTo>
                    <a:pt x="77295" y="3687"/>
                  </a:lnTo>
                  <a:lnTo>
                    <a:pt x="76554" y="4427"/>
                  </a:lnTo>
                  <a:lnTo>
                    <a:pt x="75829" y="5168"/>
                  </a:lnTo>
                  <a:lnTo>
                    <a:pt x="66248" y="19886"/>
                  </a:lnTo>
                  <a:lnTo>
                    <a:pt x="66248" y="19886"/>
                  </a:lnTo>
                  <a:lnTo>
                    <a:pt x="62939" y="19523"/>
                  </a:lnTo>
                  <a:lnTo>
                    <a:pt x="59992" y="19523"/>
                  </a:lnTo>
                  <a:lnTo>
                    <a:pt x="52633" y="3687"/>
                  </a:lnTo>
                  <a:lnTo>
                    <a:pt x="52633" y="3687"/>
                  </a:lnTo>
                  <a:lnTo>
                    <a:pt x="51907" y="2584"/>
                  </a:lnTo>
                  <a:lnTo>
                    <a:pt x="51167" y="1858"/>
                  </a:lnTo>
                  <a:lnTo>
                    <a:pt x="49323" y="755"/>
                  </a:lnTo>
                  <a:lnTo>
                    <a:pt x="47117" y="15"/>
                  </a:lnTo>
                  <a:lnTo>
                    <a:pt x="46014" y="15"/>
                  </a:lnTo>
                  <a:lnTo>
                    <a:pt x="44911" y="377"/>
                  </a:lnTo>
                  <a:lnTo>
                    <a:pt x="36811" y="2961"/>
                  </a:lnTo>
                  <a:lnTo>
                    <a:pt x="36811" y="2961"/>
                  </a:lnTo>
                  <a:lnTo>
                    <a:pt x="35708" y="3324"/>
                  </a:lnTo>
                  <a:lnTo>
                    <a:pt x="34605" y="4064"/>
                  </a:lnTo>
                  <a:lnTo>
                    <a:pt x="33124" y="5908"/>
                  </a:lnTo>
                  <a:lnTo>
                    <a:pt x="32398" y="8114"/>
                  </a:lnTo>
                  <a:lnTo>
                    <a:pt x="32398" y="9217"/>
                  </a:lnTo>
                  <a:lnTo>
                    <a:pt x="32398" y="10321"/>
                  </a:lnTo>
                  <a:lnTo>
                    <a:pt x="36071" y="27623"/>
                  </a:lnTo>
                  <a:lnTo>
                    <a:pt x="36071" y="27623"/>
                  </a:lnTo>
                  <a:lnTo>
                    <a:pt x="33502" y="29452"/>
                  </a:lnTo>
                  <a:lnTo>
                    <a:pt x="31295" y="31658"/>
                  </a:lnTo>
                  <a:lnTo>
                    <a:pt x="15096" y="25402"/>
                  </a:lnTo>
                  <a:lnTo>
                    <a:pt x="15096" y="25402"/>
                  </a:lnTo>
                  <a:lnTo>
                    <a:pt x="13993" y="25402"/>
                  </a:lnTo>
                  <a:lnTo>
                    <a:pt x="12527" y="25039"/>
                  </a:lnTo>
                  <a:lnTo>
                    <a:pt x="10306" y="25780"/>
                  </a:lnTo>
                  <a:lnTo>
                    <a:pt x="8477" y="26883"/>
                  </a:lnTo>
                  <a:lnTo>
                    <a:pt x="7737" y="27623"/>
                  </a:lnTo>
                  <a:lnTo>
                    <a:pt x="6996" y="28726"/>
                  </a:lnTo>
                  <a:lnTo>
                    <a:pt x="3324" y="36086"/>
                  </a:lnTo>
                  <a:lnTo>
                    <a:pt x="3324" y="36086"/>
                  </a:lnTo>
                  <a:lnTo>
                    <a:pt x="2946" y="37189"/>
                  </a:lnTo>
                  <a:lnTo>
                    <a:pt x="2584" y="38292"/>
                  </a:lnTo>
                  <a:lnTo>
                    <a:pt x="2946" y="40861"/>
                  </a:lnTo>
                  <a:lnTo>
                    <a:pt x="3687" y="42704"/>
                  </a:lnTo>
                  <a:lnTo>
                    <a:pt x="4427" y="43808"/>
                  </a:lnTo>
                  <a:lnTo>
                    <a:pt x="5530" y="44548"/>
                  </a:lnTo>
                  <a:lnTo>
                    <a:pt x="20249" y="54114"/>
                  </a:lnTo>
                  <a:lnTo>
                    <a:pt x="20249" y="54114"/>
                  </a:lnTo>
                  <a:lnTo>
                    <a:pt x="19886" y="57060"/>
                  </a:lnTo>
                  <a:lnTo>
                    <a:pt x="19508" y="60370"/>
                  </a:lnTo>
                  <a:lnTo>
                    <a:pt x="3687" y="67729"/>
                  </a:lnTo>
                  <a:lnTo>
                    <a:pt x="3687" y="67729"/>
                  </a:lnTo>
                  <a:lnTo>
                    <a:pt x="2946" y="68107"/>
                  </a:lnTo>
                  <a:lnTo>
                    <a:pt x="1843" y="68832"/>
                  </a:lnTo>
                  <a:lnTo>
                    <a:pt x="740" y="71038"/>
                  </a:lnTo>
                  <a:lnTo>
                    <a:pt x="0" y="73260"/>
                  </a:lnTo>
                  <a:lnTo>
                    <a:pt x="377" y="74363"/>
                  </a:lnTo>
                  <a:lnTo>
                    <a:pt x="377" y="75466"/>
                  </a:lnTo>
                  <a:lnTo>
                    <a:pt x="3324" y="83566"/>
                  </a:lnTo>
                  <a:lnTo>
                    <a:pt x="3324" y="83566"/>
                  </a:lnTo>
                  <a:lnTo>
                    <a:pt x="3687" y="84291"/>
                  </a:lnTo>
                  <a:lnTo>
                    <a:pt x="4427" y="85394"/>
                  </a:lnTo>
                  <a:lnTo>
                    <a:pt x="5893" y="86875"/>
                  </a:lnTo>
                  <a:lnTo>
                    <a:pt x="8099" y="87601"/>
                  </a:lnTo>
                  <a:lnTo>
                    <a:pt x="9202" y="87601"/>
                  </a:lnTo>
                  <a:lnTo>
                    <a:pt x="10306" y="87601"/>
                  </a:lnTo>
                  <a:lnTo>
                    <a:pt x="27608" y="83928"/>
                  </a:lnTo>
                  <a:lnTo>
                    <a:pt x="27608" y="83928"/>
                  </a:lnTo>
                  <a:lnTo>
                    <a:pt x="29452" y="86497"/>
                  </a:lnTo>
                  <a:lnTo>
                    <a:pt x="31658" y="88704"/>
                  </a:lnTo>
                  <a:lnTo>
                    <a:pt x="25765" y="105266"/>
                  </a:lnTo>
                  <a:lnTo>
                    <a:pt x="25765" y="105266"/>
                  </a:lnTo>
                  <a:lnTo>
                    <a:pt x="25402" y="106384"/>
                  </a:lnTo>
                  <a:lnTo>
                    <a:pt x="25402" y="107487"/>
                  </a:lnTo>
                  <a:lnTo>
                    <a:pt x="25765" y="109693"/>
                  </a:lnTo>
                  <a:lnTo>
                    <a:pt x="26868" y="111522"/>
                  </a:lnTo>
                  <a:lnTo>
                    <a:pt x="27971" y="112262"/>
                  </a:lnTo>
                  <a:lnTo>
                    <a:pt x="28711" y="113003"/>
                  </a:lnTo>
                  <a:lnTo>
                    <a:pt x="36448" y="116675"/>
                  </a:lnTo>
                  <a:lnTo>
                    <a:pt x="36448" y="116675"/>
                  </a:lnTo>
                  <a:lnTo>
                    <a:pt x="37551" y="117415"/>
                  </a:lnTo>
                  <a:lnTo>
                    <a:pt x="38655" y="117415"/>
                  </a:lnTo>
                  <a:lnTo>
                    <a:pt x="40861" y="117415"/>
                  </a:lnTo>
                  <a:lnTo>
                    <a:pt x="43067" y="116312"/>
                  </a:lnTo>
                  <a:lnTo>
                    <a:pt x="43808" y="115572"/>
                  </a:lnTo>
                  <a:lnTo>
                    <a:pt x="44533" y="114846"/>
                  </a:lnTo>
                  <a:lnTo>
                    <a:pt x="54114" y="100113"/>
                  </a:lnTo>
                  <a:lnTo>
                    <a:pt x="54114" y="100113"/>
                  </a:lnTo>
                  <a:lnTo>
                    <a:pt x="57423" y="100491"/>
                  </a:lnTo>
                  <a:lnTo>
                    <a:pt x="60370" y="100491"/>
                  </a:lnTo>
                  <a:lnTo>
                    <a:pt x="67729" y="116312"/>
                  </a:lnTo>
                  <a:lnTo>
                    <a:pt x="67729" y="116312"/>
                  </a:lnTo>
                  <a:lnTo>
                    <a:pt x="68469" y="117415"/>
                  </a:lnTo>
                  <a:lnTo>
                    <a:pt x="69195" y="118156"/>
                  </a:lnTo>
                  <a:lnTo>
                    <a:pt x="71038" y="119259"/>
                  </a:lnTo>
                  <a:lnTo>
                    <a:pt x="73245" y="120000"/>
                  </a:lnTo>
                  <a:lnTo>
                    <a:pt x="74348" y="120000"/>
                  </a:lnTo>
                  <a:lnTo>
                    <a:pt x="75451" y="119622"/>
                  </a:lnTo>
                  <a:lnTo>
                    <a:pt x="83551" y="117053"/>
                  </a:lnTo>
                  <a:lnTo>
                    <a:pt x="83551" y="117053"/>
                  </a:lnTo>
                  <a:lnTo>
                    <a:pt x="84654" y="116675"/>
                  </a:lnTo>
                  <a:lnTo>
                    <a:pt x="85394" y="115950"/>
                  </a:lnTo>
                  <a:lnTo>
                    <a:pt x="86860" y="114106"/>
                  </a:lnTo>
                  <a:lnTo>
                    <a:pt x="87963" y="111900"/>
                  </a:lnTo>
                  <a:lnTo>
                    <a:pt x="87963" y="110797"/>
                  </a:lnTo>
                  <a:lnTo>
                    <a:pt x="87963" y="109693"/>
                  </a:lnTo>
                  <a:lnTo>
                    <a:pt x="84291" y="92391"/>
                  </a:lnTo>
                  <a:lnTo>
                    <a:pt x="84291" y="92391"/>
                  </a:lnTo>
                  <a:lnTo>
                    <a:pt x="86497" y="90547"/>
                  </a:lnTo>
                  <a:lnTo>
                    <a:pt x="89066" y="88341"/>
                  </a:lnTo>
                  <a:lnTo>
                    <a:pt x="105266" y="94597"/>
                  </a:lnTo>
                  <a:lnTo>
                    <a:pt x="105266" y="94597"/>
                  </a:lnTo>
                  <a:lnTo>
                    <a:pt x="106369" y="94597"/>
                  </a:lnTo>
                  <a:lnTo>
                    <a:pt x="107472" y="94975"/>
                  </a:lnTo>
                  <a:lnTo>
                    <a:pt x="109678" y="94234"/>
                  </a:lnTo>
                  <a:lnTo>
                    <a:pt x="111885" y="93131"/>
                  </a:lnTo>
                  <a:lnTo>
                    <a:pt x="112625" y="92391"/>
                  </a:lnTo>
                  <a:lnTo>
                    <a:pt x="113366" y="91288"/>
                  </a:lnTo>
                  <a:lnTo>
                    <a:pt x="117038" y="83566"/>
                  </a:lnTo>
                  <a:lnTo>
                    <a:pt x="117038" y="83566"/>
                  </a:lnTo>
                  <a:lnTo>
                    <a:pt x="117415" y="82825"/>
                  </a:lnTo>
                  <a:lnTo>
                    <a:pt x="117778" y="81344"/>
                  </a:lnTo>
                  <a:lnTo>
                    <a:pt x="117415" y="79138"/>
                  </a:lnTo>
                  <a:lnTo>
                    <a:pt x="116312" y="77295"/>
                  </a:lnTo>
                  <a:lnTo>
                    <a:pt x="115572" y="76191"/>
                  </a:lnTo>
                  <a:lnTo>
                    <a:pt x="114831" y="75466"/>
                  </a:lnTo>
                  <a:lnTo>
                    <a:pt x="100113" y="65885"/>
                  </a:lnTo>
                  <a:lnTo>
                    <a:pt x="100113" y="65885"/>
                  </a:lnTo>
                  <a:lnTo>
                    <a:pt x="100476" y="62954"/>
                  </a:lnTo>
                  <a:lnTo>
                    <a:pt x="100476" y="59629"/>
                  </a:lnTo>
                  <a:lnTo>
                    <a:pt x="116312" y="52270"/>
                  </a:lnTo>
                  <a:lnTo>
                    <a:pt x="116312" y="52270"/>
                  </a:lnTo>
                  <a:lnTo>
                    <a:pt x="117415" y="51907"/>
                  </a:lnTo>
                  <a:lnTo>
                    <a:pt x="118519" y="51167"/>
                  </a:lnTo>
                  <a:lnTo>
                    <a:pt x="119622" y="48961"/>
                  </a:lnTo>
                  <a:lnTo>
                    <a:pt x="119984" y="46754"/>
                  </a:lnTo>
                  <a:lnTo>
                    <a:pt x="119984" y="45651"/>
                  </a:lnTo>
                  <a:lnTo>
                    <a:pt x="119984" y="44548"/>
                  </a:lnTo>
                  <a:lnTo>
                    <a:pt x="117038" y="36448"/>
                  </a:lnTo>
                  <a:lnTo>
                    <a:pt x="117038" y="36448"/>
                  </a:lnTo>
                  <a:lnTo>
                    <a:pt x="116675" y="35345"/>
                  </a:lnTo>
                  <a:lnTo>
                    <a:pt x="115935" y="34605"/>
                  </a:lnTo>
                  <a:lnTo>
                    <a:pt x="114106" y="33139"/>
                  </a:lnTo>
                  <a:lnTo>
                    <a:pt x="112262" y="32398"/>
                  </a:lnTo>
                  <a:lnTo>
                    <a:pt x="111159" y="32398"/>
                  </a:lnTo>
                  <a:lnTo>
                    <a:pt x="109678" y="32398"/>
                  </a:lnTo>
                  <a:lnTo>
                    <a:pt x="109678" y="32398"/>
                  </a:lnTo>
                  <a:close/>
                  <a:moveTo>
                    <a:pt x="82810" y="71416"/>
                  </a:moveTo>
                  <a:lnTo>
                    <a:pt x="82810" y="71416"/>
                  </a:lnTo>
                  <a:lnTo>
                    <a:pt x="81344" y="73622"/>
                  </a:lnTo>
                  <a:lnTo>
                    <a:pt x="79879" y="75466"/>
                  </a:lnTo>
                  <a:lnTo>
                    <a:pt x="78398" y="77672"/>
                  </a:lnTo>
                  <a:lnTo>
                    <a:pt x="76554" y="79138"/>
                  </a:lnTo>
                  <a:lnTo>
                    <a:pt x="74726" y="80619"/>
                  </a:lnTo>
                  <a:lnTo>
                    <a:pt x="72504" y="82085"/>
                  </a:lnTo>
                  <a:lnTo>
                    <a:pt x="70298" y="83188"/>
                  </a:lnTo>
                  <a:lnTo>
                    <a:pt x="68092" y="83928"/>
                  </a:lnTo>
                  <a:lnTo>
                    <a:pt x="65885" y="84669"/>
                  </a:lnTo>
                  <a:lnTo>
                    <a:pt x="63316" y="85032"/>
                  </a:lnTo>
                  <a:lnTo>
                    <a:pt x="61095" y="85394"/>
                  </a:lnTo>
                  <a:lnTo>
                    <a:pt x="58526" y="85032"/>
                  </a:lnTo>
                  <a:lnTo>
                    <a:pt x="55942" y="85032"/>
                  </a:lnTo>
                  <a:lnTo>
                    <a:pt x="53736" y="84291"/>
                  </a:lnTo>
                  <a:lnTo>
                    <a:pt x="51167" y="83566"/>
                  </a:lnTo>
                  <a:lnTo>
                    <a:pt x="48961" y="82448"/>
                  </a:lnTo>
                  <a:lnTo>
                    <a:pt x="48961" y="82448"/>
                  </a:lnTo>
                  <a:lnTo>
                    <a:pt x="46754" y="81344"/>
                  </a:lnTo>
                  <a:lnTo>
                    <a:pt x="44533" y="79879"/>
                  </a:lnTo>
                  <a:lnTo>
                    <a:pt x="42704" y="78035"/>
                  </a:lnTo>
                  <a:lnTo>
                    <a:pt x="40861" y="76569"/>
                  </a:lnTo>
                  <a:lnTo>
                    <a:pt x="39380" y="74363"/>
                  </a:lnTo>
                  <a:lnTo>
                    <a:pt x="38277" y="72519"/>
                  </a:lnTo>
                  <a:lnTo>
                    <a:pt x="37174" y="70313"/>
                  </a:lnTo>
                  <a:lnTo>
                    <a:pt x="36071" y="68107"/>
                  </a:lnTo>
                  <a:lnTo>
                    <a:pt x="35708" y="65523"/>
                  </a:lnTo>
                  <a:lnTo>
                    <a:pt x="34967" y="63316"/>
                  </a:lnTo>
                  <a:lnTo>
                    <a:pt x="34967" y="60748"/>
                  </a:lnTo>
                  <a:lnTo>
                    <a:pt x="34967" y="58526"/>
                  </a:lnTo>
                  <a:lnTo>
                    <a:pt x="35345" y="55957"/>
                  </a:lnTo>
                  <a:lnTo>
                    <a:pt x="35708" y="53373"/>
                  </a:lnTo>
                  <a:lnTo>
                    <a:pt x="36448" y="51167"/>
                  </a:lnTo>
                  <a:lnTo>
                    <a:pt x="37551" y="48598"/>
                  </a:lnTo>
                  <a:lnTo>
                    <a:pt x="37551" y="48598"/>
                  </a:lnTo>
                  <a:lnTo>
                    <a:pt x="39017" y="46392"/>
                  </a:lnTo>
                  <a:lnTo>
                    <a:pt x="40498" y="44548"/>
                  </a:lnTo>
                  <a:lnTo>
                    <a:pt x="41964" y="42342"/>
                  </a:lnTo>
                  <a:lnTo>
                    <a:pt x="43808" y="40861"/>
                  </a:lnTo>
                  <a:lnTo>
                    <a:pt x="45636" y="39395"/>
                  </a:lnTo>
                  <a:lnTo>
                    <a:pt x="47857" y="37914"/>
                  </a:lnTo>
                  <a:lnTo>
                    <a:pt x="50064" y="36811"/>
                  </a:lnTo>
                  <a:lnTo>
                    <a:pt x="52270" y="36086"/>
                  </a:lnTo>
                  <a:lnTo>
                    <a:pt x="54476" y="35345"/>
                  </a:lnTo>
                  <a:lnTo>
                    <a:pt x="57045" y="34982"/>
                  </a:lnTo>
                  <a:lnTo>
                    <a:pt x="59267" y="34605"/>
                  </a:lnTo>
                  <a:lnTo>
                    <a:pt x="61836" y="34982"/>
                  </a:lnTo>
                  <a:lnTo>
                    <a:pt x="64420" y="34982"/>
                  </a:lnTo>
                  <a:lnTo>
                    <a:pt x="66626" y="35708"/>
                  </a:lnTo>
                  <a:lnTo>
                    <a:pt x="69195" y="36448"/>
                  </a:lnTo>
                  <a:lnTo>
                    <a:pt x="71401" y="37551"/>
                  </a:lnTo>
                  <a:lnTo>
                    <a:pt x="71401" y="37551"/>
                  </a:lnTo>
                  <a:lnTo>
                    <a:pt x="73607" y="38655"/>
                  </a:lnTo>
                  <a:lnTo>
                    <a:pt x="75829" y="40136"/>
                  </a:lnTo>
                  <a:lnTo>
                    <a:pt x="77657" y="41964"/>
                  </a:lnTo>
                  <a:lnTo>
                    <a:pt x="79501" y="43445"/>
                  </a:lnTo>
                  <a:lnTo>
                    <a:pt x="80982" y="45651"/>
                  </a:lnTo>
                  <a:lnTo>
                    <a:pt x="82085" y="47495"/>
                  </a:lnTo>
                  <a:lnTo>
                    <a:pt x="83188" y="49701"/>
                  </a:lnTo>
                  <a:lnTo>
                    <a:pt x="84291" y="51907"/>
                  </a:lnTo>
                  <a:lnTo>
                    <a:pt x="84654" y="54476"/>
                  </a:lnTo>
                  <a:lnTo>
                    <a:pt x="85017" y="56698"/>
                  </a:lnTo>
                  <a:lnTo>
                    <a:pt x="85394" y="59267"/>
                  </a:lnTo>
                  <a:lnTo>
                    <a:pt x="85394" y="61473"/>
                  </a:lnTo>
                  <a:lnTo>
                    <a:pt x="85017" y="64057"/>
                  </a:lnTo>
                  <a:lnTo>
                    <a:pt x="84654" y="66626"/>
                  </a:lnTo>
                  <a:lnTo>
                    <a:pt x="83913" y="68832"/>
                  </a:lnTo>
                  <a:lnTo>
                    <a:pt x="82810" y="71416"/>
                  </a:lnTo>
                  <a:lnTo>
                    <a:pt x="82810" y="71416"/>
                  </a:lnTo>
                  <a:close/>
                </a:path>
              </a:pathLst>
            </a:custGeom>
            <a:noFill/>
            <a:ln cap="rnd" cmpd="sng" w="9525">
              <a:solidFill>
                <a:srgbClr val="FFFF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171" name="Shape 171"/>
          <p:cNvSpPr txBox="1"/>
          <p:nvPr/>
        </p:nvSpPr>
        <p:spPr>
          <a:xfrm>
            <a:off x="2247308" y="1546845"/>
            <a:ext cx="4900536" cy="430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1C405D"/>
              </a:buClr>
              <a:buSzPct val="25000"/>
              <a:buFont typeface="Rockwell"/>
              <a:buNone/>
            </a:pPr>
            <a:r>
              <a:rPr b="1" i="0" lang="en" sz="2000" u="none" cap="none" strike="noStrike">
                <a:solidFill>
                  <a:srgbClr val="1C405D"/>
                </a:solidFill>
                <a:latin typeface="Rockwell"/>
                <a:ea typeface="Rockwell"/>
                <a:cs typeface="Rockwell"/>
                <a:sym typeface="Rockwell"/>
              </a:rPr>
              <a:t>Following the Decision Framework</a:t>
            </a:r>
            <a:r>
              <a:rPr b="1" i="0" lang="en" sz="2200" u="none" cap="none" strike="noStrike">
                <a:solidFill>
                  <a:srgbClr val="1C405D"/>
                </a:solidFill>
                <a:latin typeface="Rockwell"/>
                <a:ea typeface="Rockwell"/>
                <a:cs typeface="Rockwell"/>
                <a:sym typeface="Rockwell"/>
              </a:rPr>
              <a:t>:</a:t>
            </a:r>
          </a:p>
        </p:txBody>
      </p:sp>
      <p:sp>
        <p:nvSpPr>
          <p:cNvPr id="172" name="Shape 172"/>
          <p:cNvSpPr txBox="1"/>
          <p:nvPr/>
        </p:nvSpPr>
        <p:spPr>
          <a:xfrm>
            <a:off x="433725" y="3143825"/>
            <a:ext cx="2500544" cy="1323300"/>
          </a:xfrm>
          <a:prstGeom prst="rect">
            <a:avLst/>
          </a:prstGeom>
          <a:solidFill>
            <a:srgbClr val="94BF6E"/>
          </a:solidFill>
          <a:ln>
            <a:noFill/>
          </a:ln>
        </p:spPr>
        <p:txBody>
          <a:bodyPr anchorCtr="0" anchor="t" bIns="45700" lIns="91425" rIns="91425" tIns="45700">
            <a:noAutofit/>
          </a:bodyPr>
          <a:lstStyle/>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Scientific/Technical Understanding</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Government Engagement</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Public Engagement</a:t>
            </a:r>
          </a:p>
        </p:txBody>
      </p:sp>
      <p:sp>
        <p:nvSpPr>
          <p:cNvPr id="173" name="Shape 173"/>
          <p:cNvSpPr txBox="1"/>
          <p:nvPr/>
        </p:nvSpPr>
        <p:spPr>
          <a:xfrm>
            <a:off x="3105575" y="3143825"/>
            <a:ext cx="2367176" cy="1569599"/>
          </a:xfrm>
          <a:prstGeom prst="rect">
            <a:avLst/>
          </a:prstGeom>
          <a:solidFill>
            <a:srgbClr val="3B8D61"/>
          </a:solidFill>
          <a:ln>
            <a:noFill/>
          </a:ln>
        </p:spPr>
        <p:txBody>
          <a:bodyPr anchorCtr="0" anchor="t" bIns="45700" lIns="91425" rIns="91425" tIns="45700">
            <a:noAutofit/>
          </a:bodyPr>
          <a:lstStyle/>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Understanding of </a:t>
            </a:r>
            <a:r>
              <a:rPr lang="en" sz="1600">
                <a:solidFill>
                  <a:schemeClr val="lt1"/>
                </a:solidFill>
              </a:rPr>
              <a:t>habitat stressors </a:t>
            </a:r>
            <a:r>
              <a:rPr b="0" i="0" lang="en" sz="1600" u="none" cap="none" strike="noStrike">
                <a:solidFill>
                  <a:schemeClr val="lt1"/>
                </a:solidFill>
                <a:latin typeface="Arial"/>
                <a:ea typeface="Arial"/>
                <a:cs typeface="Arial"/>
                <a:sym typeface="Arial"/>
              </a:rPr>
              <a:t>to habitat function</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Agency coordination</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Lack of public engagement</a:t>
            </a:r>
          </a:p>
        </p:txBody>
      </p:sp>
      <p:sp>
        <p:nvSpPr>
          <p:cNvPr id="174" name="Shape 174"/>
          <p:cNvSpPr txBox="1"/>
          <p:nvPr/>
        </p:nvSpPr>
        <p:spPr>
          <a:xfrm>
            <a:off x="5632448" y="3143825"/>
            <a:ext cx="3208799" cy="1896900"/>
          </a:xfrm>
          <a:prstGeom prst="rect">
            <a:avLst/>
          </a:prstGeom>
          <a:solidFill>
            <a:srgbClr val="165751"/>
          </a:solidFill>
          <a:ln>
            <a:noFill/>
          </a:ln>
        </p:spPr>
        <p:txBody>
          <a:bodyPr anchorCtr="0" anchor="t" bIns="45700" lIns="91425" rIns="91425" tIns="45700">
            <a:noAutofit/>
          </a:bodyPr>
          <a:lstStyle/>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Use priority species to evaluate habitat function</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Communicate agency advancements in understanding</a:t>
            </a:r>
          </a:p>
          <a:p>
            <a:pPr indent="-285750" lvl="0" marL="285750" marR="0" rtl="0" algn="l">
              <a:lnSpc>
                <a:spcPct val="100000"/>
              </a:lnSpc>
              <a:spcBef>
                <a:spcPts val="0"/>
              </a:spcBef>
              <a:spcAft>
                <a:spcPts val="0"/>
              </a:spcAft>
              <a:buClr>
                <a:schemeClr val="lt1"/>
              </a:buClr>
              <a:buSzPct val="100000"/>
              <a:buFont typeface="Arial"/>
              <a:buChar char="•"/>
            </a:pPr>
            <a:r>
              <a:rPr b="0" i="0" lang="en" sz="1600" u="none" cap="none" strike="noStrike">
                <a:solidFill>
                  <a:schemeClr val="lt1"/>
                </a:solidFill>
                <a:latin typeface="Arial"/>
                <a:ea typeface="Arial"/>
                <a:cs typeface="Arial"/>
                <a:sym typeface="Arial"/>
              </a:rPr>
              <a:t>Improve communications with partners and local community</a:t>
            </a:r>
          </a:p>
        </p:txBody>
      </p:sp>
      <p:pic>
        <p:nvPicPr>
          <p:cNvPr id="175" name="Shape 175"/>
          <p:cNvPicPr preferRelativeResize="0"/>
          <p:nvPr/>
        </p:nvPicPr>
        <p:blipFill rotWithShape="1">
          <a:blip r:embed="rId3">
            <a:alphaModFix/>
          </a:blip>
          <a:srcRect b="0" l="0" r="0" t="0"/>
          <a:stretch/>
        </p:blipFill>
        <p:spPr>
          <a:xfrm flipH="1">
            <a:off x="7304442" y="483085"/>
            <a:ext cx="1299713" cy="620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type="ctrTitle"/>
          </p:nvPr>
        </p:nvSpPr>
        <p:spPr>
          <a:xfrm>
            <a:off x="3474719" y="1609344"/>
            <a:ext cx="5669280" cy="1481326"/>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rgbClr val="114454"/>
              </a:buClr>
              <a:buSzPct val="25000"/>
              <a:buFont typeface="Roboto Slab"/>
              <a:buNone/>
            </a:pPr>
            <a:r>
              <a:rPr b="1" i="0" lang="en" sz="4800" u="none" cap="none" strike="noStrike">
                <a:solidFill>
                  <a:srgbClr val="114454"/>
                </a:solidFill>
                <a:latin typeface="Rockwell"/>
                <a:ea typeface="Rockwell"/>
                <a:cs typeface="Rockwell"/>
                <a:sym typeface="Rockwell"/>
              </a:rPr>
              <a:t>Progress:</a:t>
            </a:r>
            <a:br>
              <a:rPr b="1" i="0" lang="en" sz="4800" u="none" cap="none" strike="noStrike">
                <a:solidFill>
                  <a:srgbClr val="114454"/>
                </a:solidFill>
                <a:latin typeface="Rockwell"/>
                <a:ea typeface="Rockwell"/>
                <a:cs typeface="Rockwell"/>
                <a:sym typeface="Rockwell"/>
              </a:rPr>
            </a:br>
            <a:r>
              <a:rPr b="1" i="1" lang="en" sz="2200" u="none" cap="none" strike="noStrike">
                <a:solidFill>
                  <a:srgbClr val="114454"/>
                </a:solidFill>
                <a:latin typeface="Rockwell"/>
                <a:ea typeface="Rockwell"/>
                <a:cs typeface="Rockwell"/>
                <a:sym typeface="Rockwell"/>
              </a:rPr>
              <a:t>Are we doing what we said we would do?</a:t>
            </a:r>
          </a:p>
        </p:txBody>
      </p:sp>
      <p:sp>
        <p:nvSpPr>
          <p:cNvPr id="181" name="Shape 181"/>
          <p:cNvSpPr txBox="1"/>
          <p:nvPr/>
        </p:nvSpPr>
        <p:spPr>
          <a:xfrm>
            <a:off x="0" y="503350"/>
            <a:ext cx="3471299" cy="3818698"/>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18637B"/>
              </a:buClr>
              <a:buSzPct val="25000"/>
              <a:buFont typeface="Rockwell"/>
              <a:buNone/>
            </a:pPr>
            <a:r>
              <a:rPr b="0" i="0" lang="en" sz="20000" u="none" cap="none" strike="noStrike">
                <a:solidFill>
                  <a:srgbClr val="18637B"/>
                </a:solidFill>
                <a:latin typeface="Rockwell"/>
                <a:ea typeface="Rockwell"/>
                <a:cs typeface="Rockwell"/>
                <a:sym typeface="Rockwell"/>
              </a:rPr>
              <a:t>2</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