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  <p:sldMasterId id="2147483661" r:id="rId9"/>
    <p:sldMasterId id="2147483674" r:id="rId10"/>
  </p:sldMasterIdLst>
  <p:notesMasterIdLst>
    <p:notesMasterId r:id="rId16"/>
  </p:notesMasterIdLst>
  <p:sldIdLst>
    <p:sldId id="269" r:id="rId11"/>
    <p:sldId id="270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.Skipper" initials="K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107" d="100"/>
          <a:sy n="107" d="100"/>
        </p:scale>
        <p:origin x="-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2T10:17:21.402" idx="3">
    <p:pos x="10" y="10"/>
    <p:text>For the understanding of shoreline stabilitation, is this included in the recently funded by not yet released RFP for developing a shoreline threshold for forage species?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910F-0CB3-4814-A58B-6DFAA3F3BB8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A9F0-0A31-44BB-B638-DACEA931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750E-49C7-4145-9FD1-958343B7C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750E-49C7-4145-9FD1-958343B7C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750E-49C7-4145-9FD1-958343B7C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750E-49C7-4145-9FD1-958343B7C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750E-49C7-4145-9FD1-958343B7CC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1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point-design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87166C4C-A056-4550-AA4B-10FCCEE7E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hape 78"/>
          <p:cNvSpPr txBox="1"/>
          <p:nvPr userDrawn="1"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6" name="Shape 75"/>
          <p:cNvPicPr preferRelativeResize="0"/>
          <p:nvPr userDrawn="1"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2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point-design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87166C4C-A056-4550-AA4B-10FCCEE7E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hape 78"/>
          <p:cNvSpPr txBox="1"/>
          <p:nvPr userDrawn="1"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6" name="Shape 75"/>
          <p:cNvPicPr preferRelativeResize="0"/>
          <p:nvPr userDrawn="1"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79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2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8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7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1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9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1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3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8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9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2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2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0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1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8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1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8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9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94D6-831B-4DB0-B912-596662EAA28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9B0C-C549-40AE-8C28-7D05A811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C527-9E2F-48F1-8EFC-608D4D1FF0A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FCDA-7F3C-42B7-9E6E-BFD30AD4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B695-DA39-46EA-BB33-8DE81C880735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C4B5-F43E-47AE-8892-E57DF9F8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1981201"/>
            <a:ext cx="10363200" cy="348134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FISH HABITAT OUTCOME</a:t>
            </a:r>
            <a:r>
              <a:rPr lang="en-US" altLang="en-US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/>
            </a:r>
            <a:br>
              <a:rPr lang="en-US" altLang="en-US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en-US" altLang="en-US" sz="4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Gina Hunt</a:t>
            </a:r>
            <a:br>
              <a:rPr lang="en-US" altLang="en-US" sz="40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MD. Department of </a:t>
            </a:r>
            <a:r>
              <a:rPr lang="en-US" altLang="en-US" sz="3600" b="1" dirty="0">
                <a:solidFill>
                  <a:schemeClr val="accent1"/>
                </a:solidFill>
                <a:latin typeface="Candara" panose="020E0502030303020204" pitchFamily="34" charset="0"/>
              </a:rPr>
              <a:t>N</a:t>
            </a:r>
            <a:r>
              <a:rPr lang="en-US" altLang="en-US" sz="3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atural Resources</a:t>
            </a:r>
            <a:r>
              <a:rPr lang="en-US" altLang="en-US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/>
            </a:r>
            <a:br>
              <a:rPr lang="en-US" altLang="en-US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</a:br>
            <a:endParaRPr lang="en-US" altLang="en-US" b="1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hape 78"/>
          <p:cNvSpPr txBox="1"/>
          <p:nvPr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5" name="Shape 75"/>
          <p:cNvPicPr preferRelativeResize="0"/>
          <p:nvPr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6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/>
          <p:nvPr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5" name="Shape 75"/>
          <p:cNvPicPr preferRelativeResize="0"/>
          <p:nvPr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3242" y="147086"/>
            <a:ext cx="7617349" cy="887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Update of key actions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250" y="1679561"/>
            <a:ext cx="11017669" cy="46814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actions or performance targets have been removed?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Just a few and they are items that will either not fill a gap or are coordination actions that are ongoing.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actions have been added? 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Determine new financing </a:t>
            </a:r>
            <a:r>
              <a:rPr lang="en-US" sz="2600" dirty="0" smtClean="0">
                <a:solidFill>
                  <a:schemeClr val="accent1"/>
                </a:solidFill>
              </a:rPr>
              <a:t>opportunities- general language. Attend </a:t>
            </a:r>
            <a:r>
              <a:rPr lang="en-US" sz="2600" dirty="0">
                <a:solidFill>
                  <a:schemeClr val="accent1"/>
                </a:solidFill>
              </a:rPr>
              <a:t>the finance </a:t>
            </a:r>
            <a:r>
              <a:rPr lang="en-US" sz="2600" dirty="0" smtClean="0">
                <a:solidFill>
                  <a:schemeClr val="accent1"/>
                </a:solidFill>
              </a:rPr>
              <a:t>workshop and work to </a:t>
            </a:r>
            <a:r>
              <a:rPr lang="en-US" sz="2600" dirty="0">
                <a:solidFill>
                  <a:schemeClr val="accent1"/>
                </a:solidFill>
              </a:rPr>
              <a:t>identify new partners who have a vested interest in </a:t>
            </a:r>
            <a:r>
              <a:rPr lang="en-US" sz="2600" dirty="0" smtClean="0">
                <a:solidFill>
                  <a:schemeClr val="accent1"/>
                </a:solidFill>
              </a:rPr>
              <a:t>fish habitat.</a:t>
            </a:r>
            <a:endParaRPr lang="en-US" sz="2600" dirty="0">
              <a:solidFill>
                <a:schemeClr val="accent1"/>
              </a:solidFill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Communications products for fish habitat incorporation in the WIPs/Workshop/other outreach </a:t>
            </a:r>
            <a:r>
              <a:rPr lang="en-US" sz="2600" dirty="0" smtClean="0">
                <a:solidFill>
                  <a:schemeClr val="accent1"/>
                </a:solidFill>
              </a:rPr>
              <a:t>efforts.</a:t>
            </a:r>
            <a:endParaRPr lang="en-US" sz="2600" dirty="0">
              <a:solidFill>
                <a:schemeClr val="accent1"/>
              </a:solidFill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Citizen monitoring effort for fish </a:t>
            </a:r>
            <a:r>
              <a:rPr lang="en-US" sz="2600" dirty="0" smtClean="0">
                <a:solidFill>
                  <a:schemeClr val="accent1"/>
                </a:solidFill>
              </a:rPr>
              <a:t>habitat. </a:t>
            </a:r>
            <a:r>
              <a:rPr lang="en-US" sz="2600" dirty="0">
                <a:solidFill>
                  <a:schemeClr val="accent1"/>
                </a:solidFill>
              </a:rPr>
              <a:t>Can we partner with </a:t>
            </a:r>
            <a:r>
              <a:rPr lang="en-US" sz="2600" dirty="0" smtClean="0">
                <a:solidFill>
                  <a:schemeClr val="accent1"/>
                </a:solidFill>
              </a:rPr>
              <a:t>existing efforts? Watershed </a:t>
            </a:r>
            <a:r>
              <a:rPr lang="en-US" sz="2600" dirty="0">
                <a:solidFill>
                  <a:schemeClr val="accent1"/>
                </a:solidFill>
              </a:rPr>
              <a:t>organizations </a:t>
            </a:r>
            <a:r>
              <a:rPr lang="en-US" sz="2600" dirty="0" smtClean="0">
                <a:solidFill>
                  <a:schemeClr val="accent1"/>
                </a:solidFill>
              </a:rPr>
              <a:t>may not continue the effort following </a:t>
            </a:r>
            <a:r>
              <a:rPr lang="en-US" sz="2600" dirty="0">
                <a:solidFill>
                  <a:schemeClr val="accent1"/>
                </a:solidFill>
              </a:rPr>
              <a:t>the grant's </a:t>
            </a:r>
            <a:r>
              <a:rPr lang="en-US" sz="2600" dirty="0" smtClean="0">
                <a:solidFill>
                  <a:schemeClr val="accent1"/>
                </a:solidFill>
              </a:rPr>
              <a:t>completion. 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Would </a:t>
            </a:r>
            <a:r>
              <a:rPr lang="en-US" sz="2600" dirty="0">
                <a:solidFill>
                  <a:schemeClr val="accent1"/>
                </a:solidFill>
              </a:rPr>
              <a:t>like to see if we can coordinate any actions with the brook trout or stream health </a:t>
            </a:r>
            <a:r>
              <a:rPr lang="en-US" sz="2600" dirty="0" err="1">
                <a:solidFill>
                  <a:schemeClr val="accent1"/>
                </a:solidFill>
              </a:rPr>
              <a:t>workplans</a:t>
            </a:r>
            <a:r>
              <a:rPr lang="en-US" sz="2600" dirty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/>
          <p:nvPr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5" name="Shape 75"/>
          <p:cNvPicPr preferRelativeResize="0"/>
          <p:nvPr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3242" y="230840"/>
            <a:ext cx="10212124" cy="800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Update of key actions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71562" y="2253893"/>
            <a:ext cx="7323152" cy="41725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Communication products!!!!</a:t>
            </a:r>
            <a:br>
              <a:rPr lang="en-US" sz="2600" dirty="0" smtClean="0">
                <a:solidFill>
                  <a:schemeClr val="accent1"/>
                </a:solidFill>
              </a:rPr>
            </a:br>
            <a:r>
              <a:rPr lang="en-US" sz="2600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*WIP  *Shorelines  *Impervious Surfaces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Follow-up and communication on Workshop that will be held in February 2018.</a:t>
            </a:r>
          </a:p>
          <a:p>
            <a:pPr lvl="2"/>
            <a:r>
              <a:rPr lang="en-US" sz="2400" dirty="0" smtClean="0">
                <a:solidFill>
                  <a:schemeClr val="accent1"/>
                </a:solidFill>
              </a:rPr>
              <a:t>Workshop focus- </a:t>
            </a:r>
            <a:r>
              <a:rPr lang="en-US" sz="2400" dirty="0">
                <a:solidFill>
                  <a:schemeClr val="accent1"/>
                </a:solidFill>
              </a:rPr>
              <a:t>evaluate factors influencing fish habitat and qualify limitations to fish habitat </a:t>
            </a:r>
            <a:r>
              <a:rPr lang="en-US" sz="2400" dirty="0" smtClean="0">
                <a:solidFill>
                  <a:schemeClr val="accent1"/>
                </a:solidFill>
              </a:rPr>
              <a:t>function and communicate </a:t>
            </a:r>
            <a:r>
              <a:rPr lang="en-US" sz="2400" dirty="0">
                <a:solidFill>
                  <a:schemeClr val="accent1"/>
                </a:solidFill>
              </a:rPr>
              <a:t>information and actions that can mitigate </a:t>
            </a:r>
            <a:r>
              <a:rPr lang="en-US" sz="2400" dirty="0" smtClean="0">
                <a:solidFill>
                  <a:schemeClr val="accent1"/>
                </a:solidFill>
              </a:rPr>
              <a:t>factors.</a:t>
            </a:r>
          </a:p>
          <a:p>
            <a:pPr lvl="2"/>
            <a:r>
              <a:rPr lang="en-US" sz="2400" dirty="0" smtClean="0">
                <a:solidFill>
                  <a:schemeClr val="accent1"/>
                </a:solidFill>
              </a:rPr>
              <a:t>Identify data gaps and structure to develop a regional fish habitat assessment.</a:t>
            </a:r>
          </a:p>
          <a:p>
            <a:pPr lvl="2"/>
            <a:r>
              <a:rPr lang="en-US" sz="2400" dirty="0" smtClean="0">
                <a:solidFill>
                  <a:schemeClr val="accent1"/>
                </a:solidFill>
              </a:rPr>
              <a:t>This will fill the understanding gap of </a:t>
            </a:r>
            <a:r>
              <a:rPr lang="en-US" sz="2400" dirty="0">
                <a:solidFill>
                  <a:schemeClr val="accent1"/>
                </a:solidFill>
              </a:rPr>
              <a:t>habitat stressors to habitat </a:t>
            </a:r>
            <a:r>
              <a:rPr lang="en-US" sz="2400" dirty="0" smtClean="0">
                <a:solidFill>
                  <a:schemeClr val="accent1"/>
                </a:solidFill>
              </a:rPr>
              <a:t>function.</a:t>
            </a:r>
            <a:endParaRPr lang="en-US" sz="2400" dirty="0">
              <a:solidFill>
                <a:schemeClr val="accent1"/>
              </a:solidFill>
            </a:endParaRPr>
          </a:p>
          <a:p>
            <a:pPr lvl="2"/>
            <a:endParaRPr lang="en-US" sz="24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809" y="1676159"/>
            <a:ext cx="713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will be the focus of your new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Workplan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45" y="1034555"/>
            <a:ext cx="4423599" cy="53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77608" y="6388670"/>
            <a:ext cx="384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B8D61"/>
              </a:buClr>
              <a:buSzPct val="25000"/>
            </a:pPr>
            <a:r>
              <a:rPr lang="en" b="1" dirty="0">
                <a:solidFill>
                  <a:srgbClr val="000000"/>
                </a:solidFill>
              </a:rPr>
              <a:t>National Fish Habitat Partnership Map</a:t>
            </a:r>
          </a:p>
        </p:txBody>
      </p:sp>
    </p:spTree>
    <p:extLst>
      <p:ext uri="{BB962C8B-B14F-4D97-AF65-F5344CB8AC3E}">
        <p14:creationId xmlns:p14="http://schemas.microsoft.com/office/powerpoint/2010/main" val="28545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/>
          <p:nvPr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5" name="Shape 75"/>
          <p:cNvPicPr preferRelativeResize="0"/>
          <p:nvPr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3242" y="179415"/>
            <a:ext cx="10212124" cy="855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Update of key actions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" y="1679562"/>
            <a:ext cx="6798365" cy="5178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do these changes reflect the asks you presented to the Management Board?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Our ask was to </a:t>
            </a:r>
            <a:r>
              <a:rPr lang="en-US" u="sng" dirty="0" smtClean="0">
                <a:solidFill>
                  <a:schemeClr val="accent1"/>
                </a:solidFill>
              </a:rPr>
              <a:t>incorporate Fish Habitat </a:t>
            </a:r>
            <a:r>
              <a:rPr lang="en-US" u="sng" dirty="0">
                <a:solidFill>
                  <a:schemeClr val="accent1"/>
                </a:solidFill>
              </a:rPr>
              <a:t>into the Phase III Watershed Implementation </a:t>
            </a:r>
            <a:r>
              <a:rPr lang="en-US" u="sng" dirty="0" smtClean="0">
                <a:solidFill>
                  <a:schemeClr val="accent1"/>
                </a:solidFill>
              </a:rPr>
              <a:t>Plans.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Our new </a:t>
            </a:r>
            <a:r>
              <a:rPr lang="en-US" dirty="0" err="1" smtClean="0">
                <a:solidFill>
                  <a:schemeClr val="accent1"/>
                </a:solidFill>
              </a:rPr>
              <a:t>workplan</a:t>
            </a:r>
            <a:r>
              <a:rPr lang="en-US" dirty="0" smtClean="0">
                <a:solidFill>
                  <a:schemeClr val="accent1"/>
                </a:solidFill>
              </a:rPr>
              <a:t> includes actions to create message and outreach material for the WIP and WIP implementers that focuses on Co-Benefits.</a:t>
            </a:r>
          </a:p>
          <a:p>
            <a:pPr marL="0" indent="0">
              <a:buNone/>
            </a:pPr>
            <a:endParaRPr lang="en-US" u="sng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54" y="1124723"/>
            <a:ext cx="4230867" cy="547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/>
          <p:nvPr/>
        </p:nvSpPr>
        <p:spPr>
          <a:xfrm>
            <a:off x="145397" y="842196"/>
            <a:ext cx="1937845" cy="384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115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Chesapeake Bay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ct val="25000"/>
              <a:buFont typeface="Cambria"/>
              <a:buNone/>
            </a:pPr>
            <a:r>
              <a:rPr lang="en" sz="750" b="1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Science. Restoration Partnership</a:t>
            </a:r>
            <a:r>
              <a:rPr lang="en" sz="75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pic>
        <p:nvPicPr>
          <p:cNvPr id="5" name="Shape 75"/>
          <p:cNvPicPr preferRelativeResize="0"/>
          <p:nvPr/>
        </p:nvPicPr>
        <p:blipFill rotWithShape="1">
          <a:blip r:embed="rId3">
            <a:alphaModFix/>
          </a:blip>
          <a:srcRect b="20700"/>
          <a:stretch/>
        </p:blipFill>
        <p:spPr>
          <a:xfrm>
            <a:off x="380906" y="0"/>
            <a:ext cx="1466825" cy="9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83242" y="143376"/>
            <a:ext cx="10108758" cy="887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Gaps and Barriers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981" y="1598212"/>
            <a:ext cx="11386268" cy="52597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What gaps and barriers will exist even after these key action updates? 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WIP Action and engagement is just one communication tool.  We will still need improved:</a:t>
            </a:r>
          </a:p>
          <a:p>
            <a:pPr lvl="2"/>
            <a:r>
              <a:rPr lang="en-US" sz="2600" dirty="0" smtClean="0">
                <a:solidFill>
                  <a:schemeClr val="accent1"/>
                </a:solidFill>
              </a:rPr>
              <a:t>Agency coordination.</a:t>
            </a:r>
            <a:endParaRPr lang="en-US" sz="2600" dirty="0">
              <a:solidFill>
                <a:schemeClr val="accent1"/>
              </a:solidFill>
            </a:endParaRPr>
          </a:p>
          <a:p>
            <a:pPr lvl="2"/>
            <a:r>
              <a:rPr lang="en-US" sz="2600" dirty="0" smtClean="0">
                <a:solidFill>
                  <a:schemeClr val="accent1"/>
                </a:solidFill>
              </a:rPr>
              <a:t>Public engagement.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Understanding the shoreline stabilization performance of living shorelines compared to hardened alternative shoreline structures. Fisheries GIT supported a proposal to ACFHP in September to </a:t>
            </a:r>
            <a:r>
              <a:rPr lang="en-US" sz="2600" dirty="0">
                <a:solidFill>
                  <a:schemeClr val="accent1"/>
                </a:solidFill>
              </a:rPr>
              <a:t>evaluate </a:t>
            </a:r>
            <a:r>
              <a:rPr lang="en-US" sz="2600" dirty="0" smtClean="0">
                <a:solidFill>
                  <a:schemeClr val="accent1"/>
                </a:solidFill>
              </a:rPr>
              <a:t>shoreline restoration methods. Local </a:t>
            </a:r>
            <a:r>
              <a:rPr lang="en-US" sz="2600" dirty="0">
                <a:solidFill>
                  <a:schemeClr val="accent1"/>
                </a:solidFill>
              </a:rPr>
              <a:t>communities have been reluctant to invest in innovative techniques that improve fish habitat and </a:t>
            </a:r>
            <a:r>
              <a:rPr lang="en-US" sz="2600" dirty="0" smtClean="0">
                <a:solidFill>
                  <a:schemeClr val="accent1"/>
                </a:solidFill>
              </a:rPr>
              <a:t>address shoreline </a:t>
            </a:r>
            <a:r>
              <a:rPr lang="en-US" sz="2600" dirty="0">
                <a:solidFill>
                  <a:schemeClr val="accent1"/>
                </a:solidFill>
              </a:rPr>
              <a:t>erosion because information is not available on the performance of the breakwater structure. </a:t>
            </a:r>
            <a:r>
              <a:rPr lang="en-US" sz="2600" dirty="0" smtClean="0">
                <a:solidFill>
                  <a:schemeClr val="accent1"/>
                </a:solidFill>
              </a:rPr>
              <a:t>This study was not funded. 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do you plan on addressing these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gaps/barriers?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We are going to need partners to </a:t>
            </a:r>
            <a:r>
              <a:rPr lang="en-US" sz="2600" dirty="0">
                <a:solidFill>
                  <a:schemeClr val="accent1"/>
                </a:solidFill>
              </a:rPr>
              <a:t>connect us </a:t>
            </a:r>
            <a:r>
              <a:rPr lang="en-US" sz="2600" dirty="0" smtClean="0">
                <a:solidFill>
                  <a:schemeClr val="accent1"/>
                </a:solidFill>
              </a:rPr>
              <a:t>to certain audiences (development planners, </a:t>
            </a:r>
            <a:r>
              <a:rPr lang="en-US" sz="2600" dirty="0">
                <a:solidFill>
                  <a:schemeClr val="accent1"/>
                </a:solidFill>
              </a:rPr>
              <a:t>acquiring permits for shoreline </a:t>
            </a:r>
            <a:r>
              <a:rPr lang="en-US" sz="2600" dirty="0" smtClean="0">
                <a:solidFill>
                  <a:schemeClr val="accent1"/>
                </a:solidFill>
              </a:rPr>
              <a:t>modification or restoration sites). 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Partnering </a:t>
            </a:r>
            <a:r>
              <a:rPr lang="en-US" sz="2600" dirty="0" smtClean="0">
                <a:solidFill>
                  <a:schemeClr val="accent1"/>
                </a:solidFill>
              </a:rPr>
              <a:t>with other outcomes and partnering with other groups that can spread a local message.</a:t>
            </a:r>
            <a:endParaRPr lang="en-US" sz="26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A5DBDCC-E403-4D9E-8CF5-63FF30F0213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0EAB16A-BC43-455D-8C52-F70B0A2C5A9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8410F92-D77F-4B1F-A1CF-740E5E6A533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4279591-A990-41AF-9CDD-694C7320384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4936F31-E18F-4D1F-907A-DE0E5BC5A84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901EAEE-9C4C-4441-82BA-CF3D638428F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E658A73-46F7-4D2E-9133-B1602C55B2D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404</Words>
  <Application>Microsoft Office PowerPoint</Application>
  <PresentationFormat>Custom</PresentationFormat>
  <Paragraphs>48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Custom Design</vt:lpstr>
      <vt:lpstr>1_Custom Design</vt:lpstr>
      <vt:lpstr>FISH HABITAT OUTCOME Gina Hunt MD. Department of Natural Resources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Hobaugh, Paige</dc:creator>
  <cp:lastModifiedBy>Hunt, Gina</cp:lastModifiedBy>
  <cp:revision>36</cp:revision>
  <dcterms:created xsi:type="dcterms:W3CDTF">2017-10-11T17:00:14Z</dcterms:created>
  <dcterms:modified xsi:type="dcterms:W3CDTF">2017-11-02T19:38:13Z</dcterms:modified>
</cp:coreProperties>
</file>