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7"/>
  </p:notesMasterIdLst>
  <p:sldIdLst>
    <p:sldId id="256" r:id="rId9"/>
    <p:sldId id="257" r:id="rId10"/>
    <p:sldId id="265" r:id="rId11"/>
    <p:sldId id="264" r:id="rId12"/>
    <p:sldId id="266" r:id="rId13"/>
    <p:sldId id="267" r:id="rId14"/>
    <p:sldId id="262" r:id="rId15"/>
    <p:sldId id="26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D7910F-0CB3-4814-A58B-6DFAA3F3BB8D}" type="datetimeFigureOut">
              <a:rPr lang="en-US" smtClean="0"/>
              <a:t>10/30/2017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49A9F0-0A31-44BB-B638-DACEA931F228}" type="slidenum">
              <a:rPr lang="en-US" smtClean="0"/>
              <a:t>‹#›</a:t>
            </a:fld>
            <a:endParaRPr lang="en-US" dirty="0"/>
          </a:p>
        </p:txBody>
      </p:sp>
    </p:spTree>
    <p:extLst>
      <p:ext uri="{BB962C8B-B14F-4D97-AF65-F5344CB8AC3E}">
        <p14:creationId xmlns:p14="http://schemas.microsoft.com/office/powerpoint/2010/main" val="391290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11010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99594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372871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42033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297127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115858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161464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249006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10870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29036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FB94D6-831B-4DB0-B912-596662EAA285}" type="datetimeFigureOut">
              <a:rPr lang="en-US" smtClean="0"/>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99B0C-C549-40AE-8C28-7D05A811A744}" type="slidenum">
              <a:rPr lang="en-US" smtClean="0"/>
              <a:t>‹#›</a:t>
            </a:fld>
            <a:endParaRPr lang="en-US" dirty="0"/>
          </a:p>
        </p:txBody>
      </p:sp>
    </p:spTree>
    <p:extLst>
      <p:ext uri="{BB962C8B-B14F-4D97-AF65-F5344CB8AC3E}">
        <p14:creationId xmlns:p14="http://schemas.microsoft.com/office/powerpoint/2010/main" val="37772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B94D6-831B-4DB0-B912-596662EAA285}" type="datetimeFigureOut">
              <a:rPr lang="en-US" smtClean="0"/>
              <a:t>10/30/2017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9B0C-C549-40AE-8C28-7D05A811A744}" type="slidenum">
              <a:rPr lang="en-US" smtClean="0"/>
              <a:t>‹#›</a:t>
            </a:fld>
            <a:endParaRPr lang="en-US" dirty="0"/>
          </a:p>
        </p:txBody>
      </p:sp>
    </p:spTree>
    <p:extLst>
      <p:ext uri="{BB962C8B-B14F-4D97-AF65-F5344CB8AC3E}">
        <p14:creationId xmlns:p14="http://schemas.microsoft.com/office/powerpoint/2010/main" val="191058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US" dirty="0"/>
              <a:t>Fish Passage Outcome</a:t>
            </a:r>
          </a:p>
        </p:txBody>
      </p:sp>
      <p:sp>
        <p:nvSpPr>
          <p:cNvPr id="3" name="Subtitle 2"/>
          <p:cNvSpPr>
            <a:spLocks noGrp="1"/>
          </p:cNvSpPr>
          <p:nvPr>
            <p:ph type="subTitle" idx="1"/>
          </p:nvPr>
        </p:nvSpPr>
        <p:spPr>
          <a:xfrm>
            <a:off x="1524000" y="2387600"/>
            <a:ext cx="9144000" cy="1655762"/>
          </a:xfrm>
        </p:spPr>
        <p:txBody>
          <a:bodyPr/>
          <a:lstStyle/>
          <a:p>
            <a:r>
              <a:rPr lang="en-US" dirty="0"/>
              <a:t>Mary Andrews</a:t>
            </a:r>
          </a:p>
          <a:p>
            <a:r>
              <a:rPr lang="en-US" dirty="0"/>
              <a:t>NOAA Restoration Center</a:t>
            </a:r>
          </a:p>
        </p:txBody>
      </p:sp>
    </p:spTree>
    <p:extLst>
      <p:ext uri="{BB962C8B-B14F-4D97-AF65-F5344CB8AC3E}">
        <p14:creationId xmlns:p14="http://schemas.microsoft.com/office/powerpoint/2010/main" val="68375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updated key actions</a:t>
            </a:r>
          </a:p>
        </p:txBody>
      </p:sp>
      <p:sp>
        <p:nvSpPr>
          <p:cNvPr id="3" name="Content Placeholder 2"/>
          <p:cNvSpPr>
            <a:spLocks noGrp="1"/>
          </p:cNvSpPr>
          <p:nvPr>
            <p:ph idx="1"/>
          </p:nvPr>
        </p:nvSpPr>
        <p:spPr/>
        <p:txBody>
          <a:bodyPr>
            <a:normAutofit fontScale="92500" lnSpcReduction="20000"/>
          </a:bodyPr>
          <a:lstStyle/>
          <a:p>
            <a:r>
              <a:rPr lang="en-US" dirty="0"/>
              <a:t>What actions or performance targets have been removed? Have been added? Why? </a:t>
            </a:r>
            <a:r>
              <a:rPr lang="en-US" dirty="0">
                <a:solidFill>
                  <a:srgbClr val="0070C0"/>
                </a:solidFill>
              </a:rPr>
              <a:t>None added.</a:t>
            </a:r>
          </a:p>
          <a:p>
            <a:pPr lvl="1"/>
            <a:r>
              <a:rPr lang="en-US" dirty="0"/>
              <a:t>Have there been science/data/tool advancements? </a:t>
            </a:r>
            <a:r>
              <a:rPr lang="en-US" dirty="0">
                <a:solidFill>
                  <a:srgbClr val="0070C0"/>
                </a:solidFill>
              </a:rPr>
              <a:t>Chesapeake Fish Passage Prioritization Tool has been updated to new platform with new feature – dam rankings are generally the same.</a:t>
            </a:r>
          </a:p>
          <a:p>
            <a:pPr lvl="1"/>
            <a:r>
              <a:rPr lang="en-US" dirty="0"/>
              <a:t>Are there new funding opportunities? </a:t>
            </a:r>
            <a:r>
              <a:rPr lang="en-US" dirty="0">
                <a:solidFill>
                  <a:srgbClr val="0070C0"/>
                </a:solidFill>
              </a:rPr>
              <a:t>FPWG is aware of several older sources  -NFWF, NOAA Community-based Restoration, USFWS Fish Passage, PA Growing Greener. </a:t>
            </a:r>
          </a:p>
          <a:p>
            <a:r>
              <a:rPr lang="en-US" dirty="0"/>
              <a:t>What will be the focus of your new Workplan? </a:t>
            </a:r>
          </a:p>
          <a:p>
            <a:pPr lvl="1"/>
            <a:r>
              <a:rPr lang="en-US" dirty="0"/>
              <a:t>Are you focusing on creating a more manageable and immediately actionable workplan? Keeping it close to the same? </a:t>
            </a:r>
            <a:r>
              <a:rPr lang="en-US" dirty="0">
                <a:solidFill>
                  <a:srgbClr val="0070C0"/>
                </a:solidFill>
              </a:rPr>
              <a:t>No planned major changes for the work plan</a:t>
            </a:r>
          </a:p>
          <a:p>
            <a:r>
              <a:rPr lang="en-US" dirty="0"/>
              <a:t>How do these changes reflect the asks you presented to the MB? </a:t>
            </a:r>
            <a:r>
              <a:rPr lang="en-US" dirty="0">
                <a:solidFill>
                  <a:srgbClr val="0070C0"/>
                </a:solidFill>
              </a:rPr>
              <a:t>No major changes.</a:t>
            </a:r>
          </a:p>
        </p:txBody>
      </p:sp>
    </p:spTree>
    <p:extLst>
      <p:ext uri="{BB962C8B-B14F-4D97-AF65-F5344CB8AC3E}">
        <p14:creationId xmlns:p14="http://schemas.microsoft.com/office/powerpoint/2010/main" val="170540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88802" y="2519837"/>
            <a:ext cx="8614395" cy="2962913"/>
          </a:xfrm>
          <a:prstGeom prst="rect">
            <a:avLst/>
          </a:prstGeom>
        </p:spPr>
      </p:pic>
      <p:sp>
        <p:nvSpPr>
          <p:cNvPr id="5" name="Rectangle 4"/>
          <p:cNvSpPr/>
          <p:nvPr/>
        </p:nvSpPr>
        <p:spPr>
          <a:xfrm>
            <a:off x="2748742" y="869711"/>
            <a:ext cx="6096000" cy="646331"/>
          </a:xfrm>
          <a:prstGeom prst="rect">
            <a:avLst/>
          </a:prstGeom>
        </p:spPr>
        <p:txBody>
          <a:bodyPr>
            <a:spAutoFit/>
          </a:bodyPr>
          <a:lstStyle/>
          <a:p>
            <a:r>
              <a:rPr lang="en-US" dirty="0"/>
              <a:t>Are you close to reaching the outcome and planning to work to finish it? </a:t>
            </a:r>
          </a:p>
        </p:txBody>
      </p:sp>
    </p:spTree>
    <p:extLst>
      <p:ext uri="{BB962C8B-B14F-4D97-AF65-F5344CB8AC3E}">
        <p14:creationId xmlns:p14="http://schemas.microsoft.com/office/powerpoint/2010/main" val="202674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7837" y="993437"/>
            <a:ext cx="8736325" cy="4871126"/>
          </a:xfrm>
          <a:prstGeom prst="rect">
            <a:avLst/>
          </a:prstGeom>
        </p:spPr>
      </p:pic>
      <p:sp>
        <p:nvSpPr>
          <p:cNvPr id="7" name="Text Placeholder 2"/>
          <p:cNvSpPr txBox="1">
            <a:spLocks/>
          </p:cNvSpPr>
          <p:nvPr/>
        </p:nvSpPr>
        <p:spPr>
          <a:xfrm>
            <a:off x="5108198" y="4956191"/>
            <a:ext cx="751229" cy="314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kern="0" dirty="0">
                <a:latin typeface="Rockwell" panose="02060603020205020403" pitchFamily="18" charset="0"/>
              </a:rPr>
              <a:t>1989</a:t>
            </a:r>
          </a:p>
        </p:txBody>
      </p:sp>
      <p:sp>
        <p:nvSpPr>
          <p:cNvPr id="8" name="Text Placeholder 2"/>
          <p:cNvSpPr txBox="1">
            <a:spLocks/>
          </p:cNvSpPr>
          <p:nvPr/>
        </p:nvSpPr>
        <p:spPr>
          <a:xfrm>
            <a:off x="9534424" y="4956895"/>
            <a:ext cx="751229" cy="314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kern="0" dirty="0">
                <a:latin typeface="Rockwell" panose="02060603020205020403" pitchFamily="18" charset="0"/>
              </a:rPr>
              <a:t>2016</a:t>
            </a:r>
          </a:p>
        </p:txBody>
      </p:sp>
    </p:spTree>
    <p:extLst>
      <p:ext uri="{BB962C8B-B14F-4D97-AF65-F5344CB8AC3E}">
        <p14:creationId xmlns:p14="http://schemas.microsoft.com/office/powerpoint/2010/main" val="388890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486" y="187094"/>
            <a:ext cx="10515600" cy="4351338"/>
          </a:xfrm>
        </p:spPr>
        <p:txBody>
          <a:bodyPr/>
          <a:lstStyle/>
          <a:p>
            <a:pPr marL="457200" lvl="1" indent="0">
              <a:buNone/>
            </a:pPr>
            <a:r>
              <a:rPr lang="en-US" sz="2000" dirty="0">
                <a:solidFill>
                  <a:prstClr val="black"/>
                </a:solidFill>
              </a:rPr>
              <a:t>Are you planning to focus action and work in a particular geographic area? </a:t>
            </a:r>
            <a:r>
              <a:rPr lang="en-US" sz="2000" dirty="0">
                <a:solidFill>
                  <a:srgbClr val="0070C0"/>
                </a:solidFill>
              </a:rPr>
              <a:t>Priority dam removal via the Chesapeake Fish Passage Prioritization Tool</a:t>
            </a:r>
          </a:p>
          <a:p>
            <a:endParaRPr lang="en-US" dirty="0"/>
          </a:p>
        </p:txBody>
      </p:sp>
      <p:pic>
        <p:nvPicPr>
          <p:cNvPr id="4" name="Picture 3"/>
          <p:cNvPicPr>
            <a:picLocks noChangeAspect="1"/>
          </p:cNvPicPr>
          <p:nvPr/>
        </p:nvPicPr>
        <p:blipFill>
          <a:blip r:embed="rId2"/>
          <a:stretch>
            <a:fillRect/>
          </a:stretch>
        </p:blipFill>
        <p:spPr>
          <a:xfrm>
            <a:off x="214658" y="997527"/>
            <a:ext cx="11578621" cy="5424055"/>
          </a:xfrm>
          <a:prstGeom prst="rect">
            <a:avLst/>
          </a:prstGeom>
        </p:spPr>
      </p:pic>
    </p:spTree>
    <p:extLst>
      <p:ext uri="{BB962C8B-B14F-4D97-AF65-F5344CB8AC3E}">
        <p14:creationId xmlns:p14="http://schemas.microsoft.com/office/powerpoint/2010/main" val="48512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9328" y="637308"/>
            <a:ext cx="11892680" cy="5590310"/>
          </a:xfrm>
          <a:prstGeom prst="rect">
            <a:avLst/>
          </a:prstGeom>
        </p:spPr>
      </p:pic>
    </p:spTree>
    <p:extLst>
      <p:ext uri="{BB962C8B-B14F-4D97-AF65-F5344CB8AC3E}">
        <p14:creationId xmlns:p14="http://schemas.microsoft.com/office/powerpoint/2010/main" val="265105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gaps and barriers</a:t>
            </a:r>
          </a:p>
        </p:txBody>
      </p:sp>
      <p:sp>
        <p:nvSpPr>
          <p:cNvPr id="3" name="Content Placeholder 2"/>
          <p:cNvSpPr>
            <a:spLocks noGrp="1"/>
          </p:cNvSpPr>
          <p:nvPr>
            <p:ph idx="1"/>
          </p:nvPr>
        </p:nvSpPr>
        <p:spPr/>
        <p:txBody>
          <a:bodyPr>
            <a:normAutofit fontScale="92500" lnSpcReduction="20000"/>
          </a:bodyPr>
          <a:lstStyle/>
          <a:p>
            <a:r>
              <a:rPr lang="en-US" dirty="0"/>
              <a:t>What gaps and barriers will exist even after these key action updates? Why?</a:t>
            </a:r>
          </a:p>
          <a:p>
            <a:r>
              <a:rPr lang="en-US" b="1" dirty="0">
                <a:solidFill>
                  <a:srgbClr val="0070C0"/>
                </a:solidFill>
              </a:rPr>
              <a:t>Community/Landowner Willingness, Incentivize or Mandate Barrier Removal Projects</a:t>
            </a:r>
            <a:r>
              <a:rPr lang="en-US" dirty="0">
                <a:solidFill>
                  <a:srgbClr val="0070C0"/>
                </a:solidFill>
              </a:rPr>
              <a:t> - Obtaining permission from dam owners to move forward with projects has proven to be complicated with many private dam owners opting to keep their dams in place. </a:t>
            </a:r>
          </a:p>
          <a:p>
            <a:r>
              <a:rPr lang="en-US" b="1" dirty="0">
                <a:solidFill>
                  <a:srgbClr val="0070C0"/>
                </a:solidFill>
              </a:rPr>
              <a:t>Understanding the Ancillary Benefits of Dam Removal (Policy Makers, Dam Owners and Local Government)</a:t>
            </a:r>
            <a:r>
              <a:rPr lang="en-US" dirty="0">
                <a:solidFill>
                  <a:srgbClr val="0070C0"/>
                </a:solidFill>
              </a:rPr>
              <a:t> - Dam removal projects provide many ancillary benefits beyond restoring habitat for target fish species. Flood reduction benefits can be realized in some cases and can result in less nuisance flooding of roadways and bridges.</a:t>
            </a:r>
          </a:p>
          <a:p>
            <a:r>
              <a:rPr lang="en-US" b="1" dirty="0">
                <a:solidFill>
                  <a:srgbClr val="0070C0"/>
                </a:solidFill>
              </a:rPr>
              <a:t>Funding </a:t>
            </a:r>
            <a:r>
              <a:rPr lang="en-US" dirty="0">
                <a:solidFill>
                  <a:srgbClr val="0070C0"/>
                </a:solidFill>
              </a:rPr>
              <a:t>- the ability to achieve change through fish passage projects is largely limited by a lack of resources.    </a:t>
            </a:r>
          </a:p>
        </p:txBody>
      </p:sp>
    </p:spTree>
    <p:extLst>
      <p:ext uri="{BB962C8B-B14F-4D97-AF65-F5344CB8AC3E}">
        <p14:creationId xmlns:p14="http://schemas.microsoft.com/office/powerpoint/2010/main" val="70325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gaps and barriers</a:t>
            </a:r>
          </a:p>
        </p:txBody>
      </p:sp>
      <p:sp>
        <p:nvSpPr>
          <p:cNvPr id="3" name="Content Placeholder 2"/>
          <p:cNvSpPr>
            <a:spLocks noGrp="1"/>
          </p:cNvSpPr>
          <p:nvPr>
            <p:ph idx="1"/>
          </p:nvPr>
        </p:nvSpPr>
        <p:spPr/>
        <p:txBody>
          <a:bodyPr>
            <a:normAutofit fontScale="92500" lnSpcReduction="10000"/>
          </a:bodyPr>
          <a:lstStyle/>
          <a:p>
            <a:r>
              <a:rPr lang="en-US" dirty="0"/>
              <a:t>How do you plan on addressing these gaps/barriers?</a:t>
            </a:r>
          </a:p>
          <a:p>
            <a:pPr lvl="1"/>
            <a:r>
              <a:rPr lang="en-US" dirty="0"/>
              <a:t>Are these needs that the Habitat GIT or Management Board could address? </a:t>
            </a:r>
            <a:r>
              <a:rPr lang="en-US" dirty="0">
                <a:solidFill>
                  <a:srgbClr val="0070C0"/>
                </a:solidFill>
              </a:rPr>
              <a:t>Yes</a:t>
            </a:r>
          </a:p>
          <a:p>
            <a:r>
              <a:rPr lang="en-US" b="1" dirty="0">
                <a:solidFill>
                  <a:srgbClr val="0070C0"/>
                </a:solidFill>
              </a:rPr>
              <a:t>Community/Landowner Willingness, Incentivize or Mandate Barrier Removal Projects</a:t>
            </a:r>
            <a:r>
              <a:rPr lang="en-US" dirty="0">
                <a:solidFill>
                  <a:srgbClr val="0070C0"/>
                </a:solidFill>
              </a:rPr>
              <a:t> -  each state handles this differently.  PA sets example of how dam safety and PFBC work together.  MD investigating PA’s process.</a:t>
            </a:r>
          </a:p>
          <a:p>
            <a:r>
              <a:rPr lang="en-US" b="1" dirty="0">
                <a:solidFill>
                  <a:srgbClr val="0070C0"/>
                </a:solidFill>
              </a:rPr>
              <a:t>Understanding the Ancillary Benefits of Dam Removal (Policy Makers, Dam Owners and Local Government)</a:t>
            </a:r>
            <a:r>
              <a:rPr lang="en-US" dirty="0">
                <a:solidFill>
                  <a:srgbClr val="0070C0"/>
                </a:solidFill>
              </a:rPr>
              <a:t> - Flood reduction benefits can be realized in some dam removals and can result in less nuisance flooding of roadways and bridges. Investigate culvert projects for fish passage and flood reduction benefits.</a:t>
            </a:r>
          </a:p>
          <a:p>
            <a:r>
              <a:rPr lang="en-US" b="1" dirty="0">
                <a:solidFill>
                  <a:srgbClr val="0070C0"/>
                </a:solidFill>
              </a:rPr>
              <a:t>Funding </a:t>
            </a:r>
            <a:r>
              <a:rPr lang="en-US" dirty="0">
                <a:solidFill>
                  <a:srgbClr val="0070C0"/>
                </a:solidFill>
              </a:rPr>
              <a:t>– Ensure Bay Program funding includes dam removal and culvert replacements are priorities for funding.</a:t>
            </a:r>
          </a:p>
          <a:p>
            <a:endParaRPr lang="en-US" dirty="0">
              <a:solidFill>
                <a:srgbClr val="0070C0"/>
              </a:solidFill>
            </a:endParaRPr>
          </a:p>
          <a:p>
            <a:pPr marL="457200" lvl="1" indent="0">
              <a:buNone/>
            </a:pPr>
            <a:endParaRPr lang="en-US" dirty="0"/>
          </a:p>
          <a:p>
            <a:endParaRPr lang="en-US" dirty="0"/>
          </a:p>
        </p:txBody>
      </p:sp>
    </p:spTree>
    <p:extLst>
      <p:ext uri="{BB962C8B-B14F-4D97-AF65-F5344CB8AC3E}">
        <p14:creationId xmlns:p14="http://schemas.microsoft.com/office/powerpoint/2010/main" val="38647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0EAB16A-BC43-455D-8C52-F70B0A2C5A99}">
  <ds:schemaRefs>
    <ds:schemaRef ds:uri="ESRI.ArcGIS.Mapping.OfficeIntegration.PowerPointInfo"/>
  </ds:schemaRefs>
</ds:datastoreItem>
</file>

<file path=customXml/itemProps2.xml><?xml version="1.0" encoding="utf-8"?>
<ds:datastoreItem xmlns:ds="http://schemas.openxmlformats.org/officeDocument/2006/customXml" ds:itemID="{1E658A73-46F7-4D2E-9133-B1602C55B2D0}">
  <ds:schemaRefs>
    <ds:schemaRef ds:uri="ESRI.ArcGIS.Mapping.OfficeIntegration.PowerPointInfo"/>
  </ds:schemaRefs>
</ds:datastoreItem>
</file>

<file path=customXml/itemProps3.xml><?xml version="1.0" encoding="utf-8"?>
<ds:datastoreItem xmlns:ds="http://schemas.openxmlformats.org/officeDocument/2006/customXml" ds:itemID="{D4936F31-E18F-4D1F-907A-DE0E5BC5A841}">
  <ds:schemaRefs>
    <ds:schemaRef ds:uri="ESRI.ArcGIS.Mapping.OfficeIntegration.PowerPointInfo"/>
  </ds:schemaRefs>
</ds:datastoreItem>
</file>

<file path=customXml/itemProps4.xml><?xml version="1.0" encoding="utf-8"?>
<ds:datastoreItem xmlns:ds="http://schemas.openxmlformats.org/officeDocument/2006/customXml" ds:itemID="{F8410F92-D77F-4B1F-A1CF-740E5E6A5338}">
  <ds:schemaRefs>
    <ds:schemaRef ds:uri="ESRI.ArcGIS.Mapping.OfficeIntegration.PowerPointInfo"/>
  </ds:schemaRefs>
</ds:datastoreItem>
</file>

<file path=customXml/itemProps5.xml><?xml version="1.0" encoding="utf-8"?>
<ds:datastoreItem xmlns:ds="http://schemas.openxmlformats.org/officeDocument/2006/customXml" ds:itemID="{C4279591-A990-41AF-9CDD-694C73203848}">
  <ds:schemaRefs>
    <ds:schemaRef ds:uri="ESRI.ArcGIS.Mapping.OfficeIntegration.PowerPointInfo"/>
  </ds:schemaRefs>
</ds:datastoreItem>
</file>

<file path=customXml/itemProps6.xml><?xml version="1.0" encoding="utf-8"?>
<ds:datastoreItem xmlns:ds="http://schemas.openxmlformats.org/officeDocument/2006/customXml" ds:itemID="{8901EAEE-9C4C-4441-82BA-CF3D638428FF}">
  <ds:schemaRefs>
    <ds:schemaRef ds:uri="ESRI.ArcGIS.Mapping.OfficeIntegration.PowerPointInfo"/>
  </ds:schemaRefs>
</ds:datastoreItem>
</file>

<file path=customXml/itemProps7.xml><?xml version="1.0" encoding="utf-8"?>
<ds:datastoreItem xmlns:ds="http://schemas.openxmlformats.org/officeDocument/2006/customXml" ds:itemID="{555D3547-4137-4F66-95C5-D7E0C6E64B2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431</TotalTime>
  <Words>361</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Rockwell</vt:lpstr>
      <vt:lpstr>Office Theme</vt:lpstr>
      <vt:lpstr>Fish Passage Outcome</vt:lpstr>
      <vt:lpstr>Overview of updated key actions</vt:lpstr>
      <vt:lpstr>PowerPoint Presentation</vt:lpstr>
      <vt:lpstr>PowerPoint Presentation</vt:lpstr>
      <vt:lpstr>PowerPoint Presentation</vt:lpstr>
      <vt:lpstr>PowerPoint Presentation</vt:lpstr>
      <vt:lpstr>Remaining gaps and barriers</vt:lpstr>
      <vt:lpstr>Addressing gaps and barriers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Hobaugh, Paige</dc:creator>
  <cp:lastModifiedBy>Hobaugh, Paige</cp:lastModifiedBy>
  <cp:revision>19</cp:revision>
  <cp:lastPrinted>2017-10-30T14:03:45Z</cp:lastPrinted>
  <dcterms:created xsi:type="dcterms:W3CDTF">2017-10-11T17:00:14Z</dcterms:created>
  <dcterms:modified xsi:type="dcterms:W3CDTF">2017-10-30T17:29:30Z</dcterms:modified>
</cp:coreProperties>
</file>