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9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69" d="100"/>
          <a:sy n="69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D4E49-105B-4161-A395-1370A2FDC20C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05092-E393-4DBF-B953-4A4151419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833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●"/>
              <a:tabLst/>
              <a:defRPr/>
            </a:pPr>
            <a:r>
              <a:rPr lang="en-US" dirty="0"/>
              <a:t>Percent of the Riparian Area</a:t>
            </a:r>
            <a:r>
              <a:rPr lang="en-US" baseline="0" dirty="0"/>
              <a:t> that is </a:t>
            </a:r>
            <a:r>
              <a:rPr lang="en-US" dirty="0"/>
              <a:t>Natural Cover (Forest, Shrub, Grassland) These data shown here are based on a 30 meter fixed with riparian</a:t>
            </a:r>
            <a:r>
              <a:rPr lang="en-US" baseline="0" dirty="0"/>
              <a:t> buffer.  We are currently working with Sinan Abood, a USFS research fellow, and USGS to develop a variable width riparian buffer using the 50yr flood for the </a:t>
            </a:r>
            <a:r>
              <a:rPr lang="en-US" baseline="0" dirty="0" err="1"/>
              <a:t>Contential</a:t>
            </a:r>
            <a:r>
              <a:rPr lang="en-US" baseline="0" dirty="0"/>
              <a:t> US.  This new buffer should be finished in late March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lang="en-US"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8155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AC48A-9556-4F8D-AFA1-4ED84B1EE50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38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Free available geospatial data utilized</a:t>
            </a:r>
            <a:r>
              <a:rPr lang="en-US" baseline="0" dirty="0"/>
              <a:t> to delineate variable width riparian areas.</a:t>
            </a:r>
          </a:p>
          <a:p>
            <a:r>
              <a:rPr lang="en-US" baseline="0" dirty="0"/>
              <a:t>We use 10m DEM as default because it is available conus wide.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AC48A-9556-4F8D-AFA1-4ED84B1EE50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98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2384-E1BD-4445-BF8D-B2D765158F89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3685-F9EA-482E-96F0-7993E2755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15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2384-E1BD-4445-BF8D-B2D765158F89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3685-F9EA-482E-96F0-7993E2755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26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2384-E1BD-4445-BF8D-B2D765158F89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3685-F9EA-482E-96F0-7993E2755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75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2384-E1BD-4445-BF8D-B2D765158F89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3685-F9EA-482E-96F0-7993E2755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56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2384-E1BD-4445-BF8D-B2D765158F89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3685-F9EA-482E-96F0-7993E2755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88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2384-E1BD-4445-BF8D-B2D765158F89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3685-F9EA-482E-96F0-7993E2755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19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2384-E1BD-4445-BF8D-B2D765158F89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3685-F9EA-482E-96F0-7993E2755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27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2384-E1BD-4445-BF8D-B2D765158F89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3685-F9EA-482E-96F0-7993E2755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87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2384-E1BD-4445-BF8D-B2D765158F89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3685-F9EA-482E-96F0-7993E2755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39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2384-E1BD-4445-BF8D-B2D765158F89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3685-F9EA-482E-96F0-7993E2755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70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2384-E1BD-4445-BF8D-B2D765158F89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3685-F9EA-482E-96F0-7993E2755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73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42384-E1BD-4445-BF8D-B2D765158F89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43685-F9EA-482E-96F0-7993E2755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7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parian.solution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rlc.gov/" TargetMode="External"/><Relationship Id="rId3" Type="http://schemas.openxmlformats.org/officeDocument/2006/relationships/image" Target="../media/image4.jpg"/><Relationship Id="rId7" Type="http://schemas.openxmlformats.org/officeDocument/2006/relationships/hyperlink" Target="https://viewer.nationalmap.gov/basic/#startU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ws.gov/wetlands/Data/Data-Download.html" TargetMode="External"/><Relationship Id="rId5" Type="http://schemas.openxmlformats.org/officeDocument/2006/relationships/hyperlink" Target="http://nhd.usgs.gov/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maps.waterdata.usgs.gov/mapper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419" y="811907"/>
            <a:ext cx="7772400" cy="514349"/>
          </a:xfrm>
        </p:spPr>
        <p:txBody>
          <a:bodyPr>
            <a:noAutofit/>
          </a:bodyPr>
          <a:lstStyle/>
          <a:p>
            <a:r>
              <a:rPr lang="en-US" sz="4000" b="1" dirty="0"/>
              <a:t>% Riparian Natural Cover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1419" y="1872343"/>
            <a:ext cx="7612369" cy="691515"/>
          </a:xfrm>
        </p:spPr>
        <p:txBody>
          <a:bodyPr>
            <a:normAutofit/>
          </a:bodyPr>
          <a:lstStyle/>
          <a:p>
            <a:pPr marL="133350" indent="0">
              <a:buNone/>
            </a:pPr>
            <a:r>
              <a:rPr lang="en-US" i="1" dirty="0"/>
              <a:t>     30m  Buffer                 vs               Variable Width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3200" y="2462004"/>
            <a:ext cx="4604478" cy="33975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1553" y="2462003"/>
            <a:ext cx="4220980" cy="339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3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042794"/>
            <a:ext cx="8229600" cy="939720"/>
          </a:xfrm>
        </p:spPr>
        <p:txBody>
          <a:bodyPr anchor="ctr" anchorCtr="0">
            <a:normAutofit fontScale="90000"/>
          </a:bodyPr>
          <a:lstStyle/>
          <a:p>
            <a:pPr algn="ctr"/>
            <a:r>
              <a:rPr lang="en-US" sz="3100" b="1" dirty="0">
                <a:solidFill>
                  <a:schemeClr val="tx2">
                    <a:lumMod val="9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National Riparian Areas Base Map</a:t>
            </a:r>
            <a:br>
              <a:rPr lang="en-US" sz="2400" b="1" dirty="0">
                <a:solidFill>
                  <a:schemeClr val="tx2">
                    <a:lumMod val="9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</a:br>
            <a:br>
              <a:rPr lang="en-US" sz="2400" b="1" dirty="0">
                <a:solidFill>
                  <a:schemeClr val="tx2">
                    <a:lumMod val="9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</a:br>
            <a:br>
              <a:rPr lang="en-US" sz="2400" b="1" dirty="0">
                <a:solidFill>
                  <a:schemeClr val="tx2">
                    <a:lumMod val="9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</a:br>
            <a:endParaRPr lang="en-US" sz="3200" b="1" dirty="0">
              <a:solidFill>
                <a:schemeClr val="tx2">
                  <a:lumMod val="90000"/>
                </a:schemeClr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3964" y="1509396"/>
            <a:ext cx="8372563" cy="5212080"/>
          </a:xfrm>
        </p:spPr>
        <p:txBody>
          <a:bodyPr anchor="t" anchorCtr="0">
            <a:noAutofit/>
          </a:bodyPr>
          <a:lstStyle/>
          <a:p>
            <a:pPr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3,167,500+ miles of streams processed </a:t>
            </a:r>
          </a:p>
          <a:p>
            <a:pPr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NHD streams type:  artificial rivers, connectors &amp; stream rivers were processed.  </a:t>
            </a:r>
            <a:r>
              <a:rPr lang="en-US" strike="sngStrike" dirty="0"/>
              <a:t>Ephemeral streams</a:t>
            </a:r>
            <a:r>
              <a:rPr lang="en-US" dirty="0"/>
              <a:t>.</a:t>
            </a:r>
          </a:p>
          <a:p>
            <a:pPr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50-year flood height--the hydrological descriptor of riparian areas. More than 26,000 USGS water gauges used.</a:t>
            </a:r>
          </a:p>
          <a:p>
            <a:pPr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Riparian Buffer Delineation Model (RBDM)v5.2 used on ESRI </a:t>
            </a:r>
            <a:r>
              <a:rPr lang="en-US" dirty="0" err="1"/>
              <a:t>ArcPro</a:t>
            </a:r>
            <a:r>
              <a:rPr lang="en-US" dirty="0"/>
              <a:t> to develop variable width riparian areas. For more details </a:t>
            </a:r>
            <a:r>
              <a:rPr lang="en-US" dirty="0">
                <a:hlinkClick r:id="rId3"/>
              </a:rPr>
              <a:t>www.riparian.solutions</a:t>
            </a:r>
            <a:r>
              <a:rPr lang="en-US" dirty="0"/>
              <a:t>. </a:t>
            </a:r>
          </a:p>
          <a:p>
            <a:pPr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endParaRPr lang="en-US" sz="1600" dirty="0"/>
          </a:p>
          <a:p>
            <a:pPr>
              <a:buClr>
                <a:srgbClr val="FF6600"/>
              </a:buClr>
              <a:buSzPct val="150000"/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Clr>
                <a:srgbClr val="FF6600"/>
              </a:buClr>
              <a:buSzPct val="150000"/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4552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USDA Forest Service  Watershed, Fish, Wildlife, Air &amp; Rare Plants Program - Rangeland Management &amp; Vegetation Ecology, Washington Office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981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7AEBB39A-88CA-4AEE-AC43-B514B104D988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4" y="76204"/>
            <a:ext cx="780879" cy="866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951" y="76204"/>
            <a:ext cx="1847851" cy="86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79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50" y="302315"/>
            <a:ext cx="8229600" cy="990600"/>
          </a:xfrm>
        </p:spPr>
        <p:txBody>
          <a:bodyPr anchor="ctr" anchorCtr="0">
            <a:normAutofit fontScale="90000"/>
          </a:bodyPr>
          <a:lstStyle/>
          <a:p>
            <a:pPr algn="ctr"/>
            <a:r>
              <a:rPr lang="en-US" dirty="0">
                <a:solidFill>
                  <a:schemeClr val="tx2">
                    <a:lumMod val="9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National Riparian Areas Base Map</a:t>
            </a:r>
            <a:br>
              <a:rPr lang="en-US" sz="1800" dirty="0">
                <a:solidFill>
                  <a:schemeClr val="tx2">
                    <a:lumMod val="9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</a:br>
            <a:r>
              <a:rPr lang="en-US" sz="2400" b="1" dirty="0">
                <a:solidFill>
                  <a:schemeClr val="tx2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Data Inputs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4552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USDA Forest Service  Watershed, Fish, Wildlife, Air &amp; Rare Plants Program - Rangeland Management &amp; Vegetation Ecology, Washington Office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7981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7AEBB39A-88CA-4AEE-AC43-B514B104D988}" type="slidenum">
              <a:rPr lang="en-US" smtClean="0"/>
              <a:t>3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951" y="79462"/>
            <a:ext cx="1847851" cy="8635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4" y="76204"/>
            <a:ext cx="780879" cy="866775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1600201" y="1314409"/>
          <a:ext cx="8895521" cy="502044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651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38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07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400" b="0" dirty="0"/>
                        <a:t>Input Data</a:t>
                      </a:r>
                      <a:endParaRPr lang="en-US" sz="24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2400" b="0" dirty="0"/>
                        <a:t>Sources</a:t>
                      </a:r>
                      <a:endParaRPr lang="en-US" sz="24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634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/>
                        <a:t>Streams</a:t>
                      </a:r>
                    </a:p>
                    <a:p>
                      <a:r>
                        <a:rPr lang="en-US" sz="1800" dirty="0"/>
                        <a:t>Watersheds</a:t>
                      </a:r>
                      <a:r>
                        <a:rPr lang="en-US" sz="1800" baseline="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dirty="0"/>
                        <a:t>USGS National Hydrology Dataset (NHD) 1:100K</a:t>
                      </a:r>
                    </a:p>
                    <a:p>
                      <a:r>
                        <a:rPr lang="en-US" sz="1200" dirty="0">
                          <a:hlinkClick r:id="rId5"/>
                        </a:rPr>
                        <a:t>http://nhd.usgs.gov/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6347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kern="1200" dirty="0"/>
                        <a:t>Lakes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USGS National Hydrology Dataset (NHD)</a:t>
                      </a:r>
                    </a:p>
                    <a:p>
                      <a:r>
                        <a:rPr lang="en-US" sz="1200" dirty="0">
                          <a:hlinkClick r:id="rId5"/>
                        </a:rPr>
                        <a:t>http://nhd.usgs.gov/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682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/>
                        <a:t>National</a:t>
                      </a:r>
                      <a:r>
                        <a:rPr lang="en-US" sz="1800" baseline="0" dirty="0"/>
                        <a:t> Wetlands Inventory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dirty="0"/>
                        <a:t>National Wetlands Inventory (NWI)</a:t>
                      </a:r>
                    </a:p>
                    <a:p>
                      <a:r>
                        <a:rPr lang="en-US" sz="1200" dirty="0">
                          <a:hlinkClick r:id="rId6"/>
                        </a:rPr>
                        <a:t>http://www.fws.gov/wetlands/Data/Data-Download.html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03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aseline="0" dirty="0"/>
                        <a:t>10m DEMs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dirty="0"/>
                        <a:t>The</a:t>
                      </a:r>
                      <a:r>
                        <a:rPr lang="en-US" sz="1200" baseline="0" dirty="0"/>
                        <a:t> National Map </a:t>
                      </a:r>
                      <a:r>
                        <a:rPr lang="en-US" sz="1200" baseline="0" dirty="0">
                          <a:hlinkClick r:id="rId7"/>
                        </a:rPr>
                        <a:t>https://viewer.nationalmap.gov/basic/#startUp</a:t>
                      </a:r>
                      <a:r>
                        <a:rPr lang="en-US" sz="1200" baseline="0" dirty="0"/>
                        <a:t> </a:t>
                      </a:r>
                      <a:endParaRPr lang="en-US" sz="1200" dirty="0"/>
                    </a:p>
                    <a:p>
                      <a:endParaRPr lang="en-US" sz="12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971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/>
                        <a:t>Land Cover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dirty="0"/>
                        <a:t>National Land Cover Database </a:t>
                      </a:r>
                      <a:r>
                        <a:rPr lang="en-US" sz="1200" dirty="0">
                          <a:hlinkClick r:id="rId8"/>
                        </a:rPr>
                        <a:t>http://www.mrlc.gov/</a:t>
                      </a:r>
                      <a:endParaRPr lang="en-US" sz="1200" dirty="0"/>
                    </a:p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alibri" panose="020F0502020204030204"/>
                          <a:cs typeface="+mn-cs"/>
                        </a:rPr>
                        <a:t>2006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Calibri" panose="020F0502020204030204"/>
                          <a:cs typeface="+mn-cs"/>
                        </a:rPr>
                        <a:t> &amp; 2011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34976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kern="1200" dirty="0"/>
                        <a:t>50-Year Flood Height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50-year flood height value is calculated using Mason (2007) approach utilizing available USGS water gauges at: </a:t>
                      </a:r>
                      <a:r>
                        <a:rPr lang="en-US" sz="1200" dirty="0">
                          <a:hlinkClick r:id="rId9"/>
                        </a:rPr>
                        <a:t>https://maps.waterdata.usgs.gov/mapper/index.html</a:t>
                      </a:r>
                      <a:r>
                        <a:rPr lang="en-US" sz="1200" dirty="0"/>
                        <a:t> </a:t>
                      </a:r>
                    </a:p>
                    <a:p>
                      <a:endParaRPr lang="en-US" sz="12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6211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368</Words>
  <Application>Microsoft Office PowerPoint</Application>
  <PresentationFormat>Widescreen</PresentationFormat>
  <Paragraphs>38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Wingdings</vt:lpstr>
      <vt:lpstr>Office Theme</vt:lpstr>
      <vt:lpstr>% Riparian Natural Cover</vt:lpstr>
      <vt:lpstr>National Riparian Areas Base Map   </vt:lpstr>
      <vt:lpstr>National Riparian Areas Base Map Data Inputs</vt:lpstr>
    </vt:vector>
  </TitlesOfParts>
  <Company>U. S. Forest 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% Riparian Natural Cover</dc:title>
  <dc:creator>Claggett, Sally -FS</dc:creator>
  <cp:lastModifiedBy>Hobaugh, Paige</cp:lastModifiedBy>
  <cp:revision>1</cp:revision>
  <dcterms:created xsi:type="dcterms:W3CDTF">2019-05-01T13:21:09Z</dcterms:created>
  <dcterms:modified xsi:type="dcterms:W3CDTF">2019-05-01T14:52:09Z</dcterms:modified>
</cp:coreProperties>
</file>