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81706" autoAdjust="0"/>
  </p:normalViewPr>
  <p:slideViewPr>
    <p:cSldViewPr snapToGrid="0">
      <p:cViewPr varScale="1">
        <p:scale>
          <a:sx n="56" d="100"/>
          <a:sy n="56" d="100"/>
        </p:scale>
        <p:origin x="1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C3DE6-7543-4E60-AF3F-A79EA422DAC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13B8C-E4F7-4497-8D86-636BBAE4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5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General overview of contents in slideshow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98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through</a:t>
            </a:r>
            <a:r>
              <a:rPr lang="en-US" baseline="0" dirty="0"/>
              <a:t> the five general steps to demonstrate workflow: </a:t>
            </a:r>
          </a:p>
          <a:p>
            <a:endParaRPr lang="en-US" baseline="0" dirty="0"/>
          </a:p>
          <a:p>
            <a:r>
              <a:rPr lang="en-US" baseline="0" dirty="0"/>
              <a:t>elevation, </a:t>
            </a:r>
          </a:p>
          <a:p>
            <a:endParaRPr lang="en-US" baseline="0" dirty="0"/>
          </a:p>
          <a:p>
            <a:r>
              <a:rPr lang="en-US" baseline="0" dirty="0"/>
              <a:t>10-m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 </a:t>
            </a:r>
          </a:p>
          <a:p>
            <a:endParaRPr lang="en-US" baseline="0" dirty="0"/>
          </a:p>
          <a:p>
            <a:r>
              <a:rPr lang="en-US" baseline="0" dirty="0"/>
              <a:t>valley networking, </a:t>
            </a:r>
          </a:p>
          <a:p>
            <a:endParaRPr lang="en-US" baseline="0" dirty="0"/>
          </a:p>
          <a:p>
            <a:r>
              <a:rPr lang="en-US" baseline="0" dirty="0"/>
              <a:t>1-m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</a:t>
            </a:r>
          </a:p>
          <a:p>
            <a:endParaRPr lang="en-US" baseline="0" dirty="0"/>
          </a:p>
          <a:p>
            <a:r>
              <a:rPr lang="en-US" baseline="0" dirty="0"/>
              <a:t> and channel </a:t>
            </a:r>
            <a:r>
              <a:rPr lang="en-US" baseline="0" dirty="0" err="1"/>
              <a:t>delination</a:t>
            </a:r>
            <a:r>
              <a:rPr lang="en-US" baseline="0" dirty="0"/>
              <a:t> based on contiguity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53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through</a:t>
            </a:r>
            <a:r>
              <a:rPr lang="en-US" baseline="0" dirty="0"/>
              <a:t> the five general steps to demonstrate workflow: </a:t>
            </a:r>
          </a:p>
          <a:p>
            <a:endParaRPr lang="en-US" baseline="0" dirty="0"/>
          </a:p>
          <a:p>
            <a:r>
              <a:rPr lang="en-US" baseline="0" dirty="0"/>
              <a:t>elevation, </a:t>
            </a:r>
          </a:p>
          <a:p>
            <a:endParaRPr lang="en-US" baseline="0" dirty="0"/>
          </a:p>
          <a:p>
            <a:r>
              <a:rPr lang="en-US" baseline="0" dirty="0"/>
              <a:t>10-m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 </a:t>
            </a:r>
          </a:p>
          <a:p>
            <a:endParaRPr lang="en-US" baseline="0" dirty="0"/>
          </a:p>
          <a:p>
            <a:r>
              <a:rPr lang="en-US" baseline="0" dirty="0"/>
              <a:t>valley networking, </a:t>
            </a:r>
          </a:p>
          <a:p>
            <a:endParaRPr lang="en-US" baseline="0" dirty="0"/>
          </a:p>
          <a:p>
            <a:r>
              <a:rPr lang="en-US" baseline="0" dirty="0"/>
              <a:t>1-m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</a:t>
            </a:r>
          </a:p>
          <a:p>
            <a:endParaRPr lang="en-US" baseline="0" dirty="0"/>
          </a:p>
          <a:p>
            <a:r>
              <a:rPr lang="en-US" baseline="0" dirty="0"/>
              <a:t> and channel </a:t>
            </a:r>
            <a:r>
              <a:rPr lang="en-US" baseline="0" dirty="0" err="1"/>
              <a:t>delination</a:t>
            </a:r>
            <a:r>
              <a:rPr lang="en-US" baseline="0" dirty="0"/>
              <a:t> based on contiguity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0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through</a:t>
            </a:r>
            <a:r>
              <a:rPr lang="en-US" baseline="0" dirty="0"/>
              <a:t> the five general steps to demonstrate workflow: </a:t>
            </a:r>
          </a:p>
          <a:p>
            <a:endParaRPr lang="en-US" baseline="0" dirty="0"/>
          </a:p>
          <a:p>
            <a:r>
              <a:rPr lang="en-US" baseline="0" dirty="0"/>
              <a:t>elevation, </a:t>
            </a:r>
          </a:p>
          <a:p>
            <a:endParaRPr lang="en-US" baseline="0" dirty="0"/>
          </a:p>
          <a:p>
            <a:r>
              <a:rPr lang="en-US" baseline="0" dirty="0"/>
              <a:t>10-m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 </a:t>
            </a:r>
          </a:p>
          <a:p>
            <a:endParaRPr lang="en-US" baseline="0" dirty="0"/>
          </a:p>
          <a:p>
            <a:r>
              <a:rPr lang="en-US" baseline="0" dirty="0"/>
              <a:t>valley networking, </a:t>
            </a:r>
          </a:p>
          <a:p>
            <a:endParaRPr lang="en-US" baseline="0" dirty="0"/>
          </a:p>
          <a:p>
            <a:r>
              <a:rPr lang="en-US" baseline="0" dirty="0"/>
              <a:t>1-m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</a:t>
            </a:r>
          </a:p>
          <a:p>
            <a:endParaRPr lang="en-US" baseline="0" dirty="0"/>
          </a:p>
          <a:p>
            <a:r>
              <a:rPr lang="en-US" baseline="0" dirty="0"/>
              <a:t> and channel </a:t>
            </a:r>
            <a:r>
              <a:rPr lang="en-US" baseline="0" dirty="0" err="1"/>
              <a:t>delination</a:t>
            </a:r>
            <a:r>
              <a:rPr lang="en-US" baseline="0" dirty="0"/>
              <a:t> based on contiguity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through</a:t>
            </a:r>
            <a:r>
              <a:rPr lang="en-US" baseline="0" dirty="0"/>
              <a:t> the five general steps to demonstrate workflow: </a:t>
            </a:r>
          </a:p>
          <a:p>
            <a:endParaRPr lang="en-US" baseline="0" dirty="0"/>
          </a:p>
          <a:p>
            <a:r>
              <a:rPr lang="en-US" baseline="0" dirty="0"/>
              <a:t>elevation, </a:t>
            </a:r>
          </a:p>
          <a:p>
            <a:endParaRPr lang="en-US" baseline="0" dirty="0"/>
          </a:p>
          <a:p>
            <a:r>
              <a:rPr lang="en-US" baseline="0" dirty="0"/>
              <a:t>10-m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 </a:t>
            </a:r>
          </a:p>
          <a:p>
            <a:endParaRPr lang="en-US" baseline="0" dirty="0"/>
          </a:p>
          <a:p>
            <a:r>
              <a:rPr lang="en-US" baseline="0" dirty="0"/>
              <a:t>valley networking, </a:t>
            </a:r>
          </a:p>
          <a:p>
            <a:endParaRPr lang="en-US" baseline="0" dirty="0"/>
          </a:p>
          <a:p>
            <a:r>
              <a:rPr lang="en-US" baseline="0" dirty="0"/>
              <a:t>1-m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</a:t>
            </a:r>
          </a:p>
          <a:p>
            <a:endParaRPr lang="en-US" baseline="0" dirty="0"/>
          </a:p>
          <a:p>
            <a:r>
              <a:rPr lang="en-US" baseline="0" dirty="0"/>
              <a:t> and channel </a:t>
            </a:r>
            <a:r>
              <a:rPr lang="en-US" baseline="0" dirty="0" err="1"/>
              <a:t>delination</a:t>
            </a:r>
            <a:r>
              <a:rPr lang="en-US" baseline="0" dirty="0"/>
              <a:t> based on contiguity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1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general data products/applications</a:t>
            </a:r>
          </a:p>
          <a:p>
            <a:endParaRPr lang="en-US" baseline="0" dirty="0"/>
          </a:p>
          <a:p>
            <a:r>
              <a:rPr lang="en-US" baseline="0" dirty="0"/>
              <a:t>Click through animation to show elevation </a:t>
            </a:r>
            <a:r>
              <a:rPr lang="en-US" baseline="0" dirty="0">
                <a:sym typeface="Wingdings" panose="05000000000000000000" pitchFamily="2" charset="2"/>
              </a:rPr>
              <a:t> skeleton  least cost connectivity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Background on projects</a:t>
            </a:r>
          </a:p>
          <a:p>
            <a:endParaRPr lang="en-US" baseline="0" dirty="0"/>
          </a:p>
          <a:p>
            <a:r>
              <a:rPr lang="en-US" baseline="0" dirty="0"/>
              <a:t>Puts them in context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262E-A895-4044-94E7-561A5F960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0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start we needed a basis for understanding variation both</a:t>
            </a:r>
            <a:r>
              <a:rPr lang="en-US" baseline="0" dirty="0"/>
              <a:t> in what it takes to generate a stream and how well various predictions did.</a:t>
            </a:r>
          </a:p>
          <a:p>
            <a:endParaRPr lang="en-US" baseline="0" dirty="0"/>
          </a:p>
          <a:p>
            <a:r>
              <a:rPr lang="en-US" baseline="0" dirty="0"/>
              <a:t>We wanted to incorporate variation in landscape physiography/geology/climate, major land uses, and to the extent practicable, their interaction.</a:t>
            </a:r>
          </a:p>
          <a:p>
            <a:endParaRPr lang="en-US" baseline="0" dirty="0"/>
          </a:p>
          <a:p>
            <a:r>
              <a:rPr lang="en-US" baseline="0" dirty="0"/>
              <a:t>At each local site, we walked up stream networks, locating and photographing channel heads and the initiation of flow.</a:t>
            </a:r>
          </a:p>
          <a:p>
            <a:endParaRPr lang="en-US" baseline="0" dirty="0"/>
          </a:p>
          <a:p>
            <a:r>
              <a:rPr lang="en-US" baseline="0" dirty="0"/>
              <a:t>The goal here was to obtain a limited sample from a broad range of locations.  We did not expect to predict every different type of feature, but wanted a sense of the relative ability of each prediction method as well as a way to visually interpret/extrapolate signals in existing </a:t>
            </a:r>
            <a:r>
              <a:rPr lang="en-US" baseline="0" dirty="0" err="1"/>
              <a:t>lidar</a:t>
            </a:r>
            <a:r>
              <a:rPr lang="en-US" baseline="0" dirty="0"/>
              <a:t>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</a:t>
            </a:r>
            <a:r>
              <a:rPr lang="en-US" baseline="0" dirty="0"/>
              <a:t> wash type, elevation break (traditional head), seep/spring.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55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Concentrated flow mixing surface wash and seepage;</a:t>
            </a:r>
            <a:r>
              <a:rPr lang="en-US" baseline="0" dirty="0"/>
              <a:t> lawn wash augmented by piped runoff; storm sewer discharge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7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Modern detection uses a number of techniques.</a:t>
            </a:r>
          </a:p>
          <a:p>
            <a:endParaRPr lang="en-US" baseline="0" dirty="0"/>
          </a:p>
          <a:p>
            <a:r>
              <a:rPr lang="en-US" baseline="0" dirty="0"/>
              <a:t>Must contrast local estimate of curvature and self-adapting window.</a:t>
            </a:r>
          </a:p>
          <a:p>
            <a:endParaRPr lang="en-US" baseline="0" dirty="0"/>
          </a:p>
          <a:p>
            <a:r>
              <a:rPr lang="en-US" baseline="0" dirty="0"/>
              <a:t>Discuss strengths/weaknesses of process based and direct detection techniques.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8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spread this out over multiple slides.</a:t>
            </a:r>
          </a:p>
          <a:p>
            <a:endParaRPr lang="en-US" dirty="0"/>
          </a:p>
          <a:p>
            <a:r>
              <a:rPr lang="en-US" dirty="0"/>
              <a:t>First need to describe</a:t>
            </a:r>
            <a:r>
              <a:rPr lang="en-US" baseline="0" dirty="0"/>
              <a:t> what it is and what it does.</a:t>
            </a:r>
          </a:p>
          <a:p>
            <a:endParaRPr lang="en-US" baseline="0" dirty="0"/>
          </a:p>
          <a:p>
            <a:r>
              <a:rPr lang="en-US" baseline="0" dirty="0"/>
              <a:t>Then some key behaviors related to parameter selection,  </a:t>
            </a:r>
            <a:r>
              <a:rPr lang="en-US" b="1" baseline="0" dirty="0"/>
              <a:t>This needs its own figure</a:t>
            </a:r>
          </a:p>
          <a:p>
            <a:endParaRPr lang="en-US" baseline="0" dirty="0"/>
          </a:p>
          <a:p>
            <a:r>
              <a:rPr lang="en-US" baseline="0" dirty="0"/>
              <a:t>Then outputs and options.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general</a:t>
            </a:r>
            <a:r>
              <a:rPr lang="en-US" baseline="0" dirty="0"/>
              <a:t> strategy:  flipping the idea of delineating coarse networks from fine scale aggregations</a:t>
            </a:r>
            <a:r>
              <a:rPr lang="mr-IN" baseline="0" dirty="0"/>
              <a:t>–</a:t>
            </a:r>
            <a:r>
              <a:rPr lang="en-US" baseline="0" dirty="0"/>
              <a:t> we delineate the coarse scale networks as a constraint on fine scale patterns.</a:t>
            </a:r>
          </a:p>
          <a:p>
            <a:endParaRPr lang="en-US" baseline="0" dirty="0"/>
          </a:p>
          <a:p>
            <a:r>
              <a:rPr lang="en-US" baseline="0" dirty="0"/>
              <a:t>Depressions more likely to be a channel when in a valley.  Outside of a valley we can have channels, but they have a different formation process</a:t>
            </a:r>
            <a:r>
              <a:rPr lang="mr-IN" baseline="0" dirty="0"/>
              <a:t>…</a:t>
            </a:r>
            <a:r>
              <a:rPr lang="en-US" baseline="0" dirty="0"/>
              <a:t>a distinct </a:t>
            </a:r>
            <a:r>
              <a:rPr lang="en-US" b="1" i="1" baseline="0" dirty="0"/>
              <a:t>process domain</a:t>
            </a:r>
            <a:r>
              <a:rPr lang="en-US" baseline="0" dirty="0"/>
              <a:t>.  Where does this get described?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through</a:t>
            </a:r>
            <a:r>
              <a:rPr lang="en-US" baseline="0" dirty="0"/>
              <a:t> the five general steps to demonstrate workflow: </a:t>
            </a:r>
          </a:p>
          <a:p>
            <a:endParaRPr lang="en-US" baseline="0" dirty="0"/>
          </a:p>
          <a:p>
            <a:r>
              <a:rPr lang="en-US" baseline="0" dirty="0"/>
              <a:t>elevation, </a:t>
            </a:r>
          </a:p>
          <a:p>
            <a:endParaRPr lang="en-US" baseline="0" dirty="0"/>
          </a:p>
          <a:p>
            <a:r>
              <a:rPr lang="en-US" baseline="0" dirty="0"/>
              <a:t>10-m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 </a:t>
            </a:r>
          </a:p>
          <a:p>
            <a:endParaRPr lang="en-US" baseline="0" dirty="0"/>
          </a:p>
          <a:p>
            <a:r>
              <a:rPr lang="en-US" baseline="0" dirty="0"/>
              <a:t>valley networking, </a:t>
            </a:r>
          </a:p>
          <a:p>
            <a:endParaRPr lang="en-US" baseline="0" dirty="0"/>
          </a:p>
          <a:p>
            <a:r>
              <a:rPr lang="en-US" baseline="0" dirty="0"/>
              <a:t>1-m </a:t>
            </a:r>
            <a:r>
              <a:rPr lang="en-US" baseline="0" dirty="0" err="1"/>
              <a:t>geomorphon</a:t>
            </a:r>
            <a:r>
              <a:rPr lang="en-US" baseline="0" dirty="0"/>
              <a:t> classification,</a:t>
            </a:r>
          </a:p>
          <a:p>
            <a:endParaRPr lang="en-US" baseline="0" dirty="0"/>
          </a:p>
          <a:p>
            <a:r>
              <a:rPr lang="en-US" baseline="0" dirty="0"/>
              <a:t> and channel </a:t>
            </a:r>
            <a:r>
              <a:rPr lang="en-US" baseline="0" dirty="0" err="1"/>
              <a:t>delination</a:t>
            </a:r>
            <a:r>
              <a:rPr lang="en-US" baseline="0" dirty="0"/>
              <a:t> based on contiguity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E262E-A895-4044-94E7-561A5F960C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1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5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2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243E9-3405-494B-9C81-F912F8F290E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1AE0-88A1-4F0F-81D3-9D8F158B3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dsaavedra@chesapeakeconservancy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alpha val="65000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50913"/>
            <a:ext cx="12192000" cy="2387600"/>
          </a:xfrm>
        </p:spPr>
        <p:txBody>
          <a:bodyPr>
            <a:noAutofit/>
          </a:bodyPr>
          <a:lstStyle/>
          <a:p>
            <a:r>
              <a:rPr lang="en-US" sz="4800" b="1" dirty="0"/>
              <a:t>Development of Automated Methods for Channel Extraction From LiDAR in Chesapeake Bay Watersheds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6327" y="3475961"/>
            <a:ext cx="9922732" cy="1752600"/>
          </a:xfrm>
        </p:spPr>
        <p:txBody>
          <a:bodyPr>
            <a:normAutofit/>
          </a:bodyPr>
          <a:lstStyle/>
          <a:p>
            <a:r>
              <a:rPr lang="en-US" dirty="0"/>
              <a:t>David Saavedra</a:t>
            </a:r>
          </a:p>
          <a:p>
            <a:r>
              <a:rPr lang="en-US" dirty="0"/>
              <a:t>CBP Forestry Workgroup Meeting, April 03 2019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5470596" y="5043399"/>
            <a:ext cx="2788813" cy="1825643"/>
            <a:chOff x="757176" y="1005840"/>
            <a:chExt cx="6969504" cy="3829685"/>
          </a:xfrm>
        </p:grpSpPr>
        <p:sp>
          <p:nvSpPr>
            <p:cNvPr id="5" name="Rectangle 69"/>
            <p:cNvSpPr>
              <a:spLocks noChangeArrowheads="1"/>
            </p:cNvSpPr>
            <p:nvPr/>
          </p:nvSpPr>
          <p:spPr bwMode="auto">
            <a:xfrm>
              <a:off x="757176" y="1005840"/>
              <a:ext cx="6969504" cy="37947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5852438"/>
              <a:endParaRPr lang="en-US" sz="2400"/>
            </a:p>
          </p:txBody>
        </p:sp>
        <p:grpSp>
          <p:nvGrpSpPr>
            <p:cNvPr id="6" name="Group 200"/>
            <p:cNvGrpSpPr>
              <a:grpSpLocks/>
            </p:cNvGrpSpPr>
            <p:nvPr/>
          </p:nvGrpSpPr>
          <p:grpSpPr bwMode="auto">
            <a:xfrm>
              <a:off x="858838" y="2834640"/>
              <a:ext cx="6867842" cy="2000885"/>
              <a:chOff x="35196297" y="2238703"/>
              <a:chExt cx="6550793" cy="1926731"/>
            </a:xfrm>
          </p:grpSpPr>
          <p:sp>
            <p:nvSpPr>
              <p:cNvPr id="10" name="Rectangle 296"/>
              <p:cNvSpPr>
                <a:spLocks noChangeArrowheads="1"/>
              </p:cNvSpPr>
              <p:nvPr/>
            </p:nvSpPr>
            <p:spPr bwMode="auto">
              <a:xfrm>
                <a:off x="35196297" y="2238703"/>
                <a:ext cx="6550793" cy="1926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pic>
            <p:nvPicPr>
              <p:cNvPr id="11" name="Picture 1171" descr="logo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79848" y="2459061"/>
                <a:ext cx="6146525" cy="1455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199"/>
            <p:cNvGrpSpPr>
              <a:grpSpLocks/>
            </p:cNvGrpSpPr>
            <p:nvPr/>
          </p:nvGrpSpPr>
          <p:grpSpPr bwMode="auto">
            <a:xfrm>
              <a:off x="1745298" y="1013778"/>
              <a:ext cx="5297487" cy="1985962"/>
              <a:chOff x="2301766" y="2207173"/>
              <a:chExt cx="5297213" cy="1986456"/>
            </a:xfrm>
          </p:grpSpPr>
          <p:sp>
            <p:nvSpPr>
              <p:cNvPr id="8" name="Rectangle 295"/>
              <p:cNvSpPr>
                <a:spLocks noChangeArrowheads="1"/>
              </p:cNvSpPr>
              <p:nvPr/>
            </p:nvSpPr>
            <p:spPr bwMode="auto">
              <a:xfrm>
                <a:off x="2301766" y="2207173"/>
                <a:ext cx="5297213" cy="1986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pic>
            <p:nvPicPr>
              <p:cNvPr id="9" name="Picture 823" descr="horiz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3336" y="2478251"/>
                <a:ext cx="4633912" cy="156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975" y="5837924"/>
            <a:ext cx="3760025" cy="10311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0477"/>
            <a:ext cx="2966843" cy="1348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91" y="5146776"/>
            <a:ext cx="2210510" cy="17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5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999641"/>
            <a:ext cx="6505971" cy="5713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590" y="1263112"/>
            <a:ext cx="3241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1. LiDAR elevation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Classify terrain - 10 meter</a:t>
            </a:r>
          </a:p>
          <a:p>
            <a:endParaRPr lang="en-US" dirty="0"/>
          </a:p>
          <a:p>
            <a:r>
              <a:rPr lang="en-US" dirty="0"/>
              <a:t>3. Delineate valley network</a:t>
            </a:r>
          </a:p>
          <a:p>
            <a:endParaRPr lang="en-US" dirty="0"/>
          </a:p>
          <a:p>
            <a:r>
              <a:rPr lang="en-US" dirty="0"/>
              <a:t>4. Classify terrain - 1 meter</a:t>
            </a:r>
          </a:p>
          <a:p>
            <a:endParaRPr lang="en-US" dirty="0"/>
          </a:p>
          <a:p>
            <a:r>
              <a:rPr lang="en-US" dirty="0"/>
              <a:t>5. Extract channels – contiguity with valley network</a:t>
            </a:r>
          </a:p>
        </p:txBody>
      </p:sp>
    </p:spTree>
    <p:extLst>
      <p:ext uri="{BB962C8B-B14F-4D97-AF65-F5344CB8AC3E}">
        <p14:creationId xmlns:p14="http://schemas.microsoft.com/office/powerpoint/2010/main" val="68620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999641"/>
            <a:ext cx="6505971" cy="5713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590" y="1263112"/>
            <a:ext cx="3241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LiDAR elevation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b="1" dirty="0"/>
              <a:t>2. Classify terrain - 10 meter</a:t>
            </a:r>
          </a:p>
          <a:p>
            <a:endParaRPr lang="en-US" dirty="0"/>
          </a:p>
          <a:p>
            <a:r>
              <a:rPr lang="en-US" dirty="0"/>
              <a:t>3. Delineate valley network</a:t>
            </a:r>
          </a:p>
          <a:p>
            <a:endParaRPr lang="en-US" dirty="0"/>
          </a:p>
          <a:p>
            <a:r>
              <a:rPr lang="en-US" dirty="0"/>
              <a:t>4. Classify terrain - 1 meter</a:t>
            </a:r>
          </a:p>
          <a:p>
            <a:endParaRPr lang="en-US" dirty="0"/>
          </a:p>
          <a:p>
            <a:r>
              <a:rPr lang="en-US" dirty="0"/>
              <a:t>5. Extract channels – contiguity with valley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6505971" cy="5703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1525992" cy="2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999641"/>
            <a:ext cx="6505971" cy="5713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590" y="1263112"/>
            <a:ext cx="3241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LiDAR elevation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Classify terrain - 10 meter</a:t>
            </a:r>
          </a:p>
          <a:p>
            <a:endParaRPr lang="en-US" dirty="0"/>
          </a:p>
          <a:p>
            <a:r>
              <a:rPr lang="en-US" b="1" dirty="0"/>
              <a:t>3. Delineate valley network</a:t>
            </a:r>
          </a:p>
          <a:p>
            <a:endParaRPr lang="en-US" dirty="0"/>
          </a:p>
          <a:p>
            <a:r>
              <a:rPr lang="en-US" dirty="0"/>
              <a:t>4. Classify terrain - 1 meter</a:t>
            </a:r>
          </a:p>
          <a:p>
            <a:endParaRPr lang="en-US" dirty="0"/>
          </a:p>
          <a:p>
            <a:r>
              <a:rPr lang="en-US" dirty="0"/>
              <a:t>5. Extract channels – contiguity with valley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6505971" cy="570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63" y="1004884"/>
            <a:ext cx="6493566" cy="57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999641"/>
            <a:ext cx="6505971" cy="5713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590" y="1263112"/>
            <a:ext cx="3241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LiDAR elevation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Classify terrain - 10 meter</a:t>
            </a:r>
          </a:p>
          <a:p>
            <a:endParaRPr lang="en-US" dirty="0"/>
          </a:p>
          <a:p>
            <a:r>
              <a:rPr lang="en-US" dirty="0"/>
              <a:t>3. Delineate valley network</a:t>
            </a:r>
          </a:p>
          <a:p>
            <a:endParaRPr lang="en-US" dirty="0"/>
          </a:p>
          <a:p>
            <a:r>
              <a:rPr lang="en-US" b="1" dirty="0"/>
              <a:t>4. Classify terrain - 1 meter</a:t>
            </a:r>
          </a:p>
          <a:p>
            <a:endParaRPr lang="en-US" dirty="0"/>
          </a:p>
          <a:p>
            <a:r>
              <a:rPr lang="en-US" dirty="0"/>
              <a:t>5. Extract channels – contiguity with valley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6505971" cy="570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63" y="1004884"/>
            <a:ext cx="6493566" cy="570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86" y="1004884"/>
            <a:ext cx="6483519" cy="570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1525992" cy="2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6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999641"/>
            <a:ext cx="6505971" cy="5713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8590" y="1263112"/>
            <a:ext cx="3241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LiDAR elevation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Classify terrain - 10 meter</a:t>
            </a:r>
          </a:p>
          <a:p>
            <a:endParaRPr lang="en-US" dirty="0"/>
          </a:p>
          <a:p>
            <a:r>
              <a:rPr lang="en-US" dirty="0"/>
              <a:t>3. Delineate valley network</a:t>
            </a:r>
          </a:p>
          <a:p>
            <a:endParaRPr lang="en-US" dirty="0"/>
          </a:p>
          <a:p>
            <a:r>
              <a:rPr lang="en-US" dirty="0"/>
              <a:t>4. Classify terrain - 1 meter</a:t>
            </a:r>
          </a:p>
          <a:p>
            <a:endParaRPr lang="en-US" dirty="0"/>
          </a:p>
          <a:p>
            <a:r>
              <a:rPr lang="en-US" b="1" dirty="0"/>
              <a:t>5. Extract channels – contiguity with valley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1004884"/>
            <a:ext cx="6505971" cy="570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63" y="1004884"/>
            <a:ext cx="6493566" cy="570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86" y="1004884"/>
            <a:ext cx="6483519" cy="570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86" y="1009908"/>
            <a:ext cx="6483519" cy="56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Data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571" y="1160834"/>
            <a:ext cx="5181600" cy="5411807"/>
          </a:xfrm>
        </p:spPr>
        <p:txBody>
          <a:bodyPr>
            <a:normAutofit/>
          </a:bodyPr>
          <a:lstStyle/>
          <a:p>
            <a:r>
              <a:rPr lang="en-US" dirty="0"/>
              <a:t>Raster – channel skeleton</a:t>
            </a:r>
          </a:p>
          <a:p>
            <a:pPr lvl="1"/>
            <a:r>
              <a:rPr lang="en-US" dirty="0"/>
              <a:t>2-dimensional depiction of channels</a:t>
            </a:r>
          </a:p>
          <a:p>
            <a:pPr lvl="1"/>
            <a:r>
              <a:rPr lang="en-US" dirty="0"/>
              <a:t>Preserves width, discontinuities, etc.</a:t>
            </a:r>
          </a:p>
          <a:p>
            <a:pPr lvl="1"/>
            <a:r>
              <a:rPr lang="en-US" dirty="0"/>
              <a:t>Can incorporate with land cover</a:t>
            </a:r>
          </a:p>
          <a:p>
            <a:pPr lvl="1"/>
            <a:endParaRPr lang="en-US" dirty="0"/>
          </a:p>
          <a:p>
            <a:r>
              <a:rPr lang="en-US" dirty="0"/>
              <a:t>Vector – linear network</a:t>
            </a:r>
          </a:p>
          <a:p>
            <a:pPr lvl="1"/>
            <a:r>
              <a:rPr lang="en-US" dirty="0"/>
              <a:t>Discontinuities are connected along least cost paths</a:t>
            </a:r>
          </a:p>
          <a:p>
            <a:pPr lvl="1"/>
            <a:r>
              <a:rPr lang="en-US" dirty="0"/>
              <a:t>Reach-scale attribution: width, bank height, flow permanence,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411" y="1325562"/>
            <a:ext cx="6333737" cy="3976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410" y="1325561"/>
            <a:ext cx="6333737" cy="3971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408" y="1319972"/>
            <a:ext cx="6340423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570" y="1160834"/>
            <a:ext cx="11132066" cy="5411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David Saavedra: </a:t>
            </a:r>
          </a:p>
          <a:p>
            <a:pPr marL="457200" lvl="1" indent="0">
              <a:buNone/>
            </a:pPr>
            <a:r>
              <a:rPr lang="en-US" i="1" dirty="0">
                <a:hlinkClick r:id="rId4"/>
              </a:rPr>
              <a:t>dsaavedra@chesapeakeconservancy.org</a:t>
            </a:r>
            <a:r>
              <a:rPr lang="en-US" i="1" dirty="0"/>
              <a:t> </a:t>
            </a:r>
          </a:p>
          <a:p>
            <a:pPr marL="457200" lvl="1" indent="0">
              <a:buNone/>
            </a:pPr>
            <a:r>
              <a:rPr lang="en-US" dirty="0"/>
              <a:t>443-321-3610</a:t>
            </a:r>
            <a:r>
              <a:rPr lang="en-US" i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7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33827" y="-93425"/>
            <a:ext cx="12225827" cy="706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7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Talk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78" y="1077703"/>
            <a:ext cx="11926317" cy="5682853"/>
          </a:xfrm>
        </p:spPr>
        <p:txBody>
          <a:bodyPr>
            <a:normAutofit/>
          </a:bodyPr>
          <a:lstStyle/>
          <a:p>
            <a:r>
              <a:rPr lang="en-US" dirty="0"/>
              <a:t>Project background</a:t>
            </a:r>
          </a:p>
          <a:p>
            <a:endParaRPr lang="en-US" dirty="0"/>
          </a:p>
          <a:p>
            <a:r>
              <a:rPr lang="en-US" dirty="0"/>
              <a:t>Field data collection</a:t>
            </a:r>
          </a:p>
          <a:p>
            <a:endParaRPr lang="en-US" dirty="0"/>
          </a:p>
          <a:p>
            <a:r>
              <a:rPr lang="en-US" dirty="0"/>
              <a:t>Evaluation of existing methods</a:t>
            </a:r>
          </a:p>
          <a:p>
            <a:pPr marL="457189" lvl="1" indent="0">
              <a:buNone/>
            </a:pPr>
            <a:endParaRPr lang="en-US" dirty="0"/>
          </a:p>
          <a:p>
            <a:r>
              <a:rPr lang="en-US" dirty="0"/>
              <a:t>Development of new methods</a:t>
            </a:r>
          </a:p>
          <a:p>
            <a:pPr marL="457189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Data products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9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33827" y="-93425"/>
            <a:ext cx="12225827" cy="706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7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78" y="1077703"/>
            <a:ext cx="11926317" cy="568285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Chesapeake Bay Trust – development of objective, scalable methods to map stream channels across heterogeneous Chesapeake Bay watershed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1.5 year project</a:t>
            </a:r>
          </a:p>
          <a:p>
            <a:pPr lvl="2"/>
            <a:r>
              <a:rPr lang="en-US" dirty="0"/>
              <a:t>Field data collection</a:t>
            </a:r>
          </a:p>
          <a:p>
            <a:pPr lvl="2"/>
            <a:r>
              <a:rPr lang="en-US" dirty="0"/>
              <a:t>Literature review </a:t>
            </a:r>
          </a:p>
          <a:p>
            <a:pPr lvl="2"/>
            <a:r>
              <a:rPr lang="en-US" dirty="0"/>
              <a:t>Method evaluation, development, and implementation at pilot sites</a:t>
            </a:r>
          </a:p>
          <a:p>
            <a:pPr lvl="2"/>
            <a:r>
              <a:rPr lang="en-US" dirty="0"/>
              <a:t>Report writing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Chesapeake Bay Program – implementation of methods developed under CBT 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6 year project</a:t>
            </a:r>
          </a:p>
          <a:p>
            <a:pPr lvl="2"/>
            <a:r>
              <a:rPr lang="en-US" dirty="0"/>
              <a:t>Automated channel extraction Bay-wide</a:t>
            </a:r>
          </a:p>
          <a:p>
            <a:pPr lvl="2"/>
            <a:r>
              <a:rPr lang="en-US" dirty="0"/>
              <a:t>Manual QA/QC </a:t>
            </a:r>
          </a:p>
          <a:p>
            <a:pPr lvl="2"/>
            <a:r>
              <a:rPr lang="en-US" dirty="0"/>
              <a:t>Accuracy assessment</a:t>
            </a:r>
          </a:p>
        </p:txBody>
      </p:sp>
    </p:spTree>
    <p:extLst>
      <p:ext uri="{BB962C8B-B14F-4D97-AF65-F5344CB8AC3E}">
        <p14:creationId xmlns:p14="http://schemas.microsoft.com/office/powerpoint/2010/main" val="247374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" y="0"/>
            <a:ext cx="121899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148" y="-14962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Field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2299" y="926923"/>
            <a:ext cx="6308836" cy="5835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14 local landscapes throughout CBW</a:t>
            </a:r>
          </a:p>
          <a:p>
            <a:endParaRPr lang="en-US" dirty="0"/>
          </a:p>
          <a:p>
            <a:r>
              <a:rPr lang="en-US" dirty="0"/>
              <a:t>Stratified by physiographic province</a:t>
            </a:r>
          </a:p>
          <a:p>
            <a:pPr lvl="1"/>
            <a:r>
              <a:rPr lang="en-US" dirty="0"/>
              <a:t>CP, PD, AM, low-relief, glaciated, karst</a:t>
            </a:r>
          </a:p>
          <a:p>
            <a:endParaRPr lang="en-US" dirty="0"/>
          </a:p>
          <a:p>
            <a:r>
              <a:rPr lang="en-US" dirty="0"/>
              <a:t>Examples of local land use</a:t>
            </a:r>
          </a:p>
          <a:p>
            <a:pPr lvl="1"/>
            <a:r>
              <a:rPr lang="en-US" dirty="0"/>
              <a:t>Forest, Agriculture, Urban</a:t>
            </a:r>
          </a:p>
          <a:p>
            <a:pPr lvl="1"/>
            <a:endParaRPr lang="en-US" dirty="0"/>
          </a:p>
          <a:p>
            <a:r>
              <a:rPr lang="en-US" dirty="0"/>
              <a:t>Range of </a:t>
            </a:r>
            <a:r>
              <a:rPr lang="en-US" dirty="0" err="1"/>
              <a:t>LiDAR</a:t>
            </a:r>
            <a:r>
              <a:rPr lang="en-US" dirty="0"/>
              <a:t> Quality</a:t>
            </a:r>
          </a:p>
          <a:p>
            <a:endParaRPr lang="en-US" dirty="0"/>
          </a:p>
          <a:p>
            <a:r>
              <a:rPr lang="en-US" dirty="0"/>
              <a:t>Walked up stream networks, located and photographed stream heads</a:t>
            </a:r>
          </a:p>
          <a:p>
            <a:endParaRPr lang="en-US" dirty="0"/>
          </a:p>
          <a:p>
            <a:r>
              <a:rPr lang="en-US" dirty="0"/>
              <a:t>148 observations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433" y="1167562"/>
            <a:ext cx="4844401" cy="5501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161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7" y="1"/>
            <a:ext cx="3857625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54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380" y="-1"/>
            <a:ext cx="3857625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7" y="1"/>
            <a:ext cx="3857625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33827" y="-93425"/>
            <a:ext cx="12225827" cy="706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12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Previous Delineation Approaches: </a:t>
            </a:r>
            <a:br>
              <a:rPr lang="en-US" b="1" dirty="0"/>
            </a:br>
            <a:r>
              <a:rPr lang="en-US" b="1" dirty="0"/>
              <a:t>Process-based and Direct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750" y="3778166"/>
            <a:ext cx="3628125" cy="28173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6509" y="1686812"/>
            <a:ext cx="6563164" cy="507349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Accumulation of upslope drainage (optionally modified by slope)</a:t>
            </a:r>
          </a:p>
          <a:p>
            <a:pPr lvl="1"/>
            <a:r>
              <a:rPr lang="en-US" dirty="0"/>
              <a:t>Band 1986; Montgomery &amp; Dietrich 1988, 1992</a:t>
            </a:r>
          </a:p>
          <a:p>
            <a:endParaRPr lang="en-US" dirty="0"/>
          </a:p>
          <a:p>
            <a:r>
              <a:rPr lang="en-US" dirty="0"/>
              <a:t>Seek channel</a:t>
            </a:r>
            <a:r>
              <a:rPr lang="mr-IN" dirty="0"/>
              <a:t>–</a:t>
            </a:r>
            <a:r>
              <a:rPr lang="en-US" dirty="0"/>
              <a:t>like depressions</a:t>
            </a:r>
          </a:p>
          <a:p>
            <a:pPr lvl="1"/>
            <a:r>
              <a:rPr lang="en-US" dirty="0" err="1"/>
              <a:t>Peuker</a:t>
            </a:r>
            <a:r>
              <a:rPr lang="en-US" dirty="0"/>
              <a:t> &amp; Douglas 1975; </a:t>
            </a:r>
            <a:r>
              <a:rPr lang="en-US" dirty="0" err="1"/>
              <a:t>Tarboton</a:t>
            </a:r>
            <a:r>
              <a:rPr lang="en-US" dirty="0"/>
              <a:t> &amp; Ames 2001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Terrain curvature (local)</a:t>
            </a:r>
          </a:p>
          <a:p>
            <a:pPr lvl="1"/>
            <a:r>
              <a:rPr lang="en-US" dirty="0" err="1"/>
              <a:t>Passalacqua</a:t>
            </a:r>
            <a:r>
              <a:rPr lang="en-US" dirty="0"/>
              <a:t> et al. 2010; Pelletier 2013</a:t>
            </a:r>
          </a:p>
          <a:p>
            <a:pPr marL="457189" lvl="1" indent="0">
              <a:buNone/>
            </a:pPr>
            <a:endParaRPr lang="en-US" dirty="0"/>
          </a:p>
          <a:p>
            <a:r>
              <a:rPr lang="en-US" dirty="0"/>
              <a:t>Topographic Openness (variable)</a:t>
            </a:r>
          </a:p>
          <a:p>
            <a:pPr lvl="1"/>
            <a:r>
              <a:rPr lang="en-US" dirty="0"/>
              <a:t>Yokoyama et al. 2002; Molloy &amp; </a:t>
            </a:r>
            <a:r>
              <a:rPr lang="en-US" dirty="0" err="1"/>
              <a:t>Stepinski</a:t>
            </a:r>
            <a:r>
              <a:rPr lang="en-US" dirty="0"/>
              <a:t> 2007; Sofia et al. 2011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838" y="1212465"/>
            <a:ext cx="2988213" cy="2414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153" y="1217777"/>
            <a:ext cx="1984204" cy="23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2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85" y="971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Novel Development:</a:t>
            </a:r>
            <a:br>
              <a:rPr lang="en-US" b="1" dirty="0"/>
            </a:br>
            <a:r>
              <a:rPr lang="en-US" b="1" dirty="0" err="1"/>
              <a:t>Geomorphons</a:t>
            </a:r>
            <a:br>
              <a:rPr lang="en-US" dirty="0"/>
            </a:br>
            <a:r>
              <a:rPr lang="en-US" sz="2400" dirty="0" err="1"/>
              <a:t>Jasiewicz</a:t>
            </a:r>
            <a:r>
              <a:rPr lang="en-US" sz="2400" dirty="0"/>
              <a:t> &amp; </a:t>
            </a:r>
            <a:r>
              <a:rPr lang="en-US" sz="2400" dirty="0" err="1"/>
              <a:t>Stepinski</a:t>
            </a:r>
            <a:r>
              <a:rPr lang="en-US" sz="2400" dirty="0"/>
              <a:t>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04" y="1512043"/>
            <a:ext cx="5684269" cy="517348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Tessellates and classifies entire landscape</a:t>
            </a:r>
          </a:p>
          <a:p>
            <a:endParaRPr lang="en-US" dirty="0"/>
          </a:p>
          <a:p>
            <a:r>
              <a:rPr lang="en-US" dirty="0"/>
              <a:t>Detects strongest signal </a:t>
            </a:r>
            <a:r>
              <a:rPr lang="en-US" i="1" dirty="0"/>
              <a:t>within</a:t>
            </a:r>
            <a:r>
              <a:rPr lang="en-US" dirty="0"/>
              <a:t> search radius</a:t>
            </a:r>
          </a:p>
          <a:p>
            <a:endParaRPr lang="en-US" dirty="0"/>
          </a:p>
          <a:p>
            <a:r>
              <a:rPr lang="en-US" b="1" dirty="0"/>
              <a:t>Key Insight</a:t>
            </a:r>
            <a:r>
              <a:rPr lang="en-US" dirty="0"/>
              <a:t>: can manipulate search parameters for different objectives</a:t>
            </a:r>
          </a:p>
          <a:p>
            <a:endParaRPr lang="en-US" dirty="0"/>
          </a:p>
          <a:p>
            <a:r>
              <a:rPr lang="en-US" i="1" u="sng" dirty="0"/>
              <a:t>Valleys</a:t>
            </a:r>
            <a:r>
              <a:rPr lang="en-US" dirty="0"/>
              <a:t> delineated with 200 m search and 20 m skip; </a:t>
            </a:r>
            <a:r>
              <a:rPr lang="en-US" i="1" u="sng" dirty="0"/>
              <a:t>Channels</a:t>
            </a:r>
            <a:r>
              <a:rPr lang="en-US" dirty="0"/>
              <a:t> 20 m search and 1 pixel skip.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432" y="133599"/>
            <a:ext cx="5970568" cy="284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173" y="4265171"/>
            <a:ext cx="5983109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731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Valleys and Channels: Context and Contiguity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571" y="1160834"/>
            <a:ext cx="5181600" cy="5411807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Valleys</a:t>
            </a:r>
            <a:r>
              <a:rPr lang="en-US" dirty="0"/>
              <a:t> delineated as process domains from 10m DEM within 200 m radius</a:t>
            </a:r>
          </a:p>
          <a:p>
            <a:endParaRPr lang="en-US" dirty="0"/>
          </a:p>
          <a:p>
            <a:r>
              <a:rPr lang="en-US" b="1" dirty="0"/>
              <a:t>Provides</a:t>
            </a:r>
            <a:r>
              <a:rPr lang="en-US" dirty="0"/>
              <a:t> </a:t>
            </a:r>
            <a:r>
              <a:rPr lang="en-US" b="1" dirty="0"/>
              <a:t>context</a:t>
            </a:r>
            <a:r>
              <a:rPr lang="en-US" dirty="0"/>
              <a:t> for interpretation of channel-like features</a:t>
            </a:r>
          </a:p>
          <a:p>
            <a:endParaRPr lang="en-US" dirty="0"/>
          </a:p>
          <a:p>
            <a:r>
              <a:rPr lang="en-US" i="1" dirty="0"/>
              <a:t>Valley networks </a:t>
            </a:r>
            <a:r>
              <a:rPr lang="en-US" dirty="0"/>
              <a:t>determined from valleys contiguous with 1:24K NHD; no need to verify existing delineations </a:t>
            </a:r>
          </a:p>
          <a:p>
            <a:endParaRPr lang="en-US" dirty="0"/>
          </a:p>
          <a:p>
            <a:r>
              <a:rPr lang="en-US" i="1" dirty="0"/>
              <a:t>Channel-like features </a:t>
            </a:r>
            <a:r>
              <a:rPr lang="en-US" dirty="0"/>
              <a:t>delineated from hi-res DEM within 20 m radius</a:t>
            </a:r>
          </a:p>
          <a:p>
            <a:endParaRPr lang="en-US" dirty="0"/>
          </a:p>
          <a:p>
            <a:r>
              <a:rPr lang="en-US" dirty="0"/>
              <a:t>Valley network used to filter channel-like feature: </a:t>
            </a:r>
            <a:r>
              <a:rPr lang="en-US" b="1" dirty="0"/>
              <a:t>contiguity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148" y="1145574"/>
            <a:ext cx="5468373" cy="52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7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1081</Words>
  <Application>Microsoft Office PowerPoint</Application>
  <PresentationFormat>Widescreen</PresentationFormat>
  <Paragraphs>253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Mangal</vt:lpstr>
      <vt:lpstr>Wingdings</vt:lpstr>
      <vt:lpstr>Office Theme</vt:lpstr>
      <vt:lpstr>Development of Automated Methods for Channel Extraction From LiDAR in Chesapeake Bay Watersheds </vt:lpstr>
      <vt:lpstr>Talk Overview</vt:lpstr>
      <vt:lpstr>Project Background</vt:lpstr>
      <vt:lpstr>Field Data Collection</vt:lpstr>
      <vt:lpstr>PowerPoint Presentation</vt:lpstr>
      <vt:lpstr>PowerPoint Presentation</vt:lpstr>
      <vt:lpstr>Previous Delineation Approaches:  Process-based and Direct detection</vt:lpstr>
      <vt:lpstr>A Novel Development: Geomorphons Jasiewicz &amp; Stepinski 2013</vt:lpstr>
      <vt:lpstr>Valleys and Channels: Context and Contiguity</vt:lpstr>
      <vt:lpstr>Valleys and Channels: Context and Contiguity</vt:lpstr>
      <vt:lpstr>Valleys and Channels: Context and Contiguity</vt:lpstr>
      <vt:lpstr>Valleys and Channels: Context and Contiguity</vt:lpstr>
      <vt:lpstr>Valleys and Channels: Context and Contiguity</vt:lpstr>
      <vt:lpstr>Valleys and Channels: Context and Contiguity</vt:lpstr>
      <vt:lpstr>Data Products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Saavedra</dc:creator>
  <cp:lastModifiedBy>Hobaugh, Paige</cp:lastModifiedBy>
  <cp:revision>32</cp:revision>
  <dcterms:created xsi:type="dcterms:W3CDTF">2019-01-23T17:07:50Z</dcterms:created>
  <dcterms:modified xsi:type="dcterms:W3CDTF">2019-04-03T20:30:21Z</dcterms:modified>
</cp:coreProperties>
</file>