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82"/>
    <p:sldMasterId id="2147483660" r:id="rId183"/>
  </p:sldMasterIdLst>
  <p:notesMasterIdLst>
    <p:notesMasterId r:id="rId192"/>
  </p:notesMasterIdLst>
  <p:sldIdLst>
    <p:sldId id="291" r:id="rId184"/>
    <p:sldId id="4127" r:id="rId185"/>
    <p:sldId id="4115" r:id="rId186"/>
    <p:sldId id="4122" r:id="rId187"/>
    <p:sldId id="4116" r:id="rId188"/>
    <p:sldId id="4123" r:id="rId189"/>
    <p:sldId id="4128" r:id="rId190"/>
    <p:sldId id="4124" r:id="rId19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15">
          <p15:clr>
            <a:srgbClr val="A4A3A4"/>
          </p15:clr>
        </p15:guide>
        <p15:guide id="2" pos="43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33CC33"/>
    <a:srgbClr val="FFFF99"/>
    <a:srgbClr val="FFFF00"/>
    <a:srgbClr val="000000"/>
    <a:srgbClr val="CCFFCC"/>
    <a:srgbClr val="FFFFCC"/>
    <a:srgbClr val="99CCFF"/>
    <a:srgbClr val="FFCCCC"/>
    <a:srgbClr val="ADC0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83" autoAdjust="0"/>
    <p:restoredTop sz="69213" autoAdjust="0"/>
  </p:normalViewPr>
  <p:slideViewPr>
    <p:cSldViewPr snapToGrid="0">
      <p:cViewPr varScale="1">
        <p:scale>
          <a:sx n="53" d="100"/>
          <a:sy n="53" d="100"/>
        </p:scale>
        <p:origin x="90" y="552"/>
      </p:cViewPr>
      <p:guideLst>
        <p:guide orient="horz" pos="1615"/>
        <p:guide pos="43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170" Type="http://schemas.openxmlformats.org/officeDocument/2006/relationships/customXml" Target="../customXml/item170.xml"/><Relationship Id="rId191" Type="http://schemas.openxmlformats.org/officeDocument/2006/relationships/slide" Target="slides/slide8.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customXml" Target="../customXml/item181.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85" Type="http://schemas.openxmlformats.org/officeDocument/2006/relationships/customXml" Target="../customXml/item85.xml"/><Relationship Id="rId150" Type="http://schemas.openxmlformats.org/officeDocument/2006/relationships/customXml" Target="../customXml/item150.xml"/><Relationship Id="rId171" Type="http://schemas.openxmlformats.org/officeDocument/2006/relationships/customXml" Target="../customXml/item171.xml"/><Relationship Id="rId192" Type="http://schemas.openxmlformats.org/officeDocument/2006/relationships/notesMaster" Target="notesMasters/notesMaster1.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54" Type="http://schemas.openxmlformats.org/officeDocument/2006/relationships/customXml" Target="../customXml/item54.xml"/><Relationship Id="rId75" Type="http://schemas.openxmlformats.org/officeDocument/2006/relationships/customXml" Target="../customXml/item75.xml"/><Relationship Id="rId96" Type="http://schemas.openxmlformats.org/officeDocument/2006/relationships/customXml" Target="../customXml/item96.xml"/><Relationship Id="rId140" Type="http://schemas.openxmlformats.org/officeDocument/2006/relationships/customXml" Target="../customXml/item140.xml"/><Relationship Id="rId161" Type="http://schemas.openxmlformats.org/officeDocument/2006/relationships/customXml" Target="../customXml/item161.xml"/><Relationship Id="rId182" Type="http://schemas.openxmlformats.org/officeDocument/2006/relationships/slideMaster" Target="slideMasters/slideMaster1.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customXml" Target="../customXml/item119.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customXml" Target="../customXml/item151.xml"/><Relationship Id="rId172" Type="http://schemas.openxmlformats.org/officeDocument/2006/relationships/customXml" Target="../customXml/item172.xml"/><Relationship Id="rId193" Type="http://schemas.openxmlformats.org/officeDocument/2006/relationships/presProps" Target="presProps.xml"/><Relationship Id="rId13" Type="http://schemas.openxmlformats.org/officeDocument/2006/relationships/customXml" Target="../customXml/item13.xml"/><Relationship Id="rId109" Type="http://schemas.openxmlformats.org/officeDocument/2006/relationships/customXml" Target="../customXml/item109.xml"/><Relationship Id="rId34" Type="http://schemas.openxmlformats.org/officeDocument/2006/relationships/customXml" Target="../customXml/item34.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20" Type="http://schemas.openxmlformats.org/officeDocument/2006/relationships/customXml" Target="../customXml/item120.xml"/><Relationship Id="rId141" Type="http://schemas.openxmlformats.org/officeDocument/2006/relationships/customXml" Target="../customXml/item141.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customXml" Target="../customXml/item162.xml"/><Relationship Id="rId183" Type="http://schemas.openxmlformats.org/officeDocument/2006/relationships/slideMaster" Target="slideMasters/slideMaster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viewProps" Target="viewProps.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slide" Target="slides/slide1.xml"/><Relationship Id="rId189" Type="http://schemas.openxmlformats.org/officeDocument/2006/relationships/slide" Target="slides/slide6.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79" Type="http://schemas.openxmlformats.org/officeDocument/2006/relationships/customXml" Target="../customXml/item179.xml"/><Relationship Id="rId195" Type="http://schemas.openxmlformats.org/officeDocument/2006/relationships/theme" Target="theme/theme1.xml"/><Relationship Id="rId190" Type="http://schemas.openxmlformats.org/officeDocument/2006/relationships/slide" Target="slides/slide7.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customXml" Target="../customXml/item164.xml"/><Relationship Id="rId169" Type="http://schemas.openxmlformats.org/officeDocument/2006/relationships/customXml" Target="../customXml/item169.xml"/><Relationship Id="rId185" Type="http://schemas.openxmlformats.org/officeDocument/2006/relationships/slide" Target="slides/slide2.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customXml" Target="../customXml/item180.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tableStyles" Target="tableStyles.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slide" Target="slides/slide3.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microsoft.com/office/2016/11/relationships/changesInfo" Target="changesInfos/changesInfo1.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slide" Target="slides/slide4.xml"/><Relationship Id="rId1" Type="http://schemas.openxmlformats.org/officeDocument/2006/relationships/customXml" Target="../customXml/item1.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attery, Britt E" userId="a86840fb-c7b6-40a5-b8f1-8f63f113cfd6" providerId="ADAL" clId="{2B8D8734-A4FD-4144-A82B-044029BB0F71}"/>
    <pc:docChg chg="delSld">
      <pc:chgData name="Slattery, Britt E" userId="a86840fb-c7b6-40a5-b8f1-8f63f113cfd6" providerId="ADAL" clId="{2B8D8734-A4FD-4144-A82B-044029BB0F71}" dt="2021-05-19T12:55:16.265" v="2" actId="2696"/>
      <pc:docMkLst>
        <pc:docMk/>
      </pc:docMkLst>
      <pc:sldChg chg="del">
        <pc:chgData name="Slattery, Britt E" userId="a86840fb-c7b6-40a5-b8f1-8f63f113cfd6" providerId="ADAL" clId="{2B8D8734-A4FD-4144-A82B-044029BB0F71}" dt="2021-05-19T12:55:08.702" v="0" actId="2696"/>
        <pc:sldMkLst>
          <pc:docMk/>
          <pc:sldMk cId="2368925102" sldId="4108"/>
        </pc:sldMkLst>
      </pc:sldChg>
      <pc:sldChg chg="del">
        <pc:chgData name="Slattery, Britt E" userId="a86840fb-c7b6-40a5-b8f1-8f63f113cfd6" providerId="ADAL" clId="{2B8D8734-A4FD-4144-A82B-044029BB0F71}" dt="2021-05-19T12:55:16.265" v="2" actId="2696"/>
        <pc:sldMkLst>
          <pc:docMk/>
          <pc:sldMk cId="2753353945" sldId="4120"/>
        </pc:sldMkLst>
      </pc:sldChg>
      <pc:sldChg chg="del">
        <pc:chgData name="Slattery, Britt E" userId="a86840fb-c7b6-40a5-b8f1-8f63f113cfd6" providerId="ADAL" clId="{2B8D8734-A4FD-4144-A82B-044029BB0F71}" dt="2021-05-19T12:55:11.350" v="1" actId="2696"/>
        <pc:sldMkLst>
          <pc:docMk/>
          <pc:sldMk cId="1891642477" sldId="4125"/>
        </pc:sldMkLst>
      </pc:sldChg>
      <pc:sldMasterChg chg="delSldLayout">
        <pc:chgData name="Slattery, Britt E" userId="a86840fb-c7b6-40a5-b8f1-8f63f113cfd6" providerId="ADAL" clId="{2B8D8734-A4FD-4144-A82B-044029BB0F71}" dt="2021-05-19T12:55:08.702" v="0" actId="2696"/>
        <pc:sldMasterMkLst>
          <pc:docMk/>
          <pc:sldMasterMk cId="637478303" sldId="2147483660"/>
        </pc:sldMasterMkLst>
        <pc:sldLayoutChg chg="del">
          <pc:chgData name="Slattery, Britt E" userId="a86840fb-c7b6-40a5-b8f1-8f63f113cfd6" providerId="ADAL" clId="{2B8D8734-A4FD-4144-A82B-044029BB0F71}" dt="2021-05-19T12:55:08.702" v="0" actId="2696"/>
          <pc:sldLayoutMkLst>
            <pc:docMk/>
            <pc:sldMasterMk cId="637478303" sldId="2147483660"/>
            <pc:sldLayoutMk cId="1547062790" sldId="214748367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baseline="0" dirty="0">
                <a:solidFill>
                  <a:schemeClr val="bg1"/>
                </a:solidFill>
              </a:rPr>
              <a:t>10 Chesapeake Bay Goals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0"/>
        <c:ser>
          <c:idx val="0"/>
          <c:order val="0"/>
          <c:tx>
            <c:strRef>
              <c:f>Sheet1!$B$1</c:f>
              <c:strCache>
                <c:ptCount val="1"/>
                <c:pt idx="0">
                  <c:v>10 Chesapeake Bay Goals</c:v>
                </c:pt>
              </c:strCache>
            </c:strRef>
          </c:tx>
          <c:spPr>
            <a:solidFill>
              <a:schemeClr val="accent1"/>
            </a:solidFill>
            <a:ln w="19050">
              <a:solidFill>
                <a:schemeClr val="lt1"/>
              </a:solidFill>
            </a:ln>
            <a:effectLst/>
          </c:spPr>
          <c:dPt>
            <c:idx val="0"/>
            <c:bubble3D val="0"/>
            <c:spPr>
              <a:solidFill>
                <a:srgbClr val="00B0F0"/>
              </a:solidFill>
              <a:ln w="19050">
                <a:solidFill>
                  <a:schemeClr val="lt1"/>
                </a:solidFill>
              </a:ln>
              <a:effectLst/>
            </c:spPr>
            <c:extLst>
              <c:ext xmlns:c16="http://schemas.microsoft.com/office/drawing/2014/chart" uri="{C3380CC4-5D6E-409C-BE32-E72D297353CC}">
                <c16:uniqueId val="{00000002-3AC7-4A2E-96CD-B61EA2E11C51}"/>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3AC7-4A2E-96CD-B61EA2E11C51}"/>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4-3AC7-4A2E-96CD-B61EA2E11C51}"/>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5-3AC7-4A2E-96CD-B61EA2E11C51}"/>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6-3AC7-4A2E-96CD-B61EA2E11C51}"/>
              </c:ext>
            </c:extLst>
          </c:dPt>
          <c:dPt>
            <c:idx val="5"/>
            <c:bubble3D val="0"/>
            <c:spPr>
              <a:solidFill>
                <a:srgbClr val="00B0F0"/>
              </a:solidFill>
              <a:ln w="19050">
                <a:solidFill>
                  <a:schemeClr val="lt1"/>
                </a:solidFill>
              </a:ln>
              <a:effectLst/>
            </c:spPr>
            <c:extLst>
              <c:ext xmlns:c16="http://schemas.microsoft.com/office/drawing/2014/chart" uri="{C3380CC4-5D6E-409C-BE32-E72D297353CC}">
                <c16:uniqueId val="{00000007-3AC7-4A2E-96CD-B61EA2E11C51}"/>
              </c:ext>
            </c:extLst>
          </c:dPt>
          <c:dPt>
            <c:idx val="6"/>
            <c:bubble3D val="0"/>
            <c:spPr>
              <a:solidFill>
                <a:schemeClr val="accent2"/>
              </a:solidFill>
              <a:ln w="19050">
                <a:solidFill>
                  <a:schemeClr val="lt1"/>
                </a:solidFill>
              </a:ln>
              <a:effectLst/>
            </c:spPr>
            <c:extLst>
              <c:ext xmlns:c16="http://schemas.microsoft.com/office/drawing/2014/chart" uri="{C3380CC4-5D6E-409C-BE32-E72D297353CC}">
                <c16:uniqueId val="{0000000B-3AC7-4A2E-96CD-B61EA2E11C51}"/>
              </c:ext>
            </c:extLst>
          </c:dPt>
          <c:dPt>
            <c:idx val="7"/>
            <c:bubble3D val="0"/>
            <c:spPr>
              <a:solidFill>
                <a:schemeClr val="accent2"/>
              </a:solidFill>
              <a:ln w="19050">
                <a:solidFill>
                  <a:schemeClr val="lt1"/>
                </a:solidFill>
              </a:ln>
              <a:effectLst/>
            </c:spPr>
            <c:extLst>
              <c:ext xmlns:c16="http://schemas.microsoft.com/office/drawing/2014/chart" uri="{C3380CC4-5D6E-409C-BE32-E72D297353CC}">
                <c16:uniqueId val="{0000000A-3AC7-4A2E-96CD-B61EA2E11C51}"/>
              </c:ext>
            </c:extLst>
          </c:dPt>
          <c:dPt>
            <c:idx val="8"/>
            <c:bubble3D val="0"/>
            <c:spPr>
              <a:solidFill>
                <a:schemeClr val="accent2"/>
              </a:solidFill>
              <a:ln w="19050">
                <a:solidFill>
                  <a:schemeClr val="lt1"/>
                </a:solidFill>
              </a:ln>
              <a:effectLst/>
            </c:spPr>
            <c:extLst>
              <c:ext xmlns:c16="http://schemas.microsoft.com/office/drawing/2014/chart" uri="{C3380CC4-5D6E-409C-BE32-E72D297353CC}">
                <c16:uniqueId val="{00000009-3AC7-4A2E-96CD-B61EA2E11C51}"/>
              </c:ext>
            </c:extLst>
          </c:dPt>
          <c:dPt>
            <c:idx val="9"/>
            <c:bubble3D val="0"/>
            <c:spPr>
              <a:solidFill>
                <a:schemeClr val="accent2"/>
              </a:solidFill>
              <a:ln w="19050">
                <a:solidFill>
                  <a:schemeClr val="lt1"/>
                </a:solidFill>
              </a:ln>
              <a:effectLst/>
            </c:spPr>
            <c:extLst>
              <c:ext xmlns:c16="http://schemas.microsoft.com/office/drawing/2014/chart" uri="{C3380CC4-5D6E-409C-BE32-E72D297353CC}">
                <c16:uniqueId val="{00000008-3AC7-4A2E-96CD-B61EA2E11C51}"/>
              </c:ext>
            </c:extLst>
          </c:dPt>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EEF1-4591-BEC6-69CE2318138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722452791584502"/>
          <c:y val="0.98981018465619464"/>
          <c:w val="0.72394982661732699"/>
          <c:h val="1.0189815343805218E-2"/>
        </c:manualLayout>
      </c:layout>
      <c:overlay val="1"/>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0.01562</cdr:x>
      <cdr:y>0.08512</cdr:y>
    </cdr:from>
    <cdr:to>
      <cdr:x>0.98956</cdr:x>
      <cdr:y>0.08512</cdr:y>
    </cdr:to>
    <cdr:cxnSp macro="">
      <cdr:nvCxnSpPr>
        <cdr:cNvPr id="4" name="Straight Connector 3">
          <a:extLst xmlns:a="http://schemas.openxmlformats.org/drawingml/2006/main">
            <a:ext uri="{FF2B5EF4-FFF2-40B4-BE49-F238E27FC236}">
              <a16:creationId xmlns:a16="http://schemas.microsoft.com/office/drawing/2014/main" id="{6DB03553-9120-4B4B-99DB-4E47BE8EE35D}"/>
            </a:ext>
          </a:extLst>
        </cdr:cNvPr>
        <cdr:cNvCxnSpPr/>
      </cdr:nvCxnSpPr>
      <cdr:spPr>
        <a:xfrm xmlns:a="http://schemas.openxmlformats.org/drawingml/2006/main">
          <a:off x="141667" y="514765"/>
          <a:ext cx="8834907"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970938"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040" y="4416426"/>
            <a:ext cx="560832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970938"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33B9B52-9B1E-4E5D-AB9A-37CA8C80E3B6}" type="slidenum">
              <a:rPr lang="en-US"/>
              <a:pPr>
                <a:defRPr/>
              </a:pPr>
              <a:t>‹#›</a:t>
            </a:fld>
            <a:endParaRPr lang="en-US"/>
          </a:p>
        </p:txBody>
      </p:sp>
    </p:spTree>
    <p:extLst>
      <p:ext uri="{BB962C8B-B14F-4D97-AF65-F5344CB8AC3E}">
        <p14:creationId xmlns:p14="http://schemas.microsoft.com/office/powerpoint/2010/main" val="1137998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esapeakebay.net/channel_files/24334/2014_chesapeake_watershed_agreement.pdf#page=12"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chesapeakebay.net/chesapeakebaywatershedagreement/goal/land_conservation" TargetMode="External"/><Relationship Id="rId5" Type="http://schemas.openxmlformats.org/officeDocument/2006/relationships/hyperlink" Target="http://www.chesapeakebay.net/chesapeakebaywatershedagreement/goal/environmental_literacy" TargetMode="External"/><Relationship Id="rId4" Type="http://schemas.openxmlformats.org/officeDocument/2006/relationships/hyperlink" Target="http://www.chesapeakebay.net/chesapeakebaywatershedagreement/goal/public_acces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8265A7-F4E8-4452-B2C8-16DA785F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06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3B9B52-9B1E-4E5D-AB9A-37CA8C80E3B6}" type="slidenum">
              <a:rPr lang="en-US" smtClean="0"/>
              <a:pPr>
                <a:defRPr/>
              </a:pPr>
              <a:t>2</a:t>
            </a:fld>
            <a:endParaRPr lang="en-US"/>
          </a:p>
        </p:txBody>
      </p:sp>
    </p:spTree>
    <p:extLst>
      <p:ext uri="{BB962C8B-B14F-4D97-AF65-F5344CB8AC3E}">
        <p14:creationId xmlns:p14="http://schemas.microsoft.com/office/powerpoint/2010/main" val="1123890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200" b="1" u="sng" dirty="0">
                <a:hlinkClick r:id="rId3"/>
              </a:rPr>
              <a:t>Stewardship Goal</a:t>
            </a:r>
            <a:r>
              <a:rPr lang="en-US" sz="1200" dirty="0"/>
              <a:t>: Increase the number and the diversity of </a:t>
            </a:r>
            <a:r>
              <a:rPr lang="en-US" sz="1200" b="1" dirty="0"/>
              <a:t>stewards</a:t>
            </a:r>
            <a:r>
              <a:rPr lang="en-US" sz="1200" dirty="0"/>
              <a:t> [residents / community members] and </a:t>
            </a:r>
            <a:r>
              <a:rPr lang="en-US" sz="1200" b="1" dirty="0"/>
              <a:t>local governments </a:t>
            </a:r>
            <a:r>
              <a:rPr lang="en-US" sz="1200" dirty="0"/>
              <a:t>that actively support and carry out the conservation and restoration activities that achieve healthy local streams, rivers and a vibrant Chesapeake Bay.</a:t>
            </a:r>
          </a:p>
          <a:p>
            <a:pPr>
              <a:spcAft>
                <a:spcPts val="800"/>
              </a:spcAft>
            </a:pPr>
            <a:endParaRPr lang="en-US" sz="1200" dirty="0"/>
          </a:p>
          <a:p>
            <a:pPr>
              <a:spcAft>
                <a:spcPts val="800"/>
              </a:spcAft>
            </a:pPr>
            <a:r>
              <a:rPr lang="en-US" sz="1200" b="1" dirty="0">
                <a:hlinkClick r:id="rId4"/>
              </a:rPr>
              <a:t>Public Access Goal</a:t>
            </a:r>
            <a:r>
              <a:rPr lang="en-US" sz="1200" dirty="0"/>
              <a:t>: </a:t>
            </a:r>
            <a:r>
              <a:rPr lang="en-US" sz="1200" b="1" dirty="0"/>
              <a:t>Expand public access to the Bay and its tributaries </a:t>
            </a:r>
            <a:r>
              <a:rPr lang="en-US" sz="1200" dirty="0"/>
              <a:t>through existing and new local, state and federal parks, refuges, reserves, trails and partner sites.</a:t>
            </a:r>
          </a:p>
          <a:p>
            <a:pPr>
              <a:spcAft>
                <a:spcPts val="800"/>
              </a:spcAft>
            </a:pPr>
            <a:endParaRPr lang="en-US" sz="1200" dirty="0"/>
          </a:p>
          <a:p>
            <a:pPr>
              <a:spcAft>
                <a:spcPts val="800"/>
              </a:spcAft>
            </a:pPr>
            <a:r>
              <a:rPr lang="en-US" sz="1200" b="1" dirty="0">
                <a:hlinkClick r:id="rId5"/>
              </a:rPr>
              <a:t>Environmental Literacy Goal</a:t>
            </a:r>
            <a:r>
              <a:rPr lang="en-US" sz="1200" dirty="0"/>
              <a:t>: Enable </a:t>
            </a:r>
            <a:r>
              <a:rPr lang="en-US" sz="1200" b="1" dirty="0"/>
              <a:t>students </a:t>
            </a:r>
            <a:r>
              <a:rPr lang="en-US" sz="1200" dirty="0"/>
              <a:t>in the region to graduate with the knowledge and skills to act responsibly to protect and restore their local watershed.</a:t>
            </a:r>
          </a:p>
          <a:p>
            <a:pPr>
              <a:spcAft>
                <a:spcPts val="800"/>
              </a:spcAft>
            </a:pPr>
            <a:endParaRPr lang="en-US" sz="1200" dirty="0"/>
          </a:p>
          <a:p>
            <a:r>
              <a:rPr lang="en-US" sz="1200" b="1" dirty="0">
                <a:hlinkClick r:id="rId6"/>
              </a:rPr>
              <a:t>Land Conservation Goal</a:t>
            </a:r>
            <a:r>
              <a:rPr lang="en-US" sz="1200" dirty="0">
                <a:hlinkClick r:id="rId6"/>
              </a:rPr>
              <a:t>:</a:t>
            </a:r>
            <a:r>
              <a:rPr lang="en-US" sz="1200" dirty="0"/>
              <a:t> </a:t>
            </a:r>
            <a:r>
              <a:rPr lang="en-US" sz="1200" b="1" dirty="0"/>
              <a:t>Conserve treasured landscapes </a:t>
            </a:r>
            <a:r>
              <a:rPr lang="en-US" sz="1200" dirty="0"/>
              <a:t>in order to maintain water quality and habitat; sustain working forests, farms and maritime communities; and conserve lands of cultural, indigenous and community value. </a:t>
            </a:r>
            <a:r>
              <a:rPr lang="en-US" sz="1200" u="sng" dirty="0"/>
              <a:t>Protected Lands Outcome</a:t>
            </a:r>
            <a:r>
              <a:rPr lang="en-US" sz="1200" dirty="0"/>
              <a:t>: By 2025, protect an additional two million acres of lands throughout the watershed…</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33B9B52-9B1E-4E5D-AB9A-37CA8C80E3B6}" type="slidenum">
              <a:rPr lang="en-US" smtClean="0"/>
              <a:pPr>
                <a:defRPr/>
              </a:pPr>
              <a:t>5</a:t>
            </a:fld>
            <a:endParaRPr lang="en-US"/>
          </a:p>
        </p:txBody>
      </p:sp>
    </p:spTree>
    <p:extLst>
      <p:ext uri="{BB962C8B-B14F-4D97-AF65-F5344CB8AC3E}">
        <p14:creationId xmlns:p14="http://schemas.microsoft.com/office/powerpoint/2010/main" val="215711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3B9B52-9B1E-4E5D-AB9A-37CA8C80E3B6}" type="slidenum">
              <a:rPr lang="en-US" smtClean="0"/>
              <a:pPr>
                <a:defRPr/>
              </a:pPr>
              <a:t>6</a:t>
            </a:fld>
            <a:endParaRPr lang="en-US"/>
          </a:p>
        </p:txBody>
      </p:sp>
    </p:spTree>
    <p:extLst>
      <p:ext uri="{BB962C8B-B14F-4D97-AF65-F5344CB8AC3E}">
        <p14:creationId xmlns:p14="http://schemas.microsoft.com/office/powerpoint/2010/main" val="289034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charset="0"/>
                <a:ea typeface="+mn-ea"/>
                <a:cs typeface="+mn-cs"/>
              </a:rPr>
              <a:t>MA1: Establish mechanisms to </a:t>
            </a:r>
            <a:r>
              <a:rPr lang="en-US" sz="1200" b="1" i="0" u="none" strike="noStrike" kern="1200" dirty="0">
                <a:solidFill>
                  <a:schemeClr val="tx1"/>
                </a:solidFill>
                <a:effectLst/>
                <a:latin typeface="Arial" charset="0"/>
                <a:ea typeface="+mn-ea"/>
                <a:cs typeface="+mn-cs"/>
              </a:rPr>
              <a:t>measure impact and track progress </a:t>
            </a:r>
            <a:r>
              <a:rPr lang="en-US" sz="1200" b="0" i="0" u="none" strike="noStrike" kern="1200" dirty="0">
                <a:solidFill>
                  <a:schemeClr val="tx1"/>
                </a:solidFill>
                <a:effectLst/>
                <a:latin typeface="Arial" charset="0"/>
                <a:ea typeface="+mn-ea"/>
                <a:cs typeface="+mn-cs"/>
              </a:rPr>
              <a:t>of stewardship programs;</a:t>
            </a:r>
          </a:p>
          <a:p>
            <a:pPr rtl="0" fontAlgn="base"/>
            <a:r>
              <a:rPr lang="en-US" sz="1200" b="0" i="0" u="none" strike="noStrike" kern="1200" dirty="0">
                <a:solidFill>
                  <a:schemeClr val="tx1"/>
                </a:solidFill>
                <a:effectLst/>
                <a:latin typeface="Arial" charset="0"/>
                <a:ea typeface="+mn-ea"/>
                <a:cs typeface="+mn-cs"/>
              </a:rPr>
              <a:t>MA2: Provide assistance to help develop and implement [highly effective] </a:t>
            </a:r>
            <a:r>
              <a:rPr lang="en-US" sz="1200" b="1" i="0" u="none" strike="noStrike" kern="1200" dirty="0">
                <a:solidFill>
                  <a:schemeClr val="tx1"/>
                </a:solidFill>
                <a:effectLst/>
                <a:latin typeface="Arial" charset="0"/>
                <a:ea typeface="+mn-ea"/>
                <a:cs typeface="+mn-cs"/>
              </a:rPr>
              <a:t>programs </a:t>
            </a:r>
            <a:r>
              <a:rPr lang="en-US" sz="1200" b="0" i="0" u="none" strike="noStrike" kern="1200" dirty="0">
                <a:solidFill>
                  <a:schemeClr val="tx1"/>
                </a:solidFill>
                <a:effectLst/>
                <a:latin typeface="Arial" charset="0"/>
                <a:ea typeface="+mn-ea"/>
                <a:cs typeface="+mn-cs"/>
              </a:rPr>
              <a:t>for maximum impact on stewardship;</a:t>
            </a:r>
          </a:p>
          <a:p>
            <a:pPr rtl="0" fontAlgn="base"/>
            <a:r>
              <a:rPr lang="en-US" sz="1200" b="0" i="0" u="none" strike="noStrike" kern="1200" dirty="0">
                <a:solidFill>
                  <a:schemeClr val="tx1"/>
                </a:solidFill>
                <a:effectLst/>
                <a:latin typeface="Arial" charset="0"/>
                <a:ea typeface="+mn-ea"/>
                <a:cs typeface="+mn-cs"/>
              </a:rPr>
              <a:t>MA 3 and 4: Increase capacity to expand the number and diversity of community </a:t>
            </a:r>
            <a:r>
              <a:rPr lang="en-US" sz="1200" b="1" i="0" u="none" strike="noStrike" kern="1200" dirty="0">
                <a:solidFill>
                  <a:schemeClr val="tx1"/>
                </a:solidFill>
                <a:effectLst/>
                <a:latin typeface="Arial" charset="0"/>
                <a:ea typeface="+mn-ea"/>
                <a:cs typeface="+mn-cs"/>
              </a:rPr>
              <a:t>volunteers </a:t>
            </a:r>
            <a:r>
              <a:rPr lang="en-US" sz="1200" b="0" i="0" u="none" strike="noStrike" kern="1200" dirty="0">
                <a:solidFill>
                  <a:schemeClr val="tx1"/>
                </a:solidFill>
                <a:effectLst/>
                <a:latin typeface="Arial" charset="0"/>
                <a:ea typeface="+mn-ea"/>
                <a:cs typeface="+mn-cs"/>
              </a:rPr>
              <a:t>and community </a:t>
            </a:r>
            <a:r>
              <a:rPr lang="en-US" sz="1200" b="1" i="0" u="none" strike="noStrike" kern="1200" dirty="0">
                <a:solidFill>
                  <a:schemeClr val="tx1"/>
                </a:solidFill>
                <a:effectLst/>
                <a:latin typeface="Arial" charset="0"/>
                <a:ea typeface="+mn-ea"/>
                <a:cs typeface="+mn-cs"/>
              </a:rPr>
              <a:t>leaders</a:t>
            </a:r>
            <a:r>
              <a:rPr lang="en-US" sz="1200" b="0" i="0" u="none" strike="noStrike" kern="1200" dirty="0">
                <a:solidFill>
                  <a:schemeClr val="tx1"/>
                </a:solidFill>
                <a:effectLst/>
                <a:latin typeface="Arial" charset="0"/>
                <a:ea typeface="+mn-ea"/>
                <a:cs typeface="+mn-cs"/>
              </a:rPr>
              <a:t>;</a:t>
            </a:r>
          </a:p>
          <a:p>
            <a:pPr rtl="0" fontAlgn="base"/>
            <a:r>
              <a:rPr lang="en-US" sz="1200" b="0" i="0" u="none" strike="noStrike" kern="1200" dirty="0">
                <a:solidFill>
                  <a:schemeClr val="tx1"/>
                </a:solidFill>
                <a:effectLst/>
                <a:latin typeface="Arial" charset="0"/>
                <a:ea typeface="+mn-ea"/>
                <a:cs typeface="+mn-cs"/>
              </a:rPr>
              <a:t>MA 5: Recruit, train, and support more </a:t>
            </a:r>
            <a:r>
              <a:rPr lang="en-US" sz="1200" b="1" i="0" u="none" strike="noStrike" kern="1200" dirty="0">
                <a:solidFill>
                  <a:schemeClr val="tx1"/>
                </a:solidFill>
                <a:effectLst/>
                <a:latin typeface="Arial" charset="0"/>
                <a:ea typeface="+mn-ea"/>
                <a:cs typeface="+mn-cs"/>
              </a:rPr>
              <a:t>community leaders and local champions</a:t>
            </a:r>
            <a:r>
              <a:rPr lang="en-US" sz="1200" b="0" i="0" u="none" strike="noStrike" kern="1200" dirty="0">
                <a:solidFill>
                  <a:schemeClr val="tx1"/>
                </a:solidFill>
                <a:effectLst/>
                <a:latin typeface="Arial" charset="0"/>
                <a:ea typeface="+mn-ea"/>
                <a:cs typeface="+mn-cs"/>
              </a:rPr>
              <a:t> (Expand the number and diversity of community leaders and local champions).</a:t>
            </a:r>
          </a:p>
          <a:p>
            <a:pPr rtl="0"/>
            <a:br>
              <a:rPr lang="en-US" b="0" dirty="0">
                <a:effectLst/>
              </a:rPr>
            </a:br>
            <a:r>
              <a:rPr lang="en-US" sz="1200" b="0" i="0" u="none" strike="noStrike" kern="1200" dirty="0">
                <a:solidFill>
                  <a:schemeClr val="tx1"/>
                </a:solidFill>
                <a:effectLst/>
                <a:latin typeface="Arial" charset="0"/>
                <a:ea typeface="+mn-ea"/>
                <a:cs typeface="+mn-cs"/>
              </a:rPr>
              <a:t>Partners will also collaborate with the work being done to achieve the other outcomes.</a:t>
            </a:r>
            <a:endParaRPr lang="en-US" b="0" dirty="0">
              <a:effectLst/>
            </a:endParaRPr>
          </a:p>
          <a:p>
            <a:pPr rtl="0"/>
            <a:br>
              <a:rPr lang="en-US" b="0" dirty="0">
                <a:effectLst/>
              </a:rPr>
            </a:br>
            <a:r>
              <a:rPr lang="en-US" sz="1200" b="0" i="0" u="none" strike="noStrike" kern="1200" dirty="0">
                <a:solidFill>
                  <a:schemeClr val="tx1"/>
                </a:solidFill>
                <a:effectLst/>
                <a:latin typeface="Arial" charset="0"/>
                <a:ea typeface="+mn-ea"/>
                <a:cs typeface="+mn-cs"/>
              </a:rPr>
              <a:t>Monitoring and assessing progress toward the outcome will occur through the stewardship index, which includes a measure of individual behavior change. The 2017 survey results serves as a baseline from which progress will be measured in subsequent surveys every 3-5 years [next one 2022].</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633B9B52-9B1E-4E5D-AB9A-37CA8C80E3B6}" type="slidenum">
              <a:rPr lang="en-US" smtClean="0"/>
              <a:pPr>
                <a:defRPr/>
              </a:pPr>
              <a:t>7</a:t>
            </a:fld>
            <a:endParaRPr lang="en-US"/>
          </a:p>
        </p:txBody>
      </p:sp>
    </p:spTree>
    <p:extLst>
      <p:ext uri="{BB962C8B-B14F-4D97-AF65-F5344CB8AC3E}">
        <p14:creationId xmlns:p14="http://schemas.microsoft.com/office/powerpoint/2010/main" val="2964874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3B9B52-9B1E-4E5D-AB9A-37CA8C80E3B6}" type="slidenum">
              <a:rPr lang="en-US" smtClean="0"/>
              <a:pPr>
                <a:defRPr/>
              </a:pPr>
              <a:t>8</a:t>
            </a:fld>
            <a:endParaRPr lang="en-US"/>
          </a:p>
        </p:txBody>
      </p:sp>
    </p:spTree>
    <p:extLst>
      <p:ext uri="{BB962C8B-B14F-4D97-AF65-F5344CB8AC3E}">
        <p14:creationId xmlns:p14="http://schemas.microsoft.com/office/powerpoint/2010/main" val="2700254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FD29F4-EEC7-4062-B30F-322EBF4549C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5F5199-C352-4D47-9B4C-06355AE3C64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0793F-62BF-4997-89B0-821E8329D7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449148"/>
            <a:ext cx="7929000" cy="2971051"/>
          </a:xfrm>
        </p:spPr>
        <p:txBody>
          <a:bodyPr/>
          <a:lstStyle>
            <a:lvl1pPr>
              <a:defRPr sz="4050"/>
            </a:lvl1pPr>
          </a:lstStyle>
          <a:p>
            <a:r>
              <a:rPr lang="en-US"/>
              <a:t>Click to edit Master title style</a:t>
            </a:r>
          </a:p>
        </p:txBody>
      </p:sp>
      <p:sp>
        <p:nvSpPr>
          <p:cNvPr id="3" name="Subtitle 2"/>
          <p:cNvSpPr>
            <a:spLocks noGrp="1"/>
          </p:cNvSpPr>
          <p:nvPr>
            <p:ph type="subTitle" idx="1"/>
          </p:nvPr>
        </p:nvSpPr>
        <p:spPr>
          <a:xfrm>
            <a:off x="607501" y="5280847"/>
            <a:ext cx="7929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CF44BA-5AA5-4B07-A249-587E20134678}"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829340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447188"/>
            <a:ext cx="7928999" cy="970450"/>
          </a:xfrm>
        </p:spPr>
        <p:txBody>
          <a:bodyPr/>
          <a:lstStyle/>
          <a:p>
            <a:r>
              <a:rPr lang="en-US"/>
              <a:t>Click to edit Master title style</a:t>
            </a:r>
          </a:p>
        </p:txBody>
      </p:sp>
      <p:sp>
        <p:nvSpPr>
          <p:cNvPr id="3" name="Content Placeholder 2"/>
          <p:cNvSpPr>
            <a:spLocks noGrp="1"/>
          </p:cNvSpPr>
          <p:nvPr>
            <p:ph idx="1"/>
          </p:nvPr>
        </p:nvSpPr>
        <p:spPr>
          <a:xfrm>
            <a:off x="614034" y="2222287"/>
            <a:ext cx="7915931"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CF44BA-5AA5-4B07-A249-587E20134678}"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2517312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951396"/>
            <a:ext cx="7921064" cy="1468800"/>
          </a:xfrm>
        </p:spPr>
        <p:txBody>
          <a:bodyPr anchor="b"/>
          <a:lstStyle>
            <a:lvl1pPr algn="r">
              <a:defRPr sz="3600" b="1" cap="none"/>
            </a:lvl1pPr>
          </a:lstStyle>
          <a:p>
            <a:r>
              <a:rPr lang="en-US"/>
              <a:t>Click to edit Master title style</a:t>
            </a:r>
          </a:p>
        </p:txBody>
      </p:sp>
      <p:sp>
        <p:nvSpPr>
          <p:cNvPr id="3" name="Text Placeholder 2"/>
          <p:cNvSpPr>
            <a:spLocks noGrp="1"/>
          </p:cNvSpPr>
          <p:nvPr>
            <p:ph type="body" idx="1"/>
          </p:nvPr>
        </p:nvSpPr>
        <p:spPr>
          <a:xfrm>
            <a:off x="607500" y="5281202"/>
            <a:ext cx="7921064"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F44BA-5AA5-4B07-A249-587E20134678}"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946070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4034" y="2222288"/>
            <a:ext cx="3889405"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62" y="2222287"/>
            <a:ext cx="3895937"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CF44BA-5AA5-4B07-A249-587E20134678}"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1317972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1046" y="2174875"/>
            <a:ext cx="389239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11047" y="2751139"/>
            <a:ext cx="3892392"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0562" y="2174875"/>
            <a:ext cx="389593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62" y="2751139"/>
            <a:ext cx="3895937"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CF44BA-5AA5-4B07-A249-587E20134678}"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3799783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CF44BA-5AA5-4B07-A249-587E20134678}"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917212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F44BA-5AA5-4B07-A249-587E20134678}"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2313611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8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446088"/>
            <a:ext cx="2660650" cy="1618396"/>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641725" y="446089"/>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04864" y="2260739"/>
            <a:ext cx="2660650"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8CF44BA-5AA5-4B07-A249-587E20134678}"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205396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81DBEE-E858-4679-A834-E65AAA5D9B9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727523"/>
            <a:ext cx="3639741" cy="1617163"/>
          </a:xfrm>
        </p:spPr>
        <p:txBody>
          <a:bodyPr anchor="b">
            <a:normAutofit/>
          </a:bodyPr>
          <a:lstStyle>
            <a:lvl1pPr algn="l">
              <a:defRPr sz="1800" b="0"/>
            </a:lvl1pPr>
          </a:lstStyle>
          <a:p>
            <a:r>
              <a:rPr lang="en-US"/>
              <a:t>Click to edit Master title style</a:t>
            </a:r>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en-US"/>
              <a:t>Click icon to add picture</a:t>
            </a:r>
          </a:p>
        </p:txBody>
      </p:sp>
      <p:sp>
        <p:nvSpPr>
          <p:cNvPr id="4" name="Text Placeholder 3"/>
          <p:cNvSpPr>
            <a:spLocks noGrp="1"/>
          </p:cNvSpPr>
          <p:nvPr>
            <p:ph type="body" sz="half" idx="2"/>
          </p:nvPr>
        </p:nvSpPr>
        <p:spPr>
          <a:xfrm>
            <a:off x="611046" y="2344684"/>
            <a:ext cx="3639741"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2914358" y="6041363"/>
            <a:ext cx="732659" cy="365125"/>
          </a:xfrm>
        </p:spPr>
        <p:txBody>
          <a:bodyPr/>
          <a:lstStyle/>
          <a:p>
            <a:fld id="{88CF44BA-5AA5-4B07-A249-587E20134678}" type="datetimeFigureOut">
              <a:rPr lang="en-US" smtClean="0"/>
              <a:t>5/19/2021</a:t>
            </a:fld>
            <a:endParaRPr lang="en-US"/>
          </a:p>
        </p:txBody>
      </p:sp>
      <p:sp>
        <p:nvSpPr>
          <p:cNvPr id="6" name="Footer Placeholder 5"/>
          <p:cNvSpPr>
            <a:spLocks noGrp="1"/>
          </p:cNvSpPr>
          <p:nvPr>
            <p:ph type="ftr" sz="quarter" idx="11"/>
          </p:nvPr>
        </p:nvSpPr>
        <p:spPr>
          <a:xfrm>
            <a:off x="442797" y="6041363"/>
            <a:ext cx="2471560" cy="365125"/>
          </a:xfrm>
        </p:spPr>
        <p:txBody>
          <a:bodyPr/>
          <a:lstStyle/>
          <a:p>
            <a:endParaRPr lang="en-US"/>
          </a:p>
        </p:txBody>
      </p:sp>
      <p:sp>
        <p:nvSpPr>
          <p:cNvPr id="7" name="Slide Number Placeholder 6"/>
          <p:cNvSpPr>
            <a:spLocks noGrp="1"/>
          </p:cNvSpPr>
          <p:nvPr>
            <p:ph type="sldNum" sz="quarter" idx="12"/>
          </p:nvPr>
        </p:nvSpPr>
        <p:spPr>
          <a:xfrm>
            <a:off x="3647017" y="5915889"/>
            <a:ext cx="796616" cy="490599"/>
          </a:xfrm>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1222049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4800600"/>
            <a:ext cx="7921064" cy="566738"/>
          </a:xfrm>
        </p:spPr>
        <p:txBody>
          <a:bodyPr anchor="b">
            <a:normAutofit/>
          </a:bodyPr>
          <a:lstStyle>
            <a:lvl1pPr algn="l">
              <a:defRPr sz="18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Click icon to add picture</a:t>
            </a:r>
          </a:p>
        </p:txBody>
      </p:sp>
      <p:sp>
        <p:nvSpPr>
          <p:cNvPr id="4" name="Text Placeholder 3"/>
          <p:cNvSpPr>
            <a:spLocks noGrp="1"/>
          </p:cNvSpPr>
          <p:nvPr>
            <p:ph type="body" sz="half" idx="2"/>
          </p:nvPr>
        </p:nvSpPr>
        <p:spPr>
          <a:xfrm>
            <a:off x="607500" y="5367338"/>
            <a:ext cx="7921064"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8CF44BA-5AA5-4B07-A249-587E20134678}"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1784106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1081456"/>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1238502"/>
            <a:ext cx="4420380" cy="2645912"/>
          </a:xfrm>
        </p:spPr>
        <p:txBody>
          <a:bodyPr anchor="b"/>
          <a:lstStyle>
            <a:lvl1pPr algn="l">
              <a:defRPr sz="3150" b="1" cap="none"/>
            </a:lvl1pPr>
          </a:lstStyle>
          <a:p>
            <a:r>
              <a:rPr lang="en-US"/>
              <a:t>Click to edit Master title style</a:t>
            </a:r>
          </a:p>
        </p:txBody>
      </p:sp>
      <p:sp>
        <p:nvSpPr>
          <p:cNvPr id="3" name="Text Placeholder 2"/>
          <p:cNvSpPr>
            <a:spLocks noGrp="1"/>
          </p:cNvSpPr>
          <p:nvPr>
            <p:ph type="body" idx="1"/>
          </p:nvPr>
        </p:nvSpPr>
        <p:spPr>
          <a:xfrm>
            <a:off x="639893" y="4443681"/>
            <a:ext cx="4418727"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680982" y="1081457"/>
            <a:ext cx="28575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8CF44BA-5AA5-4B07-A249-587E20134678}"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2300077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2435958"/>
            <a:ext cx="3286891" cy="2007789"/>
          </a:xfrm>
        </p:spPr>
        <p:txBody>
          <a:bodyPr/>
          <a:lstStyle>
            <a:lvl1pPr>
              <a:defRPr sz="2400"/>
            </a:lvl1pPr>
          </a:lstStyle>
          <a:p>
            <a:r>
              <a:rPr lang="en-US"/>
              <a:t>Click to edit Master title style</a:t>
            </a:r>
          </a:p>
        </p:txBody>
      </p:sp>
      <p:sp>
        <p:nvSpPr>
          <p:cNvPr id="6" name="Text Placeholder 5"/>
          <p:cNvSpPr>
            <a:spLocks noGrp="1"/>
          </p:cNvSpPr>
          <p:nvPr>
            <p:ph type="body" sz="quarter" idx="16"/>
          </p:nvPr>
        </p:nvSpPr>
        <p:spPr>
          <a:xfrm>
            <a:off x="4617000" y="2286001"/>
            <a:ext cx="3660225"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88CF44BA-5AA5-4B07-A249-587E20134678}"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3293748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CF44BA-5AA5-4B07-A249-587E20134678}"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1200626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586171"/>
            <a:ext cx="1871093"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501" y="446089"/>
            <a:ext cx="4958655"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CF44BA-5AA5-4B07-A249-587E20134678}"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22F66-AD21-4DB8-B10A-5E9C33A6CC75}" type="slidenum">
              <a:rPr lang="en-US" smtClean="0"/>
              <a:t>‹#›</a:t>
            </a:fld>
            <a:endParaRPr lang="en-US"/>
          </a:p>
        </p:txBody>
      </p:sp>
    </p:spTree>
    <p:extLst>
      <p:ext uri="{BB962C8B-B14F-4D97-AF65-F5344CB8AC3E}">
        <p14:creationId xmlns:p14="http://schemas.microsoft.com/office/powerpoint/2010/main" val="2925556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2DA57A-116A-4329-8189-69F9C6BCA2F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F4CCE5-CD88-4EBB-9057-A90A2CB21ED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0952F4-6DDA-44B3-A2E3-A9E4D56570F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A4166D-799C-4099-A7C3-1CB39B38944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22CF6E9-DA42-46CD-A4FF-D25B572A6C6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0D133F-D29F-48E4-B0AB-E1A106E2998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45DC7C-09C8-4071-B7F8-176AF9F8C98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B3ECA5B-2A98-4917-ABD0-F3FE98112D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447188"/>
            <a:ext cx="7928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07500" y="2184402"/>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38636" y="6041363"/>
            <a:ext cx="6483240" cy="365125"/>
          </a:xfrm>
          <a:prstGeom prst="rect">
            <a:avLst/>
          </a:prstGeom>
        </p:spPr>
        <p:txBody>
          <a:bodyPr vert="horz" lIns="91440" tIns="45720" rIns="91440" bIns="45720" rtlCol="0" anchor="b"/>
          <a:lstStyle>
            <a:lvl1pPr algn="l">
              <a:defRPr sz="675">
                <a:solidFill>
                  <a:schemeClr val="tx1"/>
                </a:solidFill>
              </a:defRPr>
            </a:lvl1pPr>
          </a:lstStyle>
          <a:p>
            <a:endParaRPr lang="en-US"/>
          </a:p>
        </p:txBody>
      </p:sp>
      <p:sp>
        <p:nvSpPr>
          <p:cNvPr id="4" name="Date Placeholder 3"/>
          <p:cNvSpPr>
            <a:spLocks noGrp="1"/>
          </p:cNvSpPr>
          <p:nvPr>
            <p:ph type="dt" sz="half" idx="2"/>
          </p:nvPr>
        </p:nvSpPr>
        <p:spPr>
          <a:xfrm>
            <a:off x="7000969" y="6041363"/>
            <a:ext cx="1007780" cy="365125"/>
          </a:xfrm>
          <a:prstGeom prst="rect">
            <a:avLst/>
          </a:prstGeom>
        </p:spPr>
        <p:txBody>
          <a:bodyPr vert="horz" lIns="91440" tIns="45720" rIns="91440" bIns="45720" rtlCol="0" anchor="b"/>
          <a:lstStyle>
            <a:lvl1pPr algn="r">
              <a:defRPr sz="675">
                <a:solidFill>
                  <a:schemeClr val="tx1"/>
                </a:solidFill>
              </a:defRPr>
            </a:lvl1pPr>
          </a:lstStyle>
          <a:p>
            <a:fld id="{88CF44BA-5AA5-4B07-A249-587E20134678}" type="datetimeFigureOut">
              <a:rPr lang="en-US" smtClean="0"/>
              <a:t>5/19/2021</a:t>
            </a:fld>
            <a:endParaRPr lang="en-US"/>
          </a:p>
        </p:txBody>
      </p:sp>
      <p:sp>
        <p:nvSpPr>
          <p:cNvPr id="6" name="Slide Number Placeholder 5"/>
          <p:cNvSpPr>
            <a:spLocks noGrp="1"/>
          </p:cNvSpPr>
          <p:nvPr>
            <p:ph type="sldNum" sz="quarter" idx="4"/>
          </p:nvPr>
        </p:nvSpPr>
        <p:spPr>
          <a:xfrm>
            <a:off x="8008749" y="5915889"/>
            <a:ext cx="796616" cy="490599"/>
          </a:xfrm>
          <a:prstGeom prst="rect">
            <a:avLst/>
          </a:prstGeom>
        </p:spPr>
        <p:txBody>
          <a:bodyPr vert="horz" lIns="91440" tIns="45720" rIns="91440" bIns="10800" rtlCol="0" anchor="b"/>
          <a:lstStyle>
            <a:lvl1pPr algn="r">
              <a:defRPr sz="1500">
                <a:solidFill>
                  <a:schemeClr val="accent1"/>
                </a:solidFill>
              </a:defRPr>
            </a:lvl1pPr>
          </a:lstStyle>
          <a:p>
            <a:fld id="{87B22F66-AD21-4DB8-B10A-5E9C33A6CC75}" type="slidenum">
              <a:rPr lang="en-US" smtClean="0"/>
              <a:t>‹#›</a:t>
            </a:fld>
            <a:endParaRPr lang="en-US"/>
          </a:p>
        </p:txBody>
      </p:sp>
    </p:spTree>
    <p:extLst>
      <p:ext uri="{BB962C8B-B14F-4D97-AF65-F5344CB8AC3E}">
        <p14:creationId xmlns:p14="http://schemas.microsoft.com/office/powerpoint/2010/main" val="6374783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hyperlink" Target="http://www.chesapeakebay.net/chesapeakebaywatershedagreement/goal/land_conservation"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www.chesapeakebay.net/chesapeakebaywatershedagreement/goal/environmental_literacy" TargetMode="External"/><Relationship Id="rId5" Type="http://schemas.openxmlformats.org/officeDocument/2006/relationships/hyperlink" Target="http://www.chesapeakebay.net/chesapeakebaywatershedagreement/goal/public_access" TargetMode="External"/><Relationship Id="rId4" Type="http://schemas.openxmlformats.org/officeDocument/2006/relationships/hyperlink" Target="https://www.chesapeakebay.net/channel_files/24334/2014_chesapeake_watershed_agreement.pdf#page=1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hyperlink" Target="https://www.chesapeakebay.net/channel_files/24334/2014_chesapeake_watershed_agreement.pdf#page=12" TargetMode="Externa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chesapeakebay.net/channel_files/24334/2014_chesapeake_watershed_agreement.pdf#page=12" TargetMode="Externa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descr="Map&#10;&#10;Description automatically generated">
            <a:extLst>
              <a:ext uri="{FF2B5EF4-FFF2-40B4-BE49-F238E27FC236}">
                <a16:creationId xmlns:a16="http://schemas.microsoft.com/office/drawing/2014/main" id="{0958AA71-D1EE-4560-B4CB-B794EFF815AE}"/>
              </a:ext>
            </a:extLst>
          </p:cNvPr>
          <p:cNvPicPr>
            <a:picLocks noChangeAspect="1"/>
          </p:cNvPicPr>
          <p:nvPr/>
        </p:nvPicPr>
        <p:blipFill rotWithShape="1">
          <a:blip r:embed="rId3">
            <a:extLst>
              <a:ext uri="{28A0092B-C50C-407E-A947-70E740481C1C}">
                <a14:useLocalDpi xmlns:a14="http://schemas.microsoft.com/office/drawing/2010/main" val="0"/>
              </a:ext>
            </a:extLst>
          </a:blip>
          <a:srcRect t="23381" b="18360"/>
          <a:stretch/>
        </p:blipFill>
        <p:spPr>
          <a:xfrm>
            <a:off x="-1" y="278776"/>
            <a:ext cx="9144001" cy="4240936"/>
          </a:xfrm>
          <a:prstGeom prst="rect">
            <a:avLst/>
          </a:prstGeom>
        </p:spPr>
      </p:pic>
      <p:sp>
        <p:nvSpPr>
          <p:cNvPr id="19"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267981"/>
            <a:ext cx="9144000" cy="1749680"/>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EC6168D1-C0B7-435F-A0DB-89D63019915F}"/>
              </a:ext>
            </a:extLst>
          </p:cNvPr>
          <p:cNvSpPr>
            <a:spLocks noGrp="1"/>
          </p:cNvSpPr>
          <p:nvPr>
            <p:ph type="title"/>
          </p:nvPr>
        </p:nvSpPr>
        <p:spPr>
          <a:xfrm>
            <a:off x="0" y="5771080"/>
            <a:ext cx="9144000" cy="584647"/>
          </a:xfrm>
        </p:spPr>
        <p:txBody>
          <a:bodyPr vert="horz" lIns="68580" tIns="34290" rIns="68580" bIns="34290" rtlCol="0" anchor="b">
            <a:normAutofit/>
          </a:bodyPr>
          <a:lstStyle/>
          <a:p>
            <a:pPr algn="ctr"/>
            <a:r>
              <a:rPr lang="en-US" sz="3300" dirty="0">
                <a:solidFill>
                  <a:srgbClr val="FFFF99"/>
                </a:solidFill>
              </a:rPr>
              <a:t>The Chesapeake Bay Program</a:t>
            </a:r>
          </a:p>
        </p:txBody>
      </p:sp>
      <p:sp>
        <p:nvSpPr>
          <p:cNvPr id="6" name="Title 1">
            <a:extLst>
              <a:ext uri="{FF2B5EF4-FFF2-40B4-BE49-F238E27FC236}">
                <a16:creationId xmlns:a16="http://schemas.microsoft.com/office/drawing/2014/main" id="{E6AEBDBB-4309-44E8-9777-8DE4CFB30E97}"/>
              </a:ext>
            </a:extLst>
          </p:cNvPr>
          <p:cNvSpPr txBox="1">
            <a:spLocks/>
          </p:cNvSpPr>
          <p:nvPr/>
        </p:nvSpPr>
        <p:spPr>
          <a:xfrm>
            <a:off x="0" y="4565455"/>
            <a:ext cx="9144000" cy="838499"/>
          </a:xfrm>
          <a:prstGeom prst="rect">
            <a:avLst/>
          </a:prstGeom>
          <a:effectLst>
            <a:outerShdw blurRad="50800" dir="14400000">
              <a:srgbClr val="000000">
                <a:alpha val="60000"/>
              </a:srgbClr>
            </a:outerShdw>
          </a:effectLst>
        </p:spPr>
        <p:txBody>
          <a:bodyPr vert="horz" lIns="68580" tIns="34290" rIns="68580" bIns="34290" rtlCol="0" anchor="b">
            <a:normAutofit fontScale="70000" lnSpcReduction="20000"/>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sz="5100" dirty="0">
                <a:solidFill>
                  <a:srgbClr val="00B0F0"/>
                </a:solidFill>
              </a:rPr>
              <a:t>Fostering Chesapeake Stewardship </a:t>
            </a:r>
          </a:p>
          <a:p>
            <a:pPr algn="ctr" fontAlgn="auto">
              <a:spcAft>
                <a:spcPts val="0"/>
              </a:spcAft>
            </a:pPr>
            <a:r>
              <a:rPr lang="en-US" sz="3300" dirty="0">
                <a:solidFill>
                  <a:srgbClr val="00B0F0"/>
                </a:solidFill>
              </a:rPr>
              <a:t>Goal Implementation Team (GIT) 5</a:t>
            </a:r>
          </a:p>
        </p:txBody>
      </p:sp>
      <p:cxnSp>
        <p:nvCxnSpPr>
          <p:cNvPr id="5" name="Straight Connector 4">
            <a:extLst>
              <a:ext uri="{FF2B5EF4-FFF2-40B4-BE49-F238E27FC236}">
                <a16:creationId xmlns:a16="http://schemas.microsoft.com/office/drawing/2014/main" id="{AEE471D8-F844-4BCD-A85D-AC9DBB8FED9D}"/>
              </a:ext>
            </a:extLst>
          </p:cNvPr>
          <p:cNvCxnSpPr/>
          <p:nvPr/>
        </p:nvCxnSpPr>
        <p:spPr>
          <a:xfrm>
            <a:off x="211873" y="5542156"/>
            <a:ext cx="8642195"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846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AC05C31-9774-4367-AD18-3C1A4F30ACF8}"/>
              </a:ext>
            </a:extLst>
          </p:cNvPr>
          <p:cNvGraphicFramePr/>
          <p:nvPr>
            <p:extLst>
              <p:ext uri="{D42A27DB-BD31-4B8C-83A1-F6EECF244321}">
                <p14:modId xmlns:p14="http://schemas.microsoft.com/office/powerpoint/2010/main" val="3554672036"/>
              </p:ext>
            </p:extLst>
          </p:nvPr>
        </p:nvGraphicFramePr>
        <p:xfrm>
          <a:off x="0" y="221673"/>
          <a:ext cx="9144000" cy="604750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0C60EF32-A3C9-46A8-AB4A-8CE1D7F43D20}"/>
              </a:ext>
            </a:extLst>
          </p:cNvPr>
          <p:cNvSpPr txBox="1"/>
          <p:nvPr/>
        </p:nvSpPr>
        <p:spPr>
          <a:xfrm>
            <a:off x="5915986" y="4303334"/>
            <a:ext cx="2368933" cy="707886"/>
          </a:xfrm>
          <a:prstGeom prst="rect">
            <a:avLst/>
          </a:prstGeom>
          <a:noFill/>
        </p:spPr>
        <p:txBody>
          <a:bodyPr wrap="square" rtlCol="0">
            <a:spAutoFit/>
          </a:bodyPr>
          <a:lstStyle/>
          <a:p>
            <a:r>
              <a:rPr lang="en-US" sz="2000" dirty="0">
                <a:solidFill>
                  <a:schemeClr val="bg1"/>
                </a:solidFill>
              </a:rPr>
              <a:t>Healthy Watersheds</a:t>
            </a:r>
          </a:p>
        </p:txBody>
      </p:sp>
      <p:sp>
        <p:nvSpPr>
          <p:cNvPr id="5" name="TextBox 4">
            <a:extLst>
              <a:ext uri="{FF2B5EF4-FFF2-40B4-BE49-F238E27FC236}">
                <a16:creationId xmlns:a16="http://schemas.microsoft.com/office/drawing/2014/main" id="{567E1346-53CC-4EC2-A2F4-D880B499C31A}"/>
              </a:ext>
            </a:extLst>
          </p:cNvPr>
          <p:cNvSpPr txBox="1"/>
          <p:nvPr/>
        </p:nvSpPr>
        <p:spPr>
          <a:xfrm>
            <a:off x="6040581" y="3260207"/>
            <a:ext cx="2119746" cy="400110"/>
          </a:xfrm>
          <a:prstGeom prst="rect">
            <a:avLst/>
          </a:prstGeom>
          <a:noFill/>
        </p:spPr>
        <p:txBody>
          <a:bodyPr wrap="square" rtlCol="0">
            <a:spAutoFit/>
          </a:bodyPr>
          <a:lstStyle/>
          <a:p>
            <a:r>
              <a:rPr lang="en-US" sz="2000" dirty="0">
                <a:solidFill>
                  <a:schemeClr val="bg1"/>
                </a:solidFill>
              </a:rPr>
              <a:t>Vital Habitats</a:t>
            </a:r>
          </a:p>
        </p:txBody>
      </p:sp>
      <p:sp>
        <p:nvSpPr>
          <p:cNvPr id="6" name="TextBox 5">
            <a:extLst>
              <a:ext uri="{FF2B5EF4-FFF2-40B4-BE49-F238E27FC236}">
                <a16:creationId xmlns:a16="http://schemas.microsoft.com/office/drawing/2014/main" id="{204F5FDD-3992-464C-BB45-A709F164B7C1}"/>
              </a:ext>
            </a:extLst>
          </p:cNvPr>
          <p:cNvSpPr txBox="1"/>
          <p:nvPr/>
        </p:nvSpPr>
        <p:spPr>
          <a:xfrm>
            <a:off x="2348274" y="5317721"/>
            <a:ext cx="2119746" cy="707886"/>
          </a:xfrm>
          <a:prstGeom prst="rect">
            <a:avLst/>
          </a:prstGeom>
          <a:noFill/>
        </p:spPr>
        <p:txBody>
          <a:bodyPr wrap="square" rtlCol="0">
            <a:spAutoFit/>
          </a:bodyPr>
          <a:lstStyle/>
          <a:p>
            <a:pPr algn="r"/>
            <a:r>
              <a:rPr lang="en-US" sz="2000" dirty="0">
                <a:solidFill>
                  <a:schemeClr val="bg1"/>
                </a:solidFill>
              </a:rPr>
              <a:t>Sustainable Fisheries</a:t>
            </a:r>
          </a:p>
        </p:txBody>
      </p:sp>
      <p:sp>
        <p:nvSpPr>
          <p:cNvPr id="7" name="TextBox 6">
            <a:extLst>
              <a:ext uri="{FF2B5EF4-FFF2-40B4-BE49-F238E27FC236}">
                <a16:creationId xmlns:a16="http://schemas.microsoft.com/office/drawing/2014/main" id="{AF28C42F-46DD-487D-BD80-B998247EA7F8}"/>
              </a:ext>
            </a:extLst>
          </p:cNvPr>
          <p:cNvSpPr txBox="1"/>
          <p:nvPr/>
        </p:nvSpPr>
        <p:spPr>
          <a:xfrm>
            <a:off x="5661316" y="2139393"/>
            <a:ext cx="2119746" cy="400110"/>
          </a:xfrm>
          <a:prstGeom prst="rect">
            <a:avLst/>
          </a:prstGeom>
          <a:noFill/>
        </p:spPr>
        <p:txBody>
          <a:bodyPr wrap="square" rtlCol="0">
            <a:spAutoFit/>
          </a:bodyPr>
          <a:lstStyle/>
          <a:p>
            <a:r>
              <a:rPr lang="en-US" sz="2000" dirty="0">
                <a:solidFill>
                  <a:schemeClr val="bg1"/>
                </a:solidFill>
              </a:rPr>
              <a:t>Water Quality</a:t>
            </a:r>
          </a:p>
        </p:txBody>
      </p:sp>
      <p:sp>
        <p:nvSpPr>
          <p:cNvPr id="8" name="TextBox 7">
            <a:extLst>
              <a:ext uri="{FF2B5EF4-FFF2-40B4-BE49-F238E27FC236}">
                <a16:creationId xmlns:a16="http://schemas.microsoft.com/office/drawing/2014/main" id="{3E31AC80-9565-46BE-A804-4BB9E8F9D16C}"/>
              </a:ext>
            </a:extLst>
          </p:cNvPr>
          <p:cNvSpPr txBox="1"/>
          <p:nvPr/>
        </p:nvSpPr>
        <p:spPr>
          <a:xfrm>
            <a:off x="4731520" y="5317721"/>
            <a:ext cx="2368933" cy="707886"/>
          </a:xfrm>
          <a:prstGeom prst="rect">
            <a:avLst/>
          </a:prstGeom>
          <a:noFill/>
        </p:spPr>
        <p:txBody>
          <a:bodyPr wrap="square" rtlCol="0">
            <a:spAutoFit/>
          </a:bodyPr>
          <a:lstStyle/>
          <a:p>
            <a:r>
              <a:rPr lang="en-US" sz="2000" dirty="0">
                <a:solidFill>
                  <a:schemeClr val="bg1"/>
                </a:solidFill>
              </a:rPr>
              <a:t>Toxic Contaminants</a:t>
            </a:r>
          </a:p>
        </p:txBody>
      </p:sp>
      <p:sp>
        <p:nvSpPr>
          <p:cNvPr id="9" name="TextBox 8">
            <a:extLst>
              <a:ext uri="{FF2B5EF4-FFF2-40B4-BE49-F238E27FC236}">
                <a16:creationId xmlns:a16="http://schemas.microsoft.com/office/drawing/2014/main" id="{3091C651-A10C-412A-9E29-1A7AA6090306}"/>
              </a:ext>
            </a:extLst>
          </p:cNvPr>
          <p:cNvSpPr txBox="1"/>
          <p:nvPr/>
        </p:nvSpPr>
        <p:spPr>
          <a:xfrm>
            <a:off x="4731520" y="828604"/>
            <a:ext cx="2119746" cy="707886"/>
          </a:xfrm>
          <a:prstGeom prst="rect">
            <a:avLst/>
          </a:prstGeom>
          <a:noFill/>
        </p:spPr>
        <p:txBody>
          <a:bodyPr wrap="square" rtlCol="0">
            <a:spAutoFit/>
          </a:bodyPr>
          <a:lstStyle/>
          <a:p>
            <a:r>
              <a:rPr lang="en-US" sz="2000" dirty="0">
                <a:solidFill>
                  <a:schemeClr val="bg1"/>
                </a:solidFill>
              </a:rPr>
              <a:t>Climate Resiliency</a:t>
            </a:r>
          </a:p>
        </p:txBody>
      </p:sp>
      <p:sp>
        <p:nvSpPr>
          <p:cNvPr id="10" name="TextBox 9">
            <a:extLst>
              <a:ext uri="{FF2B5EF4-FFF2-40B4-BE49-F238E27FC236}">
                <a16:creationId xmlns:a16="http://schemas.microsoft.com/office/drawing/2014/main" id="{5B1FFA02-73ED-4AA4-9863-E229BD90EE33}"/>
              </a:ext>
            </a:extLst>
          </p:cNvPr>
          <p:cNvSpPr txBox="1"/>
          <p:nvPr/>
        </p:nvSpPr>
        <p:spPr>
          <a:xfrm>
            <a:off x="1045762" y="4457222"/>
            <a:ext cx="2336465" cy="461665"/>
          </a:xfrm>
          <a:prstGeom prst="rect">
            <a:avLst/>
          </a:prstGeom>
          <a:noFill/>
        </p:spPr>
        <p:txBody>
          <a:bodyPr wrap="square" rtlCol="0">
            <a:spAutoFit/>
          </a:bodyPr>
          <a:lstStyle/>
          <a:p>
            <a:r>
              <a:rPr lang="en-US" sz="2400" b="1" dirty="0">
                <a:solidFill>
                  <a:srgbClr val="7030A0"/>
                </a:solidFill>
              </a:rPr>
              <a:t>Public Access</a:t>
            </a:r>
          </a:p>
        </p:txBody>
      </p:sp>
      <p:sp>
        <p:nvSpPr>
          <p:cNvPr id="11" name="TextBox 10">
            <a:extLst>
              <a:ext uri="{FF2B5EF4-FFF2-40B4-BE49-F238E27FC236}">
                <a16:creationId xmlns:a16="http://schemas.microsoft.com/office/drawing/2014/main" id="{B0ABBF95-1AA1-4C2B-88AC-0458BD09541F}"/>
              </a:ext>
            </a:extLst>
          </p:cNvPr>
          <p:cNvSpPr txBox="1"/>
          <p:nvPr/>
        </p:nvSpPr>
        <p:spPr>
          <a:xfrm>
            <a:off x="730703" y="3054008"/>
            <a:ext cx="2368933" cy="830997"/>
          </a:xfrm>
          <a:prstGeom prst="rect">
            <a:avLst/>
          </a:prstGeom>
          <a:noFill/>
        </p:spPr>
        <p:txBody>
          <a:bodyPr wrap="square" rtlCol="0">
            <a:spAutoFit/>
          </a:bodyPr>
          <a:lstStyle/>
          <a:p>
            <a:pPr algn="r"/>
            <a:r>
              <a:rPr lang="en-US" sz="2400" b="1" dirty="0">
                <a:solidFill>
                  <a:srgbClr val="7030A0"/>
                </a:solidFill>
              </a:rPr>
              <a:t>Land Conservation</a:t>
            </a:r>
          </a:p>
        </p:txBody>
      </p:sp>
      <p:sp>
        <p:nvSpPr>
          <p:cNvPr id="12" name="TextBox 11">
            <a:extLst>
              <a:ext uri="{FF2B5EF4-FFF2-40B4-BE49-F238E27FC236}">
                <a16:creationId xmlns:a16="http://schemas.microsoft.com/office/drawing/2014/main" id="{F2ECE1EB-4C25-4A86-A395-E805B79D4506}"/>
              </a:ext>
            </a:extLst>
          </p:cNvPr>
          <p:cNvSpPr txBox="1"/>
          <p:nvPr/>
        </p:nvSpPr>
        <p:spPr>
          <a:xfrm>
            <a:off x="1109206" y="1923949"/>
            <a:ext cx="2336465" cy="830997"/>
          </a:xfrm>
          <a:prstGeom prst="rect">
            <a:avLst/>
          </a:prstGeom>
          <a:noFill/>
        </p:spPr>
        <p:txBody>
          <a:bodyPr wrap="square" rtlCol="0">
            <a:spAutoFit/>
          </a:bodyPr>
          <a:lstStyle/>
          <a:p>
            <a:pPr algn="r"/>
            <a:r>
              <a:rPr lang="en-US" sz="2400" b="1" dirty="0">
                <a:solidFill>
                  <a:srgbClr val="7030A0"/>
                </a:solidFill>
              </a:rPr>
              <a:t>Environmental Literacy</a:t>
            </a:r>
          </a:p>
        </p:txBody>
      </p:sp>
      <p:sp>
        <p:nvSpPr>
          <p:cNvPr id="13" name="TextBox 12">
            <a:extLst>
              <a:ext uri="{FF2B5EF4-FFF2-40B4-BE49-F238E27FC236}">
                <a16:creationId xmlns:a16="http://schemas.microsoft.com/office/drawing/2014/main" id="{A89E12F1-ECA7-4685-94FF-3DE912F516DE}"/>
              </a:ext>
            </a:extLst>
          </p:cNvPr>
          <p:cNvSpPr txBox="1"/>
          <p:nvPr/>
        </p:nvSpPr>
        <p:spPr>
          <a:xfrm>
            <a:off x="1880315" y="826590"/>
            <a:ext cx="2438643" cy="830997"/>
          </a:xfrm>
          <a:prstGeom prst="rect">
            <a:avLst/>
          </a:prstGeom>
          <a:noFill/>
        </p:spPr>
        <p:txBody>
          <a:bodyPr wrap="square" rtlCol="0">
            <a:spAutoFit/>
          </a:bodyPr>
          <a:lstStyle/>
          <a:p>
            <a:pPr algn="r"/>
            <a:r>
              <a:rPr lang="en-US" sz="2400" b="1" dirty="0">
                <a:solidFill>
                  <a:srgbClr val="7030A0"/>
                </a:solidFill>
              </a:rPr>
              <a:t>Stewardship (incl Diversity)</a:t>
            </a:r>
          </a:p>
        </p:txBody>
      </p:sp>
      <p:sp>
        <p:nvSpPr>
          <p:cNvPr id="3" name="TextBox 2">
            <a:extLst>
              <a:ext uri="{FF2B5EF4-FFF2-40B4-BE49-F238E27FC236}">
                <a16:creationId xmlns:a16="http://schemas.microsoft.com/office/drawing/2014/main" id="{D9E2544D-8273-4325-9EA3-B63414606425}"/>
              </a:ext>
            </a:extLst>
          </p:cNvPr>
          <p:cNvSpPr txBox="1"/>
          <p:nvPr/>
        </p:nvSpPr>
        <p:spPr>
          <a:xfrm>
            <a:off x="399245" y="6337411"/>
            <a:ext cx="8345510" cy="461665"/>
          </a:xfrm>
          <a:prstGeom prst="rect">
            <a:avLst/>
          </a:prstGeom>
          <a:noFill/>
        </p:spPr>
        <p:txBody>
          <a:bodyPr wrap="square" rtlCol="0">
            <a:spAutoFit/>
          </a:bodyPr>
          <a:lstStyle/>
          <a:p>
            <a:pPr algn="ctr"/>
            <a:r>
              <a:rPr lang="en-US" sz="2400" b="1" dirty="0"/>
              <a:t>= GIT 5 Fostering Chesapeake Stewardship</a:t>
            </a:r>
          </a:p>
        </p:txBody>
      </p:sp>
      <p:sp>
        <p:nvSpPr>
          <p:cNvPr id="14" name="Arrow: Curved Right 13">
            <a:extLst>
              <a:ext uri="{FF2B5EF4-FFF2-40B4-BE49-F238E27FC236}">
                <a16:creationId xmlns:a16="http://schemas.microsoft.com/office/drawing/2014/main" id="{4ECD4C47-30BF-48ED-900C-B3EFBE84D5C8}"/>
              </a:ext>
            </a:extLst>
          </p:cNvPr>
          <p:cNvSpPr/>
          <p:nvPr/>
        </p:nvSpPr>
        <p:spPr>
          <a:xfrm rot="20862595">
            <a:off x="174719" y="3285370"/>
            <a:ext cx="804567" cy="3533718"/>
          </a:xfrm>
          <a:prstGeom prst="curvedRightArrow">
            <a:avLst>
              <a:gd name="adj1" fmla="val 25000"/>
              <a:gd name="adj2" fmla="val 7217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Left Brace 14">
            <a:extLst>
              <a:ext uri="{FF2B5EF4-FFF2-40B4-BE49-F238E27FC236}">
                <a16:creationId xmlns:a16="http://schemas.microsoft.com/office/drawing/2014/main" id="{26F36AFE-8E9B-4A49-B38C-C12A584A39B9}"/>
              </a:ext>
            </a:extLst>
          </p:cNvPr>
          <p:cNvSpPr/>
          <p:nvPr/>
        </p:nvSpPr>
        <p:spPr>
          <a:xfrm>
            <a:off x="618186" y="940158"/>
            <a:ext cx="991673" cy="43775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a:extLst>
              <a:ext uri="{FF2B5EF4-FFF2-40B4-BE49-F238E27FC236}">
                <a16:creationId xmlns:a16="http://schemas.microsoft.com/office/drawing/2014/main" id="{EFEF094F-662B-4CA6-AB17-05FD3229BCF7}"/>
              </a:ext>
            </a:extLst>
          </p:cNvPr>
          <p:cNvSpPr/>
          <p:nvPr/>
        </p:nvSpPr>
        <p:spPr>
          <a:xfrm>
            <a:off x="5559884" y="1914205"/>
            <a:ext cx="1948499" cy="79313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5C3069-5F8C-4603-8A26-7D9B78BA7DD3}"/>
              </a:ext>
            </a:extLst>
          </p:cNvPr>
          <p:cNvSpPr/>
          <p:nvPr/>
        </p:nvSpPr>
        <p:spPr>
          <a:xfrm>
            <a:off x="5652289" y="4255389"/>
            <a:ext cx="1856093" cy="8945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76CE82D-AAF8-4DD2-971E-83682F7AC3C7}"/>
              </a:ext>
            </a:extLst>
          </p:cNvPr>
          <p:cNvSpPr/>
          <p:nvPr/>
        </p:nvSpPr>
        <p:spPr>
          <a:xfrm>
            <a:off x="4511116" y="773671"/>
            <a:ext cx="1856093" cy="8945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a:extLst>
              <a:ext uri="{FF2B5EF4-FFF2-40B4-BE49-F238E27FC236}">
                <a16:creationId xmlns:a16="http://schemas.microsoft.com/office/drawing/2014/main" id="{EBD3704E-8E42-43CE-B5E5-4D31F95DF6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85" r="6084"/>
          <a:stretch/>
        </p:blipFill>
        <p:spPr bwMode="auto">
          <a:xfrm>
            <a:off x="3382227" y="1789502"/>
            <a:ext cx="5732537" cy="432219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A8448B8-D802-4CB5-B178-097EA7B3BBC9}"/>
              </a:ext>
            </a:extLst>
          </p:cNvPr>
          <p:cNvSpPr txBox="1"/>
          <p:nvPr/>
        </p:nvSpPr>
        <p:spPr>
          <a:xfrm>
            <a:off x="3657600" y="5632704"/>
            <a:ext cx="5087155" cy="400110"/>
          </a:xfrm>
          <a:prstGeom prst="rect">
            <a:avLst/>
          </a:prstGeom>
          <a:noFill/>
        </p:spPr>
        <p:txBody>
          <a:bodyPr wrap="square" rtlCol="0">
            <a:spAutoFit/>
          </a:bodyPr>
          <a:lstStyle/>
          <a:p>
            <a:pPr algn="ctr"/>
            <a:r>
              <a:rPr lang="en-US" sz="2000" b="1" dirty="0">
                <a:solidFill>
                  <a:schemeClr val="bg1"/>
                </a:solidFill>
              </a:rPr>
              <a:t>18 million people in the watershed</a:t>
            </a:r>
          </a:p>
        </p:txBody>
      </p:sp>
    </p:spTree>
    <p:extLst>
      <p:ext uri="{BB962C8B-B14F-4D97-AF65-F5344CB8AC3E}">
        <p14:creationId xmlns:p14="http://schemas.microsoft.com/office/powerpoint/2010/main" val="404914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3" grpId="0"/>
      <p:bldP spid="14" grpId="0" animBg="1"/>
      <p:bldP spid="15" grpId="0" animBg="1"/>
      <p:bldP spid="16" grpId="0" animBg="1"/>
      <p:bldP spid="18" grpId="0" animBg="1"/>
      <p:bldP spid="19"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B3571-13EC-4A8D-8A86-518AE08E2F6F}"/>
              </a:ext>
            </a:extLst>
          </p:cNvPr>
          <p:cNvPicPr>
            <a:picLocks noChangeAspect="1"/>
          </p:cNvPicPr>
          <p:nvPr/>
        </p:nvPicPr>
        <p:blipFill rotWithShape="1">
          <a:blip r:embed="rId2"/>
          <a:srcRect l="68843" t="25615" r="7969" b="30191"/>
          <a:stretch/>
        </p:blipFill>
        <p:spPr>
          <a:xfrm>
            <a:off x="793199" y="564776"/>
            <a:ext cx="7802533" cy="5803363"/>
          </a:xfrm>
          <a:prstGeom prst="rect">
            <a:avLst/>
          </a:prstGeom>
        </p:spPr>
      </p:pic>
      <p:sp>
        <p:nvSpPr>
          <p:cNvPr id="3" name="AutoShape 2">
            <a:extLst>
              <a:ext uri="{FF2B5EF4-FFF2-40B4-BE49-F238E27FC236}">
                <a16:creationId xmlns:a16="http://schemas.microsoft.com/office/drawing/2014/main" id="{85A66F3E-313A-432A-834E-28FE4D517EE9}"/>
              </a:ext>
            </a:extLst>
          </p:cNvPr>
          <p:cNvSpPr>
            <a:spLocks noChangeArrowheads="1"/>
          </p:cNvSpPr>
          <p:nvPr/>
        </p:nvSpPr>
        <p:spPr bwMode="auto">
          <a:xfrm>
            <a:off x="6547578" y="2330605"/>
            <a:ext cx="1470149" cy="579863"/>
          </a:xfrm>
          <a:prstGeom prst="flowChartProcess">
            <a:avLst/>
          </a:prstGeom>
          <a:solidFill>
            <a:schemeClr val="bg2">
              <a:lumMod val="20000"/>
              <a:lumOff val="80000"/>
            </a:schemeClr>
          </a:solidFill>
          <a:ln w="9525">
            <a:solidFill>
              <a:schemeClr val="tx1"/>
            </a:solidFill>
            <a:miter lim="800000"/>
            <a:headEnd/>
            <a:tailEnd/>
          </a:ln>
          <a:effectLst/>
        </p:spPr>
        <p:txBody>
          <a:bodyPr wrap="none" anchor="ctr" anchorCtr="1"/>
          <a:lstStyle/>
          <a:p>
            <a:pPr algn="ctr" eaLnBrk="0" hangingPunct="0">
              <a:defRPr/>
            </a:pPr>
            <a:r>
              <a:rPr lang="en-US" sz="1200" b="1">
                <a:solidFill>
                  <a:srgbClr val="000000"/>
                </a:solidFill>
              </a:rPr>
              <a:t>Federal Office </a:t>
            </a:r>
          </a:p>
          <a:p>
            <a:pPr algn="ctr" eaLnBrk="0" hangingPunct="0">
              <a:defRPr/>
            </a:pPr>
            <a:r>
              <a:rPr lang="en-US" sz="1200" b="1">
                <a:solidFill>
                  <a:srgbClr val="000000"/>
                </a:solidFill>
              </a:rPr>
              <a:t>Directors</a:t>
            </a:r>
            <a:endParaRPr lang="en-US" sz="1000" b="1">
              <a:solidFill>
                <a:srgbClr val="336600"/>
              </a:solidFill>
            </a:endParaRPr>
          </a:p>
        </p:txBody>
      </p:sp>
      <p:sp>
        <p:nvSpPr>
          <p:cNvPr id="4" name="Oval 3">
            <a:extLst>
              <a:ext uri="{FF2B5EF4-FFF2-40B4-BE49-F238E27FC236}">
                <a16:creationId xmlns:a16="http://schemas.microsoft.com/office/drawing/2014/main" id="{E80CA97E-1AB8-42B8-939E-DADC48881E8B}"/>
              </a:ext>
            </a:extLst>
          </p:cNvPr>
          <p:cNvSpPr/>
          <p:nvPr/>
        </p:nvSpPr>
        <p:spPr>
          <a:xfrm rot="5400000">
            <a:off x="4753806" y="5062636"/>
            <a:ext cx="1566681" cy="8945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62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506413" y="201613"/>
            <a:ext cx="8229600" cy="803275"/>
          </a:xfrm>
        </p:spPr>
        <p:txBody>
          <a:bodyPr/>
          <a:lstStyle/>
          <a:p>
            <a:pPr eaLnBrk="1" hangingPunct="1"/>
            <a:r>
              <a:rPr lang="en-US" sz="2400" b="1"/>
              <a:t>CBP GIT Implementation Workgroup Structure </a:t>
            </a:r>
            <a:r>
              <a:rPr lang="en-US" sz="1000" b="1">
                <a:solidFill>
                  <a:srgbClr val="000000"/>
                </a:solidFill>
              </a:rPr>
              <a:t>10/1/2020</a:t>
            </a:r>
            <a:endParaRPr lang="en-US" sz="1000" b="1"/>
          </a:p>
        </p:txBody>
      </p:sp>
      <p:sp>
        <p:nvSpPr>
          <p:cNvPr id="3076" name="AutoShape 13"/>
          <p:cNvSpPr>
            <a:spLocks noChangeArrowheads="1"/>
          </p:cNvSpPr>
          <p:nvPr/>
        </p:nvSpPr>
        <p:spPr bwMode="auto">
          <a:xfrm>
            <a:off x="214063" y="890588"/>
            <a:ext cx="7140161" cy="371475"/>
          </a:xfrm>
          <a:prstGeom prst="flowChartProcess">
            <a:avLst/>
          </a:prstGeom>
          <a:solidFill>
            <a:srgbClr val="99CCFF"/>
          </a:solidFill>
          <a:ln w="9525">
            <a:solidFill>
              <a:schemeClr val="tx1"/>
            </a:solidFill>
            <a:miter lim="800000"/>
            <a:headEnd/>
            <a:tailEnd/>
          </a:ln>
          <a:effectLst/>
        </p:spPr>
        <p:txBody>
          <a:bodyPr wrap="none" anchor="ctr"/>
          <a:lstStyle/>
          <a:p>
            <a:pPr algn="ctr" eaLnBrk="0" hangingPunct="0"/>
            <a:r>
              <a:rPr lang="en-US" sz="1600" b="1" dirty="0">
                <a:solidFill>
                  <a:srgbClr val="000000"/>
                </a:solidFill>
              </a:rPr>
              <a:t>Goal Implementation Teams</a:t>
            </a:r>
          </a:p>
        </p:txBody>
      </p:sp>
      <p:grpSp>
        <p:nvGrpSpPr>
          <p:cNvPr id="93" name="Group 92">
            <a:extLst>
              <a:ext uri="{FF2B5EF4-FFF2-40B4-BE49-F238E27FC236}">
                <a16:creationId xmlns:a16="http://schemas.microsoft.com/office/drawing/2014/main" id="{B258F4F8-719B-4796-8064-10ADCE7514FC}"/>
              </a:ext>
            </a:extLst>
          </p:cNvPr>
          <p:cNvGrpSpPr/>
          <p:nvPr/>
        </p:nvGrpSpPr>
        <p:grpSpPr>
          <a:xfrm>
            <a:off x="214063" y="1361687"/>
            <a:ext cx="1010032" cy="3419863"/>
            <a:chOff x="214063" y="1361687"/>
            <a:chExt cx="1010032" cy="3419863"/>
          </a:xfrm>
        </p:grpSpPr>
        <p:grpSp>
          <p:nvGrpSpPr>
            <p:cNvPr id="91" name="Group 90">
              <a:extLst>
                <a:ext uri="{FF2B5EF4-FFF2-40B4-BE49-F238E27FC236}">
                  <a16:creationId xmlns:a16="http://schemas.microsoft.com/office/drawing/2014/main" id="{82CC8F07-71B7-450C-A236-5686CC9EECA6}"/>
                </a:ext>
              </a:extLst>
            </p:cNvPr>
            <p:cNvGrpSpPr/>
            <p:nvPr/>
          </p:nvGrpSpPr>
          <p:grpSpPr>
            <a:xfrm>
              <a:off x="214063" y="1361687"/>
              <a:ext cx="1010032" cy="3419863"/>
              <a:chOff x="214063" y="1361687"/>
              <a:chExt cx="1010032" cy="3419863"/>
            </a:xfrm>
          </p:grpSpPr>
          <p:sp>
            <p:nvSpPr>
              <p:cNvPr id="77839" name="Rectangle 32"/>
              <p:cNvSpPr>
                <a:spLocks noChangeArrowheads="1"/>
              </p:cNvSpPr>
              <p:nvPr/>
            </p:nvSpPr>
            <p:spPr bwMode="auto">
              <a:xfrm>
                <a:off x="214063" y="1361687"/>
                <a:ext cx="990600" cy="667138"/>
              </a:xfrm>
              <a:prstGeom prst="rect">
                <a:avLst/>
              </a:prstGeom>
              <a:solidFill>
                <a:srgbClr val="99CCFF"/>
              </a:solidFill>
              <a:ln w="9525" algn="ctr">
                <a:solidFill>
                  <a:schemeClr val="tx1"/>
                </a:solidFill>
                <a:miter lim="800000"/>
                <a:headEnd/>
                <a:tailEnd/>
              </a:ln>
              <a:effectLst/>
            </p:spPr>
            <p:txBody>
              <a:bodyPr wrap="none" bIns="0" anchorCtr="1"/>
              <a:lstStyle/>
              <a:p>
                <a:pPr algn="ctr" eaLnBrk="0" hangingPunct="0">
                  <a:defRPr/>
                </a:pPr>
                <a:r>
                  <a:rPr lang="en-US" sz="1000" b="1" dirty="0">
                    <a:solidFill>
                      <a:srgbClr val="000000"/>
                    </a:solidFill>
                  </a:rPr>
                  <a:t>Sustainable</a:t>
                </a:r>
              </a:p>
              <a:p>
                <a:pPr algn="ctr" eaLnBrk="0" hangingPunct="0">
                  <a:defRPr/>
                </a:pPr>
                <a:r>
                  <a:rPr lang="en-US" sz="1000" b="1" dirty="0">
                    <a:solidFill>
                      <a:srgbClr val="000000"/>
                    </a:solidFill>
                  </a:rPr>
                  <a:t> Fisheries</a:t>
                </a:r>
              </a:p>
            </p:txBody>
          </p:sp>
          <p:sp>
            <p:nvSpPr>
              <p:cNvPr id="77878" name="AutoShape 13"/>
              <p:cNvSpPr>
                <a:spLocks noChangeArrowheads="1"/>
              </p:cNvSpPr>
              <p:nvPr/>
            </p:nvSpPr>
            <p:spPr bwMode="auto">
              <a:xfrm>
                <a:off x="231856" y="2101533"/>
                <a:ext cx="979487" cy="626427"/>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a:solidFill>
                      <a:srgbClr val="000000"/>
                    </a:solidFill>
                  </a:rPr>
                  <a:t>Ches. Bay </a:t>
                </a:r>
              </a:p>
              <a:p>
                <a:pPr algn="ctr" eaLnBrk="0" hangingPunct="0">
                  <a:defRPr/>
                </a:pPr>
                <a:r>
                  <a:rPr lang="en-US" sz="900" b="1">
                    <a:solidFill>
                      <a:srgbClr val="000000"/>
                    </a:solidFill>
                  </a:rPr>
                  <a:t>Stock Assessment  Committee</a:t>
                </a:r>
              </a:p>
            </p:txBody>
          </p:sp>
          <p:sp>
            <p:nvSpPr>
              <p:cNvPr id="84" name="AutoShape 13"/>
              <p:cNvSpPr>
                <a:spLocks noChangeArrowheads="1"/>
              </p:cNvSpPr>
              <p:nvPr/>
            </p:nvSpPr>
            <p:spPr bwMode="auto">
              <a:xfrm>
                <a:off x="239597" y="2781005"/>
                <a:ext cx="968375" cy="621325"/>
              </a:xfrm>
              <a:prstGeom prst="flowChartProcess">
                <a:avLst/>
              </a:prstGeom>
              <a:solidFill>
                <a:srgbClr val="CCFFCC"/>
              </a:solidFill>
              <a:ln w="9525">
                <a:solidFill>
                  <a:schemeClr val="tx1"/>
                </a:solidFill>
                <a:miter lim="800000"/>
                <a:headEnd/>
                <a:tailEnd/>
              </a:ln>
              <a:effectLst/>
            </p:spPr>
            <p:txBody>
              <a:bodyPr/>
              <a:lstStyle/>
              <a:p>
                <a:pPr algn="ctr">
                  <a:defRPr/>
                </a:pPr>
                <a:r>
                  <a:rPr lang="en-US" sz="900" b="1"/>
                  <a:t>Maryland and Virginia Interagency Oyster Teams</a:t>
                </a:r>
              </a:p>
            </p:txBody>
          </p:sp>
          <p:sp>
            <p:nvSpPr>
              <p:cNvPr id="85" name="AutoShape 13"/>
              <p:cNvSpPr>
                <a:spLocks noChangeArrowheads="1"/>
              </p:cNvSpPr>
              <p:nvPr/>
            </p:nvSpPr>
            <p:spPr bwMode="auto">
              <a:xfrm>
                <a:off x="236289" y="3466549"/>
                <a:ext cx="979094" cy="488231"/>
              </a:xfrm>
              <a:prstGeom prst="flowChartProcess">
                <a:avLst/>
              </a:prstGeom>
              <a:solidFill>
                <a:srgbClr val="CCFFCC"/>
              </a:solidFill>
              <a:ln w="9525">
                <a:solidFill>
                  <a:schemeClr val="tx1"/>
                </a:solidFill>
                <a:miter lim="800000"/>
                <a:headEnd/>
                <a:tailEnd/>
              </a:ln>
              <a:effectLst/>
            </p:spPr>
            <p:txBody>
              <a:bodyPr/>
              <a:lstStyle/>
              <a:p>
                <a:pPr algn="ctr">
                  <a:defRPr/>
                </a:pPr>
                <a:r>
                  <a:rPr lang="en-US" sz="900" b="1"/>
                  <a:t>Invasive Catfish Workgroup</a:t>
                </a:r>
              </a:p>
            </p:txBody>
          </p:sp>
          <p:sp>
            <p:nvSpPr>
              <p:cNvPr id="77" name="AutoShape 13"/>
              <p:cNvSpPr>
                <a:spLocks noChangeArrowheads="1"/>
              </p:cNvSpPr>
              <p:nvPr/>
            </p:nvSpPr>
            <p:spPr bwMode="auto">
              <a:xfrm>
                <a:off x="240098" y="4017633"/>
                <a:ext cx="979239" cy="348627"/>
              </a:xfrm>
              <a:prstGeom prst="flowChartProcess">
                <a:avLst/>
              </a:prstGeom>
              <a:solidFill>
                <a:srgbClr val="CCFFCC"/>
              </a:solidFill>
              <a:ln w="9525">
                <a:solidFill>
                  <a:schemeClr val="tx1"/>
                </a:solidFill>
                <a:miter lim="800000"/>
                <a:headEnd/>
                <a:tailEnd/>
              </a:ln>
              <a:effectLst/>
            </p:spPr>
            <p:txBody>
              <a:bodyPr/>
              <a:lstStyle/>
              <a:p>
                <a:pPr algn="ctr">
                  <a:defRPr/>
                </a:pPr>
                <a:r>
                  <a:rPr lang="en-US" sz="900" b="1"/>
                  <a:t>Fish Habitat Action Team</a:t>
                </a:r>
              </a:p>
            </p:txBody>
          </p:sp>
          <p:sp>
            <p:nvSpPr>
              <p:cNvPr id="80" name="AutoShape 13"/>
              <p:cNvSpPr>
                <a:spLocks noChangeArrowheads="1"/>
              </p:cNvSpPr>
              <p:nvPr/>
            </p:nvSpPr>
            <p:spPr bwMode="auto">
              <a:xfrm>
                <a:off x="240099" y="4426923"/>
                <a:ext cx="983996" cy="354627"/>
              </a:xfrm>
              <a:prstGeom prst="flowChartProcess">
                <a:avLst/>
              </a:prstGeom>
              <a:solidFill>
                <a:srgbClr val="CCFFCC"/>
              </a:solidFill>
              <a:ln w="9525">
                <a:solidFill>
                  <a:schemeClr val="tx1"/>
                </a:solidFill>
                <a:miter lim="800000"/>
                <a:headEnd/>
                <a:tailEnd/>
              </a:ln>
              <a:effectLst/>
            </p:spPr>
            <p:txBody>
              <a:bodyPr/>
              <a:lstStyle/>
              <a:p>
                <a:pPr algn="ctr">
                  <a:defRPr/>
                </a:pPr>
                <a:r>
                  <a:rPr lang="en-US" sz="900" b="1"/>
                  <a:t>Forage Fish Action Team </a:t>
                </a:r>
              </a:p>
            </p:txBody>
          </p:sp>
        </p:grpSp>
        <p:sp>
          <p:nvSpPr>
            <p:cNvPr id="2" name="TextBox 1">
              <a:extLst>
                <a:ext uri="{FF2B5EF4-FFF2-40B4-BE49-F238E27FC236}">
                  <a16:creationId xmlns:a16="http://schemas.microsoft.com/office/drawing/2014/main" id="{1D316495-5EE5-4E49-A060-86C75338BFA2}"/>
                </a:ext>
              </a:extLst>
            </p:cNvPr>
            <p:cNvSpPr txBox="1"/>
            <p:nvPr/>
          </p:nvSpPr>
          <p:spPr>
            <a:xfrm>
              <a:off x="492999" y="1695847"/>
              <a:ext cx="457200" cy="369332"/>
            </a:xfrm>
            <a:prstGeom prst="rect">
              <a:avLst/>
            </a:prstGeom>
            <a:noFill/>
          </p:spPr>
          <p:txBody>
            <a:bodyPr wrap="square" rtlCol="0">
              <a:spAutoFit/>
            </a:bodyPr>
            <a:lstStyle/>
            <a:p>
              <a:pPr algn="ctr"/>
              <a:r>
                <a:rPr lang="en-US" b="1" dirty="0">
                  <a:solidFill>
                    <a:schemeClr val="accent1">
                      <a:lumMod val="50000"/>
                    </a:schemeClr>
                  </a:solidFill>
                </a:rPr>
                <a:t>1</a:t>
              </a:r>
            </a:p>
          </p:txBody>
        </p:sp>
      </p:grpSp>
      <p:grpSp>
        <p:nvGrpSpPr>
          <p:cNvPr id="96" name="Group 95">
            <a:extLst>
              <a:ext uri="{FF2B5EF4-FFF2-40B4-BE49-F238E27FC236}">
                <a16:creationId xmlns:a16="http://schemas.microsoft.com/office/drawing/2014/main" id="{1D596423-A4C7-43EC-A68F-86363EFAB7E4}"/>
              </a:ext>
            </a:extLst>
          </p:cNvPr>
          <p:cNvGrpSpPr/>
          <p:nvPr/>
        </p:nvGrpSpPr>
        <p:grpSpPr>
          <a:xfrm>
            <a:off x="1279658" y="1351369"/>
            <a:ext cx="1184275" cy="3612593"/>
            <a:chOff x="1279658" y="1351369"/>
            <a:chExt cx="1184275" cy="3612593"/>
          </a:xfrm>
        </p:grpSpPr>
        <p:grpSp>
          <p:nvGrpSpPr>
            <p:cNvPr id="92" name="Group 91">
              <a:extLst>
                <a:ext uri="{FF2B5EF4-FFF2-40B4-BE49-F238E27FC236}">
                  <a16:creationId xmlns:a16="http://schemas.microsoft.com/office/drawing/2014/main" id="{942704E5-615E-4FC6-B1C3-B70D62218606}"/>
                </a:ext>
              </a:extLst>
            </p:cNvPr>
            <p:cNvGrpSpPr/>
            <p:nvPr/>
          </p:nvGrpSpPr>
          <p:grpSpPr>
            <a:xfrm>
              <a:off x="1279658" y="1351369"/>
              <a:ext cx="1184275" cy="3612593"/>
              <a:chOff x="1279658" y="1351369"/>
              <a:chExt cx="1184275" cy="3612593"/>
            </a:xfrm>
          </p:grpSpPr>
          <p:sp>
            <p:nvSpPr>
              <p:cNvPr id="77840" name="Rectangle 33"/>
              <p:cNvSpPr>
                <a:spLocks noChangeArrowheads="1"/>
              </p:cNvSpPr>
              <p:nvPr/>
            </p:nvSpPr>
            <p:spPr bwMode="auto">
              <a:xfrm>
                <a:off x="1279658" y="1351369"/>
                <a:ext cx="1184275" cy="677456"/>
              </a:xfrm>
              <a:prstGeom prst="rect">
                <a:avLst/>
              </a:prstGeom>
              <a:solidFill>
                <a:srgbClr val="99CCFF"/>
              </a:solidFill>
              <a:ln w="9525" algn="ctr">
                <a:solidFill>
                  <a:schemeClr val="tx1"/>
                </a:solidFill>
                <a:miter lim="800000"/>
                <a:headEnd/>
                <a:tailEnd/>
              </a:ln>
              <a:effectLst/>
            </p:spPr>
            <p:txBody>
              <a:bodyPr wrap="none" anchorCtr="1"/>
              <a:lstStyle/>
              <a:p>
                <a:pPr algn="ctr" eaLnBrk="0" hangingPunct="0">
                  <a:defRPr/>
                </a:pPr>
                <a:r>
                  <a:rPr lang="en-US" sz="1000" b="1" dirty="0">
                    <a:solidFill>
                      <a:srgbClr val="000000"/>
                    </a:solidFill>
                  </a:rPr>
                  <a:t>Protect &amp; Restore</a:t>
                </a:r>
              </a:p>
              <a:p>
                <a:pPr algn="ctr" eaLnBrk="0" hangingPunct="0">
                  <a:defRPr/>
                </a:pPr>
                <a:r>
                  <a:rPr lang="en-US" sz="1000" b="1" dirty="0">
                    <a:solidFill>
                      <a:srgbClr val="000000"/>
                    </a:solidFill>
                  </a:rPr>
                  <a:t> Vital Habitats </a:t>
                </a:r>
              </a:p>
            </p:txBody>
          </p:sp>
          <p:sp>
            <p:nvSpPr>
              <p:cNvPr id="3" name="AutoShape 13"/>
              <p:cNvSpPr>
                <a:spLocks noChangeArrowheads="1"/>
              </p:cNvSpPr>
              <p:nvPr/>
            </p:nvSpPr>
            <p:spPr bwMode="auto">
              <a:xfrm>
                <a:off x="1290135" y="2532403"/>
                <a:ext cx="1167658" cy="365713"/>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Stream Health Workgroup</a:t>
                </a:r>
              </a:p>
            </p:txBody>
          </p:sp>
          <p:sp>
            <p:nvSpPr>
              <p:cNvPr id="4" name="AutoShape 13"/>
              <p:cNvSpPr>
                <a:spLocks noChangeArrowheads="1"/>
              </p:cNvSpPr>
              <p:nvPr/>
            </p:nvSpPr>
            <p:spPr bwMode="auto">
              <a:xfrm>
                <a:off x="1286325" y="2110152"/>
                <a:ext cx="1168293" cy="357840"/>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Fish Passage Workgroup</a:t>
                </a:r>
              </a:p>
            </p:txBody>
          </p:sp>
          <p:sp>
            <p:nvSpPr>
              <p:cNvPr id="8" name="AutoShape 13"/>
              <p:cNvSpPr>
                <a:spLocks noChangeArrowheads="1"/>
              </p:cNvSpPr>
              <p:nvPr/>
            </p:nvSpPr>
            <p:spPr bwMode="auto">
              <a:xfrm>
                <a:off x="1290135" y="2968648"/>
                <a:ext cx="1164801" cy="622888"/>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a:solidFill>
                      <a:srgbClr val="000000"/>
                    </a:solidFill>
                  </a:rPr>
                  <a:t>Submerged Aquatic Vegetation Workgroup</a:t>
                </a:r>
              </a:p>
            </p:txBody>
          </p:sp>
          <p:sp>
            <p:nvSpPr>
              <p:cNvPr id="9" name="AutoShape 13"/>
              <p:cNvSpPr>
                <a:spLocks noChangeArrowheads="1"/>
              </p:cNvSpPr>
              <p:nvPr/>
            </p:nvSpPr>
            <p:spPr bwMode="auto">
              <a:xfrm>
                <a:off x="1286325" y="3658576"/>
                <a:ext cx="1170517" cy="376218"/>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Wetland Workgroup</a:t>
                </a:r>
              </a:p>
            </p:txBody>
          </p:sp>
          <p:sp>
            <p:nvSpPr>
              <p:cNvPr id="41" name="AutoShape 13"/>
              <p:cNvSpPr>
                <a:spLocks noChangeArrowheads="1"/>
              </p:cNvSpPr>
              <p:nvPr/>
            </p:nvSpPr>
            <p:spPr bwMode="auto">
              <a:xfrm>
                <a:off x="1286325" y="4112631"/>
                <a:ext cx="1168293" cy="359492"/>
              </a:xfrm>
              <a:prstGeom prst="flowChartProcess">
                <a:avLst/>
              </a:prstGeom>
              <a:solidFill>
                <a:srgbClr val="CCFFCC"/>
              </a:solidFill>
              <a:ln w="9525">
                <a:solidFill>
                  <a:schemeClr val="tx1"/>
                </a:solidFill>
                <a:miter lim="800000"/>
                <a:headEnd/>
                <a:tailEnd/>
              </a:ln>
              <a:effectLst/>
            </p:spPr>
            <p:txBody>
              <a:bodyPr/>
              <a:lstStyle/>
              <a:p>
                <a:pPr algn="ctr">
                  <a:defRPr/>
                </a:pPr>
                <a:r>
                  <a:rPr lang="en-US" sz="900" b="1" dirty="0"/>
                  <a:t>Brook Trout Action Team</a:t>
                </a:r>
              </a:p>
            </p:txBody>
          </p:sp>
          <p:sp>
            <p:nvSpPr>
              <p:cNvPr id="42" name="AutoShape 13"/>
              <p:cNvSpPr>
                <a:spLocks noChangeArrowheads="1"/>
              </p:cNvSpPr>
              <p:nvPr/>
            </p:nvSpPr>
            <p:spPr bwMode="auto">
              <a:xfrm>
                <a:off x="1279658" y="4549992"/>
                <a:ext cx="1174960" cy="413970"/>
              </a:xfrm>
              <a:prstGeom prst="flowChartProcess">
                <a:avLst/>
              </a:prstGeom>
              <a:solidFill>
                <a:srgbClr val="CCFFCC"/>
              </a:solidFill>
              <a:ln w="9525">
                <a:solidFill>
                  <a:schemeClr val="tx1"/>
                </a:solidFill>
                <a:miter lim="800000"/>
                <a:headEnd/>
                <a:tailEnd/>
              </a:ln>
              <a:effectLst/>
            </p:spPr>
            <p:txBody>
              <a:bodyPr/>
              <a:lstStyle/>
              <a:p>
                <a:pPr algn="ctr">
                  <a:defRPr/>
                </a:pPr>
                <a:r>
                  <a:rPr lang="en-US" sz="900" b="1" dirty="0"/>
                  <a:t>Black Duck Action Team</a:t>
                </a:r>
              </a:p>
            </p:txBody>
          </p:sp>
        </p:grpSp>
        <p:sp>
          <p:nvSpPr>
            <p:cNvPr id="44" name="TextBox 43">
              <a:extLst>
                <a:ext uri="{FF2B5EF4-FFF2-40B4-BE49-F238E27FC236}">
                  <a16:creationId xmlns:a16="http://schemas.microsoft.com/office/drawing/2014/main" id="{E3BE70D2-A23F-4749-AD11-54A1CDBA4C5C}"/>
                </a:ext>
              </a:extLst>
            </p:cNvPr>
            <p:cNvSpPr txBox="1"/>
            <p:nvPr/>
          </p:nvSpPr>
          <p:spPr>
            <a:xfrm>
              <a:off x="1647816" y="1713232"/>
              <a:ext cx="457200" cy="369332"/>
            </a:xfrm>
            <a:prstGeom prst="rect">
              <a:avLst/>
            </a:prstGeom>
            <a:noFill/>
          </p:spPr>
          <p:txBody>
            <a:bodyPr wrap="square" rtlCol="0">
              <a:spAutoFit/>
            </a:bodyPr>
            <a:lstStyle/>
            <a:p>
              <a:pPr algn="ctr"/>
              <a:r>
                <a:rPr lang="en-US" b="1" dirty="0">
                  <a:solidFill>
                    <a:schemeClr val="accent1">
                      <a:lumMod val="50000"/>
                    </a:schemeClr>
                  </a:solidFill>
                </a:rPr>
                <a:t>2</a:t>
              </a:r>
            </a:p>
          </p:txBody>
        </p:sp>
      </p:grpSp>
      <p:grpSp>
        <p:nvGrpSpPr>
          <p:cNvPr id="97" name="Group 96">
            <a:extLst>
              <a:ext uri="{FF2B5EF4-FFF2-40B4-BE49-F238E27FC236}">
                <a16:creationId xmlns:a16="http://schemas.microsoft.com/office/drawing/2014/main" id="{F8CBD497-F710-4172-8AF4-9840D6D71087}"/>
              </a:ext>
            </a:extLst>
          </p:cNvPr>
          <p:cNvGrpSpPr/>
          <p:nvPr/>
        </p:nvGrpSpPr>
        <p:grpSpPr>
          <a:xfrm>
            <a:off x="2530921" y="1341843"/>
            <a:ext cx="1306470" cy="5446083"/>
            <a:chOff x="2530921" y="1341843"/>
            <a:chExt cx="1306470" cy="5446083"/>
          </a:xfrm>
        </p:grpSpPr>
        <p:sp>
          <p:nvSpPr>
            <p:cNvPr id="77838" name="Rectangle 31"/>
            <p:cNvSpPr>
              <a:spLocks noChangeArrowheads="1"/>
            </p:cNvSpPr>
            <p:nvPr/>
          </p:nvSpPr>
          <p:spPr bwMode="auto">
            <a:xfrm>
              <a:off x="2530921" y="1341843"/>
              <a:ext cx="1295400" cy="691143"/>
            </a:xfrm>
            <a:prstGeom prst="rect">
              <a:avLst/>
            </a:prstGeom>
            <a:solidFill>
              <a:srgbClr val="99CCFF"/>
            </a:solidFill>
            <a:ln w="9525" algn="ctr">
              <a:solidFill>
                <a:schemeClr val="tx1"/>
              </a:solidFill>
              <a:miter lim="800000"/>
              <a:headEnd/>
              <a:tailEnd/>
            </a:ln>
            <a:effectLst/>
          </p:spPr>
          <p:txBody>
            <a:bodyPr wrap="none" anchorCtr="1"/>
            <a:lstStyle/>
            <a:p>
              <a:pPr algn="ctr" eaLnBrk="0" hangingPunct="0">
                <a:defRPr/>
              </a:pPr>
              <a:r>
                <a:rPr lang="en-US" sz="1000" b="1" dirty="0">
                  <a:solidFill>
                    <a:srgbClr val="000000"/>
                  </a:solidFill>
                </a:rPr>
                <a:t>Protect &amp; </a:t>
              </a:r>
            </a:p>
            <a:p>
              <a:pPr algn="ctr" eaLnBrk="0" hangingPunct="0">
                <a:defRPr/>
              </a:pPr>
              <a:r>
                <a:rPr lang="en-US" sz="1000" b="1" dirty="0">
                  <a:solidFill>
                    <a:srgbClr val="000000"/>
                  </a:solidFill>
                </a:rPr>
                <a:t>Restore Water </a:t>
              </a:r>
            </a:p>
            <a:p>
              <a:pPr algn="ctr" eaLnBrk="0" hangingPunct="0">
                <a:defRPr/>
              </a:pPr>
              <a:r>
                <a:rPr lang="en-US" sz="1000" b="1" dirty="0">
                  <a:solidFill>
                    <a:srgbClr val="000000"/>
                  </a:solidFill>
                </a:rPr>
                <a:t>Quality</a:t>
              </a:r>
              <a:r>
                <a:rPr lang="en-US" sz="1000" dirty="0">
                  <a:solidFill>
                    <a:srgbClr val="000000"/>
                  </a:solidFill>
                </a:rPr>
                <a:t> </a:t>
              </a:r>
            </a:p>
          </p:txBody>
        </p:sp>
        <p:sp>
          <p:nvSpPr>
            <p:cNvPr id="5" name="AutoShape 13"/>
            <p:cNvSpPr>
              <a:spLocks noChangeArrowheads="1"/>
            </p:cNvSpPr>
            <p:nvPr/>
          </p:nvSpPr>
          <p:spPr bwMode="auto">
            <a:xfrm>
              <a:off x="2539241" y="2092486"/>
              <a:ext cx="1288471" cy="345872"/>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a:solidFill>
                    <a:srgbClr val="000000"/>
                  </a:solidFill>
                </a:rPr>
                <a:t>Agriculture Workgroup</a:t>
              </a:r>
            </a:p>
          </p:txBody>
        </p:sp>
        <p:sp>
          <p:nvSpPr>
            <p:cNvPr id="10" name="AutoShape 13"/>
            <p:cNvSpPr>
              <a:spLocks noChangeArrowheads="1"/>
            </p:cNvSpPr>
            <p:nvPr/>
          </p:nvSpPr>
          <p:spPr bwMode="auto">
            <a:xfrm>
              <a:off x="2541685" y="2472218"/>
              <a:ext cx="1290918" cy="257589"/>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a:solidFill>
                    <a:srgbClr val="000000"/>
                  </a:solidFill>
                </a:rPr>
                <a:t>Forestry Workgroup</a:t>
              </a:r>
            </a:p>
          </p:txBody>
        </p:sp>
        <p:sp>
          <p:nvSpPr>
            <p:cNvPr id="11" name="AutoShape 13"/>
            <p:cNvSpPr>
              <a:spLocks noChangeArrowheads="1"/>
            </p:cNvSpPr>
            <p:nvPr/>
          </p:nvSpPr>
          <p:spPr bwMode="auto">
            <a:xfrm>
              <a:off x="2553809" y="2774447"/>
              <a:ext cx="1268913" cy="338541"/>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Land Use Workgroup</a:t>
              </a:r>
            </a:p>
          </p:txBody>
        </p:sp>
        <p:sp>
          <p:nvSpPr>
            <p:cNvPr id="13" name="AutoShape 13"/>
            <p:cNvSpPr>
              <a:spLocks noChangeArrowheads="1"/>
            </p:cNvSpPr>
            <p:nvPr/>
          </p:nvSpPr>
          <p:spPr bwMode="auto">
            <a:xfrm>
              <a:off x="2556254" y="3158276"/>
              <a:ext cx="1268913" cy="333003"/>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a:solidFill>
                    <a:srgbClr val="000000"/>
                  </a:solidFill>
                </a:rPr>
                <a:t>Urban Stormwater Workgroup</a:t>
              </a:r>
            </a:p>
          </p:txBody>
        </p:sp>
        <p:sp>
          <p:nvSpPr>
            <p:cNvPr id="14" name="AutoShape 13"/>
            <p:cNvSpPr>
              <a:spLocks noChangeArrowheads="1"/>
            </p:cNvSpPr>
            <p:nvPr/>
          </p:nvSpPr>
          <p:spPr bwMode="auto">
            <a:xfrm>
              <a:off x="2566034" y="3539329"/>
              <a:ext cx="1264023" cy="485532"/>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a:solidFill>
                    <a:srgbClr val="000000"/>
                  </a:solidFill>
                </a:rPr>
                <a:t>Wastewater Treatment Workgroup</a:t>
              </a:r>
            </a:p>
          </p:txBody>
        </p:sp>
        <p:sp>
          <p:nvSpPr>
            <p:cNvPr id="15" name="AutoShape 13"/>
            <p:cNvSpPr>
              <a:spLocks noChangeArrowheads="1"/>
            </p:cNvSpPr>
            <p:nvPr/>
          </p:nvSpPr>
          <p:spPr bwMode="auto">
            <a:xfrm>
              <a:off x="2559601" y="4056258"/>
              <a:ext cx="1256687" cy="501984"/>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Watershed Technical Workgroup</a:t>
              </a:r>
            </a:p>
          </p:txBody>
        </p:sp>
        <p:sp>
          <p:nvSpPr>
            <p:cNvPr id="78" name="AutoShape 13"/>
            <p:cNvSpPr>
              <a:spLocks noChangeArrowheads="1"/>
            </p:cNvSpPr>
            <p:nvPr/>
          </p:nvSpPr>
          <p:spPr bwMode="auto">
            <a:xfrm>
              <a:off x="2561313" y="4606110"/>
              <a:ext cx="1264756" cy="382748"/>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a:solidFill>
                    <a:srgbClr val="000000"/>
                  </a:solidFill>
                </a:rPr>
                <a:t>Milestone Workgroup</a:t>
              </a:r>
            </a:p>
          </p:txBody>
        </p:sp>
        <p:sp>
          <p:nvSpPr>
            <p:cNvPr id="79" name="AutoShape 13"/>
            <p:cNvSpPr>
              <a:spLocks noChangeArrowheads="1"/>
            </p:cNvSpPr>
            <p:nvPr/>
          </p:nvSpPr>
          <p:spPr bwMode="auto">
            <a:xfrm>
              <a:off x="2570190" y="5036051"/>
              <a:ext cx="1267201" cy="357544"/>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Trading and Offsets Workgroup</a:t>
              </a:r>
            </a:p>
          </p:txBody>
        </p:sp>
        <p:sp>
          <p:nvSpPr>
            <p:cNvPr id="75" name="AutoShape 13"/>
            <p:cNvSpPr>
              <a:spLocks noChangeArrowheads="1"/>
            </p:cNvSpPr>
            <p:nvPr/>
          </p:nvSpPr>
          <p:spPr bwMode="auto">
            <a:xfrm>
              <a:off x="2565122" y="5432634"/>
              <a:ext cx="1265838" cy="381940"/>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BMP Verification Committee</a:t>
              </a:r>
            </a:p>
          </p:txBody>
        </p:sp>
        <p:sp>
          <p:nvSpPr>
            <p:cNvPr id="82" name="AutoShape 13"/>
            <p:cNvSpPr>
              <a:spLocks noChangeArrowheads="1"/>
            </p:cNvSpPr>
            <p:nvPr/>
          </p:nvSpPr>
          <p:spPr bwMode="auto">
            <a:xfrm>
              <a:off x="2560055" y="5865063"/>
              <a:ext cx="1264473" cy="493222"/>
            </a:xfrm>
            <a:prstGeom prst="flowChartProcess">
              <a:avLst/>
            </a:prstGeom>
            <a:solidFill>
              <a:srgbClr val="CCFFCC"/>
            </a:solidFill>
            <a:ln w="9525">
              <a:solidFill>
                <a:schemeClr val="tx1"/>
              </a:solidFill>
              <a:miter lim="800000"/>
              <a:headEnd/>
              <a:tailEnd/>
            </a:ln>
            <a:effectLst/>
          </p:spPr>
          <p:txBody>
            <a:bodyPr anchor="ctr"/>
            <a:lstStyle/>
            <a:p>
              <a:pPr algn="ctr">
                <a:defRPr/>
              </a:pPr>
              <a:r>
                <a:rPr lang="en-US" sz="900" b="1" dirty="0"/>
                <a:t>Toxic Contaminants Workgroup </a:t>
              </a:r>
            </a:p>
          </p:txBody>
        </p:sp>
        <p:sp>
          <p:nvSpPr>
            <p:cNvPr id="37" name="AutoShape 13"/>
            <p:cNvSpPr>
              <a:spLocks noChangeArrowheads="1"/>
            </p:cNvSpPr>
            <p:nvPr/>
          </p:nvSpPr>
          <p:spPr bwMode="auto">
            <a:xfrm>
              <a:off x="2561313" y="6404785"/>
              <a:ext cx="1264473" cy="383141"/>
            </a:xfrm>
            <a:prstGeom prst="flowChartProcess">
              <a:avLst/>
            </a:prstGeom>
            <a:solidFill>
              <a:srgbClr val="CCFFCC"/>
            </a:solidFill>
            <a:ln w="9525">
              <a:solidFill>
                <a:schemeClr val="tx1"/>
              </a:solidFill>
              <a:miter lim="800000"/>
              <a:headEnd/>
              <a:tailEnd/>
            </a:ln>
            <a:effectLst/>
          </p:spPr>
          <p:txBody>
            <a:bodyPr/>
            <a:lstStyle/>
            <a:p>
              <a:pPr algn="ctr">
                <a:defRPr/>
              </a:pPr>
              <a:r>
                <a:rPr lang="en-US" sz="900" b="1"/>
                <a:t>Federal Facilities Workgroup </a:t>
              </a:r>
            </a:p>
          </p:txBody>
        </p:sp>
        <p:sp>
          <p:nvSpPr>
            <p:cNvPr id="45" name="TextBox 44">
              <a:extLst>
                <a:ext uri="{FF2B5EF4-FFF2-40B4-BE49-F238E27FC236}">
                  <a16:creationId xmlns:a16="http://schemas.microsoft.com/office/drawing/2014/main" id="{209AA4E5-579B-45B9-B27B-68C1E019E3B9}"/>
                </a:ext>
              </a:extLst>
            </p:cNvPr>
            <p:cNvSpPr txBox="1"/>
            <p:nvPr/>
          </p:nvSpPr>
          <p:spPr>
            <a:xfrm>
              <a:off x="2933539" y="1726628"/>
              <a:ext cx="457200" cy="369332"/>
            </a:xfrm>
            <a:prstGeom prst="rect">
              <a:avLst/>
            </a:prstGeom>
            <a:noFill/>
          </p:spPr>
          <p:txBody>
            <a:bodyPr wrap="square" rtlCol="0">
              <a:spAutoFit/>
            </a:bodyPr>
            <a:lstStyle/>
            <a:p>
              <a:pPr algn="ctr"/>
              <a:r>
                <a:rPr lang="en-US" b="1" dirty="0">
                  <a:solidFill>
                    <a:schemeClr val="accent1">
                      <a:lumMod val="50000"/>
                    </a:schemeClr>
                  </a:solidFill>
                </a:rPr>
                <a:t>3</a:t>
              </a:r>
            </a:p>
          </p:txBody>
        </p:sp>
      </p:grpSp>
      <p:grpSp>
        <p:nvGrpSpPr>
          <p:cNvPr id="100" name="Group 99">
            <a:extLst>
              <a:ext uri="{FF2B5EF4-FFF2-40B4-BE49-F238E27FC236}">
                <a16:creationId xmlns:a16="http://schemas.microsoft.com/office/drawing/2014/main" id="{C53BA3F9-18FB-4E2C-83DC-B07BB6069DEC}"/>
              </a:ext>
            </a:extLst>
          </p:cNvPr>
          <p:cNvGrpSpPr/>
          <p:nvPr/>
        </p:nvGrpSpPr>
        <p:grpSpPr>
          <a:xfrm>
            <a:off x="6211011" y="1341844"/>
            <a:ext cx="1307079" cy="1700177"/>
            <a:chOff x="6211011" y="1341844"/>
            <a:chExt cx="1307079" cy="1700177"/>
          </a:xfrm>
        </p:grpSpPr>
        <p:sp>
          <p:nvSpPr>
            <p:cNvPr id="77851" name="Rectangle 34"/>
            <p:cNvSpPr>
              <a:spLocks noChangeArrowheads="1"/>
            </p:cNvSpPr>
            <p:nvPr/>
          </p:nvSpPr>
          <p:spPr bwMode="auto">
            <a:xfrm>
              <a:off x="6211224" y="1341844"/>
              <a:ext cx="1143000" cy="674687"/>
            </a:xfrm>
            <a:prstGeom prst="rect">
              <a:avLst/>
            </a:prstGeom>
            <a:solidFill>
              <a:srgbClr val="99CCFF"/>
            </a:solidFill>
            <a:ln w="9525" algn="ctr">
              <a:solidFill>
                <a:schemeClr val="tx1"/>
              </a:solidFill>
              <a:miter lim="800000"/>
              <a:headEnd/>
              <a:tailEnd/>
            </a:ln>
            <a:effectLst/>
          </p:spPr>
          <p:txBody>
            <a:bodyPr wrap="none" anchorCtr="1"/>
            <a:lstStyle/>
            <a:p>
              <a:pPr algn="ctr" eaLnBrk="0" hangingPunct="0">
                <a:defRPr/>
              </a:pPr>
              <a:r>
                <a:rPr lang="en-US" sz="1000" b="1" dirty="0">
                  <a:solidFill>
                    <a:srgbClr val="000000"/>
                  </a:solidFill>
                </a:rPr>
                <a:t>Enhance </a:t>
              </a:r>
            </a:p>
            <a:p>
              <a:pPr algn="ctr" eaLnBrk="0" hangingPunct="0">
                <a:defRPr/>
              </a:pPr>
              <a:r>
                <a:rPr lang="en-US" sz="1000" b="1" dirty="0">
                  <a:solidFill>
                    <a:srgbClr val="000000"/>
                  </a:solidFill>
                </a:rPr>
                <a:t>Partnering,</a:t>
              </a:r>
            </a:p>
            <a:p>
              <a:pPr algn="ctr" eaLnBrk="0" hangingPunct="0">
                <a:defRPr/>
              </a:pPr>
              <a:r>
                <a:rPr lang="en-US" sz="1000" b="1" dirty="0">
                  <a:solidFill>
                    <a:srgbClr val="000000"/>
                  </a:solidFill>
                </a:rPr>
                <a:t>Leadership</a:t>
              </a:r>
            </a:p>
            <a:p>
              <a:pPr algn="ctr" eaLnBrk="0" hangingPunct="0">
                <a:defRPr/>
              </a:pPr>
              <a:r>
                <a:rPr lang="en-US" sz="1000" b="1" dirty="0">
                  <a:solidFill>
                    <a:srgbClr val="000000"/>
                  </a:solidFill>
                </a:rPr>
                <a:t>&amp; Management</a:t>
              </a:r>
            </a:p>
          </p:txBody>
        </p:sp>
        <p:sp>
          <p:nvSpPr>
            <p:cNvPr id="88" name="AutoShape 13"/>
            <p:cNvSpPr>
              <a:spLocks noChangeArrowheads="1"/>
            </p:cNvSpPr>
            <p:nvPr/>
          </p:nvSpPr>
          <p:spPr bwMode="auto">
            <a:xfrm>
              <a:off x="6211011" y="2086560"/>
              <a:ext cx="1162050" cy="371418"/>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t>Local Leadership Workgroup</a:t>
              </a:r>
            </a:p>
          </p:txBody>
        </p:sp>
        <p:sp>
          <p:nvSpPr>
            <p:cNvPr id="39" name="AutoShape 13"/>
            <p:cNvSpPr>
              <a:spLocks noChangeArrowheads="1"/>
            </p:cNvSpPr>
            <p:nvPr/>
          </p:nvSpPr>
          <p:spPr bwMode="auto">
            <a:xfrm>
              <a:off x="6211011" y="2500909"/>
              <a:ext cx="1162050" cy="541112"/>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a:t>Budget and Finance Workgroup</a:t>
              </a:r>
            </a:p>
          </p:txBody>
        </p:sp>
        <p:sp>
          <p:nvSpPr>
            <p:cNvPr id="48" name="TextBox 47">
              <a:extLst>
                <a:ext uri="{FF2B5EF4-FFF2-40B4-BE49-F238E27FC236}">
                  <a16:creationId xmlns:a16="http://schemas.microsoft.com/office/drawing/2014/main" id="{F3D851EA-B6C1-439E-9012-0977950BBCDD}"/>
                </a:ext>
              </a:extLst>
            </p:cNvPr>
            <p:cNvSpPr txBox="1"/>
            <p:nvPr/>
          </p:nvSpPr>
          <p:spPr>
            <a:xfrm>
              <a:off x="7060890" y="1713444"/>
              <a:ext cx="457200" cy="369332"/>
            </a:xfrm>
            <a:prstGeom prst="rect">
              <a:avLst/>
            </a:prstGeom>
            <a:noFill/>
          </p:spPr>
          <p:txBody>
            <a:bodyPr wrap="square" rtlCol="0">
              <a:spAutoFit/>
            </a:bodyPr>
            <a:lstStyle/>
            <a:p>
              <a:pPr algn="ctr"/>
              <a:r>
                <a:rPr lang="en-US" b="1" dirty="0">
                  <a:solidFill>
                    <a:schemeClr val="accent1">
                      <a:lumMod val="50000"/>
                    </a:schemeClr>
                  </a:solidFill>
                </a:rPr>
                <a:t>6</a:t>
              </a:r>
            </a:p>
          </p:txBody>
        </p:sp>
      </p:grpSp>
      <p:grpSp>
        <p:nvGrpSpPr>
          <p:cNvPr id="99" name="Group 98">
            <a:extLst>
              <a:ext uri="{FF2B5EF4-FFF2-40B4-BE49-F238E27FC236}">
                <a16:creationId xmlns:a16="http://schemas.microsoft.com/office/drawing/2014/main" id="{37A06898-A5D0-45BF-A625-693EEEC025D8}"/>
              </a:ext>
            </a:extLst>
          </p:cNvPr>
          <p:cNvGrpSpPr/>
          <p:nvPr/>
        </p:nvGrpSpPr>
        <p:grpSpPr>
          <a:xfrm>
            <a:off x="5009040" y="1345019"/>
            <a:ext cx="1152525" cy="3342066"/>
            <a:chOff x="5009040" y="1345019"/>
            <a:chExt cx="1152525" cy="3342066"/>
          </a:xfrm>
        </p:grpSpPr>
        <p:sp>
          <p:nvSpPr>
            <p:cNvPr id="77841" name="Rectangle 34"/>
            <p:cNvSpPr>
              <a:spLocks noChangeArrowheads="1"/>
            </p:cNvSpPr>
            <p:nvPr/>
          </p:nvSpPr>
          <p:spPr bwMode="auto">
            <a:xfrm>
              <a:off x="5018565" y="1345019"/>
              <a:ext cx="1143000" cy="674282"/>
            </a:xfrm>
            <a:prstGeom prst="rect">
              <a:avLst/>
            </a:prstGeom>
            <a:solidFill>
              <a:srgbClr val="99CCFF"/>
            </a:solidFill>
            <a:ln w="9525" algn="ctr">
              <a:solidFill>
                <a:schemeClr val="tx1"/>
              </a:solidFill>
              <a:miter lim="800000"/>
              <a:headEnd/>
              <a:tailEnd/>
            </a:ln>
            <a:effectLst/>
          </p:spPr>
          <p:txBody>
            <a:bodyPr wrap="none" anchorCtr="1"/>
            <a:lstStyle/>
            <a:p>
              <a:pPr algn="ctr" eaLnBrk="0" hangingPunct="0">
                <a:defRPr/>
              </a:pPr>
              <a:r>
                <a:rPr lang="en-US" sz="1000" b="1" dirty="0">
                  <a:solidFill>
                    <a:srgbClr val="000000"/>
                  </a:solidFill>
                </a:rPr>
                <a:t>Foster </a:t>
              </a:r>
            </a:p>
            <a:p>
              <a:pPr algn="ctr" eaLnBrk="0" hangingPunct="0">
                <a:defRPr/>
              </a:pPr>
              <a:r>
                <a:rPr lang="en-US" sz="1000" b="1" dirty="0">
                  <a:solidFill>
                    <a:srgbClr val="000000"/>
                  </a:solidFill>
                </a:rPr>
                <a:t>Chesapeake </a:t>
              </a:r>
            </a:p>
            <a:p>
              <a:pPr algn="ctr" eaLnBrk="0" hangingPunct="0">
                <a:defRPr/>
              </a:pPr>
              <a:r>
                <a:rPr lang="en-US" sz="1000" b="1" dirty="0">
                  <a:solidFill>
                    <a:srgbClr val="000000"/>
                  </a:solidFill>
                </a:rPr>
                <a:t>Stewardship</a:t>
              </a:r>
              <a:endParaRPr lang="en-US" sz="1100" b="1" dirty="0">
                <a:solidFill>
                  <a:srgbClr val="000000"/>
                </a:solidFill>
              </a:endParaRPr>
            </a:p>
          </p:txBody>
        </p:sp>
        <p:sp>
          <p:nvSpPr>
            <p:cNvPr id="47" name="TextBox 46">
              <a:extLst>
                <a:ext uri="{FF2B5EF4-FFF2-40B4-BE49-F238E27FC236}">
                  <a16:creationId xmlns:a16="http://schemas.microsoft.com/office/drawing/2014/main" id="{39C792DE-4744-4EC1-92EC-49FFF8917D8C}"/>
                </a:ext>
              </a:extLst>
            </p:cNvPr>
            <p:cNvSpPr txBox="1"/>
            <p:nvPr/>
          </p:nvSpPr>
          <p:spPr>
            <a:xfrm>
              <a:off x="5371947" y="1723702"/>
              <a:ext cx="457200" cy="369332"/>
            </a:xfrm>
            <a:prstGeom prst="rect">
              <a:avLst/>
            </a:prstGeom>
            <a:noFill/>
          </p:spPr>
          <p:txBody>
            <a:bodyPr wrap="square" rtlCol="0">
              <a:spAutoFit/>
            </a:bodyPr>
            <a:lstStyle/>
            <a:p>
              <a:pPr algn="ctr"/>
              <a:r>
                <a:rPr lang="en-US" b="1" dirty="0">
                  <a:solidFill>
                    <a:schemeClr val="accent1">
                      <a:lumMod val="50000"/>
                    </a:schemeClr>
                  </a:solidFill>
                </a:rPr>
                <a:t>5</a:t>
              </a:r>
            </a:p>
          </p:txBody>
        </p:sp>
        <p:sp>
          <p:nvSpPr>
            <p:cNvPr id="67" name="AutoShape 13">
              <a:extLst>
                <a:ext uri="{FF2B5EF4-FFF2-40B4-BE49-F238E27FC236}">
                  <a16:creationId xmlns:a16="http://schemas.microsoft.com/office/drawing/2014/main" id="{6DE4C273-DCDE-479E-9D58-873022BCF5FC}"/>
                </a:ext>
              </a:extLst>
            </p:cNvPr>
            <p:cNvSpPr>
              <a:spLocks noChangeArrowheads="1"/>
            </p:cNvSpPr>
            <p:nvPr/>
          </p:nvSpPr>
          <p:spPr bwMode="auto">
            <a:xfrm>
              <a:off x="5023659" y="2099072"/>
              <a:ext cx="1123950" cy="350150"/>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Education Workgroup</a:t>
              </a:r>
            </a:p>
          </p:txBody>
        </p:sp>
        <p:sp>
          <p:nvSpPr>
            <p:cNvPr id="68" name="AutoShape 13">
              <a:extLst>
                <a:ext uri="{FF2B5EF4-FFF2-40B4-BE49-F238E27FC236}">
                  <a16:creationId xmlns:a16="http://schemas.microsoft.com/office/drawing/2014/main" id="{095B4B2E-50F6-4913-A310-A10A4F2E7403}"/>
                </a:ext>
              </a:extLst>
            </p:cNvPr>
            <p:cNvSpPr>
              <a:spLocks noChangeArrowheads="1"/>
            </p:cNvSpPr>
            <p:nvPr/>
          </p:nvSpPr>
          <p:spPr bwMode="auto">
            <a:xfrm>
              <a:off x="5023705" y="2515803"/>
              <a:ext cx="1123950" cy="495390"/>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a:solidFill>
                    <a:srgbClr val="000000"/>
                  </a:solidFill>
                </a:rPr>
                <a:t>Public Access  Planning Action Team</a:t>
              </a:r>
            </a:p>
          </p:txBody>
        </p:sp>
        <p:sp>
          <p:nvSpPr>
            <p:cNvPr id="70" name="AutoShape 13">
              <a:extLst>
                <a:ext uri="{FF2B5EF4-FFF2-40B4-BE49-F238E27FC236}">
                  <a16:creationId xmlns:a16="http://schemas.microsoft.com/office/drawing/2014/main" id="{13AF68A8-19AA-4239-9011-40E123EB7A69}"/>
                </a:ext>
              </a:extLst>
            </p:cNvPr>
            <p:cNvSpPr>
              <a:spLocks noChangeArrowheads="1"/>
            </p:cNvSpPr>
            <p:nvPr/>
          </p:nvSpPr>
          <p:spPr bwMode="auto">
            <a:xfrm>
              <a:off x="5009365" y="3792484"/>
              <a:ext cx="1130980" cy="493593"/>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Citizen Stewardship Workgroup </a:t>
              </a:r>
            </a:p>
          </p:txBody>
        </p:sp>
        <p:sp>
          <p:nvSpPr>
            <p:cNvPr id="72" name="AutoShape 13">
              <a:extLst>
                <a:ext uri="{FF2B5EF4-FFF2-40B4-BE49-F238E27FC236}">
                  <a16:creationId xmlns:a16="http://schemas.microsoft.com/office/drawing/2014/main" id="{30AF021C-148E-4629-B0B0-F01D91A03867}"/>
                </a:ext>
              </a:extLst>
            </p:cNvPr>
            <p:cNvSpPr>
              <a:spLocks noChangeArrowheads="1"/>
            </p:cNvSpPr>
            <p:nvPr/>
          </p:nvSpPr>
          <p:spPr bwMode="auto">
            <a:xfrm>
              <a:off x="5015164" y="3065318"/>
              <a:ext cx="1121851" cy="674282"/>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Chesapeake Conservation Partnership/ Protected Lands</a:t>
              </a:r>
            </a:p>
          </p:txBody>
        </p:sp>
        <p:sp>
          <p:nvSpPr>
            <p:cNvPr id="73" name="AutoShape 13">
              <a:extLst>
                <a:ext uri="{FF2B5EF4-FFF2-40B4-BE49-F238E27FC236}">
                  <a16:creationId xmlns:a16="http://schemas.microsoft.com/office/drawing/2014/main" id="{00453AB7-43DC-438B-8883-25C9AD142227}"/>
                </a:ext>
              </a:extLst>
            </p:cNvPr>
            <p:cNvSpPr>
              <a:spLocks noChangeArrowheads="1"/>
            </p:cNvSpPr>
            <p:nvPr/>
          </p:nvSpPr>
          <p:spPr bwMode="auto">
            <a:xfrm>
              <a:off x="5009040" y="4336935"/>
              <a:ext cx="1134138" cy="350150"/>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Diversity Workgroup</a:t>
              </a:r>
            </a:p>
          </p:txBody>
        </p:sp>
      </p:grpSp>
      <p:grpSp>
        <p:nvGrpSpPr>
          <p:cNvPr id="98" name="Group 97">
            <a:extLst>
              <a:ext uri="{FF2B5EF4-FFF2-40B4-BE49-F238E27FC236}">
                <a16:creationId xmlns:a16="http://schemas.microsoft.com/office/drawing/2014/main" id="{6E348DEE-4CC6-405C-BF24-9CF7DB893AAD}"/>
              </a:ext>
            </a:extLst>
          </p:cNvPr>
          <p:cNvGrpSpPr/>
          <p:nvPr/>
        </p:nvGrpSpPr>
        <p:grpSpPr>
          <a:xfrm>
            <a:off x="3882672" y="1341843"/>
            <a:ext cx="1083078" cy="1094654"/>
            <a:chOff x="3882672" y="1341843"/>
            <a:chExt cx="1083078" cy="1094654"/>
          </a:xfrm>
        </p:grpSpPr>
        <p:sp>
          <p:nvSpPr>
            <p:cNvPr id="77837" name="Rectangle 30"/>
            <p:cNvSpPr>
              <a:spLocks noChangeArrowheads="1"/>
            </p:cNvSpPr>
            <p:nvPr/>
          </p:nvSpPr>
          <p:spPr bwMode="auto">
            <a:xfrm>
              <a:off x="3889425" y="1341843"/>
              <a:ext cx="1076325" cy="679837"/>
            </a:xfrm>
            <a:prstGeom prst="rect">
              <a:avLst/>
            </a:prstGeom>
            <a:solidFill>
              <a:srgbClr val="99CCFF"/>
            </a:solidFill>
            <a:ln w="9525" algn="ctr">
              <a:solidFill>
                <a:schemeClr val="tx1"/>
              </a:solidFill>
              <a:miter lim="800000"/>
              <a:headEnd/>
              <a:tailEnd/>
            </a:ln>
            <a:effectLst/>
          </p:spPr>
          <p:txBody>
            <a:bodyPr wrap="none" anchorCtr="1"/>
            <a:lstStyle/>
            <a:p>
              <a:pPr algn="ctr" eaLnBrk="0" hangingPunct="0">
                <a:defRPr/>
              </a:pPr>
              <a:r>
                <a:rPr lang="en-US" sz="1000" b="1" dirty="0">
                  <a:solidFill>
                    <a:srgbClr val="000000"/>
                  </a:solidFill>
                </a:rPr>
                <a:t>Maintain</a:t>
              </a:r>
            </a:p>
            <a:p>
              <a:pPr algn="ctr" eaLnBrk="0" hangingPunct="0">
                <a:defRPr/>
              </a:pPr>
              <a:r>
                <a:rPr lang="en-US" sz="1000" b="1" dirty="0">
                  <a:solidFill>
                    <a:srgbClr val="000000"/>
                  </a:solidFill>
                </a:rPr>
                <a:t>Healthy</a:t>
              </a:r>
            </a:p>
            <a:p>
              <a:pPr algn="ctr" eaLnBrk="0" hangingPunct="0">
                <a:defRPr/>
              </a:pPr>
              <a:r>
                <a:rPr lang="en-US" sz="1000" b="1" dirty="0">
                  <a:solidFill>
                    <a:srgbClr val="000000"/>
                  </a:solidFill>
                </a:rPr>
                <a:t>Watersheds</a:t>
              </a:r>
            </a:p>
          </p:txBody>
        </p:sp>
        <p:sp>
          <p:nvSpPr>
            <p:cNvPr id="46" name="TextBox 45">
              <a:extLst>
                <a:ext uri="{FF2B5EF4-FFF2-40B4-BE49-F238E27FC236}">
                  <a16:creationId xmlns:a16="http://schemas.microsoft.com/office/drawing/2014/main" id="{5DB4E8A6-7270-4E7E-A392-A0F9BD426FB6}"/>
                </a:ext>
              </a:extLst>
            </p:cNvPr>
            <p:cNvSpPr txBox="1"/>
            <p:nvPr/>
          </p:nvSpPr>
          <p:spPr>
            <a:xfrm>
              <a:off x="4217407" y="1702198"/>
              <a:ext cx="457200" cy="369332"/>
            </a:xfrm>
            <a:prstGeom prst="rect">
              <a:avLst/>
            </a:prstGeom>
            <a:noFill/>
          </p:spPr>
          <p:txBody>
            <a:bodyPr wrap="square" rtlCol="0">
              <a:spAutoFit/>
            </a:bodyPr>
            <a:lstStyle/>
            <a:p>
              <a:pPr algn="ctr"/>
              <a:r>
                <a:rPr lang="en-US" b="1" dirty="0">
                  <a:solidFill>
                    <a:schemeClr val="accent1">
                      <a:lumMod val="50000"/>
                    </a:schemeClr>
                  </a:solidFill>
                </a:rPr>
                <a:t>4</a:t>
              </a:r>
            </a:p>
          </p:txBody>
        </p:sp>
        <p:sp>
          <p:nvSpPr>
            <p:cNvPr id="95" name="AutoShape 13">
              <a:extLst>
                <a:ext uri="{FF2B5EF4-FFF2-40B4-BE49-F238E27FC236}">
                  <a16:creationId xmlns:a16="http://schemas.microsoft.com/office/drawing/2014/main" id="{616DC90E-9205-4F6C-AD3E-D467475F9A09}"/>
                </a:ext>
              </a:extLst>
            </p:cNvPr>
            <p:cNvSpPr>
              <a:spLocks noChangeArrowheads="1"/>
            </p:cNvSpPr>
            <p:nvPr/>
          </p:nvSpPr>
          <p:spPr bwMode="auto">
            <a:xfrm>
              <a:off x="3882672" y="2108040"/>
              <a:ext cx="1079945" cy="328457"/>
            </a:xfrm>
            <a:prstGeom prst="flowChartProcess">
              <a:avLst/>
            </a:prstGeom>
            <a:solidFill>
              <a:schemeClr val="bg2">
                <a:lumMod val="40000"/>
                <a:lumOff val="60000"/>
              </a:schemeClr>
            </a:solidFill>
            <a:ln w="9525">
              <a:solidFill>
                <a:schemeClr val="tx1"/>
              </a:solidFill>
              <a:prstDash val="dash"/>
              <a:miter lim="800000"/>
              <a:headEnd/>
              <a:tailEnd/>
            </a:ln>
            <a:effectLst/>
          </p:spPr>
          <p:txBody>
            <a:bodyPr anchor="ctr"/>
            <a:lstStyle/>
            <a:p>
              <a:pPr algn="ctr" eaLnBrk="0" hangingPunct="0">
                <a:defRPr/>
              </a:pPr>
              <a:r>
                <a:rPr lang="en-US" sz="900" b="1" dirty="0">
                  <a:solidFill>
                    <a:srgbClr val="000000"/>
                  </a:solidFill>
                </a:rPr>
                <a:t>No sub groups</a:t>
              </a:r>
            </a:p>
          </p:txBody>
        </p:sp>
      </p:grpSp>
      <p:sp>
        <p:nvSpPr>
          <p:cNvPr id="43" name="Oval 42">
            <a:extLst>
              <a:ext uri="{FF2B5EF4-FFF2-40B4-BE49-F238E27FC236}">
                <a16:creationId xmlns:a16="http://schemas.microsoft.com/office/drawing/2014/main" id="{13F192DD-E6A7-474A-ADEB-67CC3AE50D89}"/>
              </a:ext>
            </a:extLst>
          </p:cNvPr>
          <p:cNvSpPr/>
          <p:nvPr/>
        </p:nvSpPr>
        <p:spPr>
          <a:xfrm>
            <a:off x="4832827" y="1115238"/>
            <a:ext cx="1486017" cy="3902812"/>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7963315-3882-4E14-940C-0921C57F6240}"/>
              </a:ext>
            </a:extLst>
          </p:cNvPr>
          <p:cNvGrpSpPr/>
          <p:nvPr/>
        </p:nvGrpSpPr>
        <p:grpSpPr>
          <a:xfrm>
            <a:off x="7537943" y="890588"/>
            <a:ext cx="1510500" cy="5909707"/>
            <a:chOff x="7518090" y="890588"/>
            <a:chExt cx="1510500" cy="5909707"/>
          </a:xfrm>
        </p:grpSpPr>
        <p:sp>
          <p:nvSpPr>
            <p:cNvPr id="6" name="Rectangle 5">
              <a:extLst>
                <a:ext uri="{FF2B5EF4-FFF2-40B4-BE49-F238E27FC236}">
                  <a16:creationId xmlns:a16="http://schemas.microsoft.com/office/drawing/2014/main" id="{BD46A461-F0D4-4E54-9F17-CA25EF0A92BD}"/>
                </a:ext>
              </a:extLst>
            </p:cNvPr>
            <p:cNvSpPr/>
            <p:nvPr/>
          </p:nvSpPr>
          <p:spPr>
            <a:xfrm>
              <a:off x="7518090" y="890588"/>
              <a:ext cx="1510500" cy="5909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utoShape 13">
              <a:extLst>
                <a:ext uri="{FF2B5EF4-FFF2-40B4-BE49-F238E27FC236}">
                  <a16:creationId xmlns:a16="http://schemas.microsoft.com/office/drawing/2014/main" id="{19EB769F-7D26-4A0C-8E63-105C460143CF}"/>
                </a:ext>
              </a:extLst>
            </p:cNvPr>
            <p:cNvSpPr>
              <a:spLocks noChangeArrowheads="1"/>
            </p:cNvSpPr>
            <p:nvPr/>
          </p:nvSpPr>
          <p:spPr bwMode="auto">
            <a:xfrm>
              <a:off x="7528441" y="890588"/>
              <a:ext cx="1489513" cy="371475"/>
            </a:xfrm>
            <a:prstGeom prst="flowChartProcess">
              <a:avLst/>
            </a:prstGeom>
            <a:solidFill>
              <a:srgbClr val="99CCFF"/>
            </a:solidFill>
            <a:ln w="9525">
              <a:solidFill>
                <a:schemeClr val="tx1"/>
              </a:solidFill>
              <a:miter lim="800000"/>
              <a:headEnd/>
              <a:tailEnd/>
            </a:ln>
          </p:spPr>
          <p:txBody>
            <a:bodyPr wrap="none" anchor="ctr"/>
            <a:lstStyle/>
            <a:p>
              <a:pPr algn="ctr" eaLnBrk="0" hangingPunct="0"/>
              <a:r>
                <a:rPr lang="en-US" sz="1200" b="1" dirty="0">
                  <a:solidFill>
                    <a:srgbClr val="000000"/>
                  </a:solidFill>
                </a:rPr>
                <a:t>Other Workgroups</a:t>
              </a:r>
            </a:p>
          </p:txBody>
        </p:sp>
      </p:grpSp>
      <p:grpSp>
        <p:nvGrpSpPr>
          <p:cNvPr id="87" name="Group 86">
            <a:extLst>
              <a:ext uri="{FF2B5EF4-FFF2-40B4-BE49-F238E27FC236}">
                <a16:creationId xmlns:a16="http://schemas.microsoft.com/office/drawing/2014/main" id="{5D8D08DE-108D-47B7-A9A2-F30558A708AC}"/>
              </a:ext>
            </a:extLst>
          </p:cNvPr>
          <p:cNvGrpSpPr/>
          <p:nvPr/>
        </p:nvGrpSpPr>
        <p:grpSpPr>
          <a:xfrm>
            <a:off x="7714684" y="2380015"/>
            <a:ext cx="1189619" cy="4317458"/>
            <a:chOff x="7714684" y="2380015"/>
            <a:chExt cx="1189619" cy="4317458"/>
          </a:xfrm>
        </p:grpSpPr>
        <p:sp>
          <p:nvSpPr>
            <p:cNvPr id="51" name="Rectangle 33">
              <a:extLst>
                <a:ext uri="{FF2B5EF4-FFF2-40B4-BE49-F238E27FC236}">
                  <a16:creationId xmlns:a16="http://schemas.microsoft.com/office/drawing/2014/main" id="{8DD0C89C-1C84-4366-BC39-0F76A0104D45}"/>
                </a:ext>
              </a:extLst>
            </p:cNvPr>
            <p:cNvSpPr>
              <a:spLocks noChangeArrowheads="1"/>
            </p:cNvSpPr>
            <p:nvPr/>
          </p:nvSpPr>
          <p:spPr bwMode="auto">
            <a:xfrm>
              <a:off x="7721201" y="2380015"/>
              <a:ext cx="1174223" cy="762448"/>
            </a:xfrm>
            <a:prstGeom prst="rect">
              <a:avLst/>
            </a:prstGeom>
            <a:solidFill>
              <a:srgbClr val="99CCFF"/>
            </a:solidFill>
            <a:ln w="28575" algn="ctr">
              <a:solidFill>
                <a:schemeClr val="tx1"/>
              </a:solidFill>
              <a:miter lim="800000"/>
              <a:headEnd/>
              <a:tailEnd/>
            </a:ln>
            <a:effectLst/>
          </p:spPr>
          <p:txBody>
            <a:bodyPr wrap="none" anchorCtr="1"/>
            <a:lstStyle/>
            <a:p>
              <a:pPr algn="ctr" eaLnBrk="0" hangingPunct="0">
                <a:defRPr/>
              </a:pPr>
              <a:r>
                <a:rPr lang="en-US" sz="1000" b="1" dirty="0">
                  <a:solidFill>
                    <a:srgbClr val="000000"/>
                  </a:solidFill>
                </a:rPr>
                <a:t>Scientific</a:t>
              </a:r>
            </a:p>
            <a:p>
              <a:pPr algn="ctr" eaLnBrk="0" hangingPunct="0">
                <a:defRPr/>
              </a:pPr>
              <a:r>
                <a:rPr lang="en-US" sz="1000" b="1" dirty="0">
                  <a:solidFill>
                    <a:srgbClr val="000000"/>
                  </a:solidFill>
                </a:rPr>
                <a:t> Technical, </a:t>
              </a:r>
            </a:p>
            <a:p>
              <a:pPr algn="ctr" eaLnBrk="0" hangingPunct="0">
                <a:defRPr/>
              </a:pPr>
              <a:r>
                <a:rPr lang="en-US" sz="1000" b="1" dirty="0">
                  <a:solidFill>
                    <a:srgbClr val="000000"/>
                  </a:solidFill>
                </a:rPr>
                <a:t>Assessment and </a:t>
              </a:r>
            </a:p>
            <a:p>
              <a:pPr algn="ctr" eaLnBrk="0" hangingPunct="0">
                <a:defRPr/>
              </a:pPr>
              <a:r>
                <a:rPr lang="en-US" sz="1000" b="1" dirty="0">
                  <a:solidFill>
                    <a:srgbClr val="000000"/>
                  </a:solidFill>
                </a:rPr>
                <a:t>Reporting </a:t>
              </a:r>
            </a:p>
            <a:p>
              <a:pPr algn="ctr" eaLnBrk="0" hangingPunct="0">
                <a:defRPr/>
              </a:pPr>
              <a:endParaRPr lang="en-US" sz="1000" b="1" dirty="0">
                <a:solidFill>
                  <a:srgbClr val="000000"/>
                </a:solidFill>
              </a:endParaRPr>
            </a:p>
          </p:txBody>
        </p:sp>
        <p:sp>
          <p:nvSpPr>
            <p:cNvPr id="52" name="AutoShape 13">
              <a:extLst>
                <a:ext uri="{FF2B5EF4-FFF2-40B4-BE49-F238E27FC236}">
                  <a16:creationId xmlns:a16="http://schemas.microsoft.com/office/drawing/2014/main" id="{0CBA23DF-EBB0-47A8-B6B5-7BC4E1B32215}"/>
                </a:ext>
              </a:extLst>
            </p:cNvPr>
            <p:cNvSpPr>
              <a:spLocks noChangeArrowheads="1"/>
            </p:cNvSpPr>
            <p:nvPr/>
          </p:nvSpPr>
          <p:spPr bwMode="auto">
            <a:xfrm>
              <a:off x="7721202" y="3863937"/>
              <a:ext cx="1183101" cy="328768"/>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Status and Trends </a:t>
              </a:r>
            </a:p>
            <a:p>
              <a:pPr algn="ctr" eaLnBrk="0" hangingPunct="0">
                <a:defRPr/>
              </a:pPr>
              <a:r>
                <a:rPr lang="en-US" sz="900" b="1" dirty="0">
                  <a:solidFill>
                    <a:srgbClr val="000000"/>
                  </a:solidFill>
                </a:rPr>
                <a:t>Workgroup</a:t>
              </a:r>
            </a:p>
          </p:txBody>
        </p:sp>
        <p:sp>
          <p:nvSpPr>
            <p:cNvPr id="53" name="AutoShape 13">
              <a:extLst>
                <a:ext uri="{FF2B5EF4-FFF2-40B4-BE49-F238E27FC236}">
                  <a16:creationId xmlns:a16="http://schemas.microsoft.com/office/drawing/2014/main" id="{DF328EC1-BBA5-4B27-9480-93F9B23AAD62}"/>
                </a:ext>
              </a:extLst>
            </p:cNvPr>
            <p:cNvSpPr>
              <a:spLocks noChangeArrowheads="1"/>
            </p:cNvSpPr>
            <p:nvPr/>
          </p:nvSpPr>
          <p:spPr bwMode="auto">
            <a:xfrm>
              <a:off x="7721202" y="3201547"/>
              <a:ext cx="1177172" cy="604375"/>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Integrated Monitoring Networks Workgroup</a:t>
              </a:r>
            </a:p>
          </p:txBody>
        </p:sp>
        <p:sp>
          <p:nvSpPr>
            <p:cNvPr id="54" name="AutoShape 13">
              <a:extLst>
                <a:ext uri="{FF2B5EF4-FFF2-40B4-BE49-F238E27FC236}">
                  <a16:creationId xmlns:a16="http://schemas.microsoft.com/office/drawing/2014/main" id="{4E815866-B2FD-46FF-93AE-A9C27B16510E}"/>
                </a:ext>
              </a:extLst>
            </p:cNvPr>
            <p:cNvSpPr>
              <a:spLocks noChangeArrowheads="1"/>
            </p:cNvSpPr>
            <p:nvPr/>
          </p:nvSpPr>
          <p:spPr bwMode="auto">
            <a:xfrm>
              <a:off x="7732450" y="4678159"/>
              <a:ext cx="1156545" cy="405295"/>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t>Integrated Trends Analysis </a:t>
              </a:r>
              <a:r>
                <a:rPr lang="en-US" sz="900" b="1" dirty="0">
                  <a:solidFill>
                    <a:srgbClr val="000000"/>
                  </a:solidFill>
                </a:rPr>
                <a:t>Team</a:t>
              </a:r>
            </a:p>
          </p:txBody>
        </p:sp>
        <p:sp>
          <p:nvSpPr>
            <p:cNvPr id="55" name="AutoShape 13">
              <a:extLst>
                <a:ext uri="{FF2B5EF4-FFF2-40B4-BE49-F238E27FC236}">
                  <a16:creationId xmlns:a16="http://schemas.microsoft.com/office/drawing/2014/main" id="{9134CD49-CD48-4139-BD90-03DCEAC586EA}"/>
                </a:ext>
              </a:extLst>
            </p:cNvPr>
            <p:cNvSpPr>
              <a:spLocks noChangeArrowheads="1"/>
            </p:cNvSpPr>
            <p:nvPr/>
          </p:nvSpPr>
          <p:spPr bwMode="auto">
            <a:xfrm>
              <a:off x="7732449" y="4249192"/>
              <a:ext cx="1171853" cy="368865"/>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Data Integrity Workgroup</a:t>
              </a:r>
            </a:p>
          </p:txBody>
        </p:sp>
        <p:sp>
          <p:nvSpPr>
            <p:cNvPr id="56" name="AutoShape 13">
              <a:extLst>
                <a:ext uri="{FF2B5EF4-FFF2-40B4-BE49-F238E27FC236}">
                  <a16:creationId xmlns:a16="http://schemas.microsoft.com/office/drawing/2014/main" id="{A4CF4C4D-CFC4-4FB1-B267-DFF7222DBFC2}"/>
                </a:ext>
              </a:extLst>
            </p:cNvPr>
            <p:cNvSpPr>
              <a:spLocks noChangeArrowheads="1"/>
            </p:cNvSpPr>
            <p:nvPr/>
          </p:nvSpPr>
          <p:spPr bwMode="auto">
            <a:xfrm>
              <a:off x="7732450" y="5136662"/>
              <a:ext cx="1156481" cy="361730"/>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Modeling Workgroup</a:t>
              </a:r>
            </a:p>
          </p:txBody>
        </p:sp>
        <p:sp>
          <p:nvSpPr>
            <p:cNvPr id="57" name="AutoShape 13">
              <a:extLst>
                <a:ext uri="{FF2B5EF4-FFF2-40B4-BE49-F238E27FC236}">
                  <a16:creationId xmlns:a16="http://schemas.microsoft.com/office/drawing/2014/main" id="{1926AE41-82C4-48BA-A328-2602F4817A29}"/>
                </a:ext>
              </a:extLst>
            </p:cNvPr>
            <p:cNvSpPr>
              <a:spLocks noChangeArrowheads="1"/>
            </p:cNvSpPr>
            <p:nvPr/>
          </p:nvSpPr>
          <p:spPr bwMode="auto">
            <a:xfrm>
              <a:off x="7727778" y="5552176"/>
              <a:ext cx="1148058" cy="465862"/>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dirty="0">
                  <a:solidFill>
                    <a:srgbClr val="000000"/>
                  </a:solidFill>
                </a:rPr>
                <a:t>Climate Resiliency Workgroup</a:t>
              </a:r>
            </a:p>
          </p:txBody>
        </p:sp>
        <p:sp>
          <p:nvSpPr>
            <p:cNvPr id="58" name="AutoShape 13">
              <a:extLst>
                <a:ext uri="{FF2B5EF4-FFF2-40B4-BE49-F238E27FC236}">
                  <a16:creationId xmlns:a16="http://schemas.microsoft.com/office/drawing/2014/main" id="{D6B6D8B3-3834-4DC5-92B4-5AF5F3308D4D}"/>
                </a:ext>
              </a:extLst>
            </p:cNvPr>
            <p:cNvSpPr>
              <a:spLocks noChangeArrowheads="1"/>
            </p:cNvSpPr>
            <p:nvPr/>
          </p:nvSpPr>
          <p:spPr bwMode="auto">
            <a:xfrm>
              <a:off x="7714684" y="6070204"/>
              <a:ext cx="1171864" cy="627269"/>
            </a:xfrm>
            <a:prstGeom prst="flowChartProcess">
              <a:avLst/>
            </a:prstGeom>
            <a:solidFill>
              <a:srgbClr val="CCFFCC"/>
            </a:solidFill>
            <a:ln w="9525">
              <a:solidFill>
                <a:schemeClr val="tx1"/>
              </a:solidFill>
              <a:miter lim="800000"/>
              <a:headEnd/>
              <a:tailEnd/>
            </a:ln>
            <a:effectLst/>
          </p:spPr>
          <p:txBody>
            <a:bodyPr/>
            <a:lstStyle/>
            <a:p>
              <a:pPr algn="ctr" eaLnBrk="0" hangingPunct="0">
                <a:defRPr/>
              </a:pPr>
              <a:r>
                <a:rPr lang="en-US" sz="900" b="1">
                  <a:solidFill>
                    <a:srgbClr val="000000"/>
                  </a:solidFill>
                </a:rPr>
                <a:t>Criteria Assessment Protocol  Workgroup</a:t>
              </a:r>
            </a:p>
          </p:txBody>
        </p:sp>
      </p:grpSp>
      <p:grpSp>
        <p:nvGrpSpPr>
          <p:cNvPr id="83" name="Group 82">
            <a:extLst>
              <a:ext uri="{FF2B5EF4-FFF2-40B4-BE49-F238E27FC236}">
                <a16:creationId xmlns:a16="http://schemas.microsoft.com/office/drawing/2014/main" id="{BD1DE659-53C4-4A72-B10B-63ACF936E554}"/>
              </a:ext>
            </a:extLst>
          </p:cNvPr>
          <p:cNvGrpSpPr/>
          <p:nvPr/>
        </p:nvGrpSpPr>
        <p:grpSpPr>
          <a:xfrm>
            <a:off x="7706612" y="1342602"/>
            <a:ext cx="1126670" cy="853579"/>
            <a:chOff x="7706612" y="1342602"/>
            <a:chExt cx="1126670" cy="853579"/>
          </a:xfrm>
        </p:grpSpPr>
        <p:sp>
          <p:nvSpPr>
            <p:cNvPr id="50" name="Rectangle 32">
              <a:extLst>
                <a:ext uri="{FF2B5EF4-FFF2-40B4-BE49-F238E27FC236}">
                  <a16:creationId xmlns:a16="http://schemas.microsoft.com/office/drawing/2014/main" id="{931CA4A6-F12A-4444-9183-7766265CC676}"/>
                </a:ext>
              </a:extLst>
            </p:cNvPr>
            <p:cNvSpPr>
              <a:spLocks noChangeArrowheads="1"/>
            </p:cNvSpPr>
            <p:nvPr/>
          </p:nvSpPr>
          <p:spPr bwMode="auto">
            <a:xfrm>
              <a:off x="7721202" y="1342602"/>
              <a:ext cx="1103993" cy="468443"/>
            </a:xfrm>
            <a:prstGeom prst="rect">
              <a:avLst/>
            </a:prstGeom>
            <a:solidFill>
              <a:srgbClr val="99CCFF"/>
            </a:solidFill>
            <a:ln w="28575" algn="ctr">
              <a:solidFill>
                <a:srgbClr val="000000"/>
              </a:solidFill>
              <a:miter lim="800000"/>
              <a:headEnd/>
              <a:tailEnd/>
            </a:ln>
            <a:effectLst/>
          </p:spPr>
          <p:txBody>
            <a:bodyPr wrap="none" bIns="0" anchorCtr="1"/>
            <a:lstStyle/>
            <a:p>
              <a:pPr algn="ctr" eaLnBrk="0" hangingPunct="0">
                <a:defRPr/>
              </a:pPr>
              <a:r>
                <a:rPr lang="en-US" sz="1000" b="1" dirty="0">
                  <a:solidFill>
                    <a:srgbClr val="000000"/>
                  </a:solidFill>
                </a:rPr>
                <a:t> Communications </a:t>
              </a:r>
            </a:p>
            <a:p>
              <a:pPr algn="ctr" eaLnBrk="0" hangingPunct="0">
                <a:defRPr/>
              </a:pPr>
              <a:r>
                <a:rPr lang="en-US" sz="1000" b="1" dirty="0">
                  <a:solidFill>
                    <a:srgbClr val="000000"/>
                  </a:solidFill>
                </a:rPr>
                <a:t>Workgroup</a:t>
              </a:r>
            </a:p>
          </p:txBody>
        </p:sp>
        <p:sp>
          <p:nvSpPr>
            <p:cNvPr id="94" name="AutoShape 13">
              <a:extLst>
                <a:ext uri="{FF2B5EF4-FFF2-40B4-BE49-F238E27FC236}">
                  <a16:creationId xmlns:a16="http://schemas.microsoft.com/office/drawing/2014/main" id="{7DCCB043-F1CA-46C6-ACB7-53EF96876198}"/>
                </a:ext>
              </a:extLst>
            </p:cNvPr>
            <p:cNvSpPr>
              <a:spLocks noChangeArrowheads="1"/>
            </p:cNvSpPr>
            <p:nvPr/>
          </p:nvSpPr>
          <p:spPr bwMode="auto">
            <a:xfrm>
              <a:off x="7706612" y="1867724"/>
              <a:ext cx="1126670" cy="328457"/>
            </a:xfrm>
            <a:prstGeom prst="flowChartProcess">
              <a:avLst/>
            </a:prstGeom>
            <a:solidFill>
              <a:schemeClr val="bg2">
                <a:lumMod val="40000"/>
                <a:lumOff val="60000"/>
              </a:schemeClr>
            </a:solidFill>
            <a:ln w="9525">
              <a:solidFill>
                <a:schemeClr val="tx1"/>
              </a:solidFill>
              <a:prstDash val="dash"/>
              <a:miter lim="800000"/>
              <a:headEnd/>
              <a:tailEnd/>
            </a:ln>
            <a:effectLst/>
          </p:spPr>
          <p:txBody>
            <a:bodyPr anchor="ctr"/>
            <a:lstStyle/>
            <a:p>
              <a:pPr algn="ctr" eaLnBrk="0" hangingPunct="0">
                <a:defRPr/>
              </a:pPr>
              <a:r>
                <a:rPr lang="en-US" sz="900" b="1" dirty="0">
                  <a:solidFill>
                    <a:srgbClr val="000000"/>
                  </a:solidFill>
                </a:rPr>
                <a:t>No sub groups</a:t>
              </a:r>
            </a:p>
          </p:txBody>
        </p:sp>
      </p:grpSp>
      <p:sp>
        <p:nvSpPr>
          <p:cNvPr id="71" name="Oval 70">
            <a:extLst>
              <a:ext uri="{FF2B5EF4-FFF2-40B4-BE49-F238E27FC236}">
                <a16:creationId xmlns:a16="http://schemas.microsoft.com/office/drawing/2014/main" id="{B0BB36FA-2D54-4638-B080-7AEB530AD2EE}"/>
              </a:ext>
            </a:extLst>
          </p:cNvPr>
          <p:cNvSpPr/>
          <p:nvPr/>
        </p:nvSpPr>
        <p:spPr>
          <a:xfrm>
            <a:off x="7593736" y="1265789"/>
            <a:ext cx="1326995" cy="62877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01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93489-9E61-4BA2-91B9-082D043D9FC5}"/>
              </a:ext>
            </a:extLst>
          </p:cNvPr>
          <p:cNvPicPr>
            <a:picLocks noChangeAspect="1"/>
          </p:cNvPicPr>
          <p:nvPr/>
        </p:nvPicPr>
        <p:blipFill>
          <a:blip r:embed="rId3"/>
          <a:stretch>
            <a:fillRect/>
          </a:stretch>
        </p:blipFill>
        <p:spPr>
          <a:xfrm>
            <a:off x="462627" y="254731"/>
            <a:ext cx="8209508" cy="2996470"/>
          </a:xfrm>
          <a:prstGeom prst="rect">
            <a:avLst/>
          </a:prstGeom>
          <a:ln w="57150">
            <a:solidFill>
              <a:schemeClr val="tx1"/>
            </a:solidFill>
          </a:ln>
        </p:spPr>
      </p:pic>
      <p:grpSp>
        <p:nvGrpSpPr>
          <p:cNvPr id="6" name="Group 5">
            <a:extLst>
              <a:ext uri="{FF2B5EF4-FFF2-40B4-BE49-F238E27FC236}">
                <a16:creationId xmlns:a16="http://schemas.microsoft.com/office/drawing/2014/main" id="{9F587EFF-2571-41CB-BF9E-B07110EE568A}"/>
              </a:ext>
            </a:extLst>
          </p:cNvPr>
          <p:cNvGrpSpPr/>
          <p:nvPr/>
        </p:nvGrpSpPr>
        <p:grpSpPr>
          <a:xfrm>
            <a:off x="6731716" y="157451"/>
            <a:ext cx="2177871" cy="1025912"/>
            <a:chOff x="6731716" y="157451"/>
            <a:chExt cx="2177871" cy="1025912"/>
          </a:xfrm>
        </p:grpSpPr>
        <p:sp>
          <p:nvSpPr>
            <p:cNvPr id="4" name="Explosion: 14 Points 3">
              <a:extLst>
                <a:ext uri="{FF2B5EF4-FFF2-40B4-BE49-F238E27FC236}">
                  <a16:creationId xmlns:a16="http://schemas.microsoft.com/office/drawing/2014/main" id="{B826ADF2-D66D-42C0-AC8F-F8F2BEDA795F}"/>
                </a:ext>
              </a:extLst>
            </p:cNvPr>
            <p:cNvSpPr/>
            <p:nvPr/>
          </p:nvSpPr>
          <p:spPr>
            <a:xfrm rot="1204901">
              <a:off x="6731716" y="157451"/>
              <a:ext cx="2177871" cy="102591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1C130012-40C2-44AE-A1F7-1B3A838ECFB0}"/>
                </a:ext>
              </a:extLst>
            </p:cNvPr>
            <p:cNvSpPr txBox="1"/>
            <p:nvPr/>
          </p:nvSpPr>
          <p:spPr>
            <a:xfrm rot="841587">
              <a:off x="6967911" y="483779"/>
              <a:ext cx="1470606" cy="369332"/>
            </a:xfrm>
            <a:prstGeom prst="rect">
              <a:avLst/>
            </a:prstGeom>
            <a:noFill/>
          </p:spPr>
          <p:txBody>
            <a:bodyPr wrap="square" rtlCol="0">
              <a:spAutoFit/>
            </a:bodyPr>
            <a:lstStyle/>
            <a:p>
              <a:pPr algn="ctr"/>
              <a:r>
                <a:rPr lang="en-US" dirty="0"/>
                <a:t>This is us!</a:t>
              </a:r>
            </a:p>
          </p:txBody>
        </p:sp>
      </p:grpSp>
      <p:sp>
        <p:nvSpPr>
          <p:cNvPr id="8" name="Rectangle 7">
            <a:extLst>
              <a:ext uri="{FF2B5EF4-FFF2-40B4-BE49-F238E27FC236}">
                <a16:creationId xmlns:a16="http://schemas.microsoft.com/office/drawing/2014/main" id="{937D1860-F84D-4C15-ADBB-F1497C144B24}"/>
              </a:ext>
            </a:extLst>
          </p:cNvPr>
          <p:cNvSpPr/>
          <p:nvPr/>
        </p:nvSpPr>
        <p:spPr>
          <a:xfrm>
            <a:off x="5523345" y="2273300"/>
            <a:ext cx="1421732" cy="821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700" b="1" dirty="0">
                <a:solidFill>
                  <a:schemeClr val="tx1"/>
                </a:solidFill>
                <a:latin typeface="Calibri" panose="020F0502020204030204" pitchFamily="34" charset="0"/>
                <a:cs typeface="Calibri" panose="020F0502020204030204" pitchFamily="34" charset="0"/>
              </a:rPr>
              <a:t>Stewardship Work Group</a:t>
            </a:r>
          </a:p>
        </p:txBody>
      </p:sp>
      <p:sp>
        <p:nvSpPr>
          <p:cNvPr id="10" name="TextBox 9">
            <a:extLst>
              <a:ext uri="{FF2B5EF4-FFF2-40B4-BE49-F238E27FC236}">
                <a16:creationId xmlns:a16="http://schemas.microsoft.com/office/drawing/2014/main" id="{9FECB606-3141-4011-B85D-6F9AF4EFDDA3}"/>
              </a:ext>
            </a:extLst>
          </p:cNvPr>
          <p:cNvSpPr txBox="1"/>
          <p:nvPr/>
        </p:nvSpPr>
        <p:spPr>
          <a:xfrm>
            <a:off x="368300" y="3606800"/>
            <a:ext cx="8303835" cy="2231380"/>
          </a:xfrm>
          <a:prstGeom prst="rect">
            <a:avLst/>
          </a:prstGeom>
          <a:noFill/>
        </p:spPr>
        <p:txBody>
          <a:bodyPr wrap="square" rtlCol="0">
            <a:spAutoFit/>
          </a:bodyPr>
          <a:lstStyle/>
          <a:p>
            <a:pPr>
              <a:spcAft>
                <a:spcPts val="1200"/>
              </a:spcAft>
            </a:pPr>
            <a:r>
              <a:rPr lang="en-US" sz="1600" b="1" u="sng" dirty="0">
                <a:hlinkClick r:id="rId4"/>
              </a:rPr>
              <a:t>Stewardship Goal</a:t>
            </a:r>
            <a:r>
              <a:rPr lang="en-US" sz="1600" dirty="0"/>
              <a:t>: </a:t>
            </a:r>
            <a:r>
              <a:rPr lang="en-US" sz="1500" dirty="0"/>
              <a:t>Increase the number and diversity of </a:t>
            </a:r>
            <a:r>
              <a:rPr lang="en-US" sz="1500" b="1" dirty="0"/>
              <a:t>stewards</a:t>
            </a:r>
            <a:r>
              <a:rPr lang="en-US" sz="1500" dirty="0"/>
              <a:t> [community members] and </a:t>
            </a:r>
            <a:r>
              <a:rPr lang="en-US" sz="1500" b="1" dirty="0"/>
              <a:t>local governments </a:t>
            </a:r>
            <a:r>
              <a:rPr lang="en-US" sz="1500" dirty="0"/>
              <a:t>that actively support and carry out conservation and restoration… </a:t>
            </a:r>
          </a:p>
          <a:p>
            <a:pPr>
              <a:spcAft>
                <a:spcPts val="1200"/>
              </a:spcAft>
            </a:pPr>
            <a:r>
              <a:rPr lang="en-US" sz="1600" b="1" dirty="0">
                <a:hlinkClick r:id="rId5"/>
              </a:rPr>
              <a:t>Public Access Goal</a:t>
            </a:r>
            <a:r>
              <a:rPr lang="en-US" sz="1600" dirty="0"/>
              <a:t>: </a:t>
            </a:r>
            <a:r>
              <a:rPr lang="en-US" sz="1500" b="1" dirty="0"/>
              <a:t>Expand public access </a:t>
            </a:r>
            <a:r>
              <a:rPr lang="en-US" sz="1500" dirty="0"/>
              <a:t>to the Bay and its tributaries ...</a:t>
            </a:r>
          </a:p>
          <a:p>
            <a:pPr>
              <a:spcAft>
                <a:spcPts val="1200"/>
              </a:spcAft>
            </a:pPr>
            <a:r>
              <a:rPr lang="en-US" sz="1600" b="1" dirty="0">
                <a:hlinkClick r:id="rId6"/>
              </a:rPr>
              <a:t>Environmental Literacy Goal</a:t>
            </a:r>
            <a:r>
              <a:rPr lang="en-US" sz="1600" dirty="0"/>
              <a:t>: </a:t>
            </a:r>
            <a:r>
              <a:rPr lang="en-US" sz="1500" dirty="0"/>
              <a:t>Enable </a:t>
            </a:r>
            <a:r>
              <a:rPr lang="en-US" sz="1500" b="1" dirty="0"/>
              <a:t>students </a:t>
            </a:r>
            <a:r>
              <a:rPr lang="en-US" sz="1500" dirty="0"/>
              <a:t>in the region to graduate with the knowledge and skills to act responsibly to protect and restore their local watershed.</a:t>
            </a:r>
          </a:p>
          <a:p>
            <a:r>
              <a:rPr lang="en-US" sz="1600" b="1" dirty="0">
                <a:hlinkClick r:id="rId7"/>
              </a:rPr>
              <a:t>Land Conservation Goal</a:t>
            </a:r>
            <a:r>
              <a:rPr lang="en-US" sz="1600" dirty="0">
                <a:hlinkClick r:id="rId7"/>
              </a:rPr>
              <a:t>:</a:t>
            </a:r>
            <a:r>
              <a:rPr lang="en-US" sz="1600" dirty="0"/>
              <a:t> </a:t>
            </a:r>
            <a:r>
              <a:rPr lang="en-US" sz="1500" b="1" dirty="0"/>
              <a:t>Conserve treasured landscapes </a:t>
            </a:r>
            <a:r>
              <a:rPr lang="en-US" sz="1500" dirty="0"/>
              <a:t>... </a:t>
            </a:r>
            <a:r>
              <a:rPr lang="en-US" sz="1500" u="sng" dirty="0"/>
              <a:t>Protected Lands Outcome</a:t>
            </a:r>
            <a:r>
              <a:rPr lang="en-US" sz="1500" dirty="0"/>
              <a:t>: By 2025, protect an additional two million acres of lands throughout the watershed…</a:t>
            </a:r>
            <a:endParaRPr lang="en-US" dirty="0"/>
          </a:p>
        </p:txBody>
      </p:sp>
      <p:sp>
        <p:nvSpPr>
          <p:cNvPr id="11" name="TextBox 10">
            <a:extLst>
              <a:ext uri="{FF2B5EF4-FFF2-40B4-BE49-F238E27FC236}">
                <a16:creationId xmlns:a16="http://schemas.microsoft.com/office/drawing/2014/main" id="{E185715B-D538-414D-96BF-DF939469E824}"/>
              </a:ext>
            </a:extLst>
          </p:cNvPr>
          <p:cNvSpPr txBox="1"/>
          <p:nvPr/>
        </p:nvSpPr>
        <p:spPr>
          <a:xfrm>
            <a:off x="462627" y="6203159"/>
            <a:ext cx="8209508" cy="400110"/>
          </a:xfrm>
          <a:prstGeom prst="rect">
            <a:avLst/>
          </a:prstGeom>
          <a:noFill/>
        </p:spPr>
        <p:txBody>
          <a:bodyPr wrap="square" rtlCol="0">
            <a:spAutoFit/>
          </a:bodyPr>
          <a:lstStyle/>
          <a:p>
            <a:pPr algn="ctr"/>
            <a:r>
              <a:rPr lang="en-US" sz="2000" dirty="0">
                <a:latin typeface="Cooper Black" panose="0208090404030B020404" pitchFamily="18" charset="0"/>
              </a:rPr>
              <a:t>1 GIT * 4 Goals * 7 Outcomes * 5 Workgroups</a:t>
            </a:r>
          </a:p>
        </p:txBody>
      </p:sp>
      <p:cxnSp>
        <p:nvCxnSpPr>
          <p:cNvPr id="13" name="Straight Connector 12">
            <a:extLst>
              <a:ext uri="{FF2B5EF4-FFF2-40B4-BE49-F238E27FC236}">
                <a16:creationId xmlns:a16="http://schemas.microsoft.com/office/drawing/2014/main" id="{301F3FE6-FB1A-40DF-AB2B-B2598762A7B9}"/>
              </a:ext>
            </a:extLst>
          </p:cNvPr>
          <p:cNvCxnSpPr/>
          <p:nvPr/>
        </p:nvCxnSpPr>
        <p:spPr>
          <a:xfrm>
            <a:off x="203200" y="6063438"/>
            <a:ext cx="881631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5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up)">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up)">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up)">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up)">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16" name="Picture 2" descr="Members of the Watershed Stewards Academy construct a rain garden in Severna Park, Md., on April 10, 2010. (Photo by Matt Rath/Chesapeake Bay Program)&#10;&#10;USAGE REQUEST INFORMATION&#10;The Chesapeake Bay Program's photographic archive is available for media and non-commercial use at no charge.&#10;&#10;To request permission, send an email briefly describing the proposed use to CBP Multimedia Manager Will Parson (wparson@chesapeakebay.net). Please do not attach jpegs. Instead, reference the corresponding Flickr URL of the image.&#10;&#10;A photo credit mentioning the Chesapeake Bay Program is mandatory. The photograph may not be manipulated in any way or used in any way that suggests approval or endorsement of the Chesapeake Bay Program. Requestors should also respect the publicity rights of individuals photographed, and seek their consent if necessary.">
            <a:extLst>
              <a:ext uri="{FF2B5EF4-FFF2-40B4-BE49-F238E27FC236}">
                <a16:creationId xmlns:a16="http://schemas.microsoft.com/office/drawing/2014/main" id="{93E21478-9D9F-42B6-806E-6645D028BC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9847" y="1335079"/>
            <a:ext cx="3012168" cy="20143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593489-9E61-4BA2-91B9-082D043D9FC5}"/>
              </a:ext>
            </a:extLst>
          </p:cNvPr>
          <p:cNvPicPr>
            <a:picLocks noChangeAspect="1"/>
          </p:cNvPicPr>
          <p:nvPr/>
        </p:nvPicPr>
        <p:blipFill rotWithShape="1">
          <a:blip r:embed="rId4"/>
          <a:srcRect b="73647"/>
          <a:stretch/>
        </p:blipFill>
        <p:spPr>
          <a:xfrm>
            <a:off x="350520" y="353334"/>
            <a:ext cx="8450115" cy="812800"/>
          </a:xfrm>
          <a:prstGeom prst="rect">
            <a:avLst/>
          </a:prstGeom>
          <a:ln w="57150">
            <a:solidFill>
              <a:schemeClr val="tx1"/>
            </a:solidFill>
          </a:ln>
        </p:spPr>
      </p:pic>
      <p:sp>
        <p:nvSpPr>
          <p:cNvPr id="10" name="TextBox 9">
            <a:extLst>
              <a:ext uri="{FF2B5EF4-FFF2-40B4-BE49-F238E27FC236}">
                <a16:creationId xmlns:a16="http://schemas.microsoft.com/office/drawing/2014/main" id="{9FECB606-3141-4011-B85D-6F9AF4EFDDA3}"/>
              </a:ext>
            </a:extLst>
          </p:cNvPr>
          <p:cNvSpPr txBox="1"/>
          <p:nvPr/>
        </p:nvSpPr>
        <p:spPr>
          <a:xfrm>
            <a:off x="350520" y="3400697"/>
            <a:ext cx="8450115" cy="2970044"/>
          </a:xfrm>
          <a:prstGeom prst="rect">
            <a:avLst/>
          </a:prstGeom>
          <a:noFill/>
        </p:spPr>
        <p:txBody>
          <a:bodyPr wrap="square" rtlCol="0">
            <a:spAutoFit/>
          </a:bodyPr>
          <a:lstStyle/>
          <a:p>
            <a:r>
              <a:rPr lang="en-US" b="1" u="sng" dirty="0">
                <a:hlinkClick r:id="rId5"/>
              </a:rPr>
              <a:t>Stewardship Goal</a:t>
            </a:r>
            <a:r>
              <a:rPr lang="en-US" dirty="0"/>
              <a:t>:</a:t>
            </a:r>
            <a:endParaRPr lang="en-US" sz="1600" dirty="0"/>
          </a:p>
          <a:p>
            <a:pPr marL="285750" indent="-285750">
              <a:spcBef>
                <a:spcPts val="1000"/>
              </a:spcBef>
              <a:buFont typeface="Arial" panose="020B0604020202020204" pitchFamily="34" charset="0"/>
              <a:buChar char="•"/>
            </a:pPr>
            <a:r>
              <a:rPr lang="en-US" sz="1600" b="1" u="sng" dirty="0"/>
              <a:t>Stewardship Outcome</a:t>
            </a:r>
            <a:r>
              <a:rPr lang="en-US" sz="1600" dirty="0"/>
              <a:t>: Increase the number and diversity of trained and mobilized citizen volunteers with the knowledge and skills needed to enhance the health of their local watersheds.</a:t>
            </a:r>
          </a:p>
          <a:p>
            <a:pPr marL="285750" indent="-285750">
              <a:spcBef>
                <a:spcPts val="1000"/>
              </a:spcBef>
              <a:buFont typeface="Arial" panose="020B0604020202020204" pitchFamily="34" charset="0"/>
              <a:buChar char="•"/>
            </a:pPr>
            <a:r>
              <a:rPr lang="en-US" sz="1600" b="1" u="sng" dirty="0"/>
              <a:t>Diversity Outcome</a:t>
            </a:r>
            <a:r>
              <a:rPr lang="en-US" sz="1600" dirty="0"/>
              <a:t>: Identify stakeholder groups not currently represented in the leadership, decision-making or implementation of conservation and restoration… and create meaningful opportunities and programs to recruit and engage these groups ...</a:t>
            </a:r>
          </a:p>
          <a:p>
            <a:pPr marL="285750" indent="-285750">
              <a:spcBef>
                <a:spcPts val="1000"/>
              </a:spcBef>
              <a:buFont typeface="Arial" panose="020B0604020202020204" pitchFamily="34" charset="0"/>
              <a:buChar char="•"/>
            </a:pPr>
            <a:r>
              <a:rPr lang="en-US" sz="1600" b="1" u="sng" dirty="0"/>
              <a:t>Local Leadership Outcome </a:t>
            </a:r>
            <a:r>
              <a:rPr lang="en-US" sz="1600" dirty="0"/>
              <a:t>(under GIT6): Continually increase the knowledge and capacity of local officials on issues related to water resources and in the implementation of economic and policy incentives that will support local conservation actions</a:t>
            </a:r>
          </a:p>
        </p:txBody>
      </p:sp>
      <p:pic>
        <p:nvPicPr>
          <p:cNvPr id="7" name="Picture 6" descr="A picture containing tree, grass, outdoor, person&#10;&#10;Description automatically generated">
            <a:extLst>
              <a:ext uri="{FF2B5EF4-FFF2-40B4-BE49-F238E27FC236}">
                <a16:creationId xmlns:a16="http://schemas.microsoft.com/office/drawing/2014/main" id="{3039B08F-4350-466E-A066-710D09C98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5869" y="1331233"/>
            <a:ext cx="1832062" cy="1999833"/>
          </a:xfrm>
          <a:prstGeom prst="rect">
            <a:avLst/>
          </a:prstGeom>
        </p:spPr>
      </p:pic>
      <p:pic>
        <p:nvPicPr>
          <p:cNvPr id="14" name="Picture 13" descr="A picture containing grass, tree, outdoor, person&#10;&#10;Description automatically generated">
            <a:extLst>
              <a:ext uri="{FF2B5EF4-FFF2-40B4-BE49-F238E27FC236}">
                <a16:creationId xmlns:a16="http://schemas.microsoft.com/office/drawing/2014/main" id="{F7CA1BD9-2E64-49E9-A8EE-A48C833921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9" y="1331233"/>
            <a:ext cx="3004444" cy="1999833"/>
          </a:xfrm>
          <a:prstGeom prst="rect">
            <a:avLst/>
          </a:prstGeom>
        </p:spPr>
      </p:pic>
      <p:sp>
        <p:nvSpPr>
          <p:cNvPr id="15" name="Star: 24 Points 14">
            <a:extLst>
              <a:ext uri="{FF2B5EF4-FFF2-40B4-BE49-F238E27FC236}">
                <a16:creationId xmlns:a16="http://schemas.microsoft.com/office/drawing/2014/main" id="{9D39C06E-BFF0-4C5D-B775-D85F1418497F}"/>
              </a:ext>
            </a:extLst>
          </p:cNvPr>
          <p:cNvSpPr/>
          <p:nvPr/>
        </p:nvSpPr>
        <p:spPr>
          <a:xfrm>
            <a:off x="6548718" y="121024"/>
            <a:ext cx="2487706" cy="1559858"/>
          </a:xfrm>
          <a:prstGeom prst="star2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7D1860-F84D-4C15-ADBB-F1497C144B24}"/>
              </a:ext>
            </a:extLst>
          </p:cNvPr>
          <p:cNvSpPr/>
          <p:nvPr/>
        </p:nvSpPr>
        <p:spPr>
          <a:xfrm>
            <a:off x="6780458" y="487259"/>
            <a:ext cx="2024226" cy="81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latin typeface="Calibri" panose="020F0502020204030204" pitchFamily="34" charset="0"/>
                <a:cs typeface="Calibri" panose="020F0502020204030204" pitchFamily="34" charset="0"/>
              </a:rPr>
              <a:t>Stewardship </a:t>
            </a:r>
          </a:p>
          <a:p>
            <a:pPr algn="ctr"/>
            <a:r>
              <a:rPr lang="en-US" sz="2400" b="1" dirty="0">
                <a:solidFill>
                  <a:schemeClr val="tx1"/>
                </a:solidFill>
                <a:latin typeface="Calibri" panose="020F0502020204030204" pitchFamily="34" charset="0"/>
                <a:cs typeface="Calibri" panose="020F0502020204030204" pitchFamily="34" charset="0"/>
              </a:rPr>
              <a:t>Workgroup</a:t>
            </a:r>
          </a:p>
        </p:txBody>
      </p:sp>
      <p:sp>
        <p:nvSpPr>
          <p:cNvPr id="18" name="Oval 17">
            <a:extLst>
              <a:ext uri="{FF2B5EF4-FFF2-40B4-BE49-F238E27FC236}">
                <a16:creationId xmlns:a16="http://schemas.microsoft.com/office/drawing/2014/main" id="{3504C11C-B830-4645-8512-FD68A8DADAF7}"/>
              </a:ext>
            </a:extLst>
          </p:cNvPr>
          <p:cNvSpPr/>
          <p:nvPr/>
        </p:nvSpPr>
        <p:spPr>
          <a:xfrm>
            <a:off x="193184" y="3777169"/>
            <a:ext cx="463639" cy="151604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69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500"/>
                                        <p:tgtEl>
                                          <p:spTgt spid="10">
                                            <p:txEl>
                                              <p:pRg st="3" end="3"/>
                                            </p:txEl>
                                          </p:spTgt>
                                        </p:tgtEl>
                                      </p:cBhvr>
                                    </p:animEffect>
                                  </p:childTnLst>
                                </p:cTn>
                              </p:par>
                            </p:childTnLst>
                          </p:cTn>
                        </p:par>
                        <p:par>
                          <p:cTn id="23" fill="hold">
                            <p:stCondLst>
                              <p:cond delay="500"/>
                            </p:stCondLst>
                            <p:childTnLst>
                              <p:par>
                                <p:cTn id="24" presetID="22" presetClass="entr" presetSubtype="1" fill="hold" grpId="0" nodeType="afterEffect">
                                  <p:stCondLst>
                                    <p:cond delay="50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2052" name="Picture 4" descr="A group particaptes in the 28th annual Patuxent River Wade-In at Jefferson Patterson Park in St. Leonard, Md., on June 14, 2015. A former Maryland state senator and a long-time advocate for a healthy Patuxent River, Bernie Fowler draws attention to the health of the river by wading into the water and measuring the depth at which he can longer see the top of his white sneakers. This year the official measurement was 44.5 inches. (Photo by Keith Rutowski/Chesapeake Bay Program)&#10;&#10;USAGE REQUEST INFORMATION&#10;The Chesapeake Bay Program's photographic archive is available for media and non-commercial use at no charge.&#10;&#10;To request permission, send an email briefly describing the proposed use to CBP Multimedia Manager Will Parson (wparson@chesapeakebay.net). Please do not attach jpegs. Instead, reference the corresponding Flickr URL of the image.&#10;&#10;A photo credit mentioning the Chesapeake Bay Program is mandatory. The photograph may not be manipulated in any way or used in any way that suggests approval or endorsement of the Chesapeake Bay Program. Requestors should also respect the publicity rights of individuals photographed, and seek their consent if necessary.">
            <a:extLst>
              <a:ext uri="{FF2B5EF4-FFF2-40B4-BE49-F238E27FC236}">
                <a16:creationId xmlns:a16="http://schemas.microsoft.com/office/drawing/2014/main" id="{798B9B0B-1BCA-4136-9BE3-677ABA90C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07" y="347730"/>
            <a:ext cx="9753212" cy="65102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593489-9E61-4BA2-91B9-082D043D9FC5}"/>
              </a:ext>
            </a:extLst>
          </p:cNvPr>
          <p:cNvPicPr>
            <a:picLocks noChangeAspect="1"/>
          </p:cNvPicPr>
          <p:nvPr/>
        </p:nvPicPr>
        <p:blipFill rotWithShape="1">
          <a:blip r:embed="rId4"/>
          <a:srcRect b="73647"/>
          <a:stretch/>
        </p:blipFill>
        <p:spPr>
          <a:xfrm>
            <a:off x="350520" y="353334"/>
            <a:ext cx="8450115" cy="812800"/>
          </a:xfrm>
          <a:prstGeom prst="rect">
            <a:avLst/>
          </a:prstGeom>
          <a:ln w="57150">
            <a:solidFill>
              <a:schemeClr val="tx1"/>
            </a:solidFill>
          </a:ln>
        </p:spPr>
      </p:pic>
      <p:sp>
        <p:nvSpPr>
          <p:cNvPr id="10" name="TextBox 9">
            <a:extLst>
              <a:ext uri="{FF2B5EF4-FFF2-40B4-BE49-F238E27FC236}">
                <a16:creationId xmlns:a16="http://schemas.microsoft.com/office/drawing/2014/main" id="{9FECB606-3141-4011-B85D-6F9AF4EFDDA3}"/>
              </a:ext>
            </a:extLst>
          </p:cNvPr>
          <p:cNvSpPr txBox="1"/>
          <p:nvPr/>
        </p:nvSpPr>
        <p:spPr>
          <a:xfrm>
            <a:off x="346942" y="1300605"/>
            <a:ext cx="8450115" cy="3375283"/>
          </a:xfrm>
          <a:prstGeom prst="rect">
            <a:avLst/>
          </a:prstGeom>
          <a:noFill/>
        </p:spPr>
        <p:txBody>
          <a:bodyPr wrap="square" rtlCol="0">
            <a:spAutoFit/>
          </a:bodyPr>
          <a:lstStyle/>
          <a:p>
            <a:r>
              <a:rPr lang="en-US" b="1" u="sng" dirty="0">
                <a:solidFill>
                  <a:srgbClr val="0070C0"/>
                </a:solidFill>
                <a:hlinkClick r:id="rId5">
                  <a:extLst>
                    <a:ext uri="{A12FA001-AC4F-418D-AE19-62706E023703}">
                      <ahyp:hlinkClr xmlns:ahyp="http://schemas.microsoft.com/office/drawing/2018/hyperlinkcolor" val="tx"/>
                    </a:ext>
                  </a:extLst>
                </a:hlinkClick>
              </a:rPr>
              <a:t>Stewardship </a:t>
            </a:r>
            <a:r>
              <a:rPr lang="en-US" b="1" u="sng" dirty="0">
                <a:solidFill>
                  <a:srgbClr val="0070C0"/>
                </a:solidFill>
              </a:rPr>
              <a:t>OUTCOME – Management Approaches</a:t>
            </a:r>
            <a:r>
              <a:rPr lang="en-US" dirty="0">
                <a:solidFill>
                  <a:srgbClr val="0070C0"/>
                </a:solidFill>
              </a:rPr>
              <a:t>:</a:t>
            </a:r>
          </a:p>
          <a:p>
            <a:pPr marL="342900" indent="-342900">
              <a:spcBef>
                <a:spcPts val="800"/>
              </a:spcBef>
              <a:buFont typeface="+mj-lt"/>
              <a:buAutoNum type="arabicParenR"/>
            </a:pPr>
            <a:r>
              <a:rPr lang="en-US" dirty="0"/>
              <a:t>Establish mechanisms to </a:t>
            </a:r>
            <a:r>
              <a:rPr lang="en-US" b="1" dirty="0"/>
              <a:t>measure impact and track progress </a:t>
            </a:r>
            <a:r>
              <a:rPr lang="en-US" dirty="0"/>
              <a:t>of stewardship programs;</a:t>
            </a:r>
            <a:r>
              <a:rPr lang="en-US" b="1" dirty="0"/>
              <a:t> </a:t>
            </a:r>
            <a:endParaRPr lang="en-US" dirty="0"/>
          </a:p>
          <a:p>
            <a:pPr marL="342900" indent="-342900">
              <a:spcBef>
                <a:spcPts val="800"/>
              </a:spcBef>
              <a:buFont typeface="+mj-lt"/>
              <a:buAutoNum type="arabicParenR"/>
            </a:pPr>
            <a:r>
              <a:rPr lang="en-US" dirty="0"/>
              <a:t>Provide assistance to help develop and implement effective </a:t>
            </a:r>
            <a:r>
              <a:rPr lang="en-US" b="1" dirty="0"/>
              <a:t>programs </a:t>
            </a:r>
            <a:r>
              <a:rPr lang="en-US" dirty="0"/>
              <a:t>for maximum impact on stewardship;</a:t>
            </a:r>
          </a:p>
          <a:p>
            <a:pPr marL="342900" indent="-342900">
              <a:spcBef>
                <a:spcPts val="800"/>
              </a:spcBef>
              <a:buFont typeface="+mj-lt"/>
              <a:buAutoNum type="arabicParenR"/>
            </a:pPr>
            <a:r>
              <a:rPr lang="en-US" dirty="0"/>
              <a:t>Increase capacity to expand the number and diversity of community </a:t>
            </a:r>
            <a:r>
              <a:rPr lang="en-US" b="1" dirty="0"/>
              <a:t>volunteers </a:t>
            </a:r>
            <a:r>
              <a:rPr lang="en-US" dirty="0"/>
              <a:t>and community </a:t>
            </a:r>
            <a:r>
              <a:rPr lang="en-US" b="1" dirty="0"/>
              <a:t>leaders</a:t>
            </a:r>
            <a:r>
              <a:rPr lang="en-US" dirty="0"/>
              <a:t>;</a:t>
            </a:r>
          </a:p>
          <a:p>
            <a:pPr marL="342900" indent="-342900">
              <a:spcBef>
                <a:spcPts val="800"/>
              </a:spcBef>
              <a:buFont typeface="+mj-lt"/>
              <a:buAutoNum type="arabicParenR"/>
            </a:pPr>
            <a:r>
              <a:rPr lang="en-US" dirty="0"/>
              <a:t>Recruit, train, and support more </a:t>
            </a:r>
            <a:r>
              <a:rPr lang="en-US" b="1" dirty="0"/>
              <a:t>community leaders and local champions</a:t>
            </a:r>
            <a:r>
              <a:rPr lang="en-US" dirty="0"/>
              <a:t> (Expand number and diversity of community leaders and local champions).</a:t>
            </a:r>
          </a:p>
          <a:p>
            <a:pPr>
              <a:spcBef>
                <a:spcPts val="800"/>
              </a:spcBef>
            </a:pPr>
            <a:r>
              <a:rPr lang="en-US" b="1" i="1" dirty="0">
                <a:solidFill>
                  <a:schemeClr val="bg1"/>
                </a:solidFill>
              </a:rPr>
              <a:t>And collaborate with the work being done to achieve the other outcomes.</a:t>
            </a:r>
          </a:p>
        </p:txBody>
      </p:sp>
      <p:sp>
        <p:nvSpPr>
          <p:cNvPr id="11" name="Star: 24 Points 10">
            <a:extLst>
              <a:ext uri="{FF2B5EF4-FFF2-40B4-BE49-F238E27FC236}">
                <a16:creationId xmlns:a16="http://schemas.microsoft.com/office/drawing/2014/main" id="{A50E0EB0-3DC8-410A-986E-28C50D395039}"/>
              </a:ext>
            </a:extLst>
          </p:cNvPr>
          <p:cNvSpPr/>
          <p:nvPr/>
        </p:nvSpPr>
        <p:spPr>
          <a:xfrm>
            <a:off x="6548718" y="121024"/>
            <a:ext cx="2487706" cy="1559858"/>
          </a:xfrm>
          <a:prstGeom prst="star2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C2B7EF-C2F7-457B-B005-CEA6B606B8FE}"/>
              </a:ext>
            </a:extLst>
          </p:cNvPr>
          <p:cNvSpPr/>
          <p:nvPr/>
        </p:nvSpPr>
        <p:spPr>
          <a:xfrm>
            <a:off x="6780458" y="487259"/>
            <a:ext cx="2024226" cy="81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latin typeface="Calibri" panose="020F0502020204030204" pitchFamily="34" charset="0"/>
                <a:cs typeface="Calibri" panose="020F0502020204030204" pitchFamily="34" charset="0"/>
              </a:rPr>
              <a:t>Stewardship </a:t>
            </a:r>
          </a:p>
          <a:p>
            <a:pPr algn="ctr"/>
            <a:r>
              <a:rPr lang="en-US" sz="2400" b="1" dirty="0">
                <a:solidFill>
                  <a:schemeClr val="tx1"/>
                </a:solidFill>
                <a:latin typeface="Calibri" panose="020F0502020204030204" pitchFamily="34" charset="0"/>
                <a:cs typeface="Calibri" panose="020F0502020204030204" pitchFamily="34" charset="0"/>
              </a:rPr>
              <a:t>Workgroup</a:t>
            </a:r>
          </a:p>
        </p:txBody>
      </p:sp>
      <p:sp>
        <p:nvSpPr>
          <p:cNvPr id="3" name="Star: 5 Points 2">
            <a:extLst>
              <a:ext uri="{FF2B5EF4-FFF2-40B4-BE49-F238E27FC236}">
                <a16:creationId xmlns:a16="http://schemas.microsoft.com/office/drawing/2014/main" id="{9FC42B12-BC36-4D89-88B7-D325D18C1742}"/>
              </a:ext>
            </a:extLst>
          </p:cNvPr>
          <p:cNvSpPr/>
          <p:nvPr/>
        </p:nvSpPr>
        <p:spPr>
          <a:xfrm>
            <a:off x="8350841" y="2207885"/>
            <a:ext cx="446216" cy="437882"/>
          </a:xfrm>
          <a:prstGeom prst="star5">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49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up)">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up)">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anim calcmode="lin" valueType="num">
                                      <p:cBhvr>
                                        <p:cTn id="39" dur="1000" fill="hold"/>
                                        <p:tgtEl>
                                          <p:spTgt spid="3"/>
                                        </p:tgtEl>
                                        <p:attrNameLst>
                                          <p:attrName>style.rotation</p:attrName>
                                        </p:attrNameLst>
                                      </p:cBhvr>
                                      <p:tavLst>
                                        <p:tav tm="0">
                                          <p:val>
                                            <p:fltVal val="90"/>
                                          </p:val>
                                        </p:tav>
                                        <p:tav tm="100000">
                                          <p:val>
                                            <p:fltVal val="0"/>
                                          </p:val>
                                        </p:tav>
                                      </p:tavLst>
                                    </p:anim>
                                    <p:animEffect transition="in" filter="fade">
                                      <p:cBhvr>
                                        <p:cTn id="4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93489-9E61-4BA2-91B9-082D043D9FC5}"/>
              </a:ext>
            </a:extLst>
          </p:cNvPr>
          <p:cNvPicPr>
            <a:picLocks noChangeAspect="1"/>
          </p:cNvPicPr>
          <p:nvPr/>
        </p:nvPicPr>
        <p:blipFill rotWithShape="1">
          <a:blip r:embed="rId3"/>
          <a:srcRect t="3132" b="84632"/>
          <a:stretch/>
        </p:blipFill>
        <p:spPr>
          <a:xfrm>
            <a:off x="350520" y="449943"/>
            <a:ext cx="8450115" cy="377372"/>
          </a:xfrm>
          <a:prstGeom prst="rect">
            <a:avLst/>
          </a:prstGeom>
          <a:ln w="57150">
            <a:solidFill>
              <a:schemeClr val="tx1"/>
            </a:solidFill>
          </a:ln>
        </p:spPr>
      </p:pic>
      <p:pic>
        <p:nvPicPr>
          <p:cNvPr id="3" name="Picture 2">
            <a:extLst>
              <a:ext uri="{FF2B5EF4-FFF2-40B4-BE49-F238E27FC236}">
                <a16:creationId xmlns:a16="http://schemas.microsoft.com/office/drawing/2014/main" id="{8E6B43A9-F655-4D89-9CE7-C1B0B6931688}"/>
              </a:ext>
            </a:extLst>
          </p:cNvPr>
          <p:cNvPicPr>
            <a:picLocks noChangeAspect="1"/>
          </p:cNvPicPr>
          <p:nvPr/>
        </p:nvPicPr>
        <p:blipFill>
          <a:blip r:embed="rId4"/>
          <a:stretch>
            <a:fillRect/>
          </a:stretch>
        </p:blipFill>
        <p:spPr>
          <a:xfrm>
            <a:off x="1166327" y="982793"/>
            <a:ext cx="6811345" cy="5115473"/>
          </a:xfrm>
          <a:prstGeom prst="rect">
            <a:avLst/>
          </a:prstGeom>
        </p:spPr>
      </p:pic>
      <p:sp>
        <p:nvSpPr>
          <p:cNvPr id="11" name="TextBox 10">
            <a:extLst>
              <a:ext uri="{FF2B5EF4-FFF2-40B4-BE49-F238E27FC236}">
                <a16:creationId xmlns:a16="http://schemas.microsoft.com/office/drawing/2014/main" id="{608842F2-FCFC-4971-8117-2FA989EB20B7}"/>
              </a:ext>
            </a:extLst>
          </p:cNvPr>
          <p:cNvSpPr txBox="1"/>
          <p:nvPr/>
        </p:nvSpPr>
        <p:spPr>
          <a:xfrm>
            <a:off x="462627" y="6203159"/>
            <a:ext cx="8209508" cy="400110"/>
          </a:xfrm>
          <a:prstGeom prst="rect">
            <a:avLst/>
          </a:prstGeom>
          <a:noFill/>
        </p:spPr>
        <p:txBody>
          <a:bodyPr wrap="square" rtlCol="0">
            <a:spAutoFit/>
          </a:bodyPr>
          <a:lstStyle/>
          <a:p>
            <a:pPr algn="ctr"/>
            <a:r>
              <a:rPr lang="en-US" sz="2000" dirty="0">
                <a:latin typeface="Cooper Black" panose="0208090404030B020404" pitchFamily="18" charset="0"/>
              </a:rPr>
              <a:t>enjoyment * education * engagement * opportunities * access</a:t>
            </a:r>
          </a:p>
        </p:txBody>
      </p:sp>
    </p:spTree>
    <p:extLst>
      <p:ext uri="{BB962C8B-B14F-4D97-AF65-F5344CB8AC3E}">
        <p14:creationId xmlns:p14="http://schemas.microsoft.com/office/powerpoint/2010/main" val="135442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B00EB6E-40A1-4938-872E-444546749A81}">
  <ds:schemaRefs>
    <ds:schemaRef ds:uri="ESRI.ArcGIS.Mapping.OfficeIntegration.PowerPointInfo"/>
  </ds:schemaRefs>
</ds:datastoreItem>
</file>

<file path=customXml/itemProps10.xml><?xml version="1.0" encoding="utf-8"?>
<ds:datastoreItem xmlns:ds="http://schemas.openxmlformats.org/officeDocument/2006/customXml" ds:itemID="{030A14C5-10D7-40E4-A6B0-0441424F66B9}">
  <ds:schemaRefs>
    <ds:schemaRef ds:uri="ESRI.ArcGIS.Mapping.OfficeIntegration.PowerPointInfo"/>
  </ds:schemaRefs>
</ds:datastoreItem>
</file>

<file path=customXml/itemProps100.xml><?xml version="1.0" encoding="utf-8"?>
<ds:datastoreItem xmlns:ds="http://schemas.openxmlformats.org/officeDocument/2006/customXml" ds:itemID="{15122920-35C7-4152-AFB0-5B0B0AD55773}">
  <ds:schemaRefs>
    <ds:schemaRef ds:uri="ESRI.ArcGIS.Mapping.OfficeIntegration.PowerPointInfo"/>
  </ds:schemaRefs>
</ds:datastoreItem>
</file>

<file path=customXml/itemProps101.xml><?xml version="1.0" encoding="utf-8"?>
<ds:datastoreItem xmlns:ds="http://schemas.openxmlformats.org/officeDocument/2006/customXml" ds:itemID="{7FE0E3CE-1A40-4D4B-AA02-21DD4B204F13}">
  <ds:schemaRefs>
    <ds:schemaRef ds:uri="ESRI.ArcGIS.Mapping.OfficeIntegration.PowerPointInfo"/>
  </ds:schemaRefs>
</ds:datastoreItem>
</file>

<file path=customXml/itemProps102.xml><?xml version="1.0" encoding="utf-8"?>
<ds:datastoreItem xmlns:ds="http://schemas.openxmlformats.org/officeDocument/2006/customXml" ds:itemID="{1C130821-285A-405B-89AB-BF49042FE44F}">
  <ds:schemaRefs>
    <ds:schemaRef ds:uri="ESRI.ArcGIS.Mapping.OfficeIntegration.PowerPointInfo"/>
  </ds:schemaRefs>
</ds:datastoreItem>
</file>

<file path=customXml/itemProps103.xml><?xml version="1.0" encoding="utf-8"?>
<ds:datastoreItem xmlns:ds="http://schemas.openxmlformats.org/officeDocument/2006/customXml" ds:itemID="{EA9DD2B5-531E-487A-B52C-B27016049EAE}">
  <ds:schemaRefs>
    <ds:schemaRef ds:uri="ESRI.ArcGIS.Mapping.OfficeIntegration.PowerPointInfo"/>
  </ds:schemaRefs>
</ds:datastoreItem>
</file>

<file path=customXml/itemProps104.xml><?xml version="1.0" encoding="utf-8"?>
<ds:datastoreItem xmlns:ds="http://schemas.openxmlformats.org/officeDocument/2006/customXml" ds:itemID="{EFC15A66-6BA5-45E2-A796-451FA6F84101}">
  <ds:schemaRefs>
    <ds:schemaRef ds:uri="ESRI.ArcGIS.Mapping.OfficeIntegration.PowerPointInfo"/>
  </ds:schemaRefs>
</ds:datastoreItem>
</file>

<file path=customXml/itemProps105.xml><?xml version="1.0" encoding="utf-8"?>
<ds:datastoreItem xmlns:ds="http://schemas.openxmlformats.org/officeDocument/2006/customXml" ds:itemID="{7A24AC87-E71D-435D-8020-21DE1035FDBC}">
  <ds:schemaRefs>
    <ds:schemaRef ds:uri="ESRI.ArcGIS.Mapping.OfficeIntegration.PowerPointInfo"/>
  </ds:schemaRefs>
</ds:datastoreItem>
</file>

<file path=customXml/itemProps106.xml><?xml version="1.0" encoding="utf-8"?>
<ds:datastoreItem xmlns:ds="http://schemas.openxmlformats.org/officeDocument/2006/customXml" ds:itemID="{1D1868A8-E02D-4EC1-837D-FEC45921C745}">
  <ds:schemaRefs>
    <ds:schemaRef ds:uri="ESRI.ArcGIS.Mapping.OfficeIntegration.PowerPointInfo"/>
  </ds:schemaRefs>
</ds:datastoreItem>
</file>

<file path=customXml/itemProps107.xml><?xml version="1.0" encoding="utf-8"?>
<ds:datastoreItem xmlns:ds="http://schemas.openxmlformats.org/officeDocument/2006/customXml" ds:itemID="{F2A1AC1F-3A89-4B07-BB39-791CD57BF050}">
  <ds:schemaRefs>
    <ds:schemaRef ds:uri="ESRI.ArcGIS.Mapping.OfficeIntegration.PowerPointInfo"/>
  </ds:schemaRefs>
</ds:datastoreItem>
</file>

<file path=customXml/itemProps108.xml><?xml version="1.0" encoding="utf-8"?>
<ds:datastoreItem xmlns:ds="http://schemas.openxmlformats.org/officeDocument/2006/customXml" ds:itemID="{0E218892-A4F2-48E5-A352-8FBB773CD1A6}">
  <ds:schemaRefs>
    <ds:schemaRef ds:uri="ESRI.ArcGIS.Mapping.OfficeIntegration.PowerPointInfo"/>
  </ds:schemaRefs>
</ds:datastoreItem>
</file>

<file path=customXml/itemProps109.xml><?xml version="1.0" encoding="utf-8"?>
<ds:datastoreItem xmlns:ds="http://schemas.openxmlformats.org/officeDocument/2006/customXml" ds:itemID="{C287D9B5-480B-488F-8A71-0D8CF75BA252}">
  <ds:schemaRefs>
    <ds:schemaRef ds:uri="ESRI.ArcGIS.Mapping.OfficeIntegration.PowerPointInfo"/>
  </ds:schemaRefs>
</ds:datastoreItem>
</file>

<file path=customXml/itemProps11.xml><?xml version="1.0" encoding="utf-8"?>
<ds:datastoreItem xmlns:ds="http://schemas.openxmlformats.org/officeDocument/2006/customXml" ds:itemID="{51869B00-CD6C-421E-A9EE-B6C16BA80229}">
  <ds:schemaRefs>
    <ds:schemaRef ds:uri="ESRI.ArcGIS.Mapping.OfficeIntegration.PowerPointInfo"/>
  </ds:schemaRefs>
</ds:datastoreItem>
</file>

<file path=customXml/itemProps110.xml><?xml version="1.0" encoding="utf-8"?>
<ds:datastoreItem xmlns:ds="http://schemas.openxmlformats.org/officeDocument/2006/customXml" ds:itemID="{CFFAD5BC-3BB5-4C18-ACD0-3C12C5F4F8D8}">
  <ds:schemaRefs>
    <ds:schemaRef ds:uri="ESRI.ArcGIS.Mapping.OfficeIntegration.PowerPointInfo"/>
  </ds:schemaRefs>
</ds:datastoreItem>
</file>

<file path=customXml/itemProps111.xml><?xml version="1.0" encoding="utf-8"?>
<ds:datastoreItem xmlns:ds="http://schemas.openxmlformats.org/officeDocument/2006/customXml" ds:itemID="{CB779798-7FA5-4B90-A68F-7ECD6DC2C1CD}">
  <ds:schemaRefs>
    <ds:schemaRef ds:uri="ESRI.ArcGIS.Mapping.OfficeIntegration.PowerPointInfo"/>
  </ds:schemaRefs>
</ds:datastoreItem>
</file>

<file path=customXml/itemProps112.xml><?xml version="1.0" encoding="utf-8"?>
<ds:datastoreItem xmlns:ds="http://schemas.openxmlformats.org/officeDocument/2006/customXml" ds:itemID="{3B376CB4-6BA4-410B-9B82-4C59C302E550}">
  <ds:schemaRefs>
    <ds:schemaRef ds:uri="ESRI.ArcGIS.Mapping.OfficeIntegration.PowerPointInfo"/>
  </ds:schemaRefs>
</ds:datastoreItem>
</file>

<file path=customXml/itemProps113.xml><?xml version="1.0" encoding="utf-8"?>
<ds:datastoreItem xmlns:ds="http://schemas.openxmlformats.org/officeDocument/2006/customXml" ds:itemID="{E7A8D9E2-C6CB-48EF-A3CF-F056F06F287E}">
  <ds:schemaRefs>
    <ds:schemaRef ds:uri="ESRI.ArcGIS.Mapping.OfficeIntegration.PowerPointInfo"/>
  </ds:schemaRefs>
</ds:datastoreItem>
</file>

<file path=customXml/itemProps114.xml><?xml version="1.0" encoding="utf-8"?>
<ds:datastoreItem xmlns:ds="http://schemas.openxmlformats.org/officeDocument/2006/customXml" ds:itemID="{652276BC-5496-4A0C-825D-5F86451DA9A1}">
  <ds:schemaRefs>
    <ds:schemaRef ds:uri="ESRI.ArcGIS.Mapping.OfficeIntegration.PowerPointInfo"/>
  </ds:schemaRefs>
</ds:datastoreItem>
</file>

<file path=customXml/itemProps115.xml><?xml version="1.0" encoding="utf-8"?>
<ds:datastoreItem xmlns:ds="http://schemas.openxmlformats.org/officeDocument/2006/customXml" ds:itemID="{2995C20F-741C-4B8E-BEF8-5EE670BDF920}">
  <ds:schemaRefs>
    <ds:schemaRef ds:uri="ESRI.ArcGIS.Mapping.OfficeIntegration.PowerPointInfo"/>
  </ds:schemaRefs>
</ds:datastoreItem>
</file>

<file path=customXml/itemProps116.xml><?xml version="1.0" encoding="utf-8"?>
<ds:datastoreItem xmlns:ds="http://schemas.openxmlformats.org/officeDocument/2006/customXml" ds:itemID="{2B5DD5FB-1429-4270-BCC3-8141AE6FD217}">
  <ds:schemaRefs>
    <ds:schemaRef ds:uri="ESRI.ArcGIS.Mapping.OfficeIntegration.PowerPointInfo"/>
  </ds:schemaRefs>
</ds:datastoreItem>
</file>

<file path=customXml/itemProps117.xml><?xml version="1.0" encoding="utf-8"?>
<ds:datastoreItem xmlns:ds="http://schemas.openxmlformats.org/officeDocument/2006/customXml" ds:itemID="{2EB04738-33A0-49E5-BBEA-AE696B1B866F}">
  <ds:schemaRefs>
    <ds:schemaRef ds:uri="ESRI.ArcGIS.Mapping.OfficeIntegration.PowerPointInfo"/>
  </ds:schemaRefs>
</ds:datastoreItem>
</file>

<file path=customXml/itemProps118.xml><?xml version="1.0" encoding="utf-8"?>
<ds:datastoreItem xmlns:ds="http://schemas.openxmlformats.org/officeDocument/2006/customXml" ds:itemID="{EFC36755-0452-4AC5-A71F-655B93BEB9E5}">
  <ds:schemaRefs>
    <ds:schemaRef ds:uri="ESRI.ArcGIS.Mapping.OfficeIntegration.PowerPointInfo"/>
  </ds:schemaRefs>
</ds:datastoreItem>
</file>

<file path=customXml/itemProps119.xml><?xml version="1.0" encoding="utf-8"?>
<ds:datastoreItem xmlns:ds="http://schemas.openxmlformats.org/officeDocument/2006/customXml" ds:itemID="{42A283D7-17F1-4C6B-9E20-2C8328F777D2}">
  <ds:schemaRefs>
    <ds:schemaRef ds:uri="ESRI.ArcGIS.Mapping.OfficeIntegration.PowerPointInfo"/>
  </ds:schemaRefs>
</ds:datastoreItem>
</file>

<file path=customXml/itemProps12.xml><?xml version="1.0" encoding="utf-8"?>
<ds:datastoreItem xmlns:ds="http://schemas.openxmlformats.org/officeDocument/2006/customXml" ds:itemID="{CE9AA598-42D4-4D62-81D0-4CEF476A0411}">
  <ds:schemaRefs>
    <ds:schemaRef ds:uri="ESRI.ArcGIS.Mapping.OfficeIntegration.PowerPointInfo"/>
  </ds:schemaRefs>
</ds:datastoreItem>
</file>

<file path=customXml/itemProps120.xml><?xml version="1.0" encoding="utf-8"?>
<ds:datastoreItem xmlns:ds="http://schemas.openxmlformats.org/officeDocument/2006/customXml" ds:itemID="{D64CAC7E-93AF-48C5-A93D-601D564924B2}">
  <ds:schemaRefs>
    <ds:schemaRef ds:uri="ESRI.ArcGIS.Mapping.OfficeIntegration.PowerPointInfo"/>
  </ds:schemaRefs>
</ds:datastoreItem>
</file>

<file path=customXml/itemProps121.xml><?xml version="1.0" encoding="utf-8"?>
<ds:datastoreItem xmlns:ds="http://schemas.openxmlformats.org/officeDocument/2006/customXml" ds:itemID="{5AEE4CDB-82A9-4D37-8BA0-0C208DBECE37}">
  <ds:schemaRefs>
    <ds:schemaRef ds:uri="ESRI.ArcGIS.Mapping.OfficeIntegration.PowerPointInfo"/>
  </ds:schemaRefs>
</ds:datastoreItem>
</file>

<file path=customXml/itemProps122.xml><?xml version="1.0" encoding="utf-8"?>
<ds:datastoreItem xmlns:ds="http://schemas.openxmlformats.org/officeDocument/2006/customXml" ds:itemID="{87A80699-4896-486B-8686-E0859C68246B}">
  <ds:schemaRefs>
    <ds:schemaRef ds:uri="ESRI.ArcGIS.Mapping.OfficeIntegration.PowerPointInfo"/>
  </ds:schemaRefs>
</ds:datastoreItem>
</file>

<file path=customXml/itemProps123.xml><?xml version="1.0" encoding="utf-8"?>
<ds:datastoreItem xmlns:ds="http://schemas.openxmlformats.org/officeDocument/2006/customXml" ds:itemID="{F4B55571-090E-43DE-8C49-CCC31FB6A6C5}">
  <ds:schemaRefs>
    <ds:schemaRef ds:uri="ESRI.ArcGIS.Mapping.OfficeIntegration.PowerPointInfo"/>
  </ds:schemaRefs>
</ds:datastoreItem>
</file>

<file path=customXml/itemProps124.xml><?xml version="1.0" encoding="utf-8"?>
<ds:datastoreItem xmlns:ds="http://schemas.openxmlformats.org/officeDocument/2006/customXml" ds:itemID="{50CB7822-769A-4723-A024-7E8D915B6D5A}">
  <ds:schemaRefs>
    <ds:schemaRef ds:uri="ESRI.ArcGIS.Mapping.OfficeIntegration.PowerPointInfo"/>
  </ds:schemaRefs>
</ds:datastoreItem>
</file>

<file path=customXml/itemProps125.xml><?xml version="1.0" encoding="utf-8"?>
<ds:datastoreItem xmlns:ds="http://schemas.openxmlformats.org/officeDocument/2006/customXml" ds:itemID="{EDF964C8-B480-4C4D-872C-21D2831EE926}">
  <ds:schemaRefs>
    <ds:schemaRef ds:uri="ESRI.ArcGIS.Mapping.OfficeIntegration.PowerPointInfo"/>
  </ds:schemaRefs>
</ds:datastoreItem>
</file>

<file path=customXml/itemProps126.xml><?xml version="1.0" encoding="utf-8"?>
<ds:datastoreItem xmlns:ds="http://schemas.openxmlformats.org/officeDocument/2006/customXml" ds:itemID="{7CBCA1A6-E2AD-4CE8-84BE-48383C58A601}">
  <ds:schemaRefs>
    <ds:schemaRef ds:uri="ESRI.ArcGIS.Mapping.OfficeIntegration.PowerPointInfo"/>
  </ds:schemaRefs>
</ds:datastoreItem>
</file>

<file path=customXml/itemProps127.xml><?xml version="1.0" encoding="utf-8"?>
<ds:datastoreItem xmlns:ds="http://schemas.openxmlformats.org/officeDocument/2006/customXml" ds:itemID="{1DE4ECCC-7CD2-41B0-9F05-01B555A23B90}">
  <ds:schemaRefs>
    <ds:schemaRef ds:uri="ESRI.ArcGIS.Mapping.OfficeIntegration.PowerPointInfo"/>
  </ds:schemaRefs>
</ds:datastoreItem>
</file>

<file path=customXml/itemProps128.xml><?xml version="1.0" encoding="utf-8"?>
<ds:datastoreItem xmlns:ds="http://schemas.openxmlformats.org/officeDocument/2006/customXml" ds:itemID="{2EF1A0F3-B513-40C0-A2E0-FDB8F7433F6D}">
  <ds:schemaRefs>
    <ds:schemaRef ds:uri="ESRI.ArcGIS.Mapping.OfficeIntegration.PowerPointInfo"/>
  </ds:schemaRefs>
</ds:datastoreItem>
</file>

<file path=customXml/itemProps129.xml><?xml version="1.0" encoding="utf-8"?>
<ds:datastoreItem xmlns:ds="http://schemas.openxmlformats.org/officeDocument/2006/customXml" ds:itemID="{A7C43F18-631C-4C1B-A5AB-FBFDE445196B}">
  <ds:schemaRefs>
    <ds:schemaRef ds:uri="ESRI.ArcGIS.Mapping.OfficeIntegration.PowerPointInfo"/>
  </ds:schemaRefs>
</ds:datastoreItem>
</file>

<file path=customXml/itemProps13.xml><?xml version="1.0" encoding="utf-8"?>
<ds:datastoreItem xmlns:ds="http://schemas.openxmlformats.org/officeDocument/2006/customXml" ds:itemID="{B42B6EA8-4A6A-46CA-8062-617EADC11D74}">
  <ds:schemaRefs>
    <ds:schemaRef ds:uri="ESRI.ArcGIS.Mapping.OfficeIntegration.PowerPointInfo"/>
  </ds:schemaRefs>
</ds:datastoreItem>
</file>

<file path=customXml/itemProps130.xml><?xml version="1.0" encoding="utf-8"?>
<ds:datastoreItem xmlns:ds="http://schemas.openxmlformats.org/officeDocument/2006/customXml" ds:itemID="{64E28253-1713-4B48-B250-43072A7E0059}">
  <ds:schemaRefs>
    <ds:schemaRef ds:uri="ESRI.ArcGIS.Mapping.OfficeIntegration.PowerPointInfo"/>
  </ds:schemaRefs>
</ds:datastoreItem>
</file>

<file path=customXml/itemProps131.xml><?xml version="1.0" encoding="utf-8"?>
<ds:datastoreItem xmlns:ds="http://schemas.openxmlformats.org/officeDocument/2006/customXml" ds:itemID="{4B6EB48D-DC58-4321-9F13-2BC49E6A5296}">
  <ds:schemaRefs>
    <ds:schemaRef ds:uri="ESRI.ArcGIS.Mapping.OfficeIntegration.PowerPointInfo"/>
  </ds:schemaRefs>
</ds:datastoreItem>
</file>

<file path=customXml/itemProps132.xml><?xml version="1.0" encoding="utf-8"?>
<ds:datastoreItem xmlns:ds="http://schemas.openxmlformats.org/officeDocument/2006/customXml" ds:itemID="{6ADE4B73-EE71-49AF-B9A1-28A63D7737C3}">
  <ds:schemaRefs>
    <ds:schemaRef ds:uri="ESRI.ArcGIS.Mapping.OfficeIntegration.PowerPointInfo"/>
  </ds:schemaRefs>
</ds:datastoreItem>
</file>

<file path=customXml/itemProps133.xml><?xml version="1.0" encoding="utf-8"?>
<ds:datastoreItem xmlns:ds="http://schemas.openxmlformats.org/officeDocument/2006/customXml" ds:itemID="{8E3917B9-578B-4438-9BB2-D34E21D59819}">
  <ds:schemaRefs>
    <ds:schemaRef ds:uri="ESRI.ArcGIS.Mapping.OfficeIntegration.PowerPointInfo"/>
  </ds:schemaRefs>
</ds:datastoreItem>
</file>

<file path=customXml/itemProps134.xml><?xml version="1.0" encoding="utf-8"?>
<ds:datastoreItem xmlns:ds="http://schemas.openxmlformats.org/officeDocument/2006/customXml" ds:itemID="{B76CD866-9648-42D7-830A-3BE5909ED17C}">
  <ds:schemaRefs>
    <ds:schemaRef ds:uri="ESRI.ArcGIS.Mapping.OfficeIntegration.PowerPointInfo"/>
  </ds:schemaRefs>
</ds:datastoreItem>
</file>

<file path=customXml/itemProps135.xml><?xml version="1.0" encoding="utf-8"?>
<ds:datastoreItem xmlns:ds="http://schemas.openxmlformats.org/officeDocument/2006/customXml" ds:itemID="{40A8AC53-C672-4772-964A-67FB8BD0A3F0}">
  <ds:schemaRefs>
    <ds:schemaRef ds:uri="ESRI.ArcGIS.Mapping.OfficeIntegration.PowerPointInfo"/>
  </ds:schemaRefs>
</ds:datastoreItem>
</file>

<file path=customXml/itemProps136.xml><?xml version="1.0" encoding="utf-8"?>
<ds:datastoreItem xmlns:ds="http://schemas.openxmlformats.org/officeDocument/2006/customXml" ds:itemID="{D6E8EB97-0906-44B4-B268-3B75667B6CFB}">
  <ds:schemaRefs>
    <ds:schemaRef ds:uri="ESRI.ArcGIS.Mapping.OfficeIntegration.PowerPointInfo"/>
  </ds:schemaRefs>
</ds:datastoreItem>
</file>

<file path=customXml/itemProps137.xml><?xml version="1.0" encoding="utf-8"?>
<ds:datastoreItem xmlns:ds="http://schemas.openxmlformats.org/officeDocument/2006/customXml" ds:itemID="{02743517-AE71-48E1-8535-C234B3AFEF21}">
  <ds:schemaRefs>
    <ds:schemaRef ds:uri="ESRI.ArcGIS.Mapping.OfficeIntegration.PowerPointInfo"/>
  </ds:schemaRefs>
</ds:datastoreItem>
</file>

<file path=customXml/itemProps138.xml><?xml version="1.0" encoding="utf-8"?>
<ds:datastoreItem xmlns:ds="http://schemas.openxmlformats.org/officeDocument/2006/customXml" ds:itemID="{6891E93F-FC56-45F0-8500-44296530D005}">
  <ds:schemaRefs>
    <ds:schemaRef ds:uri="ESRI.ArcGIS.Mapping.OfficeIntegration.PowerPointInfo"/>
  </ds:schemaRefs>
</ds:datastoreItem>
</file>

<file path=customXml/itemProps139.xml><?xml version="1.0" encoding="utf-8"?>
<ds:datastoreItem xmlns:ds="http://schemas.openxmlformats.org/officeDocument/2006/customXml" ds:itemID="{0896581E-8B02-447A-ABEB-8BAEDAFB4040}">
  <ds:schemaRefs>
    <ds:schemaRef ds:uri="ESRI.ArcGIS.Mapping.OfficeIntegration.PowerPointInfo"/>
  </ds:schemaRefs>
</ds:datastoreItem>
</file>

<file path=customXml/itemProps14.xml><?xml version="1.0" encoding="utf-8"?>
<ds:datastoreItem xmlns:ds="http://schemas.openxmlformats.org/officeDocument/2006/customXml" ds:itemID="{005645D8-DF38-4CE4-9911-EFC5DF0EDACF}">
  <ds:schemaRefs>
    <ds:schemaRef ds:uri="ESRI.ArcGIS.Mapping.OfficeIntegration.PowerPointInfo"/>
  </ds:schemaRefs>
</ds:datastoreItem>
</file>

<file path=customXml/itemProps140.xml><?xml version="1.0" encoding="utf-8"?>
<ds:datastoreItem xmlns:ds="http://schemas.openxmlformats.org/officeDocument/2006/customXml" ds:itemID="{47815B4F-45BF-4949-B578-E779379E8674}">
  <ds:schemaRefs>
    <ds:schemaRef ds:uri="ESRI.ArcGIS.Mapping.OfficeIntegration.PowerPointInfo"/>
  </ds:schemaRefs>
</ds:datastoreItem>
</file>

<file path=customXml/itemProps141.xml><?xml version="1.0" encoding="utf-8"?>
<ds:datastoreItem xmlns:ds="http://schemas.openxmlformats.org/officeDocument/2006/customXml" ds:itemID="{E6F97E50-9C72-45CA-A3B3-E1FC4172411C}">
  <ds:schemaRefs>
    <ds:schemaRef ds:uri="ESRI.ArcGIS.Mapping.OfficeIntegration.PowerPointInfo"/>
  </ds:schemaRefs>
</ds:datastoreItem>
</file>

<file path=customXml/itemProps142.xml><?xml version="1.0" encoding="utf-8"?>
<ds:datastoreItem xmlns:ds="http://schemas.openxmlformats.org/officeDocument/2006/customXml" ds:itemID="{1EFDB48B-ABE9-479F-A043-9D6D68EBCEB7}">
  <ds:schemaRefs>
    <ds:schemaRef ds:uri="ESRI.ArcGIS.Mapping.OfficeIntegration.PowerPointInfo"/>
  </ds:schemaRefs>
</ds:datastoreItem>
</file>

<file path=customXml/itemProps143.xml><?xml version="1.0" encoding="utf-8"?>
<ds:datastoreItem xmlns:ds="http://schemas.openxmlformats.org/officeDocument/2006/customXml" ds:itemID="{C291D7F2-B2AA-49F6-A3B3-8E5596EF54E2}">
  <ds:schemaRefs>
    <ds:schemaRef ds:uri="ESRI.ArcGIS.Mapping.OfficeIntegration.PowerPointInfo"/>
  </ds:schemaRefs>
</ds:datastoreItem>
</file>

<file path=customXml/itemProps144.xml><?xml version="1.0" encoding="utf-8"?>
<ds:datastoreItem xmlns:ds="http://schemas.openxmlformats.org/officeDocument/2006/customXml" ds:itemID="{55C2DE3F-BADA-4F81-9142-2549670AE91A}">
  <ds:schemaRefs>
    <ds:schemaRef ds:uri="ESRI.ArcGIS.Mapping.OfficeIntegration.PowerPointInfo"/>
  </ds:schemaRefs>
</ds:datastoreItem>
</file>

<file path=customXml/itemProps145.xml><?xml version="1.0" encoding="utf-8"?>
<ds:datastoreItem xmlns:ds="http://schemas.openxmlformats.org/officeDocument/2006/customXml" ds:itemID="{6E8EE5F4-7850-4542-B2F0-4539424BD954}">
  <ds:schemaRefs>
    <ds:schemaRef ds:uri="ESRI.ArcGIS.Mapping.OfficeIntegration.PowerPointInfo"/>
  </ds:schemaRefs>
</ds:datastoreItem>
</file>

<file path=customXml/itemProps146.xml><?xml version="1.0" encoding="utf-8"?>
<ds:datastoreItem xmlns:ds="http://schemas.openxmlformats.org/officeDocument/2006/customXml" ds:itemID="{4E288FBC-5617-4507-A98D-CBC44557419A}">
  <ds:schemaRefs>
    <ds:schemaRef ds:uri="ESRI.ArcGIS.Mapping.OfficeIntegration.PowerPointInfo"/>
  </ds:schemaRefs>
</ds:datastoreItem>
</file>

<file path=customXml/itemProps147.xml><?xml version="1.0" encoding="utf-8"?>
<ds:datastoreItem xmlns:ds="http://schemas.openxmlformats.org/officeDocument/2006/customXml" ds:itemID="{AE835D4F-DB68-4B31-BA2B-A4F1427A9D41}">
  <ds:schemaRefs>
    <ds:schemaRef ds:uri="ESRI.ArcGIS.Mapping.OfficeIntegration.PowerPointInfo"/>
  </ds:schemaRefs>
</ds:datastoreItem>
</file>

<file path=customXml/itemProps148.xml><?xml version="1.0" encoding="utf-8"?>
<ds:datastoreItem xmlns:ds="http://schemas.openxmlformats.org/officeDocument/2006/customXml" ds:itemID="{8CA0F00B-ADB9-4786-B211-46740027E4D4}">
  <ds:schemaRefs>
    <ds:schemaRef ds:uri="ESRI.ArcGIS.Mapping.OfficeIntegration.PowerPointInfo"/>
  </ds:schemaRefs>
</ds:datastoreItem>
</file>

<file path=customXml/itemProps149.xml><?xml version="1.0" encoding="utf-8"?>
<ds:datastoreItem xmlns:ds="http://schemas.openxmlformats.org/officeDocument/2006/customXml" ds:itemID="{52649071-C7A4-4BFF-9AF8-1F9DD1E0810C}">
  <ds:schemaRefs>
    <ds:schemaRef ds:uri="ESRI.ArcGIS.Mapping.OfficeIntegration.PowerPointInfo"/>
  </ds:schemaRefs>
</ds:datastoreItem>
</file>

<file path=customXml/itemProps15.xml><?xml version="1.0" encoding="utf-8"?>
<ds:datastoreItem xmlns:ds="http://schemas.openxmlformats.org/officeDocument/2006/customXml" ds:itemID="{1729D47B-65C3-4DBA-97A6-C06F100E4C7D}">
  <ds:schemaRefs>
    <ds:schemaRef ds:uri="ESRI.ArcGIS.Mapping.OfficeIntegration.PowerPointInfo"/>
  </ds:schemaRefs>
</ds:datastoreItem>
</file>

<file path=customXml/itemProps150.xml><?xml version="1.0" encoding="utf-8"?>
<ds:datastoreItem xmlns:ds="http://schemas.openxmlformats.org/officeDocument/2006/customXml" ds:itemID="{B029C74D-B8D6-4231-984D-4850572C3F45}">
  <ds:schemaRefs>
    <ds:schemaRef ds:uri="ESRI.ArcGIS.Mapping.OfficeIntegration.PowerPointInfo"/>
  </ds:schemaRefs>
</ds:datastoreItem>
</file>

<file path=customXml/itemProps151.xml><?xml version="1.0" encoding="utf-8"?>
<ds:datastoreItem xmlns:ds="http://schemas.openxmlformats.org/officeDocument/2006/customXml" ds:itemID="{CE7FC5E3-E584-42E7-90C4-4BC2E0FEB0A3}">
  <ds:schemaRefs>
    <ds:schemaRef ds:uri="ESRI.ArcGIS.Mapping.OfficeIntegration.PowerPointInfo"/>
  </ds:schemaRefs>
</ds:datastoreItem>
</file>

<file path=customXml/itemProps152.xml><?xml version="1.0" encoding="utf-8"?>
<ds:datastoreItem xmlns:ds="http://schemas.openxmlformats.org/officeDocument/2006/customXml" ds:itemID="{72CECE55-6C7A-4214-969C-799AC0570F26}">
  <ds:schemaRefs>
    <ds:schemaRef ds:uri="ESRI.ArcGIS.Mapping.OfficeIntegration.PowerPointInfo"/>
  </ds:schemaRefs>
</ds:datastoreItem>
</file>

<file path=customXml/itemProps153.xml><?xml version="1.0" encoding="utf-8"?>
<ds:datastoreItem xmlns:ds="http://schemas.openxmlformats.org/officeDocument/2006/customXml" ds:itemID="{D5A8BD18-7926-4839-B1C2-7B3FC7C9E3EC}">
  <ds:schemaRefs>
    <ds:schemaRef ds:uri="ESRI.ArcGIS.Mapping.OfficeIntegration.PowerPointInfo"/>
  </ds:schemaRefs>
</ds:datastoreItem>
</file>

<file path=customXml/itemProps154.xml><?xml version="1.0" encoding="utf-8"?>
<ds:datastoreItem xmlns:ds="http://schemas.openxmlformats.org/officeDocument/2006/customXml" ds:itemID="{3D8998FE-9453-408E-B604-702DE14CC97B}">
  <ds:schemaRefs>
    <ds:schemaRef ds:uri="ESRI.ArcGIS.Mapping.OfficeIntegration.PowerPointInfo"/>
  </ds:schemaRefs>
</ds:datastoreItem>
</file>

<file path=customXml/itemProps155.xml><?xml version="1.0" encoding="utf-8"?>
<ds:datastoreItem xmlns:ds="http://schemas.openxmlformats.org/officeDocument/2006/customXml" ds:itemID="{AA9099EE-46B5-4000-919E-88196C0371A2}">
  <ds:schemaRefs>
    <ds:schemaRef ds:uri="ESRI.ArcGIS.Mapping.OfficeIntegration.PowerPointInfo"/>
  </ds:schemaRefs>
</ds:datastoreItem>
</file>

<file path=customXml/itemProps156.xml><?xml version="1.0" encoding="utf-8"?>
<ds:datastoreItem xmlns:ds="http://schemas.openxmlformats.org/officeDocument/2006/customXml" ds:itemID="{12D86EDB-0216-4DD3-AABD-ABA600DF434E}">
  <ds:schemaRefs>
    <ds:schemaRef ds:uri="ESRI.ArcGIS.Mapping.OfficeIntegration.PowerPointInfo"/>
  </ds:schemaRefs>
</ds:datastoreItem>
</file>

<file path=customXml/itemProps157.xml><?xml version="1.0" encoding="utf-8"?>
<ds:datastoreItem xmlns:ds="http://schemas.openxmlformats.org/officeDocument/2006/customXml" ds:itemID="{ACA6416F-9E8F-4F4C-B519-DAAA69D485DB}">
  <ds:schemaRefs>
    <ds:schemaRef ds:uri="ESRI.ArcGIS.Mapping.OfficeIntegration.PowerPointInfo"/>
  </ds:schemaRefs>
</ds:datastoreItem>
</file>

<file path=customXml/itemProps158.xml><?xml version="1.0" encoding="utf-8"?>
<ds:datastoreItem xmlns:ds="http://schemas.openxmlformats.org/officeDocument/2006/customXml" ds:itemID="{4AC433B6-D49F-437A-90A7-D932471BF6D7}">
  <ds:schemaRefs>
    <ds:schemaRef ds:uri="ESRI.ArcGIS.Mapping.OfficeIntegration.PowerPointInfo"/>
  </ds:schemaRefs>
</ds:datastoreItem>
</file>

<file path=customXml/itemProps159.xml><?xml version="1.0" encoding="utf-8"?>
<ds:datastoreItem xmlns:ds="http://schemas.openxmlformats.org/officeDocument/2006/customXml" ds:itemID="{86658633-15E0-490F-BEFF-4117492F4254}">
  <ds:schemaRefs>
    <ds:schemaRef ds:uri="ESRI.ArcGIS.Mapping.OfficeIntegration.PowerPointInfo"/>
  </ds:schemaRefs>
</ds:datastoreItem>
</file>

<file path=customXml/itemProps16.xml><?xml version="1.0" encoding="utf-8"?>
<ds:datastoreItem xmlns:ds="http://schemas.openxmlformats.org/officeDocument/2006/customXml" ds:itemID="{BC2E1396-1CC1-4D0E-AB2A-B4AA312BEC6E}">
  <ds:schemaRefs>
    <ds:schemaRef ds:uri="ESRI.ArcGIS.Mapping.OfficeIntegration.PowerPointInfo"/>
  </ds:schemaRefs>
</ds:datastoreItem>
</file>

<file path=customXml/itemProps160.xml><?xml version="1.0" encoding="utf-8"?>
<ds:datastoreItem xmlns:ds="http://schemas.openxmlformats.org/officeDocument/2006/customXml" ds:itemID="{A16BADF3-E41B-46DD-B656-8C2B5A548363}">
  <ds:schemaRefs>
    <ds:schemaRef ds:uri="ESRI.ArcGIS.Mapping.OfficeIntegration.PowerPointInfo"/>
  </ds:schemaRefs>
</ds:datastoreItem>
</file>

<file path=customXml/itemProps161.xml><?xml version="1.0" encoding="utf-8"?>
<ds:datastoreItem xmlns:ds="http://schemas.openxmlformats.org/officeDocument/2006/customXml" ds:itemID="{312AB9AC-FD09-453A-95A1-7C2D71C75309}">
  <ds:schemaRefs>
    <ds:schemaRef ds:uri="ESRI.ArcGIS.Mapping.OfficeIntegration.PowerPointInfo"/>
  </ds:schemaRefs>
</ds:datastoreItem>
</file>

<file path=customXml/itemProps162.xml><?xml version="1.0" encoding="utf-8"?>
<ds:datastoreItem xmlns:ds="http://schemas.openxmlformats.org/officeDocument/2006/customXml" ds:itemID="{EBBC33EC-732B-49B6-B085-9F7641343408}">
  <ds:schemaRefs>
    <ds:schemaRef ds:uri="ESRI.ArcGIS.Mapping.OfficeIntegration.PowerPointInfo"/>
  </ds:schemaRefs>
</ds:datastoreItem>
</file>

<file path=customXml/itemProps163.xml><?xml version="1.0" encoding="utf-8"?>
<ds:datastoreItem xmlns:ds="http://schemas.openxmlformats.org/officeDocument/2006/customXml" ds:itemID="{47FC8ED2-7D1C-4AB1-ADCC-3B96EC07C675}">
  <ds:schemaRefs>
    <ds:schemaRef ds:uri="ESRI.ArcGIS.Mapping.OfficeIntegration.PowerPointInfo"/>
  </ds:schemaRefs>
</ds:datastoreItem>
</file>

<file path=customXml/itemProps164.xml><?xml version="1.0" encoding="utf-8"?>
<ds:datastoreItem xmlns:ds="http://schemas.openxmlformats.org/officeDocument/2006/customXml" ds:itemID="{6261DE22-914D-4151-BDC5-52AFA3356C27}">
  <ds:schemaRefs>
    <ds:schemaRef ds:uri="ESRI.ArcGIS.Mapping.OfficeIntegration.PowerPointInfo"/>
  </ds:schemaRefs>
</ds:datastoreItem>
</file>

<file path=customXml/itemProps165.xml><?xml version="1.0" encoding="utf-8"?>
<ds:datastoreItem xmlns:ds="http://schemas.openxmlformats.org/officeDocument/2006/customXml" ds:itemID="{1248CE98-5EFA-4D78-9F36-B8D3C761C5A5}">
  <ds:schemaRefs>
    <ds:schemaRef ds:uri="ESRI.ArcGIS.Mapping.OfficeIntegration.PowerPointInfo"/>
  </ds:schemaRefs>
</ds:datastoreItem>
</file>

<file path=customXml/itemProps166.xml><?xml version="1.0" encoding="utf-8"?>
<ds:datastoreItem xmlns:ds="http://schemas.openxmlformats.org/officeDocument/2006/customXml" ds:itemID="{232C7C8D-EDE4-48F9-B9FE-9DF17F244617}">
  <ds:schemaRefs>
    <ds:schemaRef ds:uri="ESRI.ArcGIS.Mapping.OfficeIntegration.PowerPointInfo"/>
  </ds:schemaRefs>
</ds:datastoreItem>
</file>

<file path=customXml/itemProps167.xml><?xml version="1.0" encoding="utf-8"?>
<ds:datastoreItem xmlns:ds="http://schemas.openxmlformats.org/officeDocument/2006/customXml" ds:itemID="{564E81FC-ECB7-4CA3-A47B-67CF67F9ADB0}">
  <ds:schemaRefs>
    <ds:schemaRef ds:uri="ESRI.ArcGIS.Mapping.OfficeIntegration.PowerPointInfo"/>
  </ds:schemaRefs>
</ds:datastoreItem>
</file>

<file path=customXml/itemProps168.xml><?xml version="1.0" encoding="utf-8"?>
<ds:datastoreItem xmlns:ds="http://schemas.openxmlformats.org/officeDocument/2006/customXml" ds:itemID="{984C3799-DD14-44F6-BB11-7C6DF33422DC}">
  <ds:schemaRefs>
    <ds:schemaRef ds:uri="ESRI.ArcGIS.Mapping.OfficeIntegration.PowerPointInfo"/>
  </ds:schemaRefs>
</ds:datastoreItem>
</file>

<file path=customXml/itemProps169.xml><?xml version="1.0" encoding="utf-8"?>
<ds:datastoreItem xmlns:ds="http://schemas.openxmlformats.org/officeDocument/2006/customXml" ds:itemID="{F093E1F8-840C-4E5C-8821-4A32DD861705}">
  <ds:schemaRefs>
    <ds:schemaRef ds:uri="ESRI.ArcGIS.Mapping.OfficeIntegration.PowerPointInfo"/>
  </ds:schemaRefs>
</ds:datastoreItem>
</file>

<file path=customXml/itemProps17.xml><?xml version="1.0" encoding="utf-8"?>
<ds:datastoreItem xmlns:ds="http://schemas.openxmlformats.org/officeDocument/2006/customXml" ds:itemID="{61A30905-7B27-49FA-8427-05FA68A38191}">
  <ds:schemaRefs>
    <ds:schemaRef ds:uri="ESRI.ArcGIS.Mapping.OfficeIntegration.PowerPointInfo"/>
  </ds:schemaRefs>
</ds:datastoreItem>
</file>

<file path=customXml/itemProps170.xml><?xml version="1.0" encoding="utf-8"?>
<ds:datastoreItem xmlns:ds="http://schemas.openxmlformats.org/officeDocument/2006/customXml" ds:itemID="{314A15C9-4597-44DE-AE99-0DB0E87EE094}">
  <ds:schemaRefs>
    <ds:schemaRef ds:uri="ESRI.ArcGIS.Mapping.OfficeIntegration.PowerPointInfo"/>
  </ds:schemaRefs>
</ds:datastoreItem>
</file>

<file path=customXml/itemProps171.xml><?xml version="1.0" encoding="utf-8"?>
<ds:datastoreItem xmlns:ds="http://schemas.openxmlformats.org/officeDocument/2006/customXml" ds:itemID="{DDFFAAAB-095F-48FD-82D3-0B5DB1AF0F3A}">
  <ds:schemaRefs>
    <ds:schemaRef ds:uri="ESRI.ArcGIS.Mapping.OfficeIntegration.PowerPointInfo"/>
  </ds:schemaRefs>
</ds:datastoreItem>
</file>

<file path=customXml/itemProps172.xml><?xml version="1.0" encoding="utf-8"?>
<ds:datastoreItem xmlns:ds="http://schemas.openxmlformats.org/officeDocument/2006/customXml" ds:itemID="{CF302645-BA31-4579-AFF2-9E250C0CF19F}">
  <ds:schemaRefs>
    <ds:schemaRef ds:uri="ESRI.ArcGIS.Mapping.OfficeIntegration.PowerPointInfo"/>
  </ds:schemaRefs>
</ds:datastoreItem>
</file>

<file path=customXml/itemProps173.xml><?xml version="1.0" encoding="utf-8"?>
<ds:datastoreItem xmlns:ds="http://schemas.openxmlformats.org/officeDocument/2006/customXml" ds:itemID="{CF00EBFA-0E17-40B6-A7C2-7D97A826210F}">
  <ds:schemaRefs>
    <ds:schemaRef ds:uri="ESRI.ArcGIS.Mapping.OfficeIntegration.PowerPointInfo"/>
  </ds:schemaRefs>
</ds:datastoreItem>
</file>

<file path=customXml/itemProps174.xml><?xml version="1.0" encoding="utf-8"?>
<ds:datastoreItem xmlns:ds="http://schemas.openxmlformats.org/officeDocument/2006/customXml" ds:itemID="{1B39B242-DF7E-4045-B676-2D8E475ED2FC}">
  <ds:schemaRefs>
    <ds:schemaRef ds:uri="ESRI.ArcGIS.Mapping.OfficeIntegration.PowerPointInfo"/>
  </ds:schemaRefs>
</ds:datastoreItem>
</file>

<file path=customXml/itemProps175.xml><?xml version="1.0" encoding="utf-8"?>
<ds:datastoreItem xmlns:ds="http://schemas.openxmlformats.org/officeDocument/2006/customXml" ds:itemID="{E247F20D-8F0B-4DCB-9804-7392C384A474}">
  <ds:schemaRefs>
    <ds:schemaRef ds:uri="ESRI.ArcGIS.Mapping.OfficeIntegration.PowerPointInfo"/>
  </ds:schemaRefs>
</ds:datastoreItem>
</file>

<file path=customXml/itemProps176.xml><?xml version="1.0" encoding="utf-8"?>
<ds:datastoreItem xmlns:ds="http://schemas.openxmlformats.org/officeDocument/2006/customXml" ds:itemID="{0C6DC47A-4A00-404D-8DB3-6E32D068D3C5}">
  <ds:schemaRefs>
    <ds:schemaRef ds:uri="ESRI.ArcGIS.Mapping.OfficeIntegration.PowerPointInfo"/>
  </ds:schemaRefs>
</ds:datastoreItem>
</file>

<file path=customXml/itemProps177.xml><?xml version="1.0" encoding="utf-8"?>
<ds:datastoreItem xmlns:ds="http://schemas.openxmlformats.org/officeDocument/2006/customXml" ds:itemID="{4741AC1A-896B-4D07-9BDA-66D006249021}">
  <ds:schemaRefs>
    <ds:schemaRef ds:uri="ESRI.ArcGIS.Mapping.OfficeIntegration.PowerPointInfo"/>
  </ds:schemaRefs>
</ds:datastoreItem>
</file>

<file path=customXml/itemProps178.xml><?xml version="1.0" encoding="utf-8"?>
<ds:datastoreItem xmlns:ds="http://schemas.openxmlformats.org/officeDocument/2006/customXml" ds:itemID="{E6E062A2-D41C-4517-86D6-D390C2EBDA32}">
  <ds:schemaRefs>
    <ds:schemaRef ds:uri="ESRI.ArcGIS.Mapping.OfficeIntegration.PowerPointInfo"/>
  </ds:schemaRefs>
</ds:datastoreItem>
</file>

<file path=customXml/itemProps179.xml><?xml version="1.0" encoding="utf-8"?>
<ds:datastoreItem xmlns:ds="http://schemas.openxmlformats.org/officeDocument/2006/customXml" ds:itemID="{0FA63A9A-6D93-4C20-9890-D694CB3D86D4}">
  <ds:schemaRefs>
    <ds:schemaRef ds:uri="ESRI.ArcGIS.Mapping.OfficeIntegration.PowerPointInfo"/>
  </ds:schemaRefs>
</ds:datastoreItem>
</file>

<file path=customXml/itemProps18.xml><?xml version="1.0" encoding="utf-8"?>
<ds:datastoreItem xmlns:ds="http://schemas.openxmlformats.org/officeDocument/2006/customXml" ds:itemID="{6D57F829-8A0D-42C0-B1D0-B61FCE10E6BF}">
  <ds:schemaRefs>
    <ds:schemaRef ds:uri="ESRI.ArcGIS.Mapping.OfficeIntegration.PowerPointInfo"/>
  </ds:schemaRefs>
</ds:datastoreItem>
</file>

<file path=customXml/itemProps180.xml><?xml version="1.0" encoding="utf-8"?>
<ds:datastoreItem xmlns:ds="http://schemas.openxmlformats.org/officeDocument/2006/customXml" ds:itemID="{A59BE245-02F8-4974-966E-DD8C7942BB5F}">
  <ds:schemaRefs>
    <ds:schemaRef ds:uri="ESRI.ArcGIS.Mapping.OfficeIntegration.PowerPointInfo"/>
  </ds:schemaRefs>
</ds:datastoreItem>
</file>

<file path=customXml/itemProps181.xml><?xml version="1.0" encoding="utf-8"?>
<ds:datastoreItem xmlns:ds="http://schemas.openxmlformats.org/officeDocument/2006/customXml" ds:itemID="{EAB3388F-CD80-4F43-8985-5CF4668B2E30}">
  <ds:schemaRefs>
    <ds:schemaRef ds:uri="ESRI.ArcGIS.Mapping.OfficeIntegration.PowerPointInfo"/>
  </ds:schemaRefs>
</ds:datastoreItem>
</file>

<file path=customXml/itemProps19.xml><?xml version="1.0" encoding="utf-8"?>
<ds:datastoreItem xmlns:ds="http://schemas.openxmlformats.org/officeDocument/2006/customXml" ds:itemID="{02D55A05-1037-4133-A751-85BB75711FD0}">
  <ds:schemaRefs>
    <ds:schemaRef ds:uri="ESRI.ArcGIS.Mapping.OfficeIntegration.PowerPointInfo"/>
  </ds:schemaRefs>
</ds:datastoreItem>
</file>

<file path=customXml/itemProps2.xml><?xml version="1.0" encoding="utf-8"?>
<ds:datastoreItem xmlns:ds="http://schemas.openxmlformats.org/officeDocument/2006/customXml" ds:itemID="{6DBAB0DC-262A-415F-9395-CD1E55958AA0}">
  <ds:schemaRefs>
    <ds:schemaRef ds:uri="ESRI.ArcGIS.Mapping.OfficeIntegration.PowerPointInfo"/>
  </ds:schemaRefs>
</ds:datastoreItem>
</file>

<file path=customXml/itemProps20.xml><?xml version="1.0" encoding="utf-8"?>
<ds:datastoreItem xmlns:ds="http://schemas.openxmlformats.org/officeDocument/2006/customXml" ds:itemID="{DE422BE7-17C0-41BC-AED4-10520EAA80DE}">
  <ds:schemaRefs>
    <ds:schemaRef ds:uri="ESRI.ArcGIS.Mapping.OfficeIntegration.PowerPointInfo"/>
  </ds:schemaRefs>
</ds:datastoreItem>
</file>

<file path=customXml/itemProps21.xml><?xml version="1.0" encoding="utf-8"?>
<ds:datastoreItem xmlns:ds="http://schemas.openxmlformats.org/officeDocument/2006/customXml" ds:itemID="{5B3A80B8-DEC7-42D7-B058-DA840A628069}">
  <ds:schemaRefs>
    <ds:schemaRef ds:uri="ESRI.ArcGIS.Mapping.OfficeIntegration.PowerPointInfo"/>
  </ds:schemaRefs>
</ds:datastoreItem>
</file>

<file path=customXml/itemProps22.xml><?xml version="1.0" encoding="utf-8"?>
<ds:datastoreItem xmlns:ds="http://schemas.openxmlformats.org/officeDocument/2006/customXml" ds:itemID="{8BED791D-1589-40B9-9B09-12F3EB1C6EBC}">
  <ds:schemaRefs>
    <ds:schemaRef ds:uri="ESRI.ArcGIS.Mapping.OfficeIntegration.PowerPointInfo"/>
  </ds:schemaRefs>
</ds:datastoreItem>
</file>

<file path=customXml/itemProps23.xml><?xml version="1.0" encoding="utf-8"?>
<ds:datastoreItem xmlns:ds="http://schemas.openxmlformats.org/officeDocument/2006/customXml" ds:itemID="{65C6FC61-62ED-4570-B14B-A98CE7749F72}">
  <ds:schemaRefs>
    <ds:schemaRef ds:uri="ESRI.ArcGIS.Mapping.OfficeIntegration.PowerPointInfo"/>
  </ds:schemaRefs>
</ds:datastoreItem>
</file>

<file path=customXml/itemProps24.xml><?xml version="1.0" encoding="utf-8"?>
<ds:datastoreItem xmlns:ds="http://schemas.openxmlformats.org/officeDocument/2006/customXml" ds:itemID="{DD609EE0-6A9A-4C5B-81C9-95D9624FC5B1}">
  <ds:schemaRefs>
    <ds:schemaRef ds:uri="ESRI.ArcGIS.Mapping.OfficeIntegration.PowerPointInfo"/>
  </ds:schemaRefs>
</ds:datastoreItem>
</file>

<file path=customXml/itemProps25.xml><?xml version="1.0" encoding="utf-8"?>
<ds:datastoreItem xmlns:ds="http://schemas.openxmlformats.org/officeDocument/2006/customXml" ds:itemID="{8391BA3D-5482-4E0A-9137-2671EF1E4C76}">
  <ds:schemaRefs>
    <ds:schemaRef ds:uri="ESRI.ArcGIS.Mapping.OfficeIntegration.PowerPointInfo"/>
  </ds:schemaRefs>
</ds:datastoreItem>
</file>

<file path=customXml/itemProps26.xml><?xml version="1.0" encoding="utf-8"?>
<ds:datastoreItem xmlns:ds="http://schemas.openxmlformats.org/officeDocument/2006/customXml" ds:itemID="{DA84973C-346F-42C4-8CEE-81189BAA3D8C}">
  <ds:schemaRefs>
    <ds:schemaRef ds:uri="ESRI.ArcGIS.Mapping.OfficeIntegration.PowerPointInfo"/>
  </ds:schemaRefs>
</ds:datastoreItem>
</file>

<file path=customXml/itemProps27.xml><?xml version="1.0" encoding="utf-8"?>
<ds:datastoreItem xmlns:ds="http://schemas.openxmlformats.org/officeDocument/2006/customXml" ds:itemID="{8F0E52CE-B037-4DEB-A42B-80ED084A69AD}">
  <ds:schemaRefs>
    <ds:schemaRef ds:uri="ESRI.ArcGIS.Mapping.OfficeIntegration.PowerPointInfo"/>
  </ds:schemaRefs>
</ds:datastoreItem>
</file>

<file path=customXml/itemProps28.xml><?xml version="1.0" encoding="utf-8"?>
<ds:datastoreItem xmlns:ds="http://schemas.openxmlformats.org/officeDocument/2006/customXml" ds:itemID="{89EB1F26-F6B2-44B6-B6EB-A310ED69A600}">
  <ds:schemaRefs>
    <ds:schemaRef ds:uri="ESRI.ArcGIS.Mapping.OfficeIntegration.PowerPointInfo"/>
  </ds:schemaRefs>
</ds:datastoreItem>
</file>

<file path=customXml/itemProps29.xml><?xml version="1.0" encoding="utf-8"?>
<ds:datastoreItem xmlns:ds="http://schemas.openxmlformats.org/officeDocument/2006/customXml" ds:itemID="{79BF9A16-1003-492C-A8E3-8F8F37248AD1}">
  <ds:schemaRefs>
    <ds:schemaRef ds:uri="ESRI.ArcGIS.Mapping.OfficeIntegration.PowerPointInfo"/>
  </ds:schemaRefs>
</ds:datastoreItem>
</file>

<file path=customXml/itemProps3.xml><?xml version="1.0" encoding="utf-8"?>
<ds:datastoreItem xmlns:ds="http://schemas.openxmlformats.org/officeDocument/2006/customXml" ds:itemID="{5AAC524B-F1C6-48FF-BE24-CE952C3EAC0D}">
  <ds:schemaRefs>
    <ds:schemaRef ds:uri="ESRI.ArcGIS.Mapping.OfficeIntegration.PowerPointInfo"/>
  </ds:schemaRefs>
</ds:datastoreItem>
</file>

<file path=customXml/itemProps30.xml><?xml version="1.0" encoding="utf-8"?>
<ds:datastoreItem xmlns:ds="http://schemas.openxmlformats.org/officeDocument/2006/customXml" ds:itemID="{281F3016-4F20-44D7-ABA0-FB94A9E80859}">
  <ds:schemaRefs>
    <ds:schemaRef ds:uri="ESRI.ArcGIS.Mapping.OfficeIntegration.PowerPointInfo"/>
  </ds:schemaRefs>
</ds:datastoreItem>
</file>

<file path=customXml/itemProps31.xml><?xml version="1.0" encoding="utf-8"?>
<ds:datastoreItem xmlns:ds="http://schemas.openxmlformats.org/officeDocument/2006/customXml" ds:itemID="{0179D626-7F9E-446F-B5EB-99DE7AA450CB}">
  <ds:schemaRefs>
    <ds:schemaRef ds:uri="ESRI.ArcGIS.Mapping.OfficeIntegration.PowerPointInfo"/>
  </ds:schemaRefs>
</ds:datastoreItem>
</file>

<file path=customXml/itemProps32.xml><?xml version="1.0" encoding="utf-8"?>
<ds:datastoreItem xmlns:ds="http://schemas.openxmlformats.org/officeDocument/2006/customXml" ds:itemID="{6FD1FE00-6E2F-49B1-A2EA-7C5E68B3EB87}">
  <ds:schemaRefs>
    <ds:schemaRef ds:uri="ESRI.ArcGIS.Mapping.OfficeIntegration.PowerPointInfo"/>
  </ds:schemaRefs>
</ds:datastoreItem>
</file>

<file path=customXml/itemProps33.xml><?xml version="1.0" encoding="utf-8"?>
<ds:datastoreItem xmlns:ds="http://schemas.openxmlformats.org/officeDocument/2006/customXml" ds:itemID="{15F2A44A-9822-4AFA-943B-D43384F87B06}">
  <ds:schemaRefs>
    <ds:schemaRef ds:uri="ESRI.ArcGIS.Mapping.OfficeIntegration.PowerPointInfo"/>
  </ds:schemaRefs>
</ds:datastoreItem>
</file>

<file path=customXml/itemProps34.xml><?xml version="1.0" encoding="utf-8"?>
<ds:datastoreItem xmlns:ds="http://schemas.openxmlformats.org/officeDocument/2006/customXml" ds:itemID="{23A2FEA0-17D3-4066-8742-3D817B6C62B6}">
  <ds:schemaRefs>
    <ds:schemaRef ds:uri="ESRI.ArcGIS.Mapping.OfficeIntegration.PowerPointInfo"/>
  </ds:schemaRefs>
</ds:datastoreItem>
</file>

<file path=customXml/itemProps35.xml><?xml version="1.0" encoding="utf-8"?>
<ds:datastoreItem xmlns:ds="http://schemas.openxmlformats.org/officeDocument/2006/customXml" ds:itemID="{6673C937-A19D-455C-9D6B-059A22D18793}">
  <ds:schemaRefs>
    <ds:schemaRef ds:uri="ESRI.ArcGIS.Mapping.OfficeIntegration.PowerPointInfo"/>
  </ds:schemaRefs>
</ds:datastoreItem>
</file>

<file path=customXml/itemProps36.xml><?xml version="1.0" encoding="utf-8"?>
<ds:datastoreItem xmlns:ds="http://schemas.openxmlformats.org/officeDocument/2006/customXml" ds:itemID="{10BB5432-473F-47EA-9048-BF3DFBE63C19}">
  <ds:schemaRefs>
    <ds:schemaRef ds:uri="ESRI.ArcGIS.Mapping.OfficeIntegration.PowerPointInfo"/>
  </ds:schemaRefs>
</ds:datastoreItem>
</file>

<file path=customXml/itemProps37.xml><?xml version="1.0" encoding="utf-8"?>
<ds:datastoreItem xmlns:ds="http://schemas.openxmlformats.org/officeDocument/2006/customXml" ds:itemID="{C95C2074-AE5D-49D9-803D-722D52276EA8}">
  <ds:schemaRefs>
    <ds:schemaRef ds:uri="ESRI.ArcGIS.Mapping.OfficeIntegration.PowerPointInfo"/>
  </ds:schemaRefs>
</ds:datastoreItem>
</file>

<file path=customXml/itemProps38.xml><?xml version="1.0" encoding="utf-8"?>
<ds:datastoreItem xmlns:ds="http://schemas.openxmlformats.org/officeDocument/2006/customXml" ds:itemID="{99D115EA-7ED9-46D1-9126-E985380C23F5}">
  <ds:schemaRefs>
    <ds:schemaRef ds:uri="ESRI.ArcGIS.Mapping.OfficeIntegration.PowerPointInfo"/>
  </ds:schemaRefs>
</ds:datastoreItem>
</file>

<file path=customXml/itemProps39.xml><?xml version="1.0" encoding="utf-8"?>
<ds:datastoreItem xmlns:ds="http://schemas.openxmlformats.org/officeDocument/2006/customXml" ds:itemID="{BE8C6037-5CFA-40F2-9D44-8EE09275FFCA}">
  <ds:schemaRefs>
    <ds:schemaRef ds:uri="ESRI.ArcGIS.Mapping.OfficeIntegration.PowerPointInfo"/>
  </ds:schemaRefs>
</ds:datastoreItem>
</file>

<file path=customXml/itemProps4.xml><?xml version="1.0" encoding="utf-8"?>
<ds:datastoreItem xmlns:ds="http://schemas.openxmlformats.org/officeDocument/2006/customXml" ds:itemID="{34B70487-A70E-4CD7-8EA1-971372A1FABF}">
  <ds:schemaRefs>
    <ds:schemaRef ds:uri="ESRI.ArcGIS.Mapping.OfficeIntegration.PowerPointInfo"/>
  </ds:schemaRefs>
</ds:datastoreItem>
</file>

<file path=customXml/itemProps40.xml><?xml version="1.0" encoding="utf-8"?>
<ds:datastoreItem xmlns:ds="http://schemas.openxmlformats.org/officeDocument/2006/customXml" ds:itemID="{DF09984E-C3E4-44EB-8BEE-8B8B1BD97DE3}">
  <ds:schemaRefs>
    <ds:schemaRef ds:uri="ESRI.ArcGIS.Mapping.OfficeIntegration.PowerPointInfo"/>
  </ds:schemaRefs>
</ds:datastoreItem>
</file>

<file path=customXml/itemProps41.xml><?xml version="1.0" encoding="utf-8"?>
<ds:datastoreItem xmlns:ds="http://schemas.openxmlformats.org/officeDocument/2006/customXml" ds:itemID="{8BB0A478-5454-4CE4-8F66-DCBD51897EB0}">
  <ds:schemaRefs>
    <ds:schemaRef ds:uri="ESRI.ArcGIS.Mapping.OfficeIntegration.PowerPointInfo"/>
  </ds:schemaRefs>
</ds:datastoreItem>
</file>

<file path=customXml/itemProps42.xml><?xml version="1.0" encoding="utf-8"?>
<ds:datastoreItem xmlns:ds="http://schemas.openxmlformats.org/officeDocument/2006/customXml" ds:itemID="{E07B8EC6-F86A-4E8E-891C-6A7BF5B0C2EB}">
  <ds:schemaRefs>
    <ds:schemaRef ds:uri="ESRI.ArcGIS.Mapping.OfficeIntegration.PowerPointInfo"/>
  </ds:schemaRefs>
</ds:datastoreItem>
</file>

<file path=customXml/itemProps43.xml><?xml version="1.0" encoding="utf-8"?>
<ds:datastoreItem xmlns:ds="http://schemas.openxmlformats.org/officeDocument/2006/customXml" ds:itemID="{4441A874-6A86-4222-A747-2EB48CEAFC20}">
  <ds:schemaRefs>
    <ds:schemaRef ds:uri="ESRI.ArcGIS.Mapping.OfficeIntegration.PowerPointInfo"/>
  </ds:schemaRefs>
</ds:datastoreItem>
</file>

<file path=customXml/itemProps44.xml><?xml version="1.0" encoding="utf-8"?>
<ds:datastoreItem xmlns:ds="http://schemas.openxmlformats.org/officeDocument/2006/customXml" ds:itemID="{F24DD002-2128-458E-926A-9987CF34753E}">
  <ds:schemaRefs>
    <ds:schemaRef ds:uri="ESRI.ArcGIS.Mapping.OfficeIntegration.PowerPointInfo"/>
  </ds:schemaRefs>
</ds:datastoreItem>
</file>

<file path=customXml/itemProps45.xml><?xml version="1.0" encoding="utf-8"?>
<ds:datastoreItem xmlns:ds="http://schemas.openxmlformats.org/officeDocument/2006/customXml" ds:itemID="{4F35F38A-B9C8-4939-A88B-4D2E113EFB9F}">
  <ds:schemaRefs>
    <ds:schemaRef ds:uri="ESRI.ArcGIS.Mapping.OfficeIntegration.PowerPointInfo"/>
  </ds:schemaRefs>
</ds:datastoreItem>
</file>

<file path=customXml/itemProps46.xml><?xml version="1.0" encoding="utf-8"?>
<ds:datastoreItem xmlns:ds="http://schemas.openxmlformats.org/officeDocument/2006/customXml" ds:itemID="{49100D2C-E0DE-4872-9DD2-E3DD3EB67B6D}">
  <ds:schemaRefs>
    <ds:schemaRef ds:uri="ESRI.ArcGIS.Mapping.OfficeIntegration.PowerPointInfo"/>
  </ds:schemaRefs>
</ds:datastoreItem>
</file>

<file path=customXml/itemProps47.xml><?xml version="1.0" encoding="utf-8"?>
<ds:datastoreItem xmlns:ds="http://schemas.openxmlformats.org/officeDocument/2006/customXml" ds:itemID="{152082FB-2FD2-4F6D-BEB9-0C72E75EE42B}">
  <ds:schemaRefs>
    <ds:schemaRef ds:uri="ESRI.ArcGIS.Mapping.OfficeIntegration.PowerPointInfo"/>
  </ds:schemaRefs>
</ds:datastoreItem>
</file>

<file path=customXml/itemProps48.xml><?xml version="1.0" encoding="utf-8"?>
<ds:datastoreItem xmlns:ds="http://schemas.openxmlformats.org/officeDocument/2006/customXml" ds:itemID="{DC13E504-D7BC-4838-A031-28A69572793D}">
  <ds:schemaRefs>
    <ds:schemaRef ds:uri="ESRI.ArcGIS.Mapping.OfficeIntegration.PowerPointInfo"/>
  </ds:schemaRefs>
</ds:datastoreItem>
</file>

<file path=customXml/itemProps49.xml><?xml version="1.0" encoding="utf-8"?>
<ds:datastoreItem xmlns:ds="http://schemas.openxmlformats.org/officeDocument/2006/customXml" ds:itemID="{7EAF4D5E-7690-477D-9B02-D3F5C691202D}">
  <ds:schemaRefs>
    <ds:schemaRef ds:uri="ESRI.ArcGIS.Mapping.OfficeIntegration.PowerPointInfo"/>
  </ds:schemaRefs>
</ds:datastoreItem>
</file>

<file path=customXml/itemProps5.xml><?xml version="1.0" encoding="utf-8"?>
<ds:datastoreItem xmlns:ds="http://schemas.openxmlformats.org/officeDocument/2006/customXml" ds:itemID="{31894D07-B7E6-435F-A87C-E4712012D25B}">
  <ds:schemaRefs>
    <ds:schemaRef ds:uri="ESRI.ArcGIS.Mapping.OfficeIntegration.PowerPointInfo"/>
  </ds:schemaRefs>
</ds:datastoreItem>
</file>

<file path=customXml/itemProps50.xml><?xml version="1.0" encoding="utf-8"?>
<ds:datastoreItem xmlns:ds="http://schemas.openxmlformats.org/officeDocument/2006/customXml" ds:itemID="{DD49EF39-478B-4D1C-B00B-2801B3EBDF11}">
  <ds:schemaRefs>
    <ds:schemaRef ds:uri="ESRI.ArcGIS.Mapping.OfficeIntegration.PowerPointInfo"/>
  </ds:schemaRefs>
</ds:datastoreItem>
</file>

<file path=customXml/itemProps51.xml><?xml version="1.0" encoding="utf-8"?>
<ds:datastoreItem xmlns:ds="http://schemas.openxmlformats.org/officeDocument/2006/customXml" ds:itemID="{21B9AF42-DAE4-479F-A3BF-36F1AAA1108E}">
  <ds:schemaRefs>
    <ds:schemaRef ds:uri="ESRI.ArcGIS.Mapping.OfficeIntegration.PowerPointInfo"/>
  </ds:schemaRefs>
</ds:datastoreItem>
</file>

<file path=customXml/itemProps52.xml><?xml version="1.0" encoding="utf-8"?>
<ds:datastoreItem xmlns:ds="http://schemas.openxmlformats.org/officeDocument/2006/customXml" ds:itemID="{93A2CEAA-93CF-4E94-9B26-01B27C1C22BF}">
  <ds:schemaRefs>
    <ds:schemaRef ds:uri="ESRI.ArcGIS.Mapping.OfficeIntegration.PowerPointInfo"/>
  </ds:schemaRefs>
</ds:datastoreItem>
</file>

<file path=customXml/itemProps53.xml><?xml version="1.0" encoding="utf-8"?>
<ds:datastoreItem xmlns:ds="http://schemas.openxmlformats.org/officeDocument/2006/customXml" ds:itemID="{E909D608-D9C5-40CF-A0AB-AF29C9F23C61}">
  <ds:schemaRefs>
    <ds:schemaRef ds:uri="ESRI.ArcGIS.Mapping.OfficeIntegration.PowerPointInfo"/>
  </ds:schemaRefs>
</ds:datastoreItem>
</file>

<file path=customXml/itemProps54.xml><?xml version="1.0" encoding="utf-8"?>
<ds:datastoreItem xmlns:ds="http://schemas.openxmlformats.org/officeDocument/2006/customXml" ds:itemID="{46A4D98F-E272-4E14-ABF8-7E2B5B6EA65B}">
  <ds:schemaRefs>
    <ds:schemaRef ds:uri="ESRI.ArcGIS.Mapping.OfficeIntegration.PowerPointInfo"/>
  </ds:schemaRefs>
</ds:datastoreItem>
</file>

<file path=customXml/itemProps55.xml><?xml version="1.0" encoding="utf-8"?>
<ds:datastoreItem xmlns:ds="http://schemas.openxmlformats.org/officeDocument/2006/customXml" ds:itemID="{6579DB8D-8B58-459B-A8AF-A5BB46F667BE}">
  <ds:schemaRefs>
    <ds:schemaRef ds:uri="ESRI.ArcGIS.Mapping.OfficeIntegration.PowerPointInfo"/>
  </ds:schemaRefs>
</ds:datastoreItem>
</file>

<file path=customXml/itemProps56.xml><?xml version="1.0" encoding="utf-8"?>
<ds:datastoreItem xmlns:ds="http://schemas.openxmlformats.org/officeDocument/2006/customXml" ds:itemID="{92ACA06B-0B8D-46AD-8183-3818BDF264FD}">
  <ds:schemaRefs>
    <ds:schemaRef ds:uri="ESRI.ArcGIS.Mapping.OfficeIntegration.PowerPointInfo"/>
  </ds:schemaRefs>
</ds:datastoreItem>
</file>

<file path=customXml/itemProps57.xml><?xml version="1.0" encoding="utf-8"?>
<ds:datastoreItem xmlns:ds="http://schemas.openxmlformats.org/officeDocument/2006/customXml" ds:itemID="{43A7A44A-3427-4A38-B88C-7123517BC870}">
  <ds:schemaRefs>
    <ds:schemaRef ds:uri="ESRI.ArcGIS.Mapping.OfficeIntegration.PowerPointInfo"/>
  </ds:schemaRefs>
</ds:datastoreItem>
</file>

<file path=customXml/itemProps58.xml><?xml version="1.0" encoding="utf-8"?>
<ds:datastoreItem xmlns:ds="http://schemas.openxmlformats.org/officeDocument/2006/customXml" ds:itemID="{71175778-1D56-46C8-B4F0-318223FB87F1}">
  <ds:schemaRefs>
    <ds:schemaRef ds:uri="ESRI.ArcGIS.Mapping.OfficeIntegration.PowerPointInfo"/>
  </ds:schemaRefs>
</ds:datastoreItem>
</file>

<file path=customXml/itemProps59.xml><?xml version="1.0" encoding="utf-8"?>
<ds:datastoreItem xmlns:ds="http://schemas.openxmlformats.org/officeDocument/2006/customXml" ds:itemID="{4F01F2D1-780B-4905-B30D-E14BB9F17F06}">
  <ds:schemaRefs>
    <ds:schemaRef ds:uri="ESRI.ArcGIS.Mapping.OfficeIntegration.PowerPointInfo"/>
  </ds:schemaRefs>
</ds:datastoreItem>
</file>

<file path=customXml/itemProps6.xml><?xml version="1.0" encoding="utf-8"?>
<ds:datastoreItem xmlns:ds="http://schemas.openxmlformats.org/officeDocument/2006/customXml" ds:itemID="{C506F3A4-F8C9-4C68-B5B7-49DC993F4B32}">
  <ds:schemaRefs>
    <ds:schemaRef ds:uri="ESRI.ArcGIS.Mapping.OfficeIntegration.PowerPointInfo"/>
  </ds:schemaRefs>
</ds:datastoreItem>
</file>

<file path=customXml/itemProps60.xml><?xml version="1.0" encoding="utf-8"?>
<ds:datastoreItem xmlns:ds="http://schemas.openxmlformats.org/officeDocument/2006/customXml" ds:itemID="{6CD18F9E-AAB2-4F9D-B792-E97C99184F74}">
  <ds:schemaRefs>
    <ds:schemaRef ds:uri="ESRI.ArcGIS.Mapping.OfficeIntegration.PowerPointInfo"/>
  </ds:schemaRefs>
</ds:datastoreItem>
</file>

<file path=customXml/itemProps61.xml><?xml version="1.0" encoding="utf-8"?>
<ds:datastoreItem xmlns:ds="http://schemas.openxmlformats.org/officeDocument/2006/customXml" ds:itemID="{F65D2EB7-B98C-4D92-8A07-56B19ABA605B}">
  <ds:schemaRefs>
    <ds:schemaRef ds:uri="ESRI.ArcGIS.Mapping.OfficeIntegration.PowerPointInfo"/>
  </ds:schemaRefs>
</ds:datastoreItem>
</file>

<file path=customXml/itemProps62.xml><?xml version="1.0" encoding="utf-8"?>
<ds:datastoreItem xmlns:ds="http://schemas.openxmlformats.org/officeDocument/2006/customXml" ds:itemID="{085D23C4-1AF3-4919-B393-B72F0B1829D2}">
  <ds:schemaRefs>
    <ds:schemaRef ds:uri="ESRI.ArcGIS.Mapping.OfficeIntegration.PowerPointInfo"/>
  </ds:schemaRefs>
</ds:datastoreItem>
</file>

<file path=customXml/itemProps63.xml><?xml version="1.0" encoding="utf-8"?>
<ds:datastoreItem xmlns:ds="http://schemas.openxmlformats.org/officeDocument/2006/customXml" ds:itemID="{A357CE6F-12E1-47D8-8C64-3A5C46FBE9EC}">
  <ds:schemaRefs>
    <ds:schemaRef ds:uri="ESRI.ArcGIS.Mapping.OfficeIntegration.PowerPointInfo"/>
  </ds:schemaRefs>
</ds:datastoreItem>
</file>

<file path=customXml/itemProps64.xml><?xml version="1.0" encoding="utf-8"?>
<ds:datastoreItem xmlns:ds="http://schemas.openxmlformats.org/officeDocument/2006/customXml" ds:itemID="{43A7D351-9B6E-4377-AE65-4D6701DEA82A}">
  <ds:schemaRefs>
    <ds:schemaRef ds:uri="ESRI.ArcGIS.Mapping.OfficeIntegration.PowerPointInfo"/>
  </ds:schemaRefs>
</ds:datastoreItem>
</file>

<file path=customXml/itemProps65.xml><?xml version="1.0" encoding="utf-8"?>
<ds:datastoreItem xmlns:ds="http://schemas.openxmlformats.org/officeDocument/2006/customXml" ds:itemID="{631E558E-00E9-4EB8-9838-502E7A8FC274}">
  <ds:schemaRefs>
    <ds:schemaRef ds:uri="ESRI.ArcGIS.Mapping.OfficeIntegration.PowerPointInfo"/>
  </ds:schemaRefs>
</ds:datastoreItem>
</file>

<file path=customXml/itemProps66.xml><?xml version="1.0" encoding="utf-8"?>
<ds:datastoreItem xmlns:ds="http://schemas.openxmlformats.org/officeDocument/2006/customXml" ds:itemID="{C966B02C-FDFB-4FEF-BD1F-4E4AB57634DB}">
  <ds:schemaRefs>
    <ds:schemaRef ds:uri="ESRI.ArcGIS.Mapping.OfficeIntegration.PowerPointInfo"/>
  </ds:schemaRefs>
</ds:datastoreItem>
</file>

<file path=customXml/itemProps67.xml><?xml version="1.0" encoding="utf-8"?>
<ds:datastoreItem xmlns:ds="http://schemas.openxmlformats.org/officeDocument/2006/customXml" ds:itemID="{1144931E-79F8-45C9-8DFE-2D9E05243F91}">
  <ds:schemaRefs>
    <ds:schemaRef ds:uri="ESRI.ArcGIS.Mapping.OfficeIntegration.PowerPointInfo"/>
  </ds:schemaRefs>
</ds:datastoreItem>
</file>

<file path=customXml/itemProps68.xml><?xml version="1.0" encoding="utf-8"?>
<ds:datastoreItem xmlns:ds="http://schemas.openxmlformats.org/officeDocument/2006/customXml" ds:itemID="{25BEB8B0-88C9-4CB3-8C5B-7564CA2A99E3}">
  <ds:schemaRefs>
    <ds:schemaRef ds:uri="ESRI.ArcGIS.Mapping.OfficeIntegration.PowerPointInfo"/>
  </ds:schemaRefs>
</ds:datastoreItem>
</file>

<file path=customXml/itemProps69.xml><?xml version="1.0" encoding="utf-8"?>
<ds:datastoreItem xmlns:ds="http://schemas.openxmlformats.org/officeDocument/2006/customXml" ds:itemID="{F39C9917-E6D9-4E58-B6BD-77359AD0B273}">
  <ds:schemaRefs>
    <ds:schemaRef ds:uri="ESRI.ArcGIS.Mapping.OfficeIntegration.PowerPointInfo"/>
  </ds:schemaRefs>
</ds:datastoreItem>
</file>

<file path=customXml/itemProps7.xml><?xml version="1.0" encoding="utf-8"?>
<ds:datastoreItem xmlns:ds="http://schemas.openxmlformats.org/officeDocument/2006/customXml" ds:itemID="{C92C3517-693A-4748-B6BF-C5D3C19E0D22}">
  <ds:schemaRefs>
    <ds:schemaRef ds:uri="ESRI.ArcGIS.Mapping.OfficeIntegration.PowerPointInfo"/>
  </ds:schemaRefs>
</ds:datastoreItem>
</file>

<file path=customXml/itemProps70.xml><?xml version="1.0" encoding="utf-8"?>
<ds:datastoreItem xmlns:ds="http://schemas.openxmlformats.org/officeDocument/2006/customXml" ds:itemID="{104E18CC-1DFB-41C0-A954-2B797FB904CD}">
  <ds:schemaRefs>
    <ds:schemaRef ds:uri="ESRI.ArcGIS.Mapping.OfficeIntegration.PowerPointInfo"/>
  </ds:schemaRefs>
</ds:datastoreItem>
</file>

<file path=customXml/itemProps71.xml><?xml version="1.0" encoding="utf-8"?>
<ds:datastoreItem xmlns:ds="http://schemas.openxmlformats.org/officeDocument/2006/customXml" ds:itemID="{39861799-BE6F-45CF-9732-017F2F99B436}">
  <ds:schemaRefs>
    <ds:schemaRef ds:uri="ESRI.ArcGIS.Mapping.OfficeIntegration.PowerPointInfo"/>
  </ds:schemaRefs>
</ds:datastoreItem>
</file>

<file path=customXml/itemProps72.xml><?xml version="1.0" encoding="utf-8"?>
<ds:datastoreItem xmlns:ds="http://schemas.openxmlformats.org/officeDocument/2006/customXml" ds:itemID="{60EB833E-A2AC-4EE6-98DF-2E821FE497EC}">
  <ds:schemaRefs>
    <ds:schemaRef ds:uri="ESRI.ArcGIS.Mapping.OfficeIntegration.PowerPointInfo"/>
  </ds:schemaRefs>
</ds:datastoreItem>
</file>

<file path=customXml/itemProps73.xml><?xml version="1.0" encoding="utf-8"?>
<ds:datastoreItem xmlns:ds="http://schemas.openxmlformats.org/officeDocument/2006/customXml" ds:itemID="{48CD8806-B51B-4931-9046-70DA5CDC5925}">
  <ds:schemaRefs>
    <ds:schemaRef ds:uri="ESRI.ArcGIS.Mapping.OfficeIntegration.PowerPointInfo"/>
  </ds:schemaRefs>
</ds:datastoreItem>
</file>

<file path=customXml/itemProps74.xml><?xml version="1.0" encoding="utf-8"?>
<ds:datastoreItem xmlns:ds="http://schemas.openxmlformats.org/officeDocument/2006/customXml" ds:itemID="{06F923CB-E478-46DE-9681-61E3EB659E14}">
  <ds:schemaRefs>
    <ds:schemaRef ds:uri="ESRI.ArcGIS.Mapping.OfficeIntegration.PowerPointInfo"/>
  </ds:schemaRefs>
</ds:datastoreItem>
</file>

<file path=customXml/itemProps75.xml><?xml version="1.0" encoding="utf-8"?>
<ds:datastoreItem xmlns:ds="http://schemas.openxmlformats.org/officeDocument/2006/customXml" ds:itemID="{7853F022-8A5E-43D9-BB3B-32C27D92E0AB}">
  <ds:schemaRefs>
    <ds:schemaRef ds:uri="ESRI.ArcGIS.Mapping.OfficeIntegration.PowerPointInfo"/>
  </ds:schemaRefs>
</ds:datastoreItem>
</file>

<file path=customXml/itemProps76.xml><?xml version="1.0" encoding="utf-8"?>
<ds:datastoreItem xmlns:ds="http://schemas.openxmlformats.org/officeDocument/2006/customXml" ds:itemID="{5D526FB6-1140-4F9B-A820-521ABFC489B2}">
  <ds:schemaRefs>
    <ds:schemaRef ds:uri="ESRI.ArcGIS.Mapping.OfficeIntegration.PowerPointInfo"/>
  </ds:schemaRefs>
</ds:datastoreItem>
</file>

<file path=customXml/itemProps77.xml><?xml version="1.0" encoding="utf-8"?>
<ds:datastoreItem xmlns:ds="http://schemas.openxmlformats.org/officeDocument/2006/customXml" ds:itemID="{933D47E6-0009-4422-8CF3-D02CD4B61351}">
  <ds:schemaRefs>
    <ds:schemaRef ds:uri="ESRI.ArcGIS.Mapping.OfficeIntegration.PowerPointInfo"/>
  </ds:schemaRefs>
</ds:datastoreItem>
</file>

<file path=customXml/itemProps78.xml><?xml version="1.0" encoding="utf-8"?>
<ds:datastoreItem xmlns:ds="http://schemas.openxmlformats.org/officeDocument/2006/customXml" ds:itemID="{9F45472C-D996-4A10-BC4F-AF424C7CB3BA}">
  <ds:schemaRefs>
    <ds:schemaRef ds:uri="ESRI.ArcGIS.Mapping.OfficeIntegration.PowerPointInfo"/>
  </ds:schemaRefs>
</ds:datastoreItem>
</file>

<file path=customXml/itemProps79.xml><?xml version="1.0" encoding="utf-8"?>
<ds:datastoreItem xmlns:ds="http://schemas.openxmlformats.org/officeDocument/2006/customXml" ds:itemID="{EC63A2D2-CA53-4B48-9301-0BF21BB7DBFC}">
  <ds:schemaRefs>
    <ds:schemaRef ds:uri="ESRI.ArcGIS.Mapping.OfficeIntegration.PowerPointInfo"/>
  </ds:schemaRefs>
</ds:datastoreItem>
</file>

<file path=customXml/itemProps8.xml><?xml version="1.0" encoding="utf-8"?>
<ds:datastoreItem xmlns:ds="http://schemas.openxmlformats.org/officeDocument/2006/customXml" ds:itemID="{39933B5F-5A42-48DF-9AE8-BCCB727B817F}">
  <ds:schemaRefs>
    <ds:schemaRef ds:uri="ESRI.ArcGIS.Mapping.OfficeIntegration.PowerPointInfo"/>
  </ds:schemaRefs>
</ds:datastoreItem>
</file>

<file path=customXml/itemProps80.xml><?xml version="1.0" encoding="utf-8"?>
<ds:datastoreItem xmlns:ds="http://schemas.openxmlformats.org/officeDocument/2006/customXml" ds:itemID="{B9C81E91-EC6F-48AB-9197-CB1FE030DE20}">
  <ds:schemaRefs>
    <ds:schemaRef ds:uri="ESRI.ArcGIS.Mapping.OfficeIntegration.PowerPointInfo"/>
  </ds:schemaRefs>
</ds:datastoreItem>
</file>

<file path=customXml/itemProps81.xml><?xml version="1.0" encoding="utf-8"?>
<ds:datastoreItem xmlns:ds="http://schemas.openxmlformats.org/officeDocument/2006/customXml" ds:itemID="{4D7D4013-4DDF-4529-A37E-3BC7C1E2EF31}">
  <ds:schemaRefs>
    <ds:schemaRef ds:uri="ESRI.ArcGIS.Mapping.OfficeIntegration.PowerPointInfo"/>
  </ds:schemaRefs>
</ds:datastoreItem>
</file>

<file path=customXml/itemProps82.xml><?xml version="1.0" encoding="utf-8"?>
<ds:datastoreItem xmlns:ds="http://schemas.openxmlformats.org/officeDocument/2006/customXml" ds:itemID="{A6CFD3BA-563F-4F00-A4A4-F584D7E4850D}">
  <ds:schemaRefs>
    <ds:schemaRef ds:uri="ESRI.ArcGIS.Mapping.OfficeIntegration.PowerPointInfo"/>
  </ds:schemaRefs>
</ds:datastoreItem>
</file>

<file path=customXml/itemProps83.xml><?xml version="1.0" encoding="utf-8"?>
<ds:datastoreItem xmlns:ds="http://schemas.openxmlformats.org/officeDocument/2006/customXml" ds:itemID="{73986FCD-04AA-468E-A257-2EA133E6BD04}">
  <ds:schemaRefs>
    <ds:schemaRef ds:uri="ESRI.ArcGIS.Mapping.OfficeIntegration.PowerPointInfo"/>
  </ds:schemaRefs>
</ds:datastoreItem>
</file>

<file path=customXml/itemProps84.xml><?xml version="1.0" encoding="utf-8"?>
<ds:datastoreItem xmlns:ds="http://schemas.openxmlformats.org/officeDocument/2006/customXml" ds:itemID="{1BE94F5F-4C8E-44B4-A123-1177C05FB42E}">
  <ds:schemaRefs>
    <ds:schemaRef ds:uri="ESRI.ArcGIS.Mapping.OfficeIntegration.PowerPointInfo"/>
  </ds:schemaRefs>
</ds:datastoreItem>
</file>

<file path=customXml/itemProps85.xml><?xml version="1.0" encoding="utf-8"?>
<ds:datastoreItem xmlns:ds="http://schemas.openxmlformats.org/officeDocument/2006/customXml" ds:itemID="{C3B28D67-7DC6-45EA-B191-F864B831FDB8}">
  <ds:schemaRefs>
    <ds:schemaRef ds:uri="ESRI.ArcGIS.Mapping.OfficeIntegration.PowerPointInfo"/>
  </ds:schemaRefs>
</ds:datastoreItem>
</file>

<file path=customXml/itemProps86.xml><?xml version="1.0" encoding="utf-8"?>
<ds:datastoreItem xmlns:ds="http://schemas.openxmlformats.org/officeDocument/2006/customXml" ds:itemID="{79252196-3080-4E10-89B4-3993FAB9A600}">
  <ds:schemaRefs>
    <ds:schemaRef ds:uri="ESRI.ArcGIS.Mapping.OfficeIntegration.PowerPointInfo"/>
  </ds:schemaRefs>
</ds:datastoreItem>
</file>

<file path=customXml/itemProps87.xml><?xml version="1.0" encoding="utf-8"?>
<ds:datastoreItem xmlns:ds="http://schemas.openxmlformats.org/officeDocument/2006/customXml" ds:itemID="{2101EE32-1FF8-4B35-98DB-63B8CA38ADEB}">
  <ds:schemaRefs>
    <ds:schemaRef ds:uri="ESRI.ArcGIS.Mapping.OfficeIntegration.PowerPointInfo"/>
  </ds:schemaRefs>
</ds:datastoreItem>
</file>

<file path=customXml/itemProps88.xml><?xml version="1.0" encoding="utf-8"?>
<ds:datastoreItem xmlns:ds="http://schemas.openxmlformats.org/officeDocument/2006/customXml" ds:itemID="{294761C1-E61F-41C2-B6C3-7C224722EA57}">
  <ds:schemaRefs>
    <ds:schemaRef ds:uri="ESRI.ArcGIS.Mapping.OfficeIntegration.PowerPointInfo"/>
  </ds:schemaRefs>
</ds:datastoreItem>
</file>

<file path=customXml/itemProps89.xml><?xml version="1.0" encoding="utf-8"?>
<ds:datastoreItem xmlns:ds="http://schemas.openxmlformats.org/officeDocument/2006/customXml" ds:itemID="{42C157B6-D254-4E3D-9DF0-3E8014ED5A62}">
  <ds:schemaRefs>
    <ds:schemaRef ds:uri="ESRI.ArcGIS.Mapping.OfficeIntegration.PowerPointInfo"/>
  </ds:schemaRefs>
</ds:datastoreItem>
</file>

<file path=customXml/itemProps9.xml><?xml version="1.0" encoding="utf-8"?>
<ds:datastoreItem xmlns:ds="http://schemas.openxmlformats.org/officeDocument/2006/customXml" ds:itemID="{8553153A-D2A3-4227-858B-3990CE011075}">
  <ds:schemaRefs>
    <ds:schemaRef ds:uri="ESRI.ArcGIS.Mapping.OfficeIntegration.PowerPointInfo"/>
  </ds:schemaRefs>
</ds:datastoreItem>
</file>

<file path=customXml/itemProps90.xml><?xml version="1.0" encoding="utf-8"?>
<ds:datastoreItem xmlns:ds="http://schemas.openxmlformats.org/officeDocument/2006/customXml" ds:itemID="{BD166094-5EB4-4AD1-9A41-CF5C57DD81F7}">
  <ds:schemaRefs>
    <ds:schemaRef ds:uri="ESRI.ArcGIS.Mapping.OfficeIntegration.PowerPointInfo"/>
  </ds:schemaRefs>
</ds:datastoreItem>
</file>

<file path=customXml/itemProps91.xml><?xml version="1.0" encoding="utf-8"?>
<ds:datastoreItem xmlns:ds="http://schemas.openxmlformats.org/officeDocument/2006/customXml" ds:itemID="{A4C9CC50-6AD4-4215-A8ED-68CBFAC84E06}">
  <ds:schemaRefs>
    <ds:schemaRef ds:uri="ESRI.ArcGIS.Mapping.OfficeIntegration.PowerPointInfo"/>
  </ds:schemaRefs>
</ds:datastoreItem>
</file>

<file path=customXml/itemProps92.xml><?xml version="1.0" encoding="utf-8"?>
<ds:datastoreItem xmlns:ds="http://schemas.openxmlformats.org/officeDocument/2006/customXml" ds:itemID="{30597E00-8208-488A-9618-B6E9A071BB5D}">
  <ds:schemaRefs>
    <ds:schemaRef ds:uri="ESRI.ArcGIS.Mapping.OfficeIntegration.PowerPointInfo"/>
  </ds:schemaRefs>
</ds:datastoreItem>
</file>

<file path=customXml/itemProps93.xml><?xml version="1.0" encoding="utf-8"?>
<ds:datastoreItem xmlns:ds="http://schemas.openxmlformats.org/officeDocument/2006/customXml" ds:itemID="{111B3851-22B2-4739-AFB3-8E51E530813A}">
  <ds:schemaRefs>
    <ds:schemaRef ds:uri="ESRI.ArcGIS.Mapping.OfficeIntegration.PowerPointInfo"/>
  </ds:schemaRefs>
</ds:datastoreItem>
</file>

<file path=customXml/itemProps94.xml><?xml version="1.0" encoding="utf-8"?>
<ds:datastoreItem xmlns:ds="http://schemas.openxmlformats.org/officeDocument/2006/customXml" ds:itemID="{18C82F7C-4D5E-4227-BEE1-7DE1061A4FBE}">
  <ds:schemaRefs>
    <ds:schemaRef ds:uri="ESRI.ArcGIS.Mapping.OfficeIntegration.PowerPointInfo"/>
  </ds:schemaRefs>
</ds:datastoreItem>
</file>

<file path=customXml/itemProps95.xml><?xml version="1.0" encoding="utf-8"?>
<ds:datastoreItem xmlns:ds="http://schemas.openxmlformats.org/officeDocument/2006/customXml" ds:itemID="{91DD32F9-B19C-4F62-9856-A2679A91C6DF}">
  <ds:schemaRefs>
    <ds:schemaRef ds:uri="ESRI.ArcGIS.Mapping.OfficeIntegration.PowerPointInfo"/>
  </ds:schemaRefs>
</ds:datastoreItem>
</file>

<file path=customXml/itemProps96.xml><?xml version="1.0" encoding="utf-8"?>
<ds:datastoreItem xmlns:ds="http://schemas.openxmlformats.org/officeDocument/2006/customXml" ds:itemID="{C03891BA-9FE9-48BB-8858-380C71EF6D3E}">
  <ds:schemaRefs>
    <ds:schemaRef ds:uri="ESRI.ArcGIS.Mapping.OfficeIntegration.PowerPointInfo"/>
  </ds:schemaRefs>
</ds:datastoreItem>
</file>

<file path=customXml/itemProps97.xml><?xml version="1.0" encoding="utf-8"?>
<ds:datastoreItem xmlns:ds="http://schemas.openxmlformats.org/officeDocument/2006/customXml" ds:itemID="{1B679ED8-3988-4ED1-B08F-68DB4B5956F2}">
  <ds:schemaRefs>
    <ds:schemaRef ds:uri="ESRI.ArcGIS.Mapping.OfficeIntegration.PowerPointInfo"/>
  </ds:schemaRefs>
</ds:datastoreItem>
</file>

<file path=customXml/itemProps98.xml><?xml version="1.0" encoding="utf-8"?>
<ds:datastoreItem xmlns:ds="http://schemas.openxmlformats.org/officeDocument/2006/customXml" ds:itemID="{A10D7ED8-A091-42C9-A5A1-264CC94490E9}">
  <ds:schemaRefs>
    <ds:schemaRef ds:uri="ESRI.ArcGIS.Mapping.OfficeIntegration.PowerPointInfo"/>
  </ds:schemaRefs>
</ds:datastoreItem>
</file>

<file path=customXml/itemProps99.xml><?xml version="1.0" encoding="utf-8"?>
<ds:datastoreItem xmlns:ds="http://schemas.openxmlformats.org/officeDocument/2006/customXml" ds:itemID="{1E06D411-3F42-46D6-B163-D125E3FC186F}">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2289</TotalTime>
  <Words>865</Words>
  <Application>Microsoft Office PowerPoint</Application>
  <PresentationFormat>On-screen Show (4:3)</PresentationFormat>
  <Paragraphs>132</Paragraphs>
  <Slides>8</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Calibri</vt:lpstr>
      <vt:lpstr>Century Gothic</vt:lpstr>
      <vt:lpstr>Cooper Black</vt:lpstr>
      <vt:lpstr>Wingdings 2</vt:lpstr>
      <vt:lpstr>Default Design</vt:lpstr>
      <vt:lpstr>Quotable</vt:lpstr>
      <vt:lpstr>The Chesapeake Bay Program</vt:lpstr>
      <vt:lpstr>PowerPoint Presentation</vt:lpstr>
      <vt:lpstr>PowerPoint Presentation</vt:lpstr>
      <vt:lpstr>CBP GIT Implementation Workgroup Structure 10/1/2020</vt:lpstr>
      <vt:lpstr>PowerPoint Presentation</vt:lpstr>
      <vt:lpstr>PowerPoint Presentation</vt:lpstr>
      <vt:lpstr>PowerPoint Presentation</vt:lpstr>
      <vt:lpstr>PowerPoint Presentation</vt:lpstr>
    </vt:vector>
  </TitlesOfParts>
  <Company>U.S. EPA, Region 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gallen</dc:creator>
  <cp:lastModifiedBy>Slattery, Britt E</cp:lastModifiedBy>
  <cp:revision>4</cp:revision>
  <cp:lastPrinted>2018-12-26T15:02:44Z</cp:lastPrinted>
  <dcterms:created xsi:type="dcterms:W3CDTF">2009-10-07T15:05:38Z</dcterms:created>
  <dcterms:modified xsi:type="dcterms:W3CDTF">2021-05-19T12:55:17Z</dcterms:modified>
</cp:coreProperties>
</file>