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3"/>
  </p:notesMasterIdLst>
  <p:handoutMasterIdLst>
    <p:handoutMasterId r:id="rId24"/>
  </p:handoutMasterIdLst>
  <p:sldIdLst>
    <p:sldId id="320" r:id="rId2"/>
    <p:sldId id="435" r:id="rId3"/>
    <p:sldId id="497" r:id="rId4"/>
    <p:sldId id="498" r:id="rId5"/>
    <p:sldId id="499" r:id="rId6"/>
    <p:sldId id="472" r:id="rId7"/>
    <p:sldId id="500" r:id="rId8"/>
    <p:sldId id="482" r:id="rId9"/>
    <p:sldId id="494" r:id="rId10"/>
    <p:sldId id="446" r:id="rId11"/>
    <p:sldId id="437" r:id="rId12"/>
    <p:sldId id="454" r:id="rId13"/>
    <p:sldId id="486" r:id="rId14"/>
    <p:sldId id="487" r:id="rId15"/>
    <p:sldId id="495" r:id="rId16"/>
    <p:sldId id="488" r:id="rId17"/>
    <p:sldId id="489" r:id="rId18"/>
    <p:sldId id="493" r:id="rId19"/>
    <p:sldId id="490" r:id="rId20"/>
    <p:sldId id="496" r:id="rId21"/>
    <p:sldId id="475" r:id="rId2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Reichert" initials="JR" lastIdx="3" clrIdx="0">
    <p:extLst/>
  </p:cmAuthor>
  <p:cmAuthor id="2" name="Lisa Kellogg" initials="LK" lastIdx="2" clrIdx="1">
    <p:extLst>
      <p:ext uri="{19B8F6BF-5375-455C-9EA6-DF929625EA0E}">
        <p15:presenceInfo xmlns:p15="http://schemas.microsoft.com/office/powerpoint/2012/main" userId="S-1-5-21-1681795361-362820174-452798024-8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FE6FF"/>
    <a:srgbClr val="CC99FF"/>
    <a:srgbClr val="9966FF"/>
    <a:srgbClr val="FFFF99"/>
    <a:srgbClr val="265292"/>
    <a:srgbClr val="00EE6C"/>
    <a:srgbClr val="29668F"/>
    <a:srgbClr val="98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2" autoAdjust="0"/>
    <p:restoredTop sz="92579" autoAdjust="0"/>
  </p:normalViewPr>
  <p:slideViewPr>
    <p:cSldViewPr snapToGrid="0" showGuides="1">
      <p:cViewPr varScale="1">
        <p:scale>
          <a:sx n="67" d="100"/>
          <a:sy n="67" d="100"/>
        </p:scale>
        <p:origin x="79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6725"/>
          </a:xfrm>
          <a:prstGeom prst="rect">
            <a:avLst/>
          </a:prstGeom>
        </p:spPr>
        <p:txBody>
          <a:bodyPr vert="horz" lIns="91425" tIns="45712" rIns="91425" bIns="45712"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25" tIns="45712" rIns="91425" bIns="45712" rtlCol="0"/>
          <a:lstStyle>
            <a:lvl1pPr algn="r">
              <a:defRPr sz="1200"/>
            </a:lvl1pPr>
          </a:lstStyle>
          <a:p>
            <a:fld id="{1D5DEDD5-BBD0-4D24-AAAA-165B379F486C}" type="datetimeFigureOut">
              <a:rPr lang="en-US" smtClean="0"/>
              <a:t>2/23/2018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25" tIns="45712" rIns="91425" bIns="457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6725"/>
          </a:xfrm>
          <a:prstGeom prst="rect">
            <a:avLst/>
          </a:prstGeom>
        </p:spPr>
        <p:txBody>
          <a:bodyPr vert="horz" lIns="91425" tIns="45712" rIns="91425" bIns="45712" rtlCol="0" anchor="b"/>
          <a:lstStyle>
            <a:lvl1pPr algn="r">
              <a:defRPr sz="1200"/>
            </a:lvl1pPr>
          </a:lstStyle>
          <a:p>
            <a:fld id="{995B9C79-E832-4C16-B640-8FF11EC59028}" type="slidenum">
              <a:rPr lang="en-US" smtClean="0"/>
              <a:t>‹#›</a:t>
            </a:fld>
            <a:endParaRPr lang="en-US" dirty="0"/>
          </a:p>
        </p:txBody>
      </p:sp>
    </p:spTree>
    <p:extLst>
      <p:ext uri="{BB962C8B-B14F-4D97-AF65-F5344CB8AC3E}">
        <p14:creationId xmlns:p14="http://schemas.microsoft.com/office/powerpoint/2010/main" val="887297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6725"/>
          </a:xfrm>
          <a:prstGeom prst="rect">
            <a:avLst/>
          </a:prstGeom>
        </p:spPr>
        <p:txBody>
          <a:bodyPr vert="horz" lIns="91425" tIns="45712" rIns="91425" bIns="45712"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9" y="1"/>
            <a:ext cx="3038475" cy="466725"/>
          </a:xfrm>
          <a:prstGeom prst="rect">
            <a:avLst/>
          </a:prstGeom>
        </p:spPr>
        <p:txBody>
          <a:bodyPr vert="horz" lIns="91425" tIns="45712" rIns="91425" bIns="45712" rtlCol="0"/>
          <a:lstStyle>
            <a:lvl1pPr algn="r" eaLnBrk="1" fontAlgn="auto" hangingPunct="1">
              <a:spcBef>
                <a:spcPts val="0"/>
              </a:spcBef>
              <a:spcAft>
                <a:spcPts val="0"/>
              </a:spcAft>
              <a:defRPr sz="1200">
                <a:latin typeface="+mn-lt"/>
                <a:cs typeface="+mn-cs"/>
              </a:defRPr>
            </a:lvl1pPr>
          </a:lstStyle>
          <a:p>
            <a:pPr>
              <a:defRPr/>
            </a:pPr>
            <a:fld id="{6D61E4BF-129F-4B5A-B582-20553A52DA04}" type="datetimeFigureOut">
              <a:rPr lang="en-US"/>
              <a:pPr>
                <a:defRPr/>
              </a:pPr>
              <a:t>2/23/2018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5" tIns="45712" rIns="91425" bIns="45712" rtlCol="0" anchor="ctr"/>
          <a:lstStyle/>
          <a:p>
            <a:pPr lvl="0"/>
            <a:endParaRPr lang="en-US" noProof="0" dirty="0"/>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1425" tIns="45712" rIns="91425" bIns="4571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25" tIns="45712" rIns="91425" bIns="45712"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9" y="8829675"/>
            <a:ext cx="3038475" cy="466725"/>
          </a:xfrm>
          <a:prstGeom prst="rect">
            <a:avLst/>
          </a:prstGeom>
        </p:spPr>
        <p:txBody>
          <a:bodyPr vert="horz" wrap="square" lIns="91425" tIns="45712" rIns="91425" bIns="45712"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194CCB7-1DA9-4C07-9EB9-B06B692B9FE7}" type="slidenum">
              <a:rPr lang="en-US" altLang="en-US"/>
              <a:pPr>
                <a:defRPr/>
              </a:pPr>
              <a:t>‹#›</a:t>
            </a:fld>
            <a:endParaRPr lang="en-US" altLang="en-US" dirty="0"/>
          </a:p>
        </p:txBody>
      </p:sp>
    </p:spTree>
    <p:extLst>
      <p:ext uri="{BB962C8B-B14F-4D97-AF65-F5344CB8AC3E}">
        <p14:creationId xmlns:p14="http://schemas.microsoft.com/office/powerpoint/2010/main" val="29522554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1</a:t>
            </a:fld>
            <a:endParaRPr lang="en-US" altLang="en-US" dirty="0"/>
          </a:p>
        </p:txBody>
      </p:sp>
    </p:spTree>
    <p:extLst>
      <p:ext uri="{BB962C8B-B14F-4D97-AF65-F5344CB8AC3E}">
        <p14:creationId xmlns:p14="http://schemas.microsoft.com/office/powerpoint/2010/main" val="91236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Emily note:</a:t>
            </a:r>
            <a:r>
              <a:rPr lang="en-US" baseline="0" dirty="0">
                <a:latin typeface="+mn-lt"/>
              </a:rPr>
              <a:t> </a:t>
            </a:r>
            <a:r>
              <a:rPr lang="en-US" dirty="0">
                <a:latin typeface="+mn-lt"/>
              </a:rPr>
              <a:t>These are examples of quantile</a:t>
            </a:r>
            <a:r>
              <a:rPr lang="en-US" baseline="0" dirty="0">
                <a:latin typeface="+mn-lt"/>
              </a:rPr>
              <a:t> regressions that use all the available relevant shell data. The data fit into 3 categories according to ploidy and culture methods, which influenced the relationship between shell height and shell weight.. Shell height- x, shell weight- y. Based on these analyses, the panel decided there is sufficient data to reliably determine shell weights from shell height data. </a:t>
            </a:r>
            <a:r>
              <a:rPr lang="en-US" dirty="0">
                <a:latin typeface="+mn-lt"/>
              </a:rPr>
              <a:t>Literature review showed that </a:t>
            </a:r>
            <a:r>
              <a:rPr lang="en-US" b="1" dirty="0">
                <a:latin typeface="+mn-lt"/>
              </a:rPr>
              <a:t>average N content in shell = 0.20% and P = 0.04%</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(with gear produces thinner, lighter shells; using all data would overestimate reduction for off-bottom aquaculture practices).</a:t>
            </a:r>
          </a:p>
          <a:p>
            <a:endParaRPr lang="en-US" dirty="0">
              <a:latin typeface="+mn-lt"/>
            </a:endParaRPr>
          </a:p>
          <a:p>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13</a:t>
            </a:fld>
            <a:endParaRPr lang="en-US" altLang="en-US" dirty="0"/>
          </a:p>
        </p:txBody>
      </p:sp>
    </p:spTree>
    <p:extLst>
      <p:ext uri="{BB962C8B-B14F-4D97-AF65-F5344CB8AC3E}">
        <p14:creationId xmlns:p14="http://schemas.microsoft.com/office/powerpoint/2010/main" val="7572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Mention</a:t>
            </a:r>
            <a:r>
              <a:rPr lang="en-US" b="0" baseline="0" dirty="0"/>
              <a:t> how the Panel evaluated dissolution to address concern of shell not being returned to the bay.  Assumption all removed shell is returned to the Bay.  Deduct from the credit a value based on how long N an P would be sequestered in the shell.</a:t>
            </a:r>
            <a:endParaRPr lang="en-US" b="0"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14</a:t>
            </a:fld>
            <a:endParaRPr lang="en-US" altLang="en-US" dirty="0"/>
          </a:p>
        </p:txBody>
      </p:sp>
    </p:spTree>
    <p:extLst>
      <p:ext uri="{BB962C8B-B14F-4D97-AF65-F5344CB8AC3E}">
        <p14:creationId xmlns:p14="http://schemas.microsoft.com/office/powerpoint/2010/main" val="3878936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15</a:t>
            </a:fld>
            <a:endParaRPr lang="en-US" altLang="en-US" dirty="0"/>
          </a:p>
        </p:txBody>
      </p:sp>
    </p:spTree>
    <p:extLst>
      <p:ext uri="{BB962C8B-B14F-4D97-AF65-F5344CB8AC3E}">
        <p14:creationId xmlns:p14="http://schemas.microsoft.com/office/powerpoint/2010/main" val="86730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16</a:t>
            </a:fld>
            <a:endParaRPr lang="en-US" altLang="en-US" dirty="0"/>
          </a:p>
        </p:txBody>
      </p:sp>
    </p:spTree>
    <p:extLst>
      <p:ext uri="{BB962C8B-B14F-4D97-AF65-F5344CB8AC3E}">
        <p14:creationId xmlns:p14="http://schemas.microsoft.com/office/powerpoint/2010/main" val="3272262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high variability in denitrification rates</a:t>
            </a:r>
            <a:r>
              <a:rPr lang="en-US" baseline="0" dirty="0"/>
              <a:t> across studies – rationale for site-specific estimates.</a:t>
            </a:r>
          </a:p>
          <a:p>
            <a:endParaRPr lang="en-US" dirty="0"/>
          </a:p>
          <a:p>
            <a:r>
              <a:rPr lang="en-US" dirty="0"/>
              <a:t>Emily: these are the data available in the Bay now, doesn’t make sense to do a default estimate</a:t>
            </a:r>
            <a:r>
              <a:rPr lang="en-US" baseline="0" dirty="0"/>
              <a:t> because of high variability, would need more data over seasons at different sites.</a:t>
            </a:r>
            <a:endParaRPr lang="en-US"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17</a:t>
            </a:fld>
            <a:endParaRPr lang="en-US" altLang="en-US" dirty="0"/>
          </a:p>
        </p:txBody>
      </p:sp>
    </p:spTree>
    <p:extLst>
      <p:ext uri="{BB962C8B-B14F-4D97-AF65-F5344CB8AC3E}">
        <p14:creationId xmlns:p14="http://schemas.microsoft.com/office/powerpoint/2010/main" val="4168050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Point</a:t>
            </a:r>
            <a:r>
              <a:rPr lang="en-US" b="0" baseline="0" dirty="0"/>
              <a:t> out that site-specific estimates would allow the application on the simple approach now (likely underestimates the reduction effectiveness). The complex approach that includes the consideration of biodeposits fate could happen after research gaps are filled (this likely would be most representative of the reduction effectiveness).</a:t>
            </a:r>
          </a:p>
          <a:p>
            <a:endParaRPr lang="en-US" b="0" baseline="0" dirty="0"/>
          </a:p>
          <a:p>
            <a:r>
              <a:rPr lang="en-US" b="0" baseline="0" dirty="0"/>
              <a:t>Emily note: simple approach (already in literature) underestimates reduction happening.</a:t>
            </a:r>
            <a:endParaRPr lang="en-US" b="0"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18</a:t>
            </a:fld>
            <a:endParaRPr lang="en-US" altLang="en-US" dirty="0"/>
          </a:p>
        </p:txBody>
      </p:sp>
    </p:spTree>
    <p:extLst>
      <p:ext uri="{BB962C8B-B14F-4D97-AF65-F5344CB8AC3E}">
        <p14:creationId xmlns:p14="http://schemas.microsoft.com/office/powerpoint/2010/main" val="3451697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note: the panel is currently working out the details of each of these measurements that are needed</a:t>
            </a:r>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19</a:t>
            </a:fld>
            <a:endParaRPr lang="en-US" altLang="en-US" dirty="0"/>
          </a:p>
        </p:txBody>
      </p:sp>
    </p:spTree>
    <p:extLst>
      <p:ext uri="{BB962C8B-B14F-4D97-AF65-F5344CB8AC3E}">
        <p14:creationId xmlns:p14="http://schemas.microsoft.com/office/powerpoint/2010/main" val="4081792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20</a:t>
            </a:fld>
            <a:endParaRPr lang="en-US" altLang="en-US" dirty="0"/>
          </a:p>
        </p:txBody>
      </p:sp>
    </p:spTree>
    <p:extLst>
      <p:ext uri="{BB962C8B-B14F-4D97-AF65-F5344CB8AC3E}">
        <p14:creationId xmlns:p14="http://schemas.microsoft.com/office/powerpoint/2010/main" val="262814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Framework is</a:t>
            </a:r>
            <a:r>
              <a:rPr lang="en-US" altLang="en-US" baseline="0" dirty="0"/>
              <a:t> important because these are the first shellfish BMPs being evaluated for use in meeting water quality goals in Chesapeake Bay.  Framework was approved in the first report. The Panel is continuing to use the framework to evaluate the practice-protocol combinations that were identified that could reduce N, P, and suspended sediments. </a:t>
            </a:r>
            <a:endParaRPr lang="en-US" altLang="en-US"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2</a:t>
            </a:fld>
            <a:endParaRPr lang="en-US" altLang="en-US" dirty="0"/>
          </a:p>
        </p:txBody>
      </p:sp>
    </p:spTree>
    <p:extLst>
      <p:ext uri="{BB962C8B-B14F-4D97-AF65-F5344CB8AC3E}">
        <p14:creationId xmlns:p14="http://schemas.microsoft.com/office/powerpoint/2010/main" val="84061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6</a:t>
            </a:fld>
            <a:endParaRPr lang="en-US" altLang="en-US" dirty="0"/>
          </a:p>
        </p:txBody>
      </p:sp>
    </p:spTree>
    <p:extLst>
      <p:ext uri="{BB962C8B-B14F-4D97-AF65-F5344CB8AC3E}">
        <p14:creationId xmlns:p14="http://schemas.microsoft.com/office/powerpoint/2010/main" val="175529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7</a:t>
            </a:fld>
            <a:endParaRPr lang="en-US" altLang="en-US" dirty="0"/>
          </a:p>
        </p:txBody>
      </p:sp>
    </p:spTree>
    <p:extLst>
      <p:ext uri="{BB962C8B-B14F-4D97-AF65-F5344CB8AC3E}">
        <p14:creationId xmlns:p14="http://schemas.microsoft.com/office/powerpoint/2010/main" val="114120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note: This is the strategy the</a:t>
            </a:r>
            <a:r>
              <a:rPr lang="en-US" baseline="0" dirty="0"/>
              <a:t> panel is recommending to address the concern with </a:t>
            </a:r>
            <a:r>
              <a:rPr lang="en-US" baseline="0" dirty="0" err="1"/>
              <a:t>disincentivizing</a:t>
            </a:r>
            <a:r>
              <a:rPr lang="en-US" baseline="0" dirty="0"/>
              <a:t> putting shell back into the Bay. Walk through- at this time, the panel decided that they can’t determine how much reduction of N and P is associated with shell until more research is done to understand dissolution. Once those research gaps are filled, steps 5 and 6 can be assessed. This all hinges on whether the legal team determines whether sequestration, which is a temporary removal, is legal for in-water BMPs.</a:t>
            </a:r>
          </a:p>
          <a:p>
            <a:endParaRPr lang="en-US" dirty="0"/>
          </a:p>
          <a:p>
            <a:r>
              <a:rPr lang="en-US" dirty="0"/>
              <a:t>Stakeholder</a:t>
            </a:r>
            <a:r>
              <a:rPr lang="en-US" baseline="0" dirty="0"/>
              <a:t> concern was that crediting would </a:t>
            </a:r>
            <a:r>
              <a:rPr lang="en-US" baseline="0" dirty="0" err="1"/>
              <a:t>disincentivize</a:t>
            </a:r>
            <a:r>
              <a:rPr lang="en-US" baseline="0" dirty="0"/>
              <a:t> shell recycling. To address concern, Panel built into the reduction effectiveness determination framework that 100% of the shell removed will be returned to the Bay. Therefore the reduction effectiveness will include a deduction based on shell dissolution.</a:t>
            </a:r>
          </a:p>
          <a:p>
            <a:endParaRPr lang="en-US" baseline="0" dirty="0"/>
          </a:p>
          <a:p>
            <a:r>
              <a:rPr lang="en-US" baseline="0" dirty="0"/>
              <a:t>Point out research and policy gap. The Panel believes a reduction could be associated with this protocol for oyster aquaculture, but research and policy gaps would have to be sorted out.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8</a:t>
            </a:fld>
            <a:endParaRPr lang="en-US" altLang="en-US" dirty="0"/>
          </a:p>
        </p:txBody>
      </p:sp>
    </p:spTree>
    <p:extLst>
      <p:ext uri="{BB962C8B-B14F-4D97-AF65-F5344CB8AC3E}">
        <p14:creationId xmlns:p14="http://schemas.microsoft.com/office/powerpoint/2010/main" val="215472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Emily note:</a:t>
            </a:r>
            <a:r>
              <a:rPr lang="en-US" b="0" baseline="0" dirty="0"/>
              <a:t> Now I’m going to talk about the panel’s recommendations for enhanced DNF associated with oysters, but before jumping into the details I’ll go over concepts the panel is considering.</a:t>
            </a:r>
            <a:endParaRPr lang="en-US" b="0" dirty="0"/>
          </a:p>
          <a:p>
            <a:endParaRPr lang="en-US" b="0" dirty="0"/>
          </a:p>
          <a:p>
            <a:r>
              <a:rPr lang="en-US" b="0" dirty="0"/>
              <a:t>Point</a:t>
            </a:r>
            <a:r>
              <a:rPr lang="en-US" b="0" baseline="0" dirty="0"/>
              <a:t> out that oysters don’t do the denitrifying, but moves the N and P from the water column by filtering and </a:t>
            </a:r>
            <a:r>
              <a:rPr lang="en-US" b="0" baseline="0" dirty="0" err="1"/>
              <a:t>biodepositing</a:t>
            </a:r>
            <a:r>
              <a:rPr lang="en-US" b="0" baseline="0" dirty="0"/>
              <a:t> the organic N and P to the bottom where denitrifying organisms are. Also, recent studies have shown that the oyster reef itself provides habitat for denitrifying organisms.</a:t>
            </a:r>
            <a:endParaRPr lang="en-US" b="0"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9</a:t>
            </a:fld>
            <a:endParaRPr lang="en-US" altLang="en-US" dirty="0"/>
          </a:p>
        </p:txBody>
      </p:sp>
    </p:spTree>
    <p:extLst>
      <p:ext uri="{BB962C8B-B14F-4D97-AF65-F5344CB8AC3E}">
        <p14:creationId xmlns:p14="http://schemas.microsoft.com/office/powerpoint/2010/main" val="127219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10</a:t>
            </a:fld>
            <a:endParaRPr lang="en-US" altLang="en-US" dirty="0"/>
          </a:p>
        </p:txBody>
      </p:sp>
    </p:spTree>
    <p:extLst>
      <p:ext uri="{BB962C8B-B14F-4D97-AF65-F5344CB8AC3E}">
        <p14:creationId xmlns:p14="http://schemas.microsoft.com/office/powerpoint/2010/main" val="3560479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Emily Note: First I’ll be talking about the panel’s</a:t>
            </a:r>
            <a:r>
              <a:rPr lang="en-US" altLang="en-US" baseline="0" dirty="0"/>
              <a:t> evaluation of N and P </a:t>
            </a:r>
            <a:r>
              <a:rPr lang="en-US" altLang="en-US" baseline="0" dirty="0" err="1"/>
              <a:t>assim</a:t>
            </a:r>
            <a:r>
              <a:rPr lang="en-US" altLang="en-US" baseline="0" dirty="0"/>
              <a:t> in shell for private oyster aquaculture practices, and then their evaluation of enhanced DNF associated with both oyster aquaculture and oyster reef restoration.</a:t>
            </a:r>
          </a:p>
          <a:p>
            <a:pPr eaLnBrk="1" hangingPunct="1"/>
            <a:endParaRPr lang="en-US" altLang="en-US" baseline="0" dirty="0"/>
          </a:p>
          <a:p>
            <a:pPr eaLnBrk="1" hangingPunct="1"/>
            <a:r>
              <a:rPr lang="en-US" altLang="en-US" dirty="0"/>
              <a:t>Protocols based on oyster-associated processes</a:t>
            </a:r>
            <a:r>
              <a:rPr lang="en-US" altLang="en-US" baseline="0" dirty="0"/>
              <a:t> that can reduce N, P, and suspended sediment.</a:t>
            </a:r>
            <a:endParaRPr lang="en-US" altLang="en-US"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11</a:t>
            </a:fld>
            <a:endParaRPr lang="en-US" altLang="en-US" dirty="0"/>
          </a:p>
        </p:txBody>
      </p:sp>
    </p:spTree>
    <p:extLst>
      <p:ext uri="{BB962C8B-B14F-4D97-AF65-F5344CB8AC3E}">
        <p14:creationId xmlns:p14="http://schemas.microsoft.com/office/powerpoint/2010/main" val="422081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Emily note: Read title, oyster shell height is a common measurement</a:t>
            </a:r>
            <a:r>
              <a:rPr lang="en-US" b="0" baseline="0" dirty="0"/>
              <a:t> used in these practices, but shell dry weight is needed to determine the N and P content of shell. So… read step 1. </a:t>
            </a:r>
            <a:endParaRPr lang="en-US" b="0" dirty="0"/>
          </a:p>
          <a:p>
            <a:endParaRPr lang="en-US" b="0" dirty="0"/>
          </a:p>
          <a:p>
            <a:endParaRPr lang="en-US" b="0" dirty="0"/>
          </a:p>
          <a:p>
            <a:r>
              <a:rPr lang="en-US" b="0" dirty="0"/>
              <a:t>Panel opted to use an</a:t>
            </a:r>
            <a:r>
              <a:rPr lang="en-US" b="0" baseline="0" dirty="0"/>
              <a:t> empirical approach to determine the reduction effectiveness related to N and P assimilation in oyster tissue.  Shell height is a common measurement in aquaculture, but to determine the amount of N and P assimilated need to know the dry weight (% N and P content in tissue is based on dry weight).  </a:t>
            </a:r>
            <a:endParaRPr lang="en-US" b="0"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12</a:t>
            </a:fld>
            <a:endParaRPr lang="en-US" altLang="en-US" dirty="0"/>
          </a:p>
        </p:txBody>
      </p:sp>
    </p:spTree>
    <p:extLst>
      <p:ext uri="{BB962C8B-B14F-4D97-AF65-F5344CB8AC3E}">
        <p14:creationId xmlns:p14="http://schemas.microsoft.com/office/powerpoint/2010/main" val="927212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1096584-37B1-484F-BFB3-9EBBC945517A}" type="datetime1">
              <a:rPr lang="en-US" smtClean="0"/>
              <a:t>2/23/2018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DRAFT--7/1/15 </a:t>
            </a:r>
          </a:p>
        </p:txBody>
      </p:sp>
      <p:sp>
        <p:nvSpPr>
          <p:cNvPr id="6" name="Slide Number Placeholder 5"/>
          <p:cNvSpPr>
            <a:spLocks noGrp="1"/>
          </p:cNvSpPr>
          <p:nvPr>
            <p:ph type="sldNum" sz="quarter" idx="12"/>
          </p:nvPr>
        </p:nvSpPr>
        <p:spPr/>
        <p:txBody>
          <a:bodyPr/>
          <a:lstStyle>
            <a:lvl1pPr>
              <a:defRPr/>
            </a:lvl1pPr>
          </a:lstStyle>
          <a:p>
            <a:pPr>
              <a:defRPr/>
            </a:pPr>
            <a:fld id="{21692465-F3AD-406F-9E0A-937A095E4E09}" type="slidenum">
              <a:rPr lang="en-US" altLang="en-US"/>
              <a:pPr>
                <a:defRPr/>
              </a:pPr>
              <a:t>‹#›</a:t>
            </a:fld>
            <a:endParaRPr lang="en-US" altLang="en-US" dirty="0"/>
          </a:p>
        </p:txBody>
      </p:sp>
    </p:spTree>
    <p:extLst>
      <p:ext uri="{BB962C8B-B14F-4D97-AF65-F5344CB8AC3E}">
        <p14:creationId xmlns:p14="http://schemas.microsoft.com/office/powerpoint/2010/main" val="134291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20939B6-AAEF-4DFF-A8C7-96DCC87D3FB5}" type="datetime1">
              <a:rPr lang="en-US" smtClean="0"/>
              <a:t>2/23/2018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DRAFT--7/1/15 </a:t>
            </a:r>
          </a:p>
        </p:txBody>
      </p:sp>
      <p:sp>
        <p:nvSpPr>
          <p:cNvPr id="6" name="Slide Number Placeholder 5"/>
          <p:cNvSpPr>
            <a:spLocks noGrp="1"/>
          </p:cNvSpPr>
          <p:nvPr>
            <p:ph type="sldNum" sz="quarter" idx="12"/>
          </p:nvPr>
        </p:nvSpPr>
        <p:spPr/>
        <p:txBody>
          <a:bodyPr/>
          <a:lstStyle>
            <a:lvl1pPr>
              <a:defRPr/>
            </a:lvl1pPr>
          </a:lstStyle>
          <a:p>
            <a:pPr>
              <a:defRPr/>
            </a:pPr>
            <a:fld id="{B441C264-7355-4A38-B42E-6763E6F2C6F2}" type="slidenum">
              <a:rPr lang="en-US" altLang="en-US"/>
              <a:pPr>
                <a:defRPr/>
              </a:pPr>
              <a:t>‹#›</a:t>
            </a:fld>
            <a:endParaRPr lang="en-US" altLang="en-US" dirty="0"/>
          </a:p>
        </p:txBody>
      </p:sp>
    </p:spTree>
    <p:extLst>
      <p:ext uri="{BB962C8B-B14F-4D97-AF65-F5344CB8AC3E}">
        <p14:creationId xmlns:p14="http://schemas.microsoft.com/office/powerpoint/2010/main" val="82193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2D5EE95-BC17-41C7-8BD1-DD450910F266}" type="datetime1">
              <a:rPr lang="en-US" smtClean="0"/>
              <a:t>2/23/2018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DRAFT--7/1/15 </a:t>
            </a:r>
          </a:p>
        </p:txBody>
      </p:sp>
      <p:sp>
        <p:nvSpPr>
          <p:cNvPr id="6" name="Slide Number Placeholder 5"/>
          <p:cNvSpPr>
            <a:spLocks noGrp="1"/>
          </p:cNvSpPr>
          <p:nvPr>
            <p:ph type="sldNum" sz="quarter" idx="12"/>
          </p:nvPr>
        </p:nvSpPr>
        <p:spPr/>
        <p:txBody>
          <a:bodyPr/>
          <a:lstStyle>
            <a:lvl1pPr>
              <a:defRPr/>
            </a:lvl1pPr>
          </a:lstStyle>
          <a:p>
            <a:pPr>
              <a:defRPr/>
            </a:pPr>
            <a:fld id="{878AE68A-40C0-4255-A4CD-3CD147A19AEA}" type="slidenum">
              <a:rPr lang="en-US" altLang="en-US"/>
              <a:pPr>
                <a:defRPr/>
              </a:pPr>
              <a:t>‹#›</a:t>
            </a:fld>
            <a:endParaRPr lang="en-US" altLang="en-US" dirty="0"/>
          </a:p>
        </p:txBody>
      </p:sp>
    </p:spTree>
    <p:extLst>
      <p:ext uri="{BB962C8B-B14F-4D97-AF65-F5344CB8AC3E}">
        <p14:creationId xmlns:p14="http://schemas.microsoft.com/office/powerpoint/2010/main" val="198304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175A4FF-2AFE-4E86-823B-5B86CF0D630E}" type="datetime1">
              <a:rPr lang="en-US" smtClean="0"/>
              <a:t>2/23/2018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DRAFT--7/1/15 </a:t>
            </a:r>
          </a:p>
        </p:txBody>
      </p:sp>
      <p:sp>
        <p:nvSpPr>
          <p:cNvPr id="6" name="Slide Number Placeholder 5"/>
          <p:cNvSpPr>
            <a:spLocks noGrp="1"/>
          </p:cNvSpPr>
          <p:nvPr>
            <p:ph type="sldNum" sz="quarter" idx="12"/>
          </p:nvPr>
        </p:nvSpPr>
        <p:spPr/>
        <p:txBody>
          <a:bodyPr/>
          <a:lstStyle>
            <a:lvl1pPr>
              <a:defRPr/>
            </a:lvl1pPr>
          </a:lstStyle>
          <a:p>
            <a:pPr>
              <a:defRPr/>
            </a:pPr>
            <a:fld id="{A7802349-A581-464A-B9DB-483849EE9C8F}" type="slidenum">
              <a:rPr lang="en-US" altLang="en-US"/>
              <a:pPr>
                <a:defRPr/>
              </a:pPr>
              <a:t>‹#›</a:t>
            </a:fld>
            <a:endParaRPr lang="en-US" altLang="en-US" dirty="0"/>
          </a:p>
        </p:txBody>
      </p:sp>
    </p:spTree>
    <p:extLst>
      <p:ext uri="{BB962C8B-B14F-4D97-AF65-F5344CB8AC3E}">
        <p14:creationId xmlns:p14="http://schemas.microsoft.com/office/powerpoint/2010/main" val="199821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9DBC248-27F5-415D-BF2A-A1FF15038A79}" type="datetime1">
              <a:rPr lang="en-US" smtClean="0"/>
              <a:t>2/23/2018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DRAFT--7/1/15 </a:t>
            </a:r>
          </a:p>
        </p:txBody>
      </p:sp>
      <p:sp>
        <p:nvSpPr>
          <p:cNvPr id="6" name="Slide Number Placeholder 5"/>
          <p:cNvSpPr>
            <a:spLocks noGrp="1"/>
          </p:cNvSpPr>
          <p:nvPr>
            <p:ph type="sldNum" sz="quarter" idx="12"/>
          </p:nvPr>
        </p:nvSpPr>
        <p:spPr/>
        <p:txBody>
          <a:bodyPr/>
          <a:lstStyle>
            <a:lvl1pPr>
              <a:defRPr/>
            </a:lvl1pPr>
          </a:lstStyle>
          <a:p>
            <a:pPr>
              <a:defRPr/>
            </a:pPr>
            <a:fld id="{81A33381-E5BE-40ED-B242-D750CC258707}" type="slidenum">
              <a:rPr lang="en-US" altLang="en-US"/>
              <a:pPr>
                <a:defRPr/>
              </a:pPr>
              <a:t>‹#›</a:t>
            </a:fld>
            <a:endParaRPr lang="en-US" altLang="en-US" dirty="0"/>
          </a:p>
        </p:txBody>
      </p:sp>
    </p:spTree>
    <p:extLst>
      <p:ext uri="{BB962C8B-B14F-4D97-AF65-F5344CB8AC3E}">
        <p14:creationId xmlns:p14="http://schemas.microsoft.com/office/powerpoint/2010/main" val="1739741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A3A4E98-C2A4-45D4-98B5-F53225A9DD0E}" type="datetime1">
              <a:rPr lang="en-US" smtClean="0"/>
              <a:t>2/23/2018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DRAFT--7/1/15 </a:t>
            </a:r>
          </a:p>
        </p:txBody>
      </p:sp>
      <p:sp>
        <p:nvSpPr>
          <p:cNvPr id="7" name="Slide Number Placeholder 5"/>
          <p:cNvSpPr>
            <a:spLocks noGrp="1"/>
          </p:cNvSpPr>
          <p:nvPr>
            <p:ph type="sldNum" sz="quarter" idx="12"/>
          </p:nvPr>
        </p:nvSpPr>
        <p:spPr/>
        <p:txBody>
          <a:bodyPr/>
          <a:lstStyle>
            <a:lvl1pPr>
              <a:defRPr/>
            </a:lvl1pPr>
          </a:lstStyle>
          <a:p>
            <a:pPr>
              <a:defRPr/>
            </a:pPr>
            <a:fld id="{1946817E-2A9D-46BF-80CC-1421FF784D22}" type="slidenum">
              <a:rPr lang="en-US" altLang="en-US"/>
              <a:pPr>
                <a:defRPr/>
              </a:pPr>
              <a:t>‹#›</a:t>
            </a:fld>
            <a:endParaRPr lang="en-US" altLang="en-US" dirty="0"/>
          </a:p>
        </p:txBody>
      </p:sp>
    </p:spTree>
    <p:extLst>
      <p:ext uri="{BB962C8B-B14F-4D97-AF65-F5344CB8AC3E}">
        <p14:creationId xmlns:p14="http://schemas.microsoft.com/office/powerpoint/2010/main" val="165821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435CF79-9912-4431-A707-5E3C779D63E9}" type="datetime1">
              <a:rPr lang="en-US" smtClean="0"/>
              <a:t>2/23/2018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DRAFT--7/1/15 </a:t>
            </a:r>
          </a:p>
        </p:txBody>
      </p:sp>
      <p:sp>
        <p:nvSpPr>
          <p:cNvPr id="9" name="Slide Number Placeholder 5"/>
          <p:cNvSpPr>
            <a:spLocks noGrp="1"/>
          </p:cNvSpPr>
          <p:nvPr>
            <p:ph type="sldNum" sz="quarter" idx="12"/>
          </p:nvPr>
        </p:nvSpPr>
        <p:spPr/>
        <p:txBody>
          <a:bodyPr/>
          <a:lstStyle>
            <a:lvl1pPr>
              <a:defRPr/>
            </a:lvl1pPr>
          </a:lstStyle>
          <a:p>
            <a:pPr>
              <a:defRPr/>
            </a:pPr>
            <a:fld id="{A2A18D5E-B49B-4737-B91C-90FFF6219E86}" type="slidenum">
              <a:rPr lang="en-US" altLang="en-US"/>
              <a:pPr>
                <a:defRPr/>
              </a:pPr>
              <a:t>‹#›</a:t>
            </a:fld>
            <a:endParaRPr lang="en-US" altLang="en-US" dirty="0"/>
          </a:p>
        </p:txBody>
      </p:sp>
    </p:spTree>
    <p:extLst>
      <p:ext uri="{BB962C8B-B14F-4D97-AF65-F5344CB8AC3E}">
        <p14:creationId xmlns:p14="http://schemas.microsoft.com/office/powerpoint/2010/main" val="270521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DB69A1D-DA03-455B-B677-1D909E3EEDE7}" type="datetime1">
              <a:rPr lang="en-US" smtClean="0"/>
              <a:t>2/23/2018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DRAFT--7/1/15 </a:t>
            </a:r>
          </a:p>
        </p:txBody>
      </p:sp>
      <p:sp>
        <p:nvSpPr>
          <p:cNvPr id="5" name="Slide Number Placeholder 5"/>
          <p:cNvSpPr>
            <a:spLocks noGrp="1"/>
          </p:cNvSpPr>
          <p:nvPr>
            <p:ph type="sldNum" sz="quarter" idx="12"/>
          </p:nvPr>
        </p:nvSpPr>
        <p:spPr/>
        <p:txBody>
          <a:bodyPr/>
          <a:lstStyle>
            <a:lvl1pPr>
              <a:defRPr/>
            </a:lvl1pPr>
          </a:lstStyle>
          <a:p>
            <a:pPr>
              <a:defRPr/>
            </a:pPr>
            <a:fld id="{A034871B-2168-4861-BC90-A5AC36A4DEBC}" type="slidenum">
              <a:rPr lang="en-US" altLang="en-US"/>
              <a:pPr>
                <a:defRPr/>
              </a:pPr>
              <a:t>‹#›</a:t>
            </a:fld>
            <a:endParaRPr lang="en-US" altLang="en-US" dirty="0"/>
          </a:p>
        </p:txBody>
      </p:sp>
    </p:spTree>
    <p:extLst>
      <p:ext uri="{BB962C8B-B14F-4D97-AF65-F5344CB8AC3E}">
        <p14:creationId xmlns:p14="http://schemas.microsoft.com/office/powerpoint/2010/main" val="94499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74EA67-99D8-44FB-AB0B-0466BB76DB7B}" type="datetime1">
              <a:rPr lang="en-US" smtClean="0"/>
              <a:t>2/23/2018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DRAFT--7/1/15 </a:t>
            </a:r>
          </a:p>
        </p:txBody>
      </p:sp>
      <p:sp>
        <p:nvSpPr>
          <p:cNvPr id="4" name="Slide Number Placeholder 5"/>
          <p:cNvSpPr>
            <a:spLocks noGrp="1"/>
          </p:cNvSpPr>
          <p:nvPr>
            <p:ph type="sldNum" sz="quarter" idx="12"/>
          </p:nvPr>
        </p:nvSpPr>
        <p:spPr/>
        <p:txBody>
          <a:bodyPr/>
          <a:lstStyle>
            <a:lvl1pPr>
              <a:defRPr/>
            </a:lvl1pPr>
          </a:lstStyle>
          <a:p>
            <a:pPr>
              <a:defRPr/>
            </a:pPr>
            <a:fld id="{BEEE8602-7292-4C10-AD33-1D23EB42E5AC}" type="slidenum">
              <a:rPr lang="en-US" altLang="en-US"/>
              <a:pPr>
                <a:defRPr/>
              </a:pPr>
              <a:t>‹#›</a:t>
            </a:fld>
            <a:endParaRPr lang="en-US" altLang="en-US" dirty="0"/>
          </a:p>
        </p:txBody>
      </p:sp>
    </p:spTree>
    <p:extLst>
      <p:ext uri="{BB962C8B-B14F-4D97-AF65-F5344CB8AC3E}">
        <p14:creationId xmlns:p14="http://schemas.microsoft.com/office/powerpoint/2010/main" val="302137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8AF84F-0AE9-48E6-B1C4-9452A7ED7B9A}" type="datetime1">
              <a:rPr lang="en-US" smtClean="0"/>
              <a:t>2/23/2018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DRAFT--7/1/15 </a:t>
            </a:r>
          </a:p>
        </p:txBody>
      </p:sp>
      <p:sp>
        <p:nvSpPr>
          <p:cNvPr id="7" name="Slide Number Placeholder 5"/>
          <p:cNvSpPr>
            <a:spLocks noGrp="1"/>
          </p:cNvSpPr>
          <p:nvPr>
            <p:ph type="sldNum" sz="quarter" idx="12"/>
          </p:nvPr>
        </p:nvSpPr>
        <p:spPr/>
        <p:txBody>
          <a:bodyPr/>
          <a:lstStyle>
            <a:lvl1pPr>
              <a:defRPr/>
            </a:lvl1pPr>
          </a:lstStyle>
          <a:p>
            <a:pPr>
              <a:defRPr/>
            </a:pPr>
            <a:fld id="{0B62107E-D380-46CD-913F-034539EAB9C8}" type="slidenum">
              <a:rPr lang="en-US" altLang="en-US"/>
              <a:pPr>
                <a:defRPr/>
              </a:pPr>
              <a:t>‹#›</a:t>
            </a:fld>
            <a:endParaRPr lang="en-US" altLang="en-US" dirty="0"/>
          </a:p>
        </p:txBody>
      </p:sp>
    </p:spTree>
    <p:extLst>
      <p:ext uri="{BB962C8B-B14F-4D97-AF65-F5344CB8AC3E}">
        <p14:creationId xmlns:p14="http://schemas.microsoft.com/office/powerpoint/2010/main" val="98619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811E11-78E0-4FBA-9A7F-AC66A351D68F}" type="datetime1">
              <a:rPr lang="en-US" smtClean="0"/>
              <a:t>2/23/2018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DRAFT--7/1/15 </a:t>
            </a:r>
          </a:p>
        </p:txBody>
      </p:sp>
      <p:sp>
        <p:nvSpPr>
          <p:cNvPr id="7" name="Slide Number Placeholder 5"/>
          <p:cNvSpPr>
            <a:spLocks noGrp="1"/>
          </p:cNvSpPr>
          <p:nvPr>
            <p:ph type="sldNum" sz="quarter" idx="12"/>
          </p:nvPr>
        </p:nvSpPr>
        <p:spPr/>
        <p:txBody>
          <a:bodyPr/>
          <a:lstStyle>
            <a:lvl1pPr>
              <a:defRPr/>
            </a:lvl1pPr>
          </a:lstStyle>
          <a:p>
            <a:pPr>
              <a:defRPr/>
            </a:pPr>
            <a:fld id="{2C68AAE1-421C-4C8D-9212-035B4835D1A1}" type="slidenum">
              <a:rPr lang="en-US" altLang="en-US"/>
              <a:pPr>
                <a:defRPr/>
              </a:pPr>
              <a:t>‹#›</a:t>
            </a:fld>
            <a:endParaRPr lang="en-US" altLang="en-US" dirty="0"/>
          </a:p>
        </p:txBody>
      </p:sp>
    </p:spTree>
    <p:extLst>
      <p:ext uri="{BB962C8B-B14F-4D97-AF65-F5344CB8AC3E}">
        <p14:creationId xmlns:p14="http://schemas.microsoft.com/office/powerpoint/2010/main" val="228964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C3B3813-5D3F-47E6-99C4-0DF5814B96FC}" type="datetime1">
              <a:rPr lang="en-US" smtClean="0"/>
              <a:t>2/23/2018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dirty="0"/>
              <a:t>DRAFT--7/1/15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9EB4753-100B-4C29-9EB3-F984E240CB1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oysterrecovery.org/water-quality-improvement/" TargetMode="External"/><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mailto:jreichert@oysterrecovery.org" TargetMode="External"/><Relationship Id="rId10" Type="http://schemas.openxmlformats.org/officeDocument/2006/relationships/image" Target="../media/image13.tiff"/><Relationship Id="rId4" Type="http://schemas.openxmlformats.org/officeDocument/2006/relationships/hyperlink" Target="https://oysterrecovery.org/oyster-bmp-first-report/" TargetMode="External"/><Relationship Id="rId9" Type="http://schemas.openxmlformats.org/officeDocument/2006/relationships/image" Target="../media/image12.tif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337" y="589280"/>
            <a:ext cx="11786249" cy="1251559"/>
          </a:xfrm>
          <a:effectLst/>
        </p:spPr>
        <p:txBody>
          <a:bodyPr>
            <a:noAutofit/>
          </a:bodyPr>
          <a:lstStyle/>
          <a:p>
            <a:r>
              <a:rPr lang="en-US" sz="4000" b="1" dirty="0">
                <a:solidFill>
                  <a:schemeClr val="accent3">
                    <a:lumMod val="50000"/>
                  </a:schemeClr>
                </a:solidFill>
              </a:rPr>
              <a:t>Update on the Oyster BMP Expert Panel’s Draft Recommendations for the Second Incremental Report </a:t>
            </a:r>
          </a:p>
        </p:txBody>
      </p:sp>
      <p:sp>
        <p:nvSpPr>
          <p:cNvPr id="3" name="Subtitle 2"/>
          <p:cNvSpPr>
            <a:spLocks noGrp="1"/>
          </p:cNvSpPr>
          <p:nvPr>
            <p:ph type="subTitle" idx="1"/>
          </p:nvPr>
        </p:nvSpPr>
        <p:spPr>
          <a:xfrm>
            <a:off x="1008991" y="2099539"/>
            <a:ext cx="10238940" cy="2277435"/>
          </a:xfrm>
        </p:spPr>
        <p:txBody>
          <a:bodyPr>
            <a:normAutofit/>
          </a:bodyPr>
          <a:lstStyle/>
          <a:p>
            <a:pPr>
              <a:lnSpc>
                <a:spcPct val="100000"/>
              </a:lnSpc>
              <a:spcBef>
                <a:spcPts val="0"/>
              </a:spcBef>
            </a:pPr>
            <a:r>
              <a:rPr lang="en-US" sz="2800" b="1" dirty="0">
                <a:latin typeface="+mj-lt"/>
              </a:rPr>
              <a:t>CAC meeting</a:t>
            </a:r>
          </a:p>
          <a:p>
            <a:pPr>
              <a:lnSpc>
                <a:spcPct val="100000"/>
              </a:lnSpc>
              <a:spcBef>
                <a:spcPts val="0"/>
              </a:spcBef>
            </a:pPr>
            <a:endParaRPr lang="en-US" sz="2800" dirty="0">
              <a:latin typeface="+mj-lt"/>
            </a:endParaRPr>
          </a:p>
          <a:p>
            <a:pPr>
              <a:lnSpc>
                <a:spcPct val="100000"/>
              </a:lnSpc>
              <a:spcBef>
                <a:spcPts val="0"/>
              </a:spcBef>
            </a:pPr>
            <a:r>
              <a:rPr lang="en-US" sz="2800" b="1" dirty="0">
                <a:latin typeface="+mj-lt"/>
              </a:rPr>
              <a:t>February 23, 2018</a:t>
            </a:r>
          </a:p>
          <a:p>
            <a:pPr>
              <a:lnSpc>
                <a:spcPct val="100000"/>
              </a:lnSpc>
              <a:spcBef>
                <a:spcPts val="0"/>
              </a:spcBef>
            </a:pPr>
            <a:endParaRPr lang="en-US" sz="2800" dirty="0">
              <a:latin typeface="+mj-lt"/>
            </a:endParaRPr>
          </a:p>
        </p:txBody>
      </p:sp>
      <p:pic>
        <p:nvPicPr>
          <p:cNvPr id="10" name="Picture 2" descr="\\orp-dc01\Users\jwalters\Documents\SB Pilot Project\SB Pilot Recruitment\Web Page\Partner Logos\ORP logo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167" y="5288218"/>
            <a:ext cx="4207008" cy="108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64546" y="3874560"/>
            <a:ext cx="11786249" cy="1200329"/>
          </a:xfrm>
          <a:prstGeom prst="rect">
            <a:avLst/>
          </a:prstGeom>
          <a:noFill/>
        </p:spPr>
        <p:txBody>
          <a:bodyPr wrap="square" rtlCol="0">
            <a:spAutoFit/>
          </a:bodyPr>
          <a:lstStyle/>
          <a:p>
            <a:pPr algn="ctr">
              <a:lnSpc>
                <a:spcPct val="100000"/>
              </a:lnSpc>
              <a:spcBef>
                <a:spcPts val="0"/>
              </a:spcBef>
              <a:defRPr/>
            </a:pPr>
            <a:r>
              <a:rPr lang="en-US" sz="2400" b="1" dirty="0">
                <a:latin typeface="+mn-lt"/>
              </a:rPr>
              <a:t>Emily French</a:t>
            </a:r>
            <a:r>
              <a:rPr lang="en-US" sz="2400" dirty="0">
                <a:latin typeface="+mn-lt"/>
              </a:rPr>
              <a:t>, Oyster Recovery Partnership</a:t>
            </a:r>
          </a:p>
          <a:p>
            <a:pPr algn="ctr">
              <a:lnSpc>
                <a:spcPct val="100000"/>
              </a:lnSpc>
              <a:spcBef>
                <a:spcPts val="0"/>
              </a:spcBef>
              <a:defRPr/>
            </a:pPr>
            <a:r>
              <a:rPr lang="en-US" sz="2400" dirty="0">
                <a:latin typeface="+mn-lt"/>
              </a:rPr>
              <a:t>Julie Reichert-Nguyen, Oyster BMP Expert Panel Coordinator</a:t>
            </a:r>
          </a:p>
          <a:p>
            <a:pPr algn="ctr">
              <a:lnSpc>
                <a:spcPct val="100000"/>
              </a:lnSpc>
              <a:spcBef>
                <a:spcPts val="0"/>
              </a:spcBef>
              <a:defRPr/>
            </a:pPr>
            <a:r>
              <a:rPr lang="en-US" sz="2400" dirty="0">
                <a:latin typeface="+mn-lt"/>
              </a:rPr>
              <a:t>Jeff Cornwell, Panel Chair</a:t>
            </a:r>
          </a:p>
        </p:txBody>
      </p:sp>
      <p:pic>
        <p:nvPicPr>
          <p:cNvPr id="6" name="Picture 5"/>
          <p:cNvPicPr>
            <a:picLocks noChangeAspect="1"/>
          </p:cNvPicPr>
          <p:nvPr/>
        </p:nvPicPr>
        <p:blipFill>
          <a:blip r:embed="rId4"/>
          <a:stretch>
            <a:fillRect/>
          </a:stretch>
        </p:blipFill>
        <p:spPr>
          <a:xfrm>
            <a:off x="846835" y="5542295"/>
            <a:ext cx="2566852" cy="1023422"/>
          </a:xfrm>
          <a:prstGeom prst="rect">
            <a:avLst/>
          </a:prstGeom>
        </p:spPr>
      </p:pic>
      <p:pic>
        <p:nvPicPr>
          <p:cNvPr id="7" name="Picture 6" descr="cbplogoSRPPERIODS.png"/>
          <p:cNvPicPr>
            <a:picLocks noChangeAspect="1"/>
          </p:cNvPicPr>
          <p:nvPr/>
        </p:nvPicPr>
        <p:blipFill>
          <a:blip r:embed="rId5" cstate="print"/>
          <a:stretch>
            <a:fillRect/>
          </a:stretch>
        </p:blipFill>
        <p:spPr>
          <a:xfrm>
            <a:off x="9301655" y="5173643"/>
            <a:ext cx="1893726" cy="1461186"/>
          </a:xfrm>
          <a:prstGeom prst="rect">
            <a:avLst/>
          </a:prstGeom>
        </p:spPr>
      </p:pic>
    </p:spTree>
    <p:extLst>
      <p:ext uri="{BB962C8B-B14F-4D97-AF65-F5344CB8AC3E}">
        <p14:creationId xmlns:p14="http://schemas.microsoft.com/office/powerpoint/2010/main" val="1057375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047" y="0"/>
            <a:ext cx="8818266" cy="922388"/>
          </a:xfrm>
        </p:spPr>
        <p:txBody>
          <a:bodyPr/>
          <a:lstStyle/>
          <a:p>
            <a:pPr algn="ctr"/>
            <a:r>
              <a:rPr lang="en-US" sz="3600" b="1" dirty="0">
                <a:solidFill>
                  <a:schemeClr val="tx2"/>
                </a:solidFill>
              </a:rPr>
              <a:t>How to Keep Informed of Panel Efforts</a:t>
            </a:r>
          </a:p>
        </p:txBody>
      </p:sp>
      <p:sp>
        <p:nvSpPr>
          <p:cNvPr id="4" name="Slide Number Placeholder 3"/>
          <p:cNvSpPr>
            <a:spLocks noGrp="1"/>
          </p:cNvSpPr>
          <p:nvPr>
            <p:ph type="sldNum" sz="quarter" idx="12"/>
          </p:nvPr>
        </p:nvSpPr>
        <p:spPr/>
        <p:txBody>
          <a:bodyPr/>
          <a:lstStyle/>
          <a:p>
            <a:fld id="{FA387D04-5AC3-43D3-820C-611AA7CA0F69}" type="slidenum">
              <a:rPr lang="en-US" smtClean="0"/>
              <a:pPr/>
              <a:t>10</a:t>
            </a:fld>
            <a:endParaRPr lang="en-US" dirty="0"/>
          </a:p>
        </p:txBody>
      </p:sp>
      <p:sp>
        <p:nvSpPr>
          <p:cNvPr id="5" name="Content Placeholder 2"/>
          <p:cNvSpPr>
            <a:spLocks noGrp="1"/>
          </p:cNvSpPr>
          <p:nvPr>
            <p:ph idx="1"/>
          </p:nvPr>
        </p:nvSpPr>
        <p:spPr>
          <a:xfrm>
            <a:off x="1328854" y="1054340"/>
            <a:ext cx="9510639" cy="3606724"/>
          </a:xfrm>
        </p:spPr>
        <p:txBody>
          <a:bodyPr/>
          <a:lstStyle/>
          <a:p>
            <a:pPr marL="0" lvl="0" indent="0" algn="ctr">
              <a:buNone/>
            </a:pPr>
            <a:r>
              <a:rPr lang="en-US" sz="2400" dirty="0"/>
              <a:t>ORP webpage summarizing Panel effort </a:t>
            </a:r>
          </a:p>
          <a:p>
            <a:pPr marL="0" lvl="0" indent="0" algn="ctr">
              <a:buNone/>
            </a:pPr>
            <a:r>
              <a:rPr lang="en-US" sz="2400" dirty="0">
                <a:hlinkClick r:id="rId3"/>
              </a:rPr>
              <a:t>oysterrecovery.org/water-quality-improvement</a:t>
            </a:r>
            <a:endParaRPr lang="en-US" sz="2400" dirty="0"/>
          </a:p>
          <a:p>
            <a:pPr marL="0" lvl="0" indent="0" algn="ctr">
              <a:buNone/>
            </a:pPr>
            <a:endParaRPr lang="en-US" sz="800" dirty="0"/>
          </a:p>
          <a:p>
            <a:pPr marL="0" lvl="0" indent="0" algn="ctr">
              <a:buNone/>
            </a:pPr>
            <a:r>
              <a:rPr lang="en-US" sz="2400" dirty="0"/>
              <a:t>First report available at</a:t>
            </a:r>
          </a:p>
          <a:p>
            <a:pPr marL="0" lvl="0" indent="0" algn="ctr">
              <a:buNone/>
            </a:pPr>
            <a:r>
              <a:rPr lang="en-US" sz="2400" dirty="0">
                <a:hlinkClick r:id="rId4"/>
              </a:rPr>
              <a:t>oysterrecovery.org/oyster-bmp-first-report/</a:t>
            </a:r>
            <a:r>
              <a:rPr lang="en-US" sz="2400" dirty="0"/>
              <a:t> </a:t>
            </a:r>
          </a:p>
          <a:p>
            <a:pPr marL="0" lvl="0" indent="0" algn="ctr">
              <a:buNone/>
            </a:pPr>
            <a:endParaRPr lang="en-US" sz="800" dirty="0"/>
          </a:p>
          <a:p>
            <a:pPr marL="0" lvl="0" indent="0" algn="ctr">
              <a:buNone/>
            </a:pPr>
            <a:r>
              <a:rPr lang="en-US" sz="2400" dirty="0"/>
              <a:t>Contact Information: </a:t>
            </a:r>
            <a:r>
              <a:rPr lang="en-US" sz="2400" dirty="0">
                <a:hlinkClick r:id="rId5"/>
              </a:rPr>
              <a:t>jreichert@oysterrecovery.org</a:t>
            </a:r>
            <a:endParaRPr lang="en-US" sz="2400" dirty="0"/>
          </a:p>
          <a:p>
            <a:pPr marL="0" lvl="0" indent="0" algn="ctr">
              <a:buNone/>
            </a:pPr>
            <a:endParaRPr lang="en-US" sz="800" dirty="0"/>
          </a:p>
          <a:p>
            <a:pPr marL="0" indent="0" algn="ctr">
              <a:buNone/>
            </a:pPr>
            <a:r>
              <a:rPr lang="en-US" sz="4000" b="1" dirty="0"/>
              <a:t>QUESTIONS?</a:t>
            </a:r>
          </a:p>
          <a:p>
            <a:pPr marL="0" lvl="0" indent="0" algn="ctr">
              <a:buNone/>
            </a:pPr>
            <a:endParaRPr lang="en-US" sz="1800" b="1" dirty="0"/>
          </a:p>
        </p:txBody>
      </p:sp>
      <p:pic>
        <p:nvPicPr>
          <p:cNvPr id="2050" name="Picture 2" descr="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151" y="5226159"/>
            <a:ext cx="3493979" cy="12927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1880" y="5053272"/>
            <a:ext cx="4366600" cy="16156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ater quality improvement tw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10600" y="5226159"/>
            <a:ext cx="3271793" cy="121106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657350" y="838200"/>
            <a:ext cx="8682038"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 name="Picture 14" descr="D:\ORP Files\5_24\ORP business\Presentation\2016 RAE Conference\Slacum_12_1\Tommy pictures\Site 6 - Susquehanna Point - ORP       -       Jay Fleming Photography 07.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1151" y="1980460"/>
            <a:ext cx="2451860" cy="16884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D:\ORP Files\5_24\ORP business\Presentation\2016 RAE Conference\Slacum_12_1\Tommy pictures\Site 6 - Susquehanna Point - ORP       -       Jay Fleming Photography 10.t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35336" y="1980460"/>
            <a:ext cx="2597147" cy="165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22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 y="164190"/>
            <a:ext cx="11827509" cy="963569"/>
          </a:xfrm>
        </p:spPr>
        <p:txBody>
          <a:bodyPr/>
          <a:lstStyle/>
          <a:p>
            <a:pPr algn="ctr"/>
            <a:r>
              <a:rPr lang="en-US" sz="3200" b="1" dirty="0">
                <a:solidFill>
                  <a:schemeClr val="tx2"/>
                </a:solidFill>
              </a:rPr>
              <a:t>Reduction Effectiveness Protocols based on Oyster-Associated Nutrient/Suspended Sediment Reduction Processes </a:t>
            </a:r>
          </a:p>
        </p:txBody>
      </p:sp>
      <p:sp>
        <p:nvSpPr>
          <p:cNvPr id="4" name="Slide Number Placeholder 3"/>
          <p:cNvSpPr>
            <a:spLocks noGrp="1"/>
          </p:cNvSpPr>
          <p:nvPr>
            <p:ph type="sldNum" sz="quarter" idx="12"/>
          </p:nvPr>
        </p:nvSpPr>
        <p:spPr/>
        <p:txBody>
          <a:bodyPr/>
          <a:lstStyle/>
          <a:p>
            <a:fld id="{FA387D04-5AC3-43D3-820C-611AA7CA0F69}" type="slidenum">
              <a:rPr lang="en-US" smtClean="0"/>
              <a:pPr/>
              <a:t>11</a:t>
            </a:fld>
            <a:endParaRPr lang="en-US" dirty="0"/>
          </a:p>
        </p:txBody>
      </p:sp>
      <p:grpSp>
        <p:nvGrpSpPr>
          <p:cNvPr id="34" name="Group 33"/>
          <p:cNvGrpSpPr/>
          <p:nvPr/>
        </p:nvGrpSpPr>
        <p:grpSpPr>
          <a:xfrm>
            <a:off x="0" y="1493047"/>
            <a:ext cx="6440329" cy="3988908"/>
            <a:chOff x="487680" y="3195641"/>
            <a:chExt cx="4989755" cy="3343271"/>
          </a:xfrm>
        </p:grpSpPr>
        <p:pic>
          <p:nvPicPr>
            <p:cNvPr id="28" name="Picture 27"/>
            <p:cNvPicPr>
              <a:picLocks noChangeAspect="1"/>
            </p:cNvPicPr>
            <p:nvPr/>
          </p:nvPicPr>
          <p:blipFill>
            <a:blip r:embed="rId3"/>
            <a:stretch>
              <a:fillRect/>
            </a:stretch>
          </p:blipFill>
          <p:spPr>
            <a:xfrm>
              <a:off x="487680" y="3526322"/>
              <a:ext cx="4989755" cy="3012590"/>
            </a:xfrm>
            <a:prstGeom prst="rect">
              <a:avLst/>
            </a:prstGeom>
          </p:spPr>
        </p:pic>
        <p:sp>
          <p:nvSpPr>
            <p:cNvPr id="33" name="TextBox 32"/>
            <p:cNvSpPr txBox="1"/>
            <p:nvPr/>
          </p:nvSpPr>
          <p:spPr>
            <a:xfrm>
              <a:off x="1066395" y="3195641"/>
              <a:ext cx="4400879" cy="338554"/>
            </a:xfrm>
            <a:prstGeom prst="rect">
              <a:avLst/>
            </a:prstGeom>
            <a:solidFill>
              <a:schemeClr val="bg1"/>
            </a:solidFill>
            <a:ln>
              <a:solidFill>
                <a:schemeClr val="tx1"/>
              </a:solidFill>
            </a:ln>
          </p:spPr>
          <p:txBody>
            <a:bodyPr wrap="square" rtlCol="0">
              <a:spAutoFit/>
            </a:bodyPr>
            <a:lstStyle/>
            <a:p>
              <a:pPr algn="ctr"/>
              <a:r>
                <a:rPr lang="en-US" sz="1600" b="1" dirty="0">
                  <a:solidFill>
                    <a:schemeClr val="accent6">
                      <a:lumMod val="50000"/>
                    </a:schemeClr>
                  </a:solidFill>
                  <a:latin typeface="+mn-lt"/>
                </a:rPr>
                <a:t>Oyster-Associated Reduction Processes</a:t>
              </a:r>
            </a:p>
          </p:txBody>
        </p:sp>
      </p:grpSp>
      <p:graphicFrame>
        <p:nvGraphicFramePr>
          <p:cNvPr id="9" name="Table 8"/>
          <p:cNvGraphicFramePr>
            <a:graphicFrameLocks noGrp="1"/>
          </p:cNvGraphicFramePr>
          <p:nvPr>
            <p:extLst>
              <p:ext uri="{D42A27DB-BD31-4B8C-83A1-F6EECF244321}">
                <p14:modId xmlns:p14="http://schemas.microsoft.com/office/powerpoint/2010/main" val="2410045106"/>
              </p:ext>
            </p:extLst>
          </p:nvPr>
        </p:nvGraphicFramePr>
        <p:xfrm>
          <a:off x="6561173" y="1695014"/>
          <a:ext cx="5459377" cy="3332480"/>
        </p:xfrm>
        <a:graphic>
          <a:graphicData uri="http://schemas.openxmlformats.org/drawingml/2006/table">
            <a:tbl>
              <a:tblPr firstRow="1" bandRow="1">
                <a:tableStyleId>{1E171933-4619-4E11-9A3F-F7608DF75F80}</a:tableStyleId>
              </a:tblPr>
              <a:tblGrid>
                <a:gridCol w="5459377">
                  <a:extLst>
                    <a:ext uri="{9D8B030D-6E8A-4147-A177-3AD203B41FA5}">
                      <a16:colId xmlns:a16="http://schemas.microsoft.com/office/drawing/2014/main" val="20000"/>
                    </a:ext>
                  </a:extLst>
                </a:gridCol>
              </a:tblGrid>
              <a:tr h="370840">
                <a:tc>
                  <a:txBody>
                    <a:bodyPr/>
                    <a:lstStyle/>
                    <a:p>
                      <a:pPr algn="ctr"/>
                      <a:r>
                        <a:rPr lang="en-US" dirty="0"/>
                        <a:t>Reduction</a:t>
                      </a:r>
                      <a:r>
                        <a:rPr lang="en-US" baseline="0" dirty="0"/>
                        <a:t> Effectiveness </a:t>
                      </a:r>
                      <a:r>
                        <a:rPr lang="en-US" dirty="0"/>
                        <a:t>Protocols</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dirty="0"/>
                        <a:t>1. Nitrogen Assimilation in Oyster Tissue</a:t>
                      </a:r>
                    </a:p>
                  </a:txBody>
                  <a:tcPr>
                    <a:solidFill>
                      <a:schemeClr val="bg1"/>
                    </a:solid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2. Nitrogen Assimilation in Oyster Shell</a:t>
                      </a:r>
                    </a:p>
                  </a:txBody>
                  <a:tcPr>
                    <a:solidFill>
                      <a:srgbClr val="9FE6FF"/>
                    </a:solid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3. Enhanced Denitrification Associated with Oysters</a:t>
                      </a:r>
                    </a:p>
                  </a:txBody>
                  <a:tcPr>
                    <a:solidFill>
                      <a:srgbClr val="CC99FF"/>
                    </a:solidFill>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4. Phosphorus Assimilation in Oyster Tissue</a:t>
                      </a:r>
                    </a:p>
                  </a:txBody>
                  <a:tcPr>
                    <a:solidFill>
                      <a:schemeClr val="bg1"/>
                    </a:solidFill>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5. Phosphorus Assimilation in Oyster Shell</a:t>
                      </a:r>
                    </a:p>
                  </a:txBody>
                  <a:tcPr>
                    <a:solidFill>
                      <a:srgbClr val="9FE6FF"/>
                    </a:solidFill>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Sediment Reduction Associated with Oysters</a:t>
                      </a:r>
                    </a:p>
                  </a:txBody>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Enhanced Nitrogen Burial Associated with Oysters</a:t>
                      </a:r>
                    </a:p>
                  </a:txBody>
                  <a:tcPr>
                    <a:solidFill>
                      <a:schemeClr val="bg1"/>
                    </a:solidFill>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8. Enhanced Phosphorus Burial Associated with Oysters</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11107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208347"/>
            <a:ext cx="11214964" cy="1005839"/>
          </a:xfrm>
        </p:spPr>
        <p:txBody>
          <a:bodyPr/>
          <a:lstStyle/>
          <a:p>
            <a:pPr algn="ctr"/>
            <a:r>
              <a:rPr lang="en-US" sz="3200" b="1" dirty="0">
                <a:solidFill>
                  <a:schemeClr val="tx2"/>
                </a:solidFill>
              </a:rPr>
              <a:t>Method to Determine Conservative </a:t>
            </a:r>
            <a:r>
              <a:rPr lang="en-US" sz="3200" b="1" u="sng" dirty="0">
                <a:solidFill>
                  <a:schemeClr val="tx2"/>
                </a:solidFill>
              </a:rPr>
              <a:t>Default</a:t>
            </a:r>
            <a:r>
              <a:rPr lang="en-US" sz="3200" b="1" dirty="0">
                <a:solidFill>
                  <a:schemeClr val="tx2"/>
                </a:solidFill>
              </a:rPr>
              <a:t> Values for the Amount of Nitrogen and Phosphorus Stored in Oyster Shell </a:t>
            </a:r>
          </a:p>
        </p:txBody>
      </p:sp>
      <p:sp>
        <p:nvSpPr>
          <p:cNvPr id="3" name="TextBox 2"/>
          <p:cNvSpPr txBox="1"/>
          <p:nvPr/>
        </p:nvSpPr>
        <p:spPr>
          <a:xfrm>
            <a:off x="535577" y="1276889"/>
            <a:ext cx="11403724" cy="4832092"/>
          </a:xfrm>
          <a:prstGeom prst="rect">
            <a:avLst/>
          </a:prstGeom>
          <a:noFill/>
        </p:spPr>
        <p:txBody>
          <a:bodyPr wrap="square" rtlCol="0">
            <a:spAutoFit/>
          </a:bodyPr>
          <a:lstStyle/>
          <a:p>
            <a:r>
              <a:rPr lang="en-US" sz="2400" b="1" dirty="0">
                <a:latin typeface="+mn-lt"/>
              </a:rPr>
              <a:t>Step 1:</a:t>
            </a:r>
            <a:r>
              <a:rPr lang="en-US" sz="2400" dirty="0">
                <a:latin typeface="+mn-lt"/>
              </a:rPr>
              <a:t> Determine the oyster shell height to shell dry weight relationship using quantile regression.</a:t>
            </a:r>
          </a:p>
          <a:p>
            <a:pPr marL="1371600" lvl="2" indent="-457200">
              <a:buFont typeface="Arial" panose="020B0604020202020204" pitchFamily="34" charset="0"/>
              <a:buChar char="•"/>
            </a:pPr>
            <a:r>
              <a:rPr lang="en-US" sz="2000" dirty="0">
                <a:latin typeface="+mn-lt"/>
              </a:rPr>
              <a:t>Shell dry weight needed to determine the amount of N and P stored in shell.</a:t>
            </a:r>
          </a:p>
          <a:p>
            <a:pPr marL="1371600" lvl="2" indent="-457200">
              <a:buFont typeface="Arial" panose="020B0604020202020204" pitchFamily="34" charset="0"/>
              <a:buChar char="•"/>
            </a:pPr>
            <a:r>
              <a:rPr lang="en-US" sz="2000" dirty="0">
                <a:latin typeface="+mn-lt"/>
              </a:rPr>
              <a:t>Quantile regression uses the median of the data—less influenced by extremes (good statistical approach to use with highly variable data).</a:t>
            </a:r>
          </a:p>
          <a:p>
            <a:pPr marL="1371600" lvl="2" indent="-457200">
              <a:buFont typeface="Arial" panose="020B0604020202020204" pitchFamily="34" charset="0"/>
              <a:buChar char="•"/>
            </a:pPr>
            <a:r>
              <a:rPr lang="en-US" sz="2000" dirty="0">
                <a:latin typeface="+mn-lt"/>
              </a:rPr>
              <a:t>Allows for consideration of various oyster growth influencing factors: ploidy, culture method and type, location/environment, and season.</a:t>
            </a:r>
          </a:p>
          <a:p>
            <a:r>
              <a:rPr lang="en-US" sz="2000" b="1" dirty="0">
                <a:latin typeface="+mn-lt"/>
              </a:rPr>
              <a:t> </a:t>
            </a:r>
          </a:p>
          <a:p>
            <a:r>
              <a:rPr lang="en-US" sz="2400" b="1" dirty="0">
                <a:latin typeface="+mn-lt"/>
              </a:rPr>
              <a:t>Step 2: </a:t>
            </a:r>
            <a:r>
              <a:rPr lang="en-US" sz="2400" dirty="0">
                <a:latin typeface="+mn-lt"/>
              </a:rPr>
              <a:t>Oyster size class ranges from first report are used to calculate the oyster shell dry weight with regression equations from Step 1.</a:t>
            </a:r>
          </a:p>
          <a:p>
            <a:r>
              <a:rPr lang="en-US" sz="2000" b="1" dirty="0">
                <a:latin typeface="+mn-lt"/>
              </a:rPr>
              <a:t> </a:t>
            </a:r>
          </a:p>
          <a:p>
            <a:r>
              <a:rPr lang="en-US" sz="2400" b="1" dirty="0">
                <a:latin typeface="+mn-lt"/>
              </a:rPr>
              <a:t>Step 3:</a:t>
            </a:r>
            <a:r>
              <a:rPr lang="en-US" sz="2400" dirty="0">
                <a:latin typeface="+mn-lt"/>
              </a:rPr>
              <a:t> The amount of N and P sequestered for the different size classes is determined by multiplying the shell weights from Step 2 by percent nitrogen and phosphorus content in oyster shell.</a:t>
            </a:r>
          </a:p>
        </p:txBody>
      </p:sp>
      <p:sp>
        <p:nvSpPr>
          <p:cNvPr id="5" name="Slide Number Placeholder 4"/>
          <p:cNvSpPr>
            <a:spLocks noGrp="1"/>
          </p:cNvSpPr>
          <p:nvPr>
            <p:ph type="sldNum" sz="quarter" idx="12"/>
          </p:nvPr>
        </p:nvSpPr>
        <p:spPr/>
        <p:txBody>
          <a:bodyPr/>
          <a:lstStyle/>
          <a:p>
            <a:pPr>
              <a:defRPr/>
            </a:pPr>
            <a:fld id="{A7802349-A581-464A-B9DB-483849EE9C8F}" type="slidenum">
              <a:rPr lang="en-US" altLang="en-US" smtClean="0"/>
              <a:pPr>
                <a:defRPr/>
              </a:pPr>
              <a:t>12</a:t>
            </a:fld>
            <a:endParaRPr lang="en-US" altLang="en-US" dirty="0"/>
          </a:p>
        </p:txBody>
      </p:sp>
    </p:spTree>
    <p:extLst>
      <p:ext uri="{BB962C8B-B14F-4D97-AF65-F5344CB8AC3E}">
        <p14:creationId xmlns:p14="http://schemas.microsoft.com/office/powerpoint/2010/main" val="2670966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0" y="-38788"/>
            <a:ext cx="12192000" cy="61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2800" b="1" dirty="0">
                <a:solidFill>
                  <a:schemeClr val="tx2"/>
                </a:solidFill>
              </a:rPr>
              <a:t>Method to Determine Amount of N and P Stored in Shell</a:t>
            </a:r>
          </a:p>
        </p:txBody>
      </p:sp>
      <p:sp>
        <p:nvSpPr>
          <p:cNvPr id="57" name="TextBox 56"/>
          <p:cNvSpPr txBox="1"/>
          <p:nvPr/>
        </p:nvSpPr>
        <p:spPr>
          <a:xfrm>
            <a:off x="6083495" y="3773845"/>
            <a:ext cx="5714192" cy="2954655"/>
          </a:xfrm>
          <a:prstGeom prst="rect">
            <a:avLst/>
          </a:prstGeom>
          <a:noFill/>
        </p:spPr>
        <p:txBody>
          <a:bodyPr wrap="square" rtlCol="0">
            <a:spAutoFit/>
          </a:bodyPr>
          <a:lstStyle/>
          <a:p>
            <a:r>
              <a:rPr lang="en-US" sz="2400" b="1" u="sng" dirty="0">
                <a:latin typeface="+mn-lt"/>
              </a:rPr>
              <a:t>Panel conclusions so far:</a:t>
            </a:r>
          </a:p>
          <a:p>
            <a:pPr marL="285750" indent="-285750">
              <a:buFont typeface="Arial" panose="020B0604020202020204" pitchFamily="34" charset="0"/>
              <a:buChar char="•"/>
            </a:pPr>
            <a:r>
              <a:rPr lang="en-US" dirty="0">
                <a:latin typeface="+mn-lt"/>
              </a:rPr>
              <a:t>Agreed that there is sufficient data to reliably determine shell weights from shell height data.</a:t>
            </a:r>
          </a:p>
          <a:p>
            <a:pPr marL="285750" indent="-285750">
              <a:buFont typeface="Arial" panose="020B0604020202020204" pitchFamily="34" charset="0"/>
              <a:buChar char="•"/>
            </a:pPr>
            <a:r>
              <a:rPr lang="en-US" dirty="0">
                <a:latin typeface="+mn-lt"/>
              </a:rPr>
              <a:t>Agreed that ploidy (diploid and triploid) and culture methods (with and without gear) should have separate regression equations.</a:t>
            </a:r>
          </a:p>
          <a:p>
            <a:pPr marL="285750" indent="-285750">
              <a:buFont typeface="Arial" panose="020B0604020202020204" pitchFamily="34" charset="0"/>
              <a:buChar char="•"/>
            </a:pPr>
            <a:r>
              <a:rPr lang="en-US" dirty="0">
                <a:latin typeface="+mn-lt"/>
              </a:rPr>
              <a:t>Season and location effects currently being evaluated</a:t>
            </a:r>
          </a:p>
          <a:p>
            <a:pPr marL="285750" indent="-285750">
              <a:buFont typeface="Arial" panose="020B0604020202020204" pitchFamily="34" charset="0"/>
              <a:buChar char="•"/>
            </a:pPr>
            <a:r>
              <a:rPr lang="en-US" dirty="0">
                <a:latin typeface="+mn-lt"/>
              </a:rPr>
              <a:t>Literature review showed that </a:t>
            </a:r>
            <a:r>
              <a:rPr lang="en-US" b="1" dirty="0">
                <a:latin typeface="+mn-lt"/>
              </a:rPr>
              <a:t>average N content in shell = 0.20% and P = 0.04%</a:t>
            </a:r>
          </a:p>
          <a:p>
            <a:pPr marL="285750" indent="-285750">
              <a:buFont typeface="Arial" panose="020B0604020202020204" pitchFamily="34" charset="0"/>
              <a:buChar char="•"/>
            </a:pPr>
            <a:endParaRPr lang="en-US" dirty="0">
              <a:latin typeface="+mn-lt"/>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76" y="571752"/>
            <a:ext cx="4882804" cy="3068721"/>
          </a:xfrm>
          <a:prstGeom prst="rect">
            <a:avLst/>
          </a:prstGeom>
        </p:spPr>
      </p:pic>
      <p:grpSp>
        <p:nvGrpSpPr>
          <p:cNvPr id="52" name="Group 51"/>
          <p:cNvGrpSpPr/>
          <p:nvPr/>
        </p:nvGrpSpPr>
        <p:grpSpPr>
          <a:xfrm>
            <a:off x="1402442" y="843902"/>
            <a:ext cx="3982164" cy="1110759"/>
            <a:chOff x="8499015" y="1060367"/>
            <a:chExt cx="3982164" cy="1110759"/>
          </a:xfrm>
        </p:grpSpPr>
        <p:grpSp>
          <p:nvGrpSpPr>
            <p:cNvPr id="40" name="Group 39"/>
            <p:cNvGrpSpPr/>
            <p:nvPr/>
          </p:nvGrpSpPr>
          <p:grpSpPr>
            <a:xfrm>
              <a:off x="8499015" y="1060367"/>
              <a:ext cx="3982164" cy="338554"/>
              <a:chOff x="631040" y="4277624"/>
              <a:chExt cx="3982164" cy="338554"/>
            </a:xfrm>
          </p:grpSpPr>
          <p:cxnSp>
            <p:nvCxnSpPr>
              <p:cNvPr id="41" name="Straight Connector 40"/>
              <p:cNvCxnSpPr/>
              <p:nvPr/>
            </p:nvCxnSpPr>
            <p:spPr>
              <a:xfrm flipV="1">
                <a:off x="631040" y="4446901"/>
                <a:ext cx="428400" cy="2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059440" y="4277624"/>
                <a:ext cx="3553764" cy="338554"/>
              </a:xfrm>
              <a:prstGeom prst="rect">
                <a:avLst/>
              </a:prstGeom>
              <a:noFill/>
            </p:spPr>
            <p:txBody>
              <a:bodyPr wrap="square" rtlCol="0">
                <a:spAutoFit/>
              </a:bodyPr>
              <a:lstStyle/>
              <a:p>
                <a:r>
                  <a:rPr lang="en-US" sz="1600" dirty="0">
                    <a:latin typeface="+mn-lt"/>
                  </a:rPr>
                  <a:t>0.5 Quantile of Data Subset </a:t>
                </a:r>
              </a:p>
            </p:txBody>
          </p:sp>
        </p:grpSp>
        <p:sp>
          <p:nvSpPr>
            <p:cNvPr id="48" name="Oval 47"/>
            <p:cNvSpPr/>
            <p:nvPr/>
          </p:nvSpPr>
          <p:spPr>
            <a:xfrm>
              <a:off x="8572426" y="1619750"/>
              <a:ext cx="136441" cy="160862"/>
            </a:xfrm>
            <a:prstGeom prst="ellipse">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8578498" y="1948195"/>
              <a:ext cx="136443" cy="142820"/>
            </a:xfrm>
            <a:prstGeom prst="ellipse">
              <a:avLst/>
            </a:prstGeom>
            <a:solidFill>
              <a:srgbClr val="60E5EC"/>
            </a:solidFill>
            <a:ln>
              <a:solidFill>
                <a:srgbClr val="60E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8716734" y="1525829"/>
              <a:ext cx="810221" cy="338554"/>
            </a:xfrm>
            <a:prstGeom prst="rect">
              <a:avLst/>
            </a:prstGeom>
            <a:noFill/>
          </p:spPr>
          <p:txBody>
            <a:bodyPr wrap="none" rtlCol="0">
              <a:spAutoFit/>
            </a:bodyPr>
            <a:lstStyle/>
            <a:p>
              <a:r>
                <a:rPr lang="en-US" sz="1600" dirty="0">
                  <a:latin typeface="+mn-lt"/>
                </a:rPr>
                <a:t>All data</a:t>
              </a:r>
            </a:p>
          </p:txBody>
        </p:sp>
        <p:sp>
          <p:nvSpPr>
            <p:cNvPr id="51" name="TextBox 50"/>
            <p:cNvSpPr txBox="1"/>
            <p:nvPr/>
          </p:nvSpPr>
          <p:spPr>
            <a:xfrm>
              <a:off x="8716734" y="1832572"/>
              <a:ext cx="1162367" cy="338554"/>
            </a:xfrm>
            <a:prstGeom prst="rect">
              <a:avLst/>
            </a:prstGeom>
            <a:noFill/>
          </p:spPr>
          <p:txBody>
            <a:bodyPr wrap="none" rtlCol="0">
              <a:spAutoFit/>
            </a:bodyPr>
            <a:lstStyle/>
            <a:p>
              <a:r>
                <a:rPr lang="en-US" sz="1600" dirty="0">
                  <a:latin typeface="+mn-lt"/>
                </a:rPr>
                <a:t>Data subset</a:t>
              </a:r>
            </a:p>
          </p:txBody>
        </p:sp>
      </p:gr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658" y="571752"/>
            <a:ext cx="4982303" cy="3089355"/>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576" y="3700841"/>
            <a:ext cx="4882804" cy="3027659"/>
          </a:xfrm>
          <a:prstGeom prst="rect">
            <a:avLst/>
          </a:prstGeom>
        </p:spPr>
      </p:pic>
      <p:cxnSp>
        <p:nvCxnSpPr>
          <p:cNvPr id="37" name="Straight Connector 36"/>
          <p:cNvCxnSpPr/>
          <p:nvPr/>
        </p:nvCxnSpPr>
        <p:spPr>
          <a:xfrm flipV="1">
            <a:off x="1405961" y="1235702"/>
            <a:ext cx="428400" cy="267"/>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23361" y="1065524"/>
            <a:ext cx="607730" cy="338554"/>
          </a:xfrm>
          <a:prstGeom prst="rect">
            <a:avLst/>
          </a:prstGeom>
          <a:noFill/>
        </p:spPr>
        <p:txBody>
          <a:bodyPr wrap="none" rtlCol="0">
            <a:spAutoFit/>
          </a:bodyPr>
          <a:lstStyle/>
          <a:p>
            <a:r>
              <a:rPr lang="en-US" sz="1600" dirty="0">
                <a:latin typeface="+mn-lt"/>
              </a:rPr>
              <a:t>Error</a:t>
            </a:r>
          </a:p>
        </p:txBody>
      </p:sp>
      <p:sp>
        <p:nvSpPr>
          <p:cNvPr id="58" name="TextBox 57"/>
          <p:cNvSpPr txBox="1"/>
          <p:nvPr/>
        </p:nvSpPr>
        <p:spPr>
          <a:xfrm>
            <a:off x="1566535" y="1837729"/>
            <a:ext cx="1597104" cy="338554"/>
          </a:xfrm>
          <a:prstGeom prst="rect">
            <a:avLst/>
          </a:prstGeom>
          <a:noFill/>
        </p:spPr>
        <p:txBody>
          <a:bodyPr wrap="none" rtlCol="0">
            <a:spAutoFit/>
          </a:bodyPr>
          <a:lstStyle/>
          <a:p>
            <a:r>
              <a:rPr lang="en-US" sz="1600" dirty="0">
                <a:latin typeface="+mn-lt"/>
              </a:rPr>
              <a:t>n = 4,296 oysters</a:t>
            </a:r>
          </a:p>
        </p:txBody>
      </p:sp>
      <p:sp>
        <p:nvSpPr>
          <p:cNvPr id="59" name="TextBox 58"/>
          <p:cNvSpPr txBox="1"/>
          <p:nvPr/>
        </p:nvSpPr>
        <p:spPr>
          <a:xfrm>
            <a:off x="6374872" y="843738"/>
            <a:ext cx="1441613" cy="338554"/>
          </a:xfrm>
          <a:prstGeom prst="rect">
            <a:avLst/>
          </a:prstGeom>
          <a:noFill/>
        </p:spPr>
        <p:txBody>
          <a:bodyPr wrap="none" rtlCol="0">
            <a:spAutoFit/>
          </a:bodyPr>
          <a:lstStyle/>
          <a:p>
            <a:r>
              <a:rPr lang="en-US" sz="1600" dirty="0">
                <a:latin typeface="+mn-lt"/>
              </a:rPr>
              <a:t>n = 503 oysters</a:t>
            </a:r>
          </a:p>
        </p:txBody>
      </p:sp>
      <p:sp>
        <p:nvSpPr>
          <p:cNvPr id="60" name="TextBox 59"/>
          <p:cNvSpPr txBox="1"/>
          <p:nvPr/>
        </p:nvSpPr>
        <p:spPr>
          <a:xfrm>
            <a:off x="1223752" y="3966957"/>
            <a:ext cx="2473819" cy="584775"/>
          </a:xfrm>
          <a:prstGeom prst="rect">
            <a:avLst/>
          </a:prstGeom>
          <a:noFill/>
        </p:spPr>
        <p:txBody>
          <a:bodyPr wrap="none" rtlCol="0">
            <a:spAutoFit/>
          </a:bodyPr>
          <a:lstStyle/>
          <a:p>
            <a:r>
              <a:rPr lang="en-US" sz="1600" dirty="0">
                <a:latin typeface="+mn-lt"/>
              </a:rPr>
              <a:t>n = 2,332 oysters (in gear)</a:t>
            </a:r>
          </a:p>
          <a:p>
            <a:r>
              <a:rPr lang="en-US" sz="1600" dirty="0">
                <a:latin typeface="+mn-lt"/>
              </a:rPr>
              <a:t>n = 0 oysters (without gear)</a:t>
            </a:r>
          </a:p>
        </p:txBody>
      </p:sp>
      <p:sp>
        <p:nvSpPr>
          <p:cNvPr id="2" name="TextBox 1"/>
          <p:cNvSpPr txBox="1"/>
          <p:nvPr/>
        </p:nvSpPr>
        <p:spPr>
          <a:xfrm>
            <a:off x="2921924" y="3420530"/>
            <a:ext cx="1087120" cy="215444"/>
          </a:xfrm>
          <a:prstGeom prst="rect">
            <a:avLst/>
          </a:prstGeom>
          <a:solidFill>
            <a:schemeClr val="bg1"/>
          </a:solidFill>
        </p:spPr>
        <p:txBody>
          <a:bodyPr wrap="square" rtlCol="0">
            <a:spAutoFit/>
          </a:bodyPr>
          <a:lstStyle/>
          <a:p>
            <a:r>
              <a:rPr lang="en-US" sz="800" dirty="0"/>
              <a:t>Shell Height (mm)</a:t>
            </a:r>
          </a:p>
        </p:txBody>
      </p:sp>
      <p:sp>
        <p:nvSpPr>
          <p:cNvPr id="61" name="TextBox 60"/>
          <p:cNvSpPr txBox="1"/>
          <p:nvPr/>
        </p:nvSpPr>
        <p:spPr>
          <a:xfrm>
            <a:off x="2921924" y="6512621"/>
            <a:ext cx="1087120" cy="215444"/>
          </a:xfrm>
          <a:prstGeom prst="rect">
            <a:avLst/>
          </a:prstGeom>
          <a:solidFill>
            <a:schemeClr val="bg1"/>
          </a:solidFill>
        </p:spPr>
        <p:txBody>
          <a:bodyPr wrap="square" rtlCol="0">
            <a:spAutoFit/>
          </a:bodyPr>
          <a:lstStyle/>
          <a:p>
            <a:r>
              <a:rPr lang="en-US" sz="800" dirty="0"/>
              <a:t>Shell Height (mm)</a:t>
            </a:r>
          </a:p>
        </p:txBody>
      </p:sp>
      <p:sp>
        <p:nvSpPr>
          <p:cNvPr id="62" name="TextBox 61"/>
          <p:cNvSpPr txBox="1"/>
          <p:nvPr/>
        </p:nvSpPr>
        <p:spPr>
          <a:xfrm>
            <a:off x="7993612" y="3433605"/>
            <a:ext cx="1087120" cy="215444"/>
          </a:xfrm>
          <a:prstGeom prst="rect">
            <a:avLst/>
          </a:prstGeom>
          <a:solidFill>
            <a:schemeClr val="bg1"/>
          </a:solidFill>
        </p:spPr>
        <p:txBody>
          <a:bodyPr wrap="square" rtlCol="0">
            <a:spAutoFit/>
          </a:bodyPr>
          <a:lstStyle/>
          <a:p>
            <a:r>
              <a:rPr lang="en-US" sz="800" dirty="0"/>
              <a:t>Shell Height (mm)</a:t>
            </a:r>
          </a:p>
        </p:txBody>
      </p:sp>
      <p:sp>
        <p:nvSpPr>
          <p:cNvPr id="3" name="TextBox 2"/>
          <p:cNvSpPr txBox="1"/>
          <p:nvPr/>
        </p:nvSpPr>
        <p:spPr>
          <a:xfrm>
            <a:off x="1099422" y="589019"/>
            <a:ext cx="4623957" cy="276999"/>
          </a:xfrm>
          <a:prstGeom prst="rect">
            <a:avLst/>
          </a:prstGeom>
          <a:solidFill>
            <a:schemeClr val="bg1"/>
          </a:solidFill>
        </p:spPr>
        <p:txBody>
          <a:bodyPr wrap="square" rtlCol="0">
            <a:spAutoFit/>
          </a:bodyPr>
          <a:lstStyle/>
          <a:p>
            <a:pPr algn="ctr"/>
            <a:r>
              <a:rPr lang="en-US" sz="1200" dirty="0"/>
              <a:t>Diploids Grown Without Gear</a:t>
            </a:r>
          </a:p>
        </p:txBody>
      </p:sp>
      <p:sp>
        <p:nvSpPr>
          <p:cNvPr id="24" name="TextBox 23"/>
          <p:cNvSpPr txBox="1"/>
          <p:nvPr/>
        </p:nvSpPr>
        <p:spPr>
          <a:xfrm>
            <a:off x="6340333" y="569246"/>
            <a:ext cx="4499628" cy="276999"/>
          </a:xfrm>
          <a:prstGeom prst="rect">
            <a:avLst/>
          </a:prstGeom>
          <a:solidFill>
            <a:schemeClr val="bg1"/>
          </a:solidFill>
        </p:spPr>
        <p:txBody>
          <a:bodyPr wrap="square" rtlCol="0">
            <a:spAutoFit/>
          </a:bodyPr>
          <a:lstStyle/>
          <a:p>
            <a:pPr algn="ctr"/>
            <a:r>
              <a:rPr lang="en-US" sz="1200" dirty="0"/>
              <a:t>Diploids Grown in Gear</a:t>
            </a:r>
          </a:p>
        </p:txBody>
      </p:sp>
      <p:sp>
        <p:nvSpPr>
          <p:cNvPr id="25" name="TextBox 24"/>
          <p:cNvSpPr txBox="1"/>
          <p:nvPr/>
        </p:nvSpPr>
        <p:spPr>
          <a:xfrm>
            <a:off x="1135225" y="3694180"/>
            <a:ext cx="4552349" cy="276999"/>
          </a:xfrm>
          <a:prstGeom prst="rect">
            <a:avLst/>
          </a:prstGeom>
          <a:solidFill>
            <a:schemeClr val="bg1"/>
          </a:solidFill>
        </p:spPr>
        <p:txBody>
          <a:bodyPr wrap="square" rtlCol="0">
            <a:spAutoFit/>
          </a:bodyPr>
          <a:lstStyle/>
          <a:p>
            <a:pPr algn="ctr"/>
            <a:r>
              <a:rPr lang="en-US" sz="1200" dirty="0"/>
              <a:t>Triploids Grown in Gear</a:t>
            </a:r>
          </a:p>
        </p:txBody>
      </p:sp>
    </p:spTree>
    <p:extLst>
      <p:ext uri="{BB962C8B-B14F-4D97-AF65-F5344CB8AC3E}">
        <p14:creationId xmlns:p14="http://schemas.microsoft.com/office/powerpoint/2010/main" val="117839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64" y="80387"/>
            <a:ext cx="11704228" cy="945931"/>
          </a:xfrm>
        </p:spPr>
        <p:txBody>
          <a:bodyPr/>
          <a:lstStyle/>
          <a:p>
            <a:pPr algn="ctr"/>
            <a:r>
              <a:rPr lang="en-US" sz="2800" b="1" dirty="0">
                <a:solidFill>
                  <a:srgbClr val="002060"/>
                </a:solidFill>
                <a:latin typeface="+mn-lt"/>
              </a:rPr>
              <a:t>Evaluation of Shell Dissolution Literature</a:t>
            </a:r>
          </a:p>
        </p:txBody>
      </p:sp>
      <p:sp>
        <p:nvSpPr>
          <p:cNvPr id="5" name="Slide Number Placeholder 4"/>
          <p:cNvSpPr>
            <a:spLocks noGrp="1"/>
          </p:cNvSpPr>
          <p:nvPr>
            <p:ph type="sldNum" sz="quarter" idx="12"/>
          </p:nvPr>
        </p:nvSpPr>
        <p:spPr/>
        <p:txBody>
          <a:bodyPr/>
          <a:lstStyle/>
          <a:p>
            <a:pPr>
              <a:defRPr/>
            </a:pPr>
            <a:fld id="{A7802349-A581-464A-B9DB-483849EE9C8F}" type="slidenum">
              <a:rPr lang="en-US" altLang="en-US" smtClean="0"/>
              <a:pPr>
                <a:defRPr/>
              </a:pPr>
              <a:t>14</a:t>
            </a:fld>
            <a:endParaRPr lang="en-US" altLang="en-US" dirty="0"/>
          </a:p>
        </p:txBody>
      </p:sp>
      <p:sp>
        <p:nvSpPr>
          <p:cNvPr id="7" name="Content Placeholder 2"/>
          <p:cNvSpPr>
            <a:spLocks/>
          </p:cNvSpPr>
          <p:nvPr/>
        </p:nvSpPr>
        <p:spPr bwMode="auto">
          <a:xfrm>
            <a:off x="556829" y="866049"/>
            <a:ext cx="11254404" cy="569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914400" indent="-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95400" indent="-381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1717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6289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0861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5433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0005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009650" lvl="2" indent="-171450" eaLnBrk="1" hangingPunct="1"/>
            <a:endParaRPr lang="en-US" altLang="en-US" sz="1000" dirty="0">
              <a:latin typeface="+mn-lt"/>
            </a:endParaRPr>
          </a:p>
          <a:p>
            <a:pPr lvl="1" eaLnBrk="1" hangingPunct="1"/>
            <a:r>
              <a:rPr lang="en-US" altLang="en-US" sz="2800" dirty="0">
                <a:latin typeface="+mn-lt"/>
              </a:rPr>
              <a:t>Five studies evaluated loss of carbonate shell structure but not the loss of N and P, and some studies did not differentiate between shell loss from dissolution and shell loss from burial.</a:t>
            </a:r>
          </a:p>
          <a:p>
            <a:pPr lvl="1" eaLnBrk="1" hangingPunct="1"/>
            <a:endParaRPr lang="en-US" altLang="en-US" sz="2800" dirty="0">
              <a:latin typeface="+mn-lt"/>
            </a:endParaRPr>
          </a:p>
          <a:p>
            <a:pPr lvl="1" eaLnBrk="1" hangingPunct="1"/>
            <a:r>
              <a:rPr lang="en-US" altLang="en-US" sz="2800" dirty="0">
                <a:latin typeface="+mn-lt"/>
              </a:rPr>
              <a:t>One study (</a:t>
            </a:r>
            <a:r>
              <a:rPr lang="en-US" altLang="en-US" sz="2800" dirty="0" err="1">
                <a:latin typeface="+mn-lt"/>
              </a:rPr>
              <a:t>Waldbusser</a:t>
            </a:r>
            <a:r>
              <a:rPr lang="en-US" altLang="en-US" sz="2800" dirty="0">
                <a:latin typeface="+mn-lt"/>
              </a:rPr>
              <a:t> et al. 2011) measured carbonate dissolution rates directly, but may not adequately account for what is happening in the field because it was a laboratory study over a short period of time.</a:t>
            </a:r>
          </a:p>
          <a:p>
            <a:pPr lvl="1" eaLnBrk="1" hangingPunct="1"/>
            <a:endParaRPr lang="en-US" altLang="en-US" sz="2800" dirty="0">
              <a:latin typeface="+mn-lt"/>
            </a:endParaRPr>
          </a:p>
          <a:p>
            <a:pPr lvl="1" eaLnBrk="1" hangingPunct="1"/>
            <a:r>
              <a:rPr lang="en-US" altLang="en-US" sz="2800" dirty="0">
                <a:latin typeface="+mn-lt"/>
              </a:rPr>
              <a:t>With existing science, the Panel is not confident in assigning a default reduction to account for N and P that may dissolve back into the water when shells are returned to the Bay. </a:t>
            </a:r>
          </a:p>
        </p:txBody>
      </p:sp>
    </p:spTree>
    <p:extLst>
      <p:ext uri="{BB962C8B-B14F-4D97-AF65-F5344CB8AC3E}">
        <p14:creationId xmlns:p14="http://schemas.microsoft.com/office/powerpoint/2010/main" val="33107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208347"/>
            <a:ext cx="11214964" cy="1005839"/>
          </a:xfrm>
        </p:spPr>
        <p:txBody>
          <a:bodyPr/>
          <a:lstStyle/>
          <a:p>
            <a:pPr algn="ctr"/>
            <a:r>
              <a:rPr lang="en-US" sz="3200" b="1" dirty="0">
                <a:solidFill>
                  <a:schemeClr val="tx2"/>
                </a:solidFill>
              </a:rPr>
              <a:t>Conclusions So Far: N and P Assimilated in Oyster Shell Protocol for Private Oyster Aquaculture</a:t>
            </a:r>
          </a:p>
        </p:txBody>
      </p:sp>
      <p:sp>
        <p:nvSpPr>
          <p:cNvPr id="3" name="TextBox 2"/>
          <p:cNvSpPr txBox="1"/>
          <p:nvPr/>
        </p:nvSpPr>
        <p:spPr>
          <a:xfrm>
            <a:off x="441197" y="1335256"/>
            <a:ext cx="11403724" cy="387798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n-lt"/>
              </a:rPr>
              <a:t>There is a potential reduction associated with the amount of N and P sequestered in harvested shell, but the reduction effectiveness can’t be determined at this time due to lack of information on dissolution rates for shells returned to the Bay.</a:t>
            </a:r>
          </a:p>
          <a:p>
            <a:endParaRPr lang="en-US" dirty="0">
              <a:latin typeface="+mn-lt"/>
            </a:endParaRPr>
          </a:p>
          <a:p>
            <a:pPr marL="342900" indent="-342900">
              <a:buFont typeface="Arial" panose="020B0604020202020204" pitchFamily="34" charset="0"/>
              <a:buChar char="•"/>
            </a:pPr>
            <a:r>
              <a:rPr lang="en-US" sz="2400" dirty="0">
                <a:latin typeface="+mn-lt"/>
              </a:rPr>
              <a:t>Panel recommends separate shell height to shell weight regression equations for diploid with gear and diploid without gear.</a:t>
            </a:r>
          </a:p>
          <a:p>
            <a:endParaRPr lang="en-US" dirty="0">
              <a:latin typeface="+mn-lt"/>
            </a:endParaRPr>
          </a:p>
          <a:p>
            <a:pPr marL="342900" indent="-342900">
              <a:buFont typeface="Arial" panose="020B0604020202020204" pitchFamily="34" charset="0"/>
              <a:buChar char="•"/>
            </a:pPr>
            <a:r>
              <a:rPr lang="en-US" sz="2400" dirty="0">
                <a:latin typeface="+mn-lt"/>
              </a:rPr>
              <a:t>Panel recommends a separate triploid regression equation using available triploid with gear data.</a:t>
            </a:r>
          </a:p>
          <a:p>
            <a:pPr lvl="1"/>
            <a:endParaRPr lang="en-US" dirty="0">
              <a:latin typeface="+mn-lt"/>
            </a:endParaRPr>
          </a:p>
          <a:p>
            <a:pPr marL="285750" indent="-285750">
              <a:buFont typeface="Arial" panose="020B0604020202020204" pitchFamily="34" charset="0"/>
              <a:buChar char="•"/>
            </a:pPr>
            <a:r>
              <a:rPr lang="en-US" sz="2400" dirty="0">
                <a:latin typeface="+mn-lt"/>
              </a:rPr>
              <a:t>Literature review showed that </a:t>
            </a:r>
            <a:r>
              <a:rPr lang="en-US" sz="2400" b="1" dirty="0">
                <a:latin typeface="+mn-lt"/>
              </a:rPr>
              <a:t>average N content in shell = 0.20% and P = 0.04%</a:t>
            </a:r>
            <a:endParaRPr lang="en-US" sz="2400" dirty="0">
              <a:latin typeface="+mn-lt"/>
            </a:endParaRPr>
          </a:p>
        </p:txBody>
      </p:sp>
      <p:sp>
        <p:nvSpPr>
          <p:cNvPr id="5" name="Slide Number Placeholder 4"/>
          <p:cNvSpPr>
            <a:spLocks noGrp="1"/>
          </p:cNvSpPr>
          <p:nvPr>
            <p:ph type="sldNum" sz="quarter" idx="12"/>
          </p:nvPr>
        </p:nvSpPr>
        <p:spPr/>
        <p:txBody>
          <a:bodyPr/>
          <a:lstStyle/>
          <a:p>
            <a:pPr>
              <a:defRPr/>
            </a:pPr>
            <a:fld id="{A7802349-A581-464A-B9DB-483849EE9C8F}" type="slidenum">
              <a:rPr lang="en-US" altLang="en-US" smtClean="0"/>
              <a:pPr>
                <a:defRPr/>
              </a:pPr>
              <a:t>15</a:t>
            </a:fld>
            <a:endParaRPr lang="en-US" altLang="en-US" dirty="0"/>
          </a:p>
        </p:txBody>
      </p:sp>
    </p:spTree>
    <p:extLst>
      <p:ext uri="{BB962C8B-B14F-4D97-AF65-F5344CB8AC3E}">
        <p14:creationId xmlns:p14="http://schemas.microsoft.com/office/powerpoint/2010/main" val="3627765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4281" y="303197"/>
            <a:ext cx="11789922" cy="1030828"/>
          </a:xfrm>
        </p:spPr>
        <p:txBody>
          <a:bodyPr/>
          <a:lstStyle/>
          <a:p>
            <a:pPr algn="ctr"/>
            <a:r>
              <a:rPr lang="en-US" sz="3600" b="1" dirty="0">
                <a:solidFill>
                  <a:srgbClr val="002060"/>
                </a:solidFill>
              </a:rPr>
              <a:t>Enhanced Denitrification Associated with Oysters – </a:t>
            </a:r>
            <a:br>
              <a:rPr lang="en-US" sz="3600" b="1" dirty="0">
                <a:solidFill>
                  <a:srgbClr val="002060"/>
                </a:solidFill>
              </a:rPr>
            </a:br>
            <a:r>
              <a:rPr lang="en-US" sz="3600" b="1" dirty="0">
                <a:solidFill>
                  <a:srgbClr val="002060"/>
                </a:solidFill>
              </a:rPr>
              <a:t>Data Availability and Challenges</a:t>
            </a:r>
          </a:p>
        </p:txBody>
      </p:sp>
      <p:sp>
        <p:nvSpPr>
          <p:cNvPr id="6" name="Content Placeholder 5"/>
          <p:cNvSpPr>
            <a:spLocks noGrp="1"/>
          </p:cNvSpPr>
          <p:nvPr>
            <p:ph idx="1"/>
          </p:nvPr>
        </p:nvSpPr>
        <p:spPr>
          <a:xfrm>
            <a:off x="517186" y="1476376"/>
            <a:ext cx="11477017" cy="5105177"/>
          </a:xfrm>
        </p:spPr>
        <p:txBody>
          <a:bodyPr>
            <a:normAutofit lnSpcReduction="10000"/>
          </a:bodyPr>
          <a:lstStyle/>
          <a:p>
            <a:r>
              <a:rPr lang="en-US" dirty="0"/>
              <a:t>Direct measurement of net flux of N</a:t>
            </a:r>
            <a:r>
              <a:rPr lang="en-US" baseline="-25000" dirty="0"/>
              <a:t>2</a:t>
            </a:r>
            <a:r>
              <a:rPr lang="en-US" dirty="0"/>
              <a:t>-N per unit area is needed </a:t>
            </a:r>
          </a:p>
          <a:p>
            <a:pPr lvl="1"/>
            <a:r>
              <a:rPr lang="en-US" dirty="0"/>
              <a:t>Denitrification would be measured at an area with oysters and a control site without oysters to calculate the nitrogen reduction potential from enhanced denitrification at the site level. </a:t>
            </a:r>
          </a:p>
          <a:p>
            <a:r>
              <a:rPr lang="en-US" dirty="0"/>
              <a:t>In the Chesapeake Bay, we have more data on denitrification associated with oyster restoration and aquaculture than any other region.</a:t>
            </a:r>
          </a:p>
          <a:p>
            <a:pPr lvl="1"/>
            <a:r>
              <a:rPr lang="en-US" dirty="0"/>
              <a:t>There are still a relatively few studies.</a:t>
            </a:r>
          </a:p>
          <a:p>
            <a:pPr lvl="1"/>
            <a:r>
              <a:rPr lang="en-US" dirty="0"/>
              <a:t>Given variability in data, site-specific estimates are recommended at this time until adequate data become available to determine a default rate.</a:t>
            </a:r>
          </a:p>
          <a:p>
            <a:pPr marL="457200" lvl="1" indent="0">
              <a:buNone/>
            </a:pPr>
            <a:endParaRPr lang="en-US" sz="900" dirty="0"/>
          </a:p>
          <a:p>
            <a:r>
              <a:rPr lang="en-US" dirty="0"/>
              <a:t>Determining the total nitrogen reduction potential from enhanced denitrification requires knowing the fate of biodeposits.</a:t>
            </a:r>
          </a:p>
          <a:p>
            <a:pPr lvl="1"/>
            <a:r>
              <a:rPr lang="en-US" dirty="0"/>
              <a:t>Biodeposits could be denitrified elsewhere (few data exist for this parameter—research gap); measured denitrification likely underestimates the reduction.</a:t>
            </a:r>
          </a:p>
          <a:p>
            <a:pPr marL="0" indent="0">
              <a:buNone/>
            </a:pPr>
            <a:endParaRPr lang="en-US" dirty="0"/>
          </a:p>
        </p:txBody>
      </p:sp>
      <p:sp>
        <p:nvSpPr>
          <p:cNvPr id="2" name="Slide Number Placeholder 1"/>
          <p:cNvSpPr>
            <a:spLocks noGrp="1"/>
          </p:cNvSpPr>
          <p:nvPr>
            <p:ph type="sldNum" sz="quarter" idx="12"/>
          </p:nvPr>
        </p:nvSpPr>
        <p:spPr/>
        <p:txBody>
          <a:bodyPr/>
          <a:lstStyle/>
          <a:p>
            <a:pPr>
              <a:defRPr/>
            </a:pPr>
            <a:fld id="{A7802349-A581-464A-B9DB-483849EE9C8F}" type="slidenum">
              <a:rPr lang="en-US" altLang="en-US" smtClean="0"/>
              <a:pPr>
                <a:defRPr/>
              </a:pPr>
              <a:t>16</a:t>
            </a:fld>
            <a:endParaRPr lang="en-US" altLang="en-US" dirty="0"/>
          </a:p>
        </p:txBody>
      </p:sp>
    </p:spTree>
    <p:extLst>
      <p:ext uri="{BB962C8B-B14F-4D97-AF65-F5344CB8AC3E}">
        <p14:creationId xmlns:p14="http://schemas.microsoft.com/office/powerpoint/2010/main" val="2509601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56231"/>
          </a:xfrm>
        </p:spPr>
        <p:txBody>
          <a:bodyPr/>
          <a:lstStyle/>
          <a:p>
            <a:pPr algn="ctr"/>
            <a:r>
              <a:rPr lang="en-US" sz="3600" b="1" dirty="0">
                <a:solidFill>
                  <a:srgbClr val="002060"/>
                </a:solidFill>
              </a:rPr>
              <a:t>Denitrification Literature Review – High Variability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78" y="1262083"/>
            <a:ext cx="4537604" cy="460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8209" y="5984064"/>
            <a:ext cx="3500387" cy="646331"/>
          </a:xfrm>
          <a:prstGeom prst="rect">
            <a:avLst/>
          </a:prstGeom>
          <a:noFill/>
        </p:spPr>
        <p:txBody>
          <a:bodyPr wrap="square" rtlCol="0">
            <a:spAutoFit/>
          </a:bodyPr>
          <a:lstStyle/>
          <a:p>
            <a:r>
              <a:rPr lang="en-US" dirty="0">
                <a:latin typeface="+mn-lt"/>
              </a:rPr>
              <a:t>Low = minimum rate observed</a:t>
            </a:r>
          </a:p>
          <a:p>
            <a:r>
              <a:rPr lang="en-US" dirty="0">
                <a:latin typeface="+mn-lt"/>
              </a:rPr>
              <a:t>High = maximum rate observed</a:t>
            </a:r>
          </a:p>
        </p:txBody>
      </p:sp>
      <p:sp>
        <p:nvSpPr>
          <p:cNvPr id="4" name="TextBox 3"/>
          <p:cNvSpPr txBox="1"/>
          <p:nvPr/>
        </p:nvSpPr>
        <p:spPr>
          <a:xfrm>
            <a:off x="631265" y="892751"/>
            <a:ext cx="4598817" cy="369332"/>
          </a:xfrm>
          <a:prstGeom prst="rect">
            <a:avLst/>
          </a:prstGeom>
          <a:noFill/>
        </p:spPr>
        <p:txBody>
          <a:bodyPr wrap="square" rtlCol="0">
            <a:spAutoFit/>
          </a:bodyPr>
          <a:lstStyle/>
          <a:p>
            <a:r>
              <a:rPr lang="en-US" b="1" dirty="0">
                <a:latin typeface="+mn-lt"/>
              </a:rPr>
              <a:t>Chesapeake Bay, Restoration-Related</a:t>
            </a:r>
          </a:p>
        </p:txBody>
      </p:sp>
      <p:pic>
        <p:nvPicPr>
          <p:cNvPr id="7" name="Picture 6"/>
          <p:cNvPicPr>
            <a:picLocks noChangeAspect="1"/>
          </p:cNvPicPr>
          <p:nvPr/>
        </p:nvPicPr>
        <p:blipFill>
          <a:blip r:embed="rId4"/>
          <a:stretch>
            <a:fillRect/>
          </a:stretch>
        </p:blipFill>
        <p:spPr>
          <a:xfrm>
            <a:off x="5610578" y="1297003"/>
            <a:ext cx="6000043" cy="4244504"/>
          </a:xfrm>
          <a:prstGeom prst="rect">
            <a:avLst/>
          </a:prstGeom>
        </p:spPr>
      </p:pic>
      <p:sp>
        <p:nvSpPr>
          <p:cNvPr id="10" name="TextBox 9"/>
          <p:cNvSpPr txBox="1"/>
          <p:nvPr/>
        </p:nvSpPr>
        <p:spPr>
          <a:xfrm>
            <a:off x="6717754" y="928749"/>
            <a:ext cx="5474246" cy="369332"/>
          </a:xfrm>
          <a:prstGeom prst="rect">
            <a:avLst/>
          </a:prstGeom>
          <a:noFill/>
        </p:spPr>
        <p:txBody>
          <a:bodyPr wrap="square" rtlCol="0">
            <a:spAutoFit/>
          </a:bodyPr>
          <a:lstStyle/>
          <a:p>
            <a:r>
              <a:rPr lang="en-US" b="1" dirty="0">
                <a:latin typeface="+mn-lt"/>
              </a:rPr>
              <a:t>Chesapeake Bay, Aquaculture-Related</a:t>
            </a:r>
          </a:p>
        </p:txBody>
      </p:sp>
      <p:sp>
        <p:nvSpPr>
          <p:cNvPr id="5" name="Slide Number Placeholder 4"/>
          <p:cNvSpPr>
            <a:spLocks noGrp="1"/>
          </p:cNvSpPr>
          <p:nvPr>
            <p:ph type="sldNum" sz="quarter" idx="12"/>
          </p:nvPr>
        </p:nvSpPr>
        <p:spPr/>
        <p:txBody>
          <a:bodyPr/>
          <a:lstStyle/>
          <a:p>
            <a:pPr>
              <a:defRPr/>
            </a:pPr>
            <a:fld id="{1946817E-2A9D-46BF-80CC-1421FF784D22}" type="slidenum">
              <a:rPr lang="en-US" altLang="en-US" smtClean="0"/>
              <a:pPr>
                <a:defRPr/>
              </a:pPr>
              <a:t>17</a:t>
            </a:fld>
            <a:endParaRPr lang="en-US" altLang="en-US" dirty="0"/>
          </a:p>
        </p:txBody>
      </p:sp>
      <p:sp>
        <p:nvSpPr>
          <p:cNvPr id="9" name="TextBox 8"/>
          <p:cNvSpPr txBox="1"/>
          <p:nvPr/>
        </p:nvSpPr>
        <p:spPr>
          <a:xfrm>
            <a:off x="5391217" y="5786576"/>
            <a:ext cx="6219404" cy="707886"/>
          </a:xfrm>
          <a:prstGeom prst="rect">
            <a:avLst/>
          </a:prstGeom>
          <a:solidFill>
            <a:schemeClr val="bg1"/>
          </a:solidFill>
          <a:ln w="22225">
            <a:solidFill>
              <a:srgbClr val="FF0000"/>
            </a:solidFill>
          </a:ln>
        </p:spPr>
        <p:txBody>
          <a:bodyPr wrap="square" rtlCol="0">
            <a:spAutoFit/>
          </a:bodyPr>
          <a:lstStyle/>
          <a:p>
            <a:r>
              <a:rPr lang="en-US" sz="2000" b="1" dirty="0">
                <a:latin typeface="+mn-lt"/>
              </a:rPr>
              <a:t>Conclusion: Minimum data and high variability supports the need for site-specific estimates at this time.</a:t>
            </a:r>
          </a:p>
        </p:txBody>
      </p:sp>
    </p:spTree>
    <p:extLst>
      <p:ext uri="{BB962C8B-B14F-4D97-AF65-F5344CB8AC3E}">
        <p14:creationId xmlns:p14="http://schemas.microsoft.com/office/powerpoint/2010/main" val="2580406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169" y="265145"/>
            <a:ext cx="10586998" cy="850737"/>
          </a:xfrm>
        </p:spPr>
        <p:txBody>
          <a:bodyPr/>
          <a:lstStyle/>
          <a:p>
            <a:pPr algn="ctr"/>
            <a:r>
              <a:rPr lang="en-US" sz="3200" b="1" dirty="0">
                <a:solidFill>
                  <a:srgbClr val="002060"/>
                </a:solidFill>
              </a:rPr>
              <a:t>Enhanced Denitrification Associated with Oysters – </a:t>
            </a:r>
            <a:br>
              <a:rPr lang="en-US" sz="3200" b="1" dirty="0">
                <a:solidFill>
                  <a:srgbClr val="002060"/>
                </a:solidFill>
              </a:rPr>
            </a:br>
            <a:r>
              <a:rPr lang="en-US" sz="3200" b="1" dirty="0">
                <a:solidFill>
                  <a:srgbClr val="002060"/>
                </a:solidFill>
              </a:rPr>
              <a:t>Reduction Effectiveness Determination Strategy</a:t>
            </a:r>
            <a:endParaRPr lang="en-US" sz="3200" b="1" dirty="0">
              <a:solidFill>
                <a:schemeClr val="tx2"/>
              </a:solidFill>
            </a:endParaRPr>
          </a:p>
        </p:txBody>
      </p:sp>
      <p:sp>
        <p:nvSpPr>
          <p:cNvPr id="3" name="TextBox 2"/>
          <p:cNvSpPr txBox="1"/>
          <p:nvPr/>
        </p:nvSpPr>
        <p:spPr>
          <a:xfrm>
            <a:off x="4706069" y="1639814"/>
            <a:ext cx="6986235" cy="2492990"/>
          </a:xfrm>
          <a:prstGeom prst="rect">
            <a:avLst/>
          </a:prstGeom>
          <a:noFill/>
        </p:spPr>
        <p:txBody>
          <a:bodyPr wrap="square" rtlCol="0">
            <a:spAutoFit/>
          </a:bodyPr>
          <a:lstStyle/>
          <a:p>
            <a:r>
              <a:rPr lang="en-US" sz="2800" b="1" dirty="0">
                <a:latin typeface="+mn-lt"/>
              </a:rPr>
              <a:t>Simple: </a:t>
            </a:r>
            <a:r>
              <a:rPr lang="en-US" sz="2800" dirty="0">
                <a:latin typeface="+mn-lt"/>
              </a:rPr>
              <a:t>Apply the method that would capture the minimum enhanced denitrification rates based on literature methods (oyster site minus control site DNF rates).  </a:t>
            </a:r>
          </a:p>
          <a:p>
            <a:endParaRPr lang="en-US" sz="4400" b="1" dirty="0">
              <a:latin typeface="+mn-lt"/>
            </a:endParaRPr>
          </a:p>
        </p:txBody>
      </p:sp>
      <p:sp>
        <p:nvSpPr>
          <p:cNvPr id="5" name="Slide Number Placeholder 4"/>
          <p:cNvSpPr>
            <a:spLocks noGrp="1"/>
          </p:cNvSpPr>
          <p:nvPr>
            <p:ph type="sldNum" sz="quarter" idx="12"/>
          </p:nvPr>
        </p:nvSpPr>
        <p:spPr/>
        <p:txBody>
          <a:bodyPr/>
          <a:lstStyle/>
          <a:p>
            <a:pPr>
              <a:defRPr/>
            </a:pPr>
            <a:fld id="{A7802349-A581-464A-B9DB-483849EE9C8F}" type="slidenum">
              <a:rPr lang="en-US" altLang="en-US" smtClean="0"/>
              <a:pPr>
                <a:defRPr/>
              </a:pPr>
              <a:t>18</a:t>
            </a:fld>
            <a:endParaRPr lang="en-US" altLang="en-US" dirty="0"/>
          </a:p>
        </p:txBody>
      </p:sp>
      <p:sp>
        <p:nvSpPr>
          <p:cNvPr id="4" name="Down Arrow 3"/>
          <p:cNvSpPr/>
          <p:nvPr/>
        </p:nvSpPr>
        <p:spPr>
          <a:xfrm>
            <a:off x="311285" y="1408981"/>
            <a:ext cx="4081463" cy="4947369"/>
          </a:xfrm>
          <a:prstGeom prst="downArrow">
            <a:avLst/>
          </a:prstGeom>
          <a:gradFill flip="none" rotWithShape="1">
            <a:gsLst>
              <a:gs pos="0">
                <a:schemeClr val="accent1">
                  <a:lumMod val="5000"/>
                  <a:lumOff val="95000"/>
                </a:schemeClr>
              </a:gs>
              <a:gs pos="0">
                <a:schemeClr val="accent1">
                  <a:lumMod val="45000"/>
                  <a:lumOff val="55000"/>
                </a:schemeClr>
              </a:gs>
              <a:gs pos="12000">
                <a:schemeClr val="accent1">
                  <a:lumMod val="45000"/>
                  <a:lumOff val="55000"/>
                </a:schemeClr>
              </a:gs>
              <a:gs pos="57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08489" y="1515985"/>
            <a:ext cx="1687054" cy="1477328"/>
          </a:xfrm>
          <a:prstGeom prst="rect">
            <a:avLst/>
          </a:prstGeom>
          <a:noFill/>
        </p:spPr>
        <p:txBody>
          <a:bodyPr wrap="square" rtlCol="0">
            <a:spAutoFit/>
          </a:bodyPr>
          <a:lstStyle/>
          <a:p>
            <a:pPr algn="ctr"/>
            <a:r>
              <a:rPr lang="en-US" b="1" dirty="0"/>
              <a:t>Simple Approach </a:t>
            </a:r>
          </a:p>
          <a:p>
            <a:pPr algn="ctr"/>
            <a:r>
              <a:rPr lang="en-US" b="1" dirty="0"/>
              <a:t>(likely under-estimates reduction)</a:t>
            </a:r>
          </a:p>
        </p:txBody>
      </p:sp>
      <p:sp>
        <p:nvSpPr>
          <p:cNvPr id="7" name="TextBox 6"/>
          <p:cNvSpPr txBox="1"/>
          <p:nvPr/>
        </p:nvSpPr>
        <p:spPr>
          <a:xfrm>
            <a:off x="1193147" y="4340876"/>
            <a:ext cx="2317738" cy="1477328"/>
          </a:xfrm>
          <a:prstGeom prst="rect">
            <a:avLst/>
          </a:prstGeom>
          <a:noFill/>
        </p:spPr>
        <p:txBody>
          <a:bodyPr wrap="square" rtlCol="0">
            <a:spAutoFit/>
          </a:bodyPr>
          <a:lstStyle/>
          <a:p>
            <a:pPr algn="ctr"/>
            <a:r>
              <a:rPr lang="en-US" b="1" dirty="0"/>
              <a:t>Complex Approach</a:t>
            </a:r>
          </a:p>
          <a:p>
            <a:pPr algn="ctr"/>
            <a:r>
              <a:rPr lang="en-US" b="1" dirty="0"/>
              <a:t>(likely more representative of the actual reduction)</a:t>
            </a:r>
          </a:p>
        </p:txBody>
      </p:sp>
      <p:sp>
        <p:nvSpPr>
          <p:cNvPr id="8" name="TextBox 7"/>
          <p:cNvSpPr txBox="1"/>
          <p:nvPr/>
        </p:nvSpPr>
        <p:spPr>
          <a:xfrm>
            <a:off x="4706069" y="4054309"/>
            <a:ext cx="6734563" cy="1384995"/>
          </a:xfrm>
          <a:prstGeom prst="rect">
            <a:avLst/>
          </a:prstGeom>
          <a:noFill/>
        </p:spPr>
        <p:txBody>
          <a:bodyPr wrap="square" rtlCol="0">
            <a:spAutoFit/>
          </a:bodyPr>
          <a:lstStyle/>
          <a:p>
            <a:r>
              <a:rPr lang="en-US" sz="2800" b="1" dirty="0">
                <a:latin typeface="+mn-lt"/>
              </a:rPr>
              <a:t>Complex: </a:t>
            </a:r>
            <a:r>
              <a:rPr lang="en-US" sz="2800" dirty="0">
                <a:latin typeface="+mn-lt"/>
              </a:rPr>
              <a:t>Apply method that would also take into consideration the fate of biodeposits (method does not exist; research gap). </a:t>
            </a:r>
          </a:p>
        </p:txBody>
      </p:sp>
    </p:spTree>
    <p:extLst>
      <p:ext uri="{BB962C8B-B14F-4D97-AF65-F5344CB8AC3E}">
        <p14:creationId xmlns:p14="http://schemas.microsoft.com/office/powerpoint/2010/main" val="2077110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4281" y="303197"/>
            <a:ext cx="11789922" cy="1030828"/>
          </a:xfrm>
        </p:spPr>
        <p:txBody>
          <a:bodyPr/>
          <a:lstStyle/>
          <a:p>
            <a:pPr algn="ctr"/>
            <a:r>
              <a:rPr lang="en-US" sz="3600" b="1" dirty="0">
                <a:solidFill>
                  <a:srgbClr val="002060"/>
                </a:solidFill>
              </a:rPr>
              <a:t>Enhanced Denitrification Associated with Oysters – </a:t>
            </a:r>
            <a:br>
              <a:rPr lang="en-US" sz="3600" b="1" dirty="0">
                <a:solidFill>
                  <a:srgbClr val="002060"/>
                </a:solidFill>
              </a:rPr>
            </a:br>
            <a:r>
              <a:rPr lang="en-US" sz="3600" b="1" dirty="0">
                <a:solidFill>
                  <a:srgbClr val="002060"/>
                </a:solidFill>
              </a:rPr>
              <a:t>Measurements Needed for Simple Approach</a:t>
            </a:r>
          </a:p>
        </p:txBody>
      </p:sp>
      <p:sp>
        <p:nvSpPr>
          <p:cNvPr id="6" name="Content Placeholder 5"/>
          <p:cNvSpPr>
            <a:spLocks noGrp="1"/>
          </p:cNvSpPr>
          <p:nvPr>
            <p:ph idx="1"/>
          </p:nvPr>
        </p:nvSpPr>
        <p:spPr>
          <a:xfrm>
            <a:off x="517186" y="1476376"/>
            <a:ext cx="11477017" cy="5105177"/>
          </a:xfrm>
        </p:spPr>
        <p:txBody>
          <a:bodyPr>
            <a:normAutofit/>
          </a:bodyPr>
          <a:lstStyle/>
          <a:p>
            <a:r>
              <a:rPr lang="en-US" dirty="0"/>
              <a:t>Oyster site and nearby control site (suitable for oyster growth/restoration and outside the area of expected oyster practice impact).</a:t>
            </a:r>
          </a:p>
          <a:p>
            <a:r>
              <a:rPr lang="en-US" dirty="0"/>
              <a:t>Different seasons to capture seasonal variability.</a:t>
            </a:r>
          </a:p>
          <a:p>
            <a:r>
              <a:rPr lang="en-US" dirty="0"/>
              <a:t>A minimum number of replicates at oyster and control sites during each season</a:t>
            </a:r>
            <a:r>
              <a:rPr lang="en-US" dirty="0">
                <a:solidFill>
                  <a:srgbClr val="FF0000"/>
                </a:solidFill>
              </a:rPr>
              <a:t> </a:t>
            </a:r>
            <a:r>
              <a:rPr lang="en-US" dirty="0"/>
              <a:t>to understand variability.</a:t>
            </a:r>
          </a:p>
          <a:p>
            <a:r>
              <a:rPr lang="en-US" dirty="0"/>
              <a:t>All measurements should include dark incubation; if area gets sufficient light for photosynthesis, then light incubations should also be done or daylight hours should not be counted.</a:t>
            </a:r>
          </a:p>
          <a:p>
            <a:r>
              <a:rPr lang="en-US" dirty="0"/>
              <a:t>Measurement to define “oyster presence” (e.g., oyster biomass). </a:t>
            </a:r>
          </a:p>
          <a:p>
            <a:endParaRPr lang="en-US" dirty="0"/>
          </a:p>
          <a:p>
            <a:endParaRPr lang="en-US" dirty="0"/>
          </a:p>
        </p:txBody>
      </p:sp>
      <p:sp>
        <p:nvSpPr>
          <p:cNvPr id="2" name="Slide Number Placeholder 1"/>
          <p:cNvSpPr>
            <a:spLocks noGrp="1"/>
          </p:cNvSpPr>
          <p:nvPr>
            <p:ph type="sldNum" sz="quarter" idx="12"/>
          </p:nvPr>
        </p:nvSpPr>
        <p:spPr/>
        <p:txBody>
          <a:bodyPr/>
          <a:lstStyle/>
          <a:p>
            <a:pPr>
              <a:defRPr/>
            </a:pPr>
            <a:fld id="{A7802349-A581-464A-B9DB-483849EE9C8F}" type="slidenum">
              <a:rPr lang="en-US" altLang="en-US" smtClean="0"/>
              <a:pPr>
                <a:defRPr/>
              </a:pPr>
              <a:t>19</a:t>
            </a:fld>
            <a:endParaRPr lang="en-US" altLang="en-US" dirty="0"/>
          </a:p>
        </p:txBody>
      </p:sp>
    </p:spTree>
    <p:extLst>
      <p:ext uri="{BB962C8B-B14F-4D97-AF65-F5344CB8AC3E}">
        <p14:creationId xmlns:p14="http://schemas.microsoft.com/office/powerpoint/2010/main" val="35447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4004"/>
          </a:xfrm>
        </p:spPr>
        <p:txBody>
          <a:bodyPr/>
          <a:lstStyle/>
          <a:p>
            <a:pPr algn="ctr"/>
            <a:r>
              <a:rPr lang="en-US" sz="3200" b="1" dirty="0">
                <a:solidFill>
                  <a:schemeClr val="tx2"/>
                </a:solidFill>
              </a:rPr>
              <a:t>Oyster BMP Expert Panel Charge  </a:t>
            </a:r>
          </a:p>
        </p:txBody>
      </p:sp>
      <p:sp>
        <p:nvSpPr>
          <p:cNvPr id="3" name="Content Placeholder 2"/>
          <p:cNvSpPr>
            <a:spLocks noGrp="1"/>
          </p:cNvSpPr>
          <p:nvPr>
            <p:ph idx="1"/>
          </p:nvPr>
        </p:nvSpPr>
        <p:spPr>
          <a:xfrm>
            <a:off x="359924" y="814875"/>
            <a:ext cx="11452848" cy="2948952"/>
          </a:xfrm>
        </p:spPr>
        <p:txBody>
          <a:bodyPr/>
          <a:lstStyle/>
          <a:p>
            <a:r>
              <a:rPr lang="en-US" dirty="0"/>
              <a:t>Panel convened September 2015</a:t>
            </a:r>
          </a:p>
          <a:p>
            <a:r>
              <a:rPr lang="en-US" dirty="0"/>
              <a:t>Charge</a:t>
            </a:r>
          </a:p>
          <a:p>
            <a:pPr lvl="1"/>
            <a:r>
              <a:rPr lang="en-US" dirty="0"/>
              <a:t>Establish</a:t>
            </a:r>
            <a:r>
              <a:rPr lang="en-US" sz="2400" dirty="0"/>
              <a:t> a decision framework to determine the nutrient and suspended sediment reduction effectiveness </a:t>
            </a:r>
            <a:r>
              <a:rPr lang="en-US" dirty="0"/>
              <a:t>of</a:t>
            </a:r>
            <a:r>
              <a:rPr lang="en-US" sz="2400" dirty="0"/>
              <a:t> oyster BMPs</a:t>
            </a:r>
            <a:r>
              <a:rPr lang="en-US" dirty="0"/>
              <a:t> </a:t>
            </a:r>
          </a:p>
          <a:p>
            <a:pPr lvl="1"/>
            <a:r>
              <a:rPr lang="en-US" dirty="0"/>
              <a:t>Use the framework to evaluate oyster practices with available science</a:t>
            </a:r>
          </a:p>
          <a:p>
            <a:pPr lvl="2"/>
            <a:r>
              <a:rPr lang="en-US" dirty="0"/>
              <a:t>Created a framework</a:t>
            </a:r>
          </a:p>
          <a:p>
            <a:pPr lvl="2"/>
            <a:r>
              <a:rPr lang="en-US" dirty="0"/>
              <a:t>Evaluated oyster practices using it; approved private oyster aquaculture BMPs for oyster tissue</a:t>
            </a:r>
          </a:p>
          <a:p>
            <a:pPr lvl="2"/>
            <a:r>
              <a:rPr lang="en-US" dirty="0"/>
              <a:t>First shellfish BMPs available for use to help meet water quality standards in Chesapeake Bay</a:t>
            </a:r>
          </a:p>
          <a:p>
            <a:pPr marL="0" indent="0">
              <a:buNone/>
            </a:pPr>
            <a:endParaRPr lang="en-US" sz="3200" dirty="0"/>
          </a:p>
        </p:txBody>
      </p:sp>
      <p:sp>
        <p:nvSpPr>
          <p:cNvPr id="4" name="Slide Number Placeholder 3"/>
          <p:cNvSpPr>
            <a:spLocks noGrp="1"/>
          </p:cNvSpPr>
          <p:nvPr>
            <p:ph type="sldNum" sz="quarter" idx="12"/>
          </p:nvPr>
        </p:nvSpPr>
        <p:spPr/>
        <p:txBody>
          <a:bodyPr/>
          <a:lstStyle/>
          <a:p>
            <a:fld id="{FA387D04-5AC3-43D3-820C-611AA7CA0F69}" type="slidenum">
              <a:rPr lang="en-US" smtClean="0"/>
              <a:pPr/>
              <a:t>2</a:t>
            </a:fld>
            <a:endParaRPr lang="en-US" dirty="0"/>
          </a:p>
        </p:txBody>
      </p:sp>
      <p:cxnSp>
        <p:nvCxnSpPr>
          <p:cNvPr id="6" name="Straight Connector 5"/>
          <p:cNvCxnSpPr/>
          <p:nvPr/>
        </p:nvCxnSpPr>
        <p:spPr>
          <a:xfrm>
            <a:off x="1657350" y="657073"/>
            <a:ext cx="8682038"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050" y="4045418"/>
            <a:ext cx="6739173" cy="2493494"/>
          </a:xfrm>
          <a:prstGeom prst="rect">
            <a:avLst/>
          </a:prstGeom>
        </p:spPr>
      </p:pic>
    </p:spTree>
    <p:extLst>
      <p:ext uri="{BB962C8B-B14F-4D97-AF65-F5344CB8AC3E}">
        <p14:creationId xmlns:p14="http://schemas.microsoft.com/office/powerpoint/2010/main" val="1028767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144551"/>
            <a:ext cx="11214964" cy="1005839"/>
          </a:xfrm>
        </p:spPr>
        <p:txBody>
          <a:bodyPr/>
          <a:lstStyle/>
          <a:p>
            <a:pPr algn="ctr"/>
            <a:r>
              <a:rPr lang="en-US" sz="3200" b="1" dirty="0">
                <a:solidFill>
                  <a:schemeClr val="tx2"/>
                </a:solidFill>
              </a:rPr>
              <a:t>Conclusions So Far: Enhanced Denitrification Associated with Oysters</a:t>
            </a:r>
          </a:p>
        </p:txBody>
      </p:sp>
      <p:sp>
        <p:nvSpPr>
          <p:cNvPr id="3" name="TextBox 2"/>
          <p:cNvSpPr txBox="1"/>
          <p:nvPr/>
        </p:nvSpPr>
        <p:spPr>
          <a:xfrm>
            <a:off x="535577" y="1048708"/>
            <a:ext cx="11403724" cy="498598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n-lt"/>
              </a:rPr>
              <a:t>At present, site-specific estimates of enhanced denitrification are needed because few studies have directly measured net flux of N</a:t>
            </a:r>
            <a:r>
              <a:rPr lang="en-US" sz="2400" baseline="-25000" dirty="0">
                <a:latin typeface="+mn-lt"/>
              </a:rPr>
              <a:t>2</a:t>
            </a:r>
            <a:r>
              <a:rPr lang="en-US" sz="2400" dirty="0">
                <a:latin typeface="+mn-lt"/>
              </a:rPr>
              <a:t>-N per unit area and resulting data are highly variable.</a:t>
            </a:r>
          </a:p>
          <a:p>
            <a:endParaRPr lang="en-US" dirty="0">
              <a:solidFill>
                <a:srgbClr val="FF0000"/>
              </a:solidFill>
              <a:latin typeface="+mn-lt"/>
            </a:endParaRPr>
          </a:p>
          <a:p>
            <a:pPr marL="342900" indent="-342900">
              <a:buFont typeface="Arial" panose="020B0604020202020204" pitchFamily="34" charset="0"/>
              <a:buChar char="•"/>
            </a:pPr>
            <a:r>
              <a:rPr lang="en-US" sz="2400" dirty="0">
                <a:latin typeface="+mn-lt"/>
              </a:rPr>
              <a:t>If future studies identify significant relationships between oyster site characteristics and denitrification rates, default enhanced denitrification estimates could be developed.</a:t>
            </a:r>
          </a:p>
          <a:p>
            <a:endParaRPr lang="en-US" dirty="0">
              <a:latin typeface="+mn-lt"/>
            </a:endParaRPr>
          </a:p>
          <a:p>
            <a:pPr marL="342900" indent="-342900">
              <a:buFont typeface="Arial" panose="020B0604020202020204" pitchFamily="34" charset="0"/>
              <a:buChar char="•"/>
            </a:pPr>
            <a:r>
              <a:rPr lang="en-US" sz="2400" dirty="0">
                <a:latin typeface="+mn-lt"/>
              </a:rPr>
              <a:t>Accurately estimating total denitrification enhancement requires knowing the fate of all biodeposits produced, an assessment that is beyond the scope of current measurement techniques. However, the Panel believes comparison of oyster sites to control sites likely underestimates total enhancement, making this a conservative approach.</a:t>
            </a:r>
          </a:p>
          <a:p>
            <a:pPr marL="800100" lvl="1" indent="-342900">
              <a:buFont typeface="Arial" panose="020B0604020202020204" pitchFamily="34" charset="0"/>
              <a:buChar char="•"/>
            </a:pPr>
            <a:r>
              <a:rPr lang="en-US" sz="2400" dirty="0">
                <a:latin typeface="+mn-lt"/>
              </a:rPr>
              <a:t>Panel currently working on strategies to incorporate data variance to ensure estimates are conservative.</a:t>
            </a:r>
          </a:p>
          <a:p>
            <a:pPr lvl="1"/>
            <a:endParaRPr lang="en-US" dirty="0">
              <a:latin typeface="+mn-lt"/>
            </a:endParaRPr>
          </a:p>
        </p:txBody>
      </p:sp>
      <p:sp>
        <p:nvSpPr>
          <p:cNvPr id="5" name="Slide Number Placeholder 4"/>
          <p:cNvSpPr>
            <a:spLocks noGrp="1"/>
          </p:cNvSpPr>
          <p:nvPr>
            <p:ph type="sldNum" sz="quarter" idx="12"/>
          </p:nvPr>
        </p:nvSpPr>
        <p:spPr/>
        <p:txBody>
          <a:bodyPr/>
          <a:lstStyle/>
          <a:p>
            <a:pPr>
              <a:defRPr/>
            </a:pPr>
            <a:fld id="{A7802349-A581-464A-B9DB-483849EE9C8F}" type="slidenum">
              <a:rPr lang="en-US" altLang="en-US" smtClean="0"/>
              <a:pPr>
                <a:defRPr/>
              </a:pPr>
              <a:t>20</a:t>
            </a:fld>
            <a:endParaRPr lang="en-US" altLang="en-US" dirty="0"/>
          </a:p>
        </p:txBody>
      </p:sp>
    </p:spTree>
    <p:extLst>
      <p:ext uri="{BB962C8B-B14F-4D97-AF65-F5344CB8AC3E}">
        <p14:creationId xmlns:p14="http://schemas.microsoft.com/office/powerpoint/2010/main" val="233279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946817E-2A9D-46BF-80CC-1421FF784D22}" type="slidenum">
              <a:rPr lang="en-US" altLang="en-US" smtClean="0"/>
              <a:pPr>
                <a:defRPr/>
              </a:pPr>
              <a:t>21</a:t>
            </a:fld>
            <a:endParaRPr lang="en-US" altLang="en-US" dirty="0"/>
          </a:p>
        </p:txBody>
      </p:sp>
      <p:sp>
        <p:nvSpPr>
          <p:cNvPr id="7" name="Title 1"/>
          <p:cNvSpPr txBox="1">
            <a:spLocks/>
          </p:cNvSpPr>
          <p:nvPr/>
        </p:nvSpPr>
        <p:spPr bwMode="auto">
          <a:xfrm>
            <a:off x="633920" y="170121"/>
            <a:ext cx="10515600"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4000" b="1" dirty="0">
                <a:solidFill>
                  <a:srgbClr val="002060"/>
                </a:solidFill>
                <a:cs typeface="Arial" panose="020B0604020202020204" pitchFamily="34" charset="0"/>
              </a:rPr>
              <a:t>Panel Next Steps</a:t>
            </a:r>
          </a:p>
        </p:txBody>
      </p:sp>
      <p:sp>
        <p:nvSpPr>
          <p:cNvPr id="8" name="TextBox 7"/>
          <p:cNvSpPr txBox="1"/>
          <p:nvPr/>
        </p:nvSpPr>
        <p:spPr>
          <a:xfrm>
            <a:off x="633920" y="846119"/>
            <a:ext cx="11293919" cy="4278094"/>
          </a:xfrm>
          <a:prstGeom prst="rect">
            <a:avLst/>
          </a:prstGeom>
          <a:noFill/>
        </p:spPr>
        <p:txBody>
          <a:bodyPr wrap="square" rtlCol="0">
            <a:spAutoFit/>
          </a:bodyPr>
          <a:lstStyle/>
          <a:p>
            <a:pPr lvl="1"/>
            <a:endParaRPr lang="en-US" dirty="0">
              <a:latin typeface="+mn-lt"/>
            </a:endParaRPr>
          </a:p>
          <a:p>
            <a:pPr marL="285750" indent="-285750">
              <a:buFont typeface="Arial" panose="020B0604020202020204" pitchFamily="34" charset="0"/>
              <a:buChar char="•"/>
            </a:pPr>
            <a:r>
              <a:rPr lang="en-US" sz="2800" b="1" dirty="0">
                <a:latin typeface="+mn-lt"/>
              </a:rPr>
              <a:t>December 2017—Tentative timeframe to resolve sequestration legal question for in-water BMPs</a:t>
            </a:r>
          </a:p>
          <a:p>
            <a:pPr marL="742950" lvl="1" indent="-285750">
              <a:buFont typeface="Arial" panose="020B0604020202020204" pitchFamily="34" charset="0"/>
              <a:buChar char="•"/>
            </a:pPr>
            <a:r>
              <a:rPr lang="en-US" sz="2400" dirty="0">
                <a:latin typeface="+mn-lt"/>
              </a:rPr>
              <a:t>BMP consideration for shell assimilation and burial protocols would depend on these conclusions.</a:t>
            </a:r>
          </a:p>
          <a:p>
            <a:pPr marL="742950" lvl="1" indent="-285750">
              <a:buFont typeface="Arial" panose="020B0604020202020204" pitchFamily="34" charset="0"/>
              <a:buChar char="•"/>
            </a:pPr>
            <a:endParaRPr lang="en-US" sz="2800" b="1" dirty="0">
              <a:latin typeface="+mn-lt"/>
            </a:endParaRPr>
          </a:p>
          <a:p>
            <a:pPr marL="285750" indent="-285750">
              <a:buFont typeface="Arial" panose="020B0604020202020204" pitchFamily="34" charset="0"/>
              <a:buChar char="•"/>
            </a:pPr>
            <a:r>
              <a:rPr lang="en-US" sz="2800" b="1" dirty="0">
                <a:latin typeface="+mn-lt"/>
              </a:rPr>
              <a:t>January/February 2018—Tentative release of Panel’s 2</a:t>
            </a:r>
            <a:r>
              <a:rPr lang="en-US" sz="2800" b="1" baseline="30000" dirty="0">
                <a:latin typeface="+mn-lt"/>
              </a:rPr>
              <a:t>nd</a:t>
            </a:r>
            <a:r>
              <a:rPr lang="en-US" sz="2800" b="1" dirty="0">
                <a:latin typeface="+mn-lt"/>
              </a:rPr>
              <a:t> incremental draft report for 30-day review</a:t>
            </a:r>
          </a:p>
          <a:p>
            <a:pPr marL="742950" lvl="1" indent="-285750">
              <a:buFont typeface="Arial" panose="020B0604020202020204" pitchFamily="34" charset="0"/>
              <a:buChar char="•"/>
            </a:pPr>
            <a:r>
              <a:rPr lang="en-US" sz="2400" dirty="0">
                <a:latin typeface="+mn-lt"/>
              </a:rPr>
              <a:t>Opportunity for the Chesapeake Bay Program Partnership and public/stakeholders to provide comments on the Panel’s recommendations.</a:t>
            </a:r>
          </a:p>
          <a:p>
            <a:pPr lvl="1"/>
            <a:endParaRPr lang="en-US" dirty="0">
              <a:latin typeface="+mn-lt"/>
            </a:endParaRPr>
          </a:p>
        </p:txBody>
      </p:sp>
    </p:spTree>
    <p:extLst>
      <p:ext uri="{BB962C8B-B14F-4D97-AF65-F5344CB8AC3E}">
        <p14:creationId xmlns:p14="http://schemas.microsoft.com/office/powerpoint/2010/main" val="372452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2858-3F03-4F86-BE9A-543767BE73B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691F33C-1611-4534-9278-D97041393A48}"/>
              </a:ext>
            </a:extLst>
          </p:cNvPr>
          <p:cNvPicPr>
            <a:picLocks noGrp="1" noChangeAspect="1"/>
          </p:cNvPicPr>
          <p:nvPr>
            <p:ph idx="1"/>
          </p:nvPr>
        </p:nvPicPr>
        <p:blipFill>
          <a:blip r:embed="rId2"/>
          <a:stretch>
            <a:fillRect/>
          </a:stretch>
        </p:blipFill>
        <p:spPr>
          <a:xfrm>
            <a:off x="838200" y="136525"/>
            <a:ext cx="10515601" cy="6595724"/>
          </a:xfrm>
          <a:prstGeom prst="rect">
            <a:avLst/>
          </a:prstGeom>
        </p:spPr>
      </p:pic>
      <p:sp>
        <p:nvSpPr>
          <p:cNvPr id="4" name="Slide Number Placeholder 3">
            <a:extLst>
              <a:ext uri="{FF2B5EF4-FFF2-40B4-BE49-F238E27FC236}">
                <a16:creationId xmlns:a16="http://schemas.microsoft.com/office/drawing/2014/main" id="{6189EBF7-FBD8-4A7F-978B-62D234D8F500}"/>
              </a:ext>
            </a:extLst>
          </p:cNvPr>
          <p:cNvSpPr>
            <a:spLocks noGrp="1"/>
          </p:cNvSpPr>
          <p:nvPr>
            <p:ph type="sldNum" sz="quarter" idx="12"/>
          </p:nvPr>
        </p:nvSpPr>
        <p:spPr/>
        <p:txBody>
          <a:bodyPr/>
          <a:lstStyle/>
          <a:p>
            <a:pPr>
              <a:defRPr/>
            </a:pPr>
            <a:fld id="{A7802349-A581-464A-B9DB-483849EE9C8F}" type="slidenum">
              <a:rPr lang="en-US" altLang="en-US" smtClean="0"/>
              <a:pPr>
                <a:defRPr/>
              </a:pPr>
              <a:t>3</a:t>
            </a:fld>
            <a:endParaRPr lang="en-US" altLang="en-US" dirty="0"/>
          </a:p>
        </p:txBody>
      </p:sp>
    </p:spTree>
    <p:extLst>
      <p:ext uri="{BB962C8B-B14F-4D97-AF65-F5344CB8AC3E}">
        <p14:creationId xmlns:p14="http://schemas.microsoft.com/office/powerpoint/2010/main" val="326906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91F33C-1611-4534-9278-D97041393A48}"/>
              </a:ext>
            </a:extLst>
          </p:cNvPr>
          <p:cNvPicPr>
            <a:picLocks noGrp="1" noChangeAspect="1"/>
          </p:cNvPicPr>
          <p:nvPr>
            <p:ph idx="1"/>
          </p:nvPr>
        </p:nvPicPr>
        <p:blipFill>
          <a:blip r:embed="rId2"/>
          <a:stretch>
            <a:fillRect/>
          </a:stretch>
        </p:blipFill>
        <p:spPr>
          <a:xfrm>
            <a:off x="1481139" y="125751"/>
            <a:ext cx="10515601" cy="6595724"/>
          </a:xfrm>
          <a:prstGeom prst="rect">
            <a:avLst/>
          </a:prstGeom>
        </p:spPr>
      </p:pic>
      <p:sp>
        <p:nvSpPr>
          <p:cNvPr id="4" name="Slide Number Placeholder 3">
            <a:extLst>
              <a:ext uri="{FF2B5EF4-FFF2-40B4-BE49-F238E27FC236}">
                <a16:creationId xmlns:a16="http://schemas.microsoft.com/office/drawing/2014/main" id="{6189EBF7-FBD8-4A7F-978B-62D234D8F500}"/>
              </a:ext>
            </a:extLst>
          </p:cNvPr>
          <p:cNvSpPr>
            <a:spLocks noGrp="1"/>
          </p:cNvSpPr>
          <p:nvPr>
            <p:ph type="sldNum" sz="quarter" idx="12"/>
          </p:nvPr>
        </p:nvSpPr>
        <p:spPr/>
        <p:txBody>
          <a:bodyPr/>
          <a:lstStyle/>
          <a:p>
            <a:pPr>
              <a:defRPr/>
            </a:pPr>
            <a:fld id="{A7802349-A581-464A-B9DB-483849EE9C8F}" type="slidenum">
              <a:rPr lang="en-US" altLang="en-US" smtClean="0"/>
              <a:pPr>
                <a:defRPr/>
              </a:pPr>
              <a:t>4</a:t>
            </a:fld>
            <a:endParaRPr lang="en-US" altLang="en-US" dirty="0"/>
          </a:p>
        </p:txBody>
      </p:sp>
      <p:sp>
        <p:nvSpPr>
          <p:cNvPr id="3" name="Rectangle 2">
            <a:extLst>
              <a:ext uri="{FF2B5EF4-FFF2-40B4-BE49-F238E27FC236}">
                <a16:creationId xmlns:a16="http://schemas.microsoft.com/office/drawing/2014/main" id="{0920EAC4-4B4D-4AE1-A37A-0F5E6A71E82B}"/>
              </a:ext>
            </a:extLst>
          </p:cNvPr>
          <p:cNvSpPr/>
          <p:nvPr/>
        </p:nvSpPr>
        <p:spPr>
          <a:xfrm>
            <a:off x="2990849" y="2083712"/>
            <a:ext cx="814388"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04C192-24EF-476E-9389-368E42FC3A65}"/>
              </a:ext>
            </a:extLst>
          </p:cNvPr>
          <p:cNvSpPr/>
          <p:nvPr/>
        </p:nvSpPr>
        <p:spPr>
          <a:xfrm>
            <a:off x="3805237" y="2077700"/>
            <a:ext cx="814388"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BD5B77A-F5EE-4948-9E24-777243761867}"/>
              </a:ext>
            </a:extLst>
          </p:cNvPr>
          <p:cNvSpPr/>
          <p:nvPr/>
        </p:nvSpPr>
        <p:spPr>
          <a:xfrm>
            <a:off x="3033714" y="3825081"/>
            <a:ext cx="814388"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7BB044-36E7-4B8A-ACBC-87CFAB62039D}"/>
              </a:ext>
            </a:extLst>
          </p:cNvPr>
          <p:cNvSpPr/>
          <p:nvPr/>
        </p:nvSpPr>
        <p:spPr>
          <a:xfrm>
            <a:off x="3805237" y="3825081"/>
            <a:ext cx="814388"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D130E9B-0E34-4DA6-B44A-627D913774CE}"/>
              </a:ext>
            </a:extLst>
          </p:cNvPr>
          <p:cNvSpPr/>
          <p:nvPr/>
        </p:nvSpPr>
        <p:spPr>
          <a:xfrm>
            <a:off x="5281612" y="2077700"/>
            <a:ext cx="814388"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7E9FE0-D63A-4C8A-8C20-19221FDDCAF2}"/>
              </a:ext>
            </a:extLst>
          </p:cNvPr>
          <p:cNvSpPr/>
          <p:nvPr/>
        </p:nvSpPr>
        <p:spPr>
          <a:xfrm>
            <a:off x="5281612" y="3806942"/>
            <a:ext cx="814388"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6DC5DCF-80BA-4289-8F87-4ABBCF28D27F}"/>
              </a:ext>
            </a:extLst>
          </p:cNvPr>
          <p:cNvSpPr txBox="1"/>
          <p:nvPr/>
        </p:nvSpPr>
        <p:spPr>
          <a:xfrm rot="16200000">
            <a:off x="-757236" y="2765793"/>
            <a:ext cx="2957513" cy="830997"/>
          </a:xfrm>
          <a:prstGeom prst="rect">
            <a:avLst/>
          </a:prstGeom>
          <a:noFill/>
        </p:spPr>
        <p:txBody>
          <a:bodyPr wrap="square" rtlCol="0">
            <a:spAutoFit/>
          </a:bodyPr>
          <a:lstStyle/>
          <a:p>
            <a:r>
              <a:rPr lang="en-US" sz="4800" b="1" dirty="0"/>
              <a:t>Report 1</a:t>
            </a:r>
          </a:p>
        </p:txBody>
      </p:sp>
    </p:spTree>
    <p:extLst>
      <p:ext uri="{BB962C8B-B14F-4D97-AF65-F5344CB8AC3E}">
        <p14:creationId xmlns:p14="http://schemas.microsoft.com/office/powerpoint/2010/main" val="146983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91F33C-1611-4534-9278-D97041393A48}"/>
              </a:ext>
            </a:extLst>
          </p:cNvPr>
          <p:cNvPicPr>
            <a:picLocks noGrp="1" noChangeAspect="1"/>
          </p:cNvPicPr>
          <p:nvPr>
            <p:ph idx="1"/>
          </p:nvPr>
        </p:nvPicPr>
        <p:blipFill>
          <a:blip r:embed="rId2"/>
          <a:stretch>
            <a:fillRect/>
          </a:stretch>
        </p:blipFill>
        <p:spPr>
          <a:xfrm>
            <a:off x="1481137" y="125751"/>
            <a:ext cx="10515601" cy="6595724"/>
          </a:xfrm>
          <a:prstGeom prst="rect">
            <a:avLst/>
          </a:prstGeom>
        </p:spPr>
      </p:pic>
      <p:sp>
        <p:nvSpPr>
          <p:cNvPr id="4" name="Slide Number Placeholder 3">
            <a:extLst>
              <a:ext uri="{FF2B5EF4-FFF2-40B4-BE49-F238E27FC236}">
                <a16:creationId xmlns:a16="http://schemas.microsoft.com/office/drawing/2014/main" id="{6189EBF7-FBD8-4A7F-978B-62D234D8F500}"/>
              </a:ext>
            </a:extLst>
          </p:cNvPr>
          <p:cNvSpPr>
            <a:spLocks noGrp="1"/>
          </p:cNvSpPr>
          <p:nvPr>
            <p:ph type="sldNum" sz="quarter" idx="12"/>
          </p:nvPr>
        </p:nvSpPr>
        <p:spPr/>
        <p:txBody>
          <a:bodyPr/>
          <a:lstStyle/>
          <a:p>
            <a:pPr>
              <a:defRPr/>
            </a:pPr>
            <a:fld id="{A7802349-A581-464A-B9DB-483849EE9C8F}" type="slidenum">
              <a:rPr lang="en-US" altLang="en-US" smtClean="0"/>
              <a:pPr>
                <a:defRPr/>
              </a:pPr>
              <a:t>5</a:t>
            </a:fld>
            <a:endParaRPr lang="en-US" altLang="en-US" dirty="0"/>
          </a:p>
        </p:txBody>
      </p:sp>
      <p:sp>
        <p:nvSpPr>
          <p:cNvPr id="6" name="Rectangle 5">
            <a:extLst>
              <a:ext uri="{FF2B5EF4-FFF2-40B4-BE49-F238E27FC236}">
                <a16:creationId xmlns:a16="http://schemas.microsoft.com/office/drawing/2014/main" id="{2CF0BEBB-5153-4AC4-92DA-5EAC3E01BDA2}"/>
              </a:ext>
            </a:extLst>
          </p:cNvPr>
          <p:cNvSpPr/>
          <p:nvPr/>
        </p:nvSpPr>
        <p:spPr>
          <a:xfrm>
            <a:off x="3033711" y="2609791"/>
            <a:ext cx="3752851" cy="12049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FB4FF32-A53A-4395-AB38-7A1C71093597}"/>
              </a:ext>
            </a:extLst>
          </p:cNvPr>
          <p:cNvSpPr txBox="1"/>
          <p:nvPr/>
        </p:nvSpPr>
        <p:spPr>
          <a:xfrm rot="16200000">
            <a:off x="-757236" y="2765793"/>
            <a:ext cx="2957513" cy="830997"/>
          </a:xfrm>
          <a:prstGeom prst="rect">
            <a:avLst/>
          </a:prstGeom>
          <a:noFill/>
        </p:spPr>
        <p:txBody>
          <a:bodyPr wrap="square" rtlCol="0">
            <a:spAutoFit/>
          </a:bodyPr>
          <a:lstStyle/>
          <a:p>
            <a:r>
              <a:rPr lang="en-US" sz="4800" b="1" dirty="0"/>
              <a:t>Report 2</a:t>
            </a:r>
          </a:p>
        </p:txBody>
      </p:sp>
      <p:sp>
        <p:nvSpPr>
          <p:cNvPr id="8" name="Rectangle 7">
            <a:extLst>
              <a:ext uri="{FF2B5EF4-FFF2-40B4-BE49-F238E27FC236}">
                <a16:creationId xmlns:a16="http://schemas.microsoft.com/office/drawing/2014/main" id="{EA6A86CD-60A6-4963-A2D9-C152F6B0629F}"/>
              </a:ext>
            </a:extLst>
          </p:cNvPr>
          <p:cNvSpPr/>
          <p:nvPr/>
        </p:nvSpPr>
        <p:spPr>
          <a:xfrm>
            <a:off x="3033710" y="4333816"/>
            <a:ext cx="3752851" cy="6668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DBC4C3-D757-4656-B741-7422E505FF66}"/>
              </a:ext>
            </a:extLst>
          </p:cNvPr>
          <p:cNvSpPr/>
          <p:nvPr/>
        </p:nvSpPr>
        <p:spPr>
          <a:xfrm>
            <a:off x="6786561" y="2090738"/>
            <a:ext cx="1552573" cy="29098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81242C-2B1B-4C3E-AB17-C566FB8A2648}"/>
              </a:ext>
            </a:extLst>
          </p:cNvPr>
          <p:cNvSpPr/>
          <p:nvPr/>
        </p:nvSpPr>
        <p:spPr>
          <a:xfrm>
            <a:off x="8986839" y="2090738"/>
            <a:ext cx="2899140" cy="29098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18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8557" y="198121"/>
            <a:ext cx="8090452" cy="707886"/>
          </a:xfrm>
          <a:prstGeom prst="rect">
            <a:avLst/>
          </a:prstGeom>
          <a:noFill/>
        </p:spPr>
        <p:txBody>
          <a:bodyPr wrap="square" rtlCol="0">
            <a:spAutoFit/>
          </a:bodyPr>
          <a:lstStyle/>
          <a:p>
            <a:pPr algn="ctr"/>
            <a:r>
              <a:rPr lang="en-US" sz="4000" b="1" dirty="0">
                <a:solidFill>
                  <a:srgbClr val="002060"/>
                </a:solidFill>
                <a:latin typeface="+mj-lt"/>
              </a:rPr>
              <a:t> Report 2</a:t>
            </a:r>
          </a:p>
        </p:txBody>
      </p:sp>
      <p:sp>
        <p:nvSpPr>
          <p:cNvPr id="5" name="TextBox 4"/>
          <p:cNvSpPr txBox="1"/>
          <p:nvPr/>
        </p:nvSpPr>
        <p:spPr>
          <a:xfrm>
            <a:off x="745435" y="990601"/>
            <a:ext cx="10764078" cy="3539430"/>
          </a:xfrm>
          <a:prstGeom prst="rect">
            <a:avLst/>
          </a:prstGeom>
          <a:noFill/>
        </p:spPr>
        <p:txBody>
          <a:bodyPr wrap="square" rtlCol="0">
            <a:spAutoFit/>
          </a:bodyPr>
          <a:lstStyle/>
          <a:p>
            <a:pPr lvl="0"/>
            <a:r>
              <a:rPr lang="en-US" sz="2800" dirty="0">
                <a:latin typeface="+mn-lt"/>
              </a:rPr>
              <a:t>Structure:</a:t>
            </a:r>
          </a:p>
          <a:p>
            <a:pPr lvl="0"/>
            <a:endParaRPr lang="en-US" sz="2800" dirty="0">
              <a:latin typeface="+mn-lt"/>
            </a:endParaRPr>
          </a:p>
          <a:p>
            <a:pPr marL="285750" indent="-285750">
              <a:buFont typeface="Arial" panose="020B0604020202020204" pitchFamily="34" charset="0"/>
              <a:buChar char="•"/>
            </a:pPr>
            <a:r>
              <a:rPr lang="en-US" sz="2800" dirty="0">
                <a:latin typeface="+mn-lt"/>
              </a:rPr>
              <a:t>Complete Recommendations</a:t>
            </a:r>
          </a:p>
          <a:p>
            <a:r>
              <a:rPr lang="en-US" sz="2800" dirty="0">
                <a:latin typeface="+mn-lt"/>
              </a:rPr>
              <a:t> </a:t>
            </a:r>
          </a:p>
          <a:p>
            <a:pPr marL="342900" lvl="0" indent="-342900">
              <a:buFont typeface="Arial" panose="020B0604020202020204" pitchFamily="34" charset="0"/>
              <a:buChar char="•"/>
            </a:pPr>
            <a:r>
              <a:rPr lang="en-US" sz="2800" dirty="0">
                <a:latin typeface="+mn-lt"/>
              </a:rPr>
              <a:t>Framework Only Recommendations</a:t>
            </a:r>
          </a:p>
          <a:p>
            <a:pPr marL="342900" lvl="0" indent="-342900">
              <a:buFont typeface="Arial" panose="020B0604020202020204" pitchFamily="34" charset="0"/>
              <a:buChar char="•"/>
            </a:pPr>
            <a:endParaRPr lang="en-US" sz="2800" dirty="0">
              <a:latin typeface="+mn-lt"/>
            </a:endParaRPr>
          </a:p>
          <a:p>
            <a:pPr marL="342900" lvl="0" indent="-342900">
              <a:buFont typeface="Arial" panose="020B0604020202020204" pitchFamily="34" charset="0"/>
              <a:buChar char="•"/>
            </a:pPr>
            <a:r>
              <a:rPr lang="en-US" sz="2800" dirty="0">
                <a:latin typeface="+mn-lt"/>
              </a:rPr>
              <a:t>Informational Recommendations</a:t>
            </a:r>
          </a:p>
          <a:p>
            <a:pPr lvl="2"/>
            <a:endParaRPr lang="en-US" sz="2800" dirty="0">
              <a:latin typeface="+mn-lt"/>
            </a:endParaRPr>
          </a:p>
        </p:txBody>
      </p:sp>
      <p:sp>
        <p:nvSpPr>
          <p:cNvPr id="2" name="Slide Number Placeholder 1"/>
          <p:cNvSpPr>
            <a:spLocks noGrp="1"/>
          </p:cNvSpPr>
          <p:nvPr>
            <p:ph type="sldNum" sz="quarter" idx="12"/>
          </p:nvPr>
        </p:nvSpPr>
        <p:spPr/>
        <p:txBody>
          <a:bodyPr/>
          <a:lstStyle/>
          <a:p>
            <a:pPr>
              <a:defRPr/>
            </a:pPr>
            <a:fld id="{21692465-F3AD-406F-9E0A-937A095E4E09}" type="slidenum">
              <a:rPr lang="en-US" altLang="en-US" smtClean="0"/>
              <a:pPr>
                <a:defRPr/>
              </a:pPr>
              <a:t>6</a:t>
            </a:fld>
            <a:endParaRPr lang="en-US" altLang="en-US" dirty="0"/>
          </a:p>
        </p:txBody>
      </p:sp>
    </p:spTree>
    <p:extLst>
      <p:ext uri="{BB962C8B-B14F-4D97-AF65-F5344CB8AC3E}">
        <p14:creationId xmlns:p14="http://schemas.microsoft.com/office/powerpoint/2010/main" val="112169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8557" y="198121"/>
            <a:ext cx="8090452" cy="707886"/>
          </a:xfrm>
          <a:prstGeom prst="rect">
            <a:avLst/>
          </a:prstGeom>
          <a:noFill/>
        </p:spPr>
        <p:txBody>
          <a:bodyPr wrap="square" rtlCol="0">
            <a:spAutoFit/>
          </a:bodyPr>
          <a:lstStyle/>
          <a:p>
            <a:pPr algn="ctr"/>
            <a:r>
              <a:rPr lang="en-US" sz="4000" b="1" dirty="0">
                <a:solidFill>
                  <a:srgbClr val="002060"/>
                </a:solidFill>
                <a:latin typeface="+mj-lt"/>
              </a:rPr>
              <a:t> Report 2</a:t>
            </a:r>
          </a:p>
        </p:txBody>
      </p:sp>
      <p:sp>
        <p:nvSpPr>
          <p:cNvPr id="5" name="TextBox 4"/>
          <p:cNvSpPr txBox="1"/>
          <p:nvPr/>
        </p:nvSpPr>
        <p:spPr>
          <a:xfrm>
            <a:off x="745435" y="990601"/>
            <a:ext cx="10764078" cy="5262979"/>
          </a:xfrm>
          <a:prstGeom prst="rect">
            <a:avLst/>
          </a:prstGeom>
          <a:noFill/>
        </p:spPr>
        <p:txBody>
          <a:bodyPr wrap="square" rtlCol="0">
            <a:spAutoFit/>
          </a:bodyPr>
          <a:lstStyle/>
          <a:p>
            <a:r>
              <a:rPr lang="en-US" sz="2800" dirty="0">
                <a:latin typeface="+mn-lt"/>
              </a:rPr>
              <a:t>Complete Recommendations</a:t>
            </a:r>
          </a:p>
          <a:p>
            <a:endParaRPr lang="en-US" sz="2800" dirty="0">
              <a:latin typeface="+mn-lt"/>
            </a:endParaRPr>
          </a:p>
          <a:p>
            <a:pPr marL="457200" indent="-457200">
              <a:buFont typeface="Arial" panose="020B0604020202020204" pitchFamily="34" charset="0"/>
              <a:buChar char="•"/>
            </a:pPr>
            <a:r>
              <a:rPr lang="en-US" sz="2800" dirty="0">
                <a:latin typeface="+mn-lt"/>
              </a:rPr>
              <a:t>Nitrogen and phosphorus assimilation in oyster tissue and shell for restoration practices</a:t>
            </a:r>
          </a:p>
          <a:p>
            <a:pPr marL="457200" indent="-457200">
              <a:buFont typeface="Arial" panose="020B0604020202020204" pitchFamily="34" charset="0"/>
              <a:buChar char="•"/>
            </a:pPr>
            <a:endParaRPr lang="en-US" sz="2800" dirty="0">
              <a:latin typeface="+mn-lt"/>
            </a:endParaRPr>
          </a:p>
          <a:p>
            <a:pPr marL="457200" indent="-457200">
              <a:buFont typeface="Arial" panose="020B0604020202020204" pitchFamily="34" charset="0"/>
              <a:buChar char="•"/>
            </a:pPr>
            <a:r>
              <a:rPr lang="en-US" sz="2800" dirty="0">
                <a:latin typeface="+mn-lt"/>
              </a:rPr>
              <a:t>Nitrogen removal via enhanced denitrification as a result of oyster presence for restoration practices</a:t>
            </a:r>
          </a:p>
          <a:p>
            <a:pPr marL="457200" indent="-457200">
              <a:buFont typeface="Arial" panose="020B0604020202020204" pitchFamily="34" charset="0"/>
              <a:buChar char="•"/>
            </a:pPr>
            <a:endParaRPr lang="en-US" sz="2800" dirty="0">
              <a:latin typeface="+mn-lt"/>
            </a:endParaRPr>
          </a:p>
          <a:p>
            <a:pPr marL="457200" indent="-457200">
              <a:buFont typeface="Arial" panose="020B0604020202020204" pitchFamily="34" charset="0"/>
              <a:buChar char="•"/>
            </a:pPr>
            <a:r>
              <a:rPr lang="en-US" sz="2800" dirty="0">
                <a:latin typeface="+mn-lt"/>
              </a:rPr>
              <a:t>Nitrogen and phosphorus assimilation in oyster tissue for hatchery produced oyster additions in public fishery</a:t>
            </a:r>
          </a:p>
          <a:p>
            <a:r>
              <a:rPr lang="en-US" sz="2800" dirty="0">
                <a:latin typeface="+mn-lt"/>
              </a:rPr>
              <a:t> </a:t>
            </a:r>
          </a:p>
          <a:p>
            <a:pPr lvl="2"/>
            <a:endParaRPr lang="en-US" sz="2800" dirty="0">
              <a:latin typeface="+mn-lt"/>
            </a:endParaRPr>
          </a:p>
        </p:txBody>
      </p:sp>
      <p:sp>
        <p:nvSpPr>
          <p:cNvPr id="2" name="Slide Number Placeholder 1"/>
          <p:cNvSpPr>
            <a:spLocks noGrp="1"/>
          </p:cNvSpPr>
          <p:nvPr>
            <p:ph type="sldNum" sz="quarter" idx="12"/>
          </p:nvPr>
        </p:nvSpPr>
        <p:spPr/>
        <p:txBody>
          <a:bodyPr/>
          <a:lstStyle/>
          <a:p>
            <a:pPr>
              <a:defRPr/>
            </a:pPr>
            <a:fld id="{21692465-F3AD-406F-9E0A-937A095E4E09}" type="slidenum">
              <a:rPr lang="en-US" altLang="en-US" smtClean="0"/>
              <a:pPr>
                <a:defRPr/>
              </a:pPr>
              <a:t>7</a:t>
            </a:fld>
            <a:endParaRPr lang="en-US" altLang="en-US" dirty="0"/>
          </a:p>
        </p:txBody>
      </p:sp>
    </p:spTree>
    <p:extLst>
      <p:ext uri="{BB962C8B-B14F-4D97-AF65-F5344CB8AC3E}">
        <p14:creationId xmlns:p14="http://schemas.microsoft.com/office/powerpoint/2010/main" val="299786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a:stCxn id="4" idx="2"/>
            <a:endCxn id="32" idx="0"/>
          </p:cNvCxnSpPr>
          <p:nvPr/>
        </p:nvCxnSpPr>
        <p:spPr>
          <a:xfrm flipH="1">
            <a:off x="4544977" y="1596036"/>
            <a:ext cx="1" cy="36808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p:cNvCxnSpPr>
          <p:nvPr/>
        </p:nvCxnSpPr>
        <p:spPr>
          <a:xfrm flipH="1">
            <a:off x="4544976" y="4645908"/>
            <a:ext cx="1" cy="43557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572255" y="2182721"/>
            <a:ext cx="2" cy="56367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21933" y="949705"/>
            <a:ext cx="4846090" cy="646331"/>
          </a:xfrm>
          <a:prstGeom prst="rect">
            <a:avLst/>
          </a:prstGeom>
          <a:solidFill>
            <a:schemeClr val="bg1"/>
          </a:solidFill>
          <a:ln>
            <a:solidFill>
              <a:schemeClr val="tx1"/>
            </a:solidFill>
          </a:ln>
        </p:spPr>
        <p:txBody>
          <a:bodyPr wrap="square" rtlCol="0">
            <a:spAutoFit/>
          </a:bodyPr>
          <a:lstStyle/>
          <a:p>
            <a:pPr algn="ctr"/>
            <a:r>
              <a:rPr lang="en-US" dirty="0"/>
              <a:t>1. Can shell weight be reliably determined from shell length measurements?</a:t>
            </a:r>
          </a:p>
        </p:txBody>
      </p:sp>
      <p:sp>
        <p:nvSpPr>
          <p:cNvPr id="16" name="TextBox 15"/>
          <p:cNvSpPr txBox="1"/>
          <p:nvPr/>
        </p:nvSpPr>
        <p:spPr>
          <a:xfrm>
            <a:off x="2201874" y="2751776"/>
            <a:ext cx="4760846" cy="646331"/>
          </a:xfrm>
          <a:prstGeom prst="rect">
            <a:avLst/>
          </a:prstGeom>
          <a:solidFill>
            <a:schemeClr val="bg1"/>
          </a:solidFill>
          <a:ln>
            <a:solidFill>
              <a:schemeClr val="tx1"/>
            </a:solidFill>
          </a:ln>
        </p:spPr>
        <p:txBody>
          <a:bodyPr wrap="square" rtlCol="0">
            <a:spAutoFit/>
          </a:bodyPr>
          <a:lstStyle/>
          <a:p>
            <a:pPr algn="ctr"/>
            <a:r>
              <a:rPr lang="en-US" dirty="0"/>
              <a:t>3. Is assimilation in shell that stays in water legal within the Clean Water Act? </a:t>
            </a:r>
          </a:p>
        </p:txBody>
      </p:sp>
      <p:sp>
        <p:nvSpPr>
          <p:cNvPr id="22" name="TextBox 21"/>
          <p:cNvSpPr txBox="1"/>
          <p:nvPr/>
        </p:nvSpPr>
        <p:spPr>
          <a:xfrm>
            <a:off x="1724155" y="3999578"/>
            <a:ext cx="5696199" cy="646331"/>
          </a:xfrm>
          <a:prstGeom prst="rect">
            <a:avLst/>
          </a:prstGeom>
          <a:solidFill>
            <a:schemeClr val="bg1"/>
          </a:solidFill>
          <a:ln>
            <a:solidFill>
              <a:schemeClr val="tx1"/>
            </a:solidFill>
          </a:ln>
        </p:spPr>
        <p:txBody>
          <a:bodyPr wrap="square" rtlCol="0">
            <a:spAutoFit/>
          </a:bodyPr>
          <a:lstStyle/>
          <a:p>
            <a:pPr algn="ctr"/>
            <a:r>
              <a:rPr lang="en-US" dirty="0"/>
              <a:t>4. Dissolution Approach: Can a reasonable estimate of dissolution losses be obtained from the literature?</a:t>
            </a:r>
          </a:p>
        </p:txBody>
      </p:sp>
      <p:sp>
        <p:nvSpPr>
          <p:cNvPr id="25" name="TextBox 24"/>
          <p:cNvSpPr txBox="1"/>
          <p:nvPr/>
        </p:nvSpPr>
        <p:spPr>
          <a:xfrm>
            <a:off x="7521840" y="3999577"/>
            <a:ext cx="4012402" cy="646331"/>
          </a:xfrm>
          <a:prstGeom prst="rect">
            <a:avLst/>
          </a:prstGeom>
          <a:noFill/>
          <a:ln>
            <a:noFill/>
          </a:ln>
        </p:spPr>
        <p:txBody>
          <a:bodyPr wrap="square" rtlCol="0">
            <a:spAutoFit/>
          </a:bodyPr>
          <a:lstStyle/>
          <a:p>
            <a:r>
              <a:rPr lang="en-US" b="1" dirty="0">
                <a:solidFill>
                  <a:srgbClr val="FF0000"/>
                </a:solidFill>
              </a:rPr>
              <a:t>No, not feasible at this time due to research gap</a:t>
            </a:r>
          </a:p>
        </p:txBody>
      </p:sp>
      <p:sp>
        <p:nvSpPr>
          <p:cNvPr id="32" name="TextBox 31"/>
          <p:cNvSpPr txBox="1"/>
          <p:nvPr/>
        </p:nvSpPr>
        <p:spPr>
          <a:xfrm>
            <a:off x="2121932" y="1964119"/>
            <a:ext cx="4846090" cy="369332"/>
          </a:xfrm>
          <a:prstGeom prst="rect">
            <a:avLst/>
          </a:prstGeom>
          <a:solidFill>
            <a:schemeClr val="bg1"/>
          </a:solidFill>
          <a:ln>
            <a:solidFill>
              <a:schemeClr val="tx1"/>
            </a:solidFill>
          </a:ln>
        </p:spPr>
        <p:txBody>
          <a:bodyPr wrap="square" rtlCol="0">
            <a:spAutoFit/>
          </a:bodyPr>
          <a:lstStyle/>
          <a:p>
            <a:pPr algn="ctr"/>
            <a:r>
              <a:rPr lang="en-US" dirty="0"/>
              <a:t>2. Can N and P content in shell be quantified?</a:t>
            </a:r>
          </a:p>
        </p:txBody>
      </p:sp>
      <p:sp>
        <p:nvSpPr>
          <p:cNvPr id="36" name="TextBox 35"/>
          <p:cNvSpPr txBox="1"/>
          <p:nvPr/>
        </p:nvSpPr>
        <p:spPr>
          <a:xfrm>
            <a:off x="7059271" y="2858422"/>
            <a:ext cx="582275" cy="369332"/>
          </a:xfrm>
          <a:prstGeom prst="rect">
            <a:avLst/>
          </a:prstGeom>
          <a:noFill/>
        </p:spPr>
        <p:txBody>
          <a:bodyPr wrap="none" rtlCol="0">
            <a:spAutoFit/>
          </a:bodyPr>
          <a:lstStyle/>
          <a:p>
            <a:r>
              <a:rPr lang="en-US" b="1" dirty="0"/>
              <a:t>Yes</a:t>
            </a:r>
          </a:p>
        </p:txBody>
      </p:sp>
      <p:cxnSp>
        <p:nvCxnSpPr>
          <p:cNvPr id="44" name="Straight Arrow Connector 43"/>
          <p:cNvCxnSpPr>
            <a:endCxn id="22" idx="0"/>
          </p:cNvCxnSpPr>
          <p:nvPr/>
        </p:nvCxnSpPr>
        <p:spPr>
          <a:xfrm>
            <a:off x="4562211" y="3401500"/>
            <a:ext cx="10044" cy="59807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itle 1"/>
          <p:cNvSpPr txBox="1">
            <a:spLocks/>
          </p:cNvSpPr>
          <p:nvPr/>
        </p:nvSpPr>
        <p:spPr bwMode="auto">
          <a:xfrm>
            <a:off x="0" y="89112"/>
            <a:ext cx="12192000" cy="72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r>
              <a:rPr lang="en-US" altLang="en-US" sz="2400" b="1" dirty="0">
                <a:solidFill>
                  <a:srgbClr val="002060"/>
                </a:solidFill>
              </a:rPr>
              <a:t>N and P Assimilation in Oyster Shell- Notes for Multiple Practice/ Protocol Combinations</a:t>
            </a:r>
            <a:endParaRPr lang="en-US" altLang="en-US" sz="2400" dirty="0">
              <a:solidFill>
                <a:srgbClr val="002060"/>
              </a:solidFill>
            </a:endParaRPr>
          </a:p>
        </p:txBody>
      </p:sp>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1546" y="956581"/>
            <a:ext cx="319959" cy="296496"/>
          </a:xfrm>
          <a:prstGeom prst="rect">
            <a:avLst/>
          </a:prstGeom>
        </p:spPr>
      </p:pic>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5689" y="2858422"/>
            <a:ext cx="319959" cy="296496"/>
          </a:xfrm>
          <a:prstGeom prst="rect">
            <a:avLst/>
          </a:prstGeom>
        </p:spPr>
      </p:pic>
      <p:sp>
        <p:nvSpPr>
          <p:cNvPr id="2" name="Slide Number Placeholder 1"/>
          <p:cNvSpPr>
            <a:spLocks noGrp="1"/>
          </p:cNvSpPr>
          <p:nvPr>
            <p:ph type="sldNum" sz="quarter" idx="12"/>
          </p:nvPr>
        </p:nvSpPr>
        <p:spPr/>
        <p:txBody>
          <a:bodyPr/>
          <a:lstStyle/>
          <a:p>
            <a:pPr>
              <a:defRPr/>
            </a:pPr>
            <a:fld id="{BEEE8602-7292-4C10-AD33-1D23EB42E5AC}" type="slidenum">
              <a:rPr lang="en-US" altLang="en-US" smtClean="0"/>
              <a:pPr>
                <a:defRPr/>
              </a:pPr>
              <a:t>8</a:t>
            </a:fld>
            <a:endParaRPr lang="en-US" altLang="en-US" dirty="0"/>
          </a:p>
        </p:txBody>
      </p:sp>
      <p:sp>
        <p:nvSpPr>
          <p:cNvPr id="42" name="Rectangle 41"/>
          <p:cNvSpPr/>
          <p:nvPr/>
        </p:nvSpPr>
        <p:spPr>
          <a:xfrm>
            <a:off x="7102188" y="932356"/>
            <a:ext cx="4153157" cy="646331"/>
          </a:xfrm>
          <a:prstGeom prst="rect">
            <a:avLst/>
          </a:prstGeom>
        </p:spPr>
        <p:txBody>
          <a:bodyPr wrap="square">
            <a:spAutoFit/>
          </a:bodyPr>
          <a:lstStyle/>
          <a:p>
            <a:r>
              <a:rPr lang="en-US" b="1" dirty="0"/>
              <a:t>Yes      Can use same approach as tissue for default values</a:t>
            </a:r>
          </a:p>
        </p:txBody>
      </p:sp>
      <p:sp>
        <p:nvSpPr>
          <p:cNvPr id="24" name="TextBox 23">
            <a:extLst>
              <a:ext uri="{FF2B5EF4-FFF2-40B4-BE49-F238E27FC236}">
                <a16:creationId xmlns:a16="http://schemas.microsoft.com/office/drawing/2014/main" id="{4E424D84-6D1C-47AC-85B3-EB5DBFB094A8}"/>
              </a:ext>
            </a:extLst>
          </p:cNvPr>
          <p:cNvSpPr txBox="1"/>
          <p:nvPr/>
        </p:nvSpPr>
        <p:spPr>
          <a:xfrm>
            <a:off x="7059271" y="2013763"/>
            <a:ext cx="582275" cy="369332"/>
          </a:xfrm>
          <a:prstGeom prst="rect">
            <a:avLst/>
          </a:prstGeom>
          <a:noFill/>
        </p:spPr>
        <p:txBody>
          <a:bodyPr wrap="none" rtlCol="0">
            <a:spAutoFit/>
          </a:bodyPr>
          <a:lstStyle/>
          <a:p>
            <a:r>
              <a:rPr lang="en-US" b="1" dirty="0"/>
              <a:t>Yes</a:t>
            </a:r>
          </a:p>
        </p:txBody>
      </p:sp>
      <p:pic>
        <p:nvPicPr>
          <p:cNvPr id="26" name="Picture 25">
            <a:extLst>
              <a:ext uri="{FF2B5EF4-FFF2-40B4-BE49-F238E27FC236}">
                <a16:creationId xmlns:a16="http://schemas.microsoft.com/office/drawing/2014/main" id="{4AE2366F-7EC9-458E-BC73-1F62D3D28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5689" y="2013763"/>
            <a:ext cx="319959" cy="296496"/>
          </a:xfrm>
          <a:prstGeom prst="rect">
            <a:avLst/>
          </a:prstGeom>
        </p:spPr>
      </p:pic>
      <p:cxnSp>
        <p:nvCxnSpPr>
          <p:cNvPr id="27" name="Straight Arrow Connector 26">
            <a:extLst>
              <a:ext uri="{FF2B5EF4-FFF2-40B4-BE49-F238E27FC236}">
                <a16:creationId xmlns:a16="http://schemas.microsoft.com/office/drawing/2014/main" id="{43F959D1-3321-4A1C-AA5B-3217C39A1344}"/>
              </a:ext>
            </a:extLst>
          </p:cNvPr>
          <p:cNvCxnSpPr>
            <a:cxnSpLocks/>
          </p:cNvCxnSpPr>
          <p:nvPr/>
        </p:nvCxnSpPr>
        <p:spPr>
          <a:xfrm flipH="1">
            <a:off x="2240228" y="5690505"/>
            <a:ext cx="1" cy="43557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9B444B2-9130-4BD1-9748-CE6F2823910F}"/>
              </a:ext>
            </a:extLst>
          </p:cNvPr>
          <p:cNvSpPr txBox="1"/>
          <p:nvPr/>
        </p:nvSpPr>
        <p:spPr>
          <a:xfrm>
            <a:off x="1683458" y="5081487"/>
            <a:ext cx="5797677" cy="646331"/>
          </a:xfrm>
          <a:prstGeom prst="rect">
            <a:avLst/>
          </a:prstGeom>
          <a:solidFill>
            <a:schemeClr val="bg1"/>
          </a:solidFill>
          <a:ln>
            <a:solidFill>
              <a:schemeClr val="tx1"/>
            </a:solidFill>
          </a:ln>
        </p:spPr>
        <p:txBody>
          <a:bodyPr wrap="square" rtlCol="0">
            <a:spAutoFit/>
          </a:bodyPr>
          <a:lstStyle/>
          <a:p>
            <a:pPr algn="ctr"/>
            <a:r>
              <a:rPr lang="en-US" dirty="0"/>
              <a:t>5. Is there a way to track shell from harvested oysters? Their fate may be to be deposited back into the Bay</a:t>
            </a:r>
          </a:p>
        </p:txBody>
      </p:sp>
      <p:sp>
        <p:nvSpPr>
          <p:cNvPr id="30" name="TextBox 29">
            <a:extLst>
              <a:ext uri="{FF2B5EF4-FFF2-40B4-BE49-F238E27FC236}">
                <a16:creationId xmlns:a16="http://schemas.microsoft.com/office/drawing/2014/main" id="{76F6A0E8-BBE6-44FF-8D4F-FF572949B541}"/>
              </a:ext>
            </a:extLst>
          </p:cNvPr>
          <p:cNvSpPr txBox="1"/>
          <p:nvPr/>
        </p:nvSpPr>
        <p:spPr>
          <a:xfrm>
            <a:off x="7600926" y="5081486"/>
            <a:ext cx="4012402" cy="646331"/>
          </a:xfrm>
          <a:prstGeom prst="rect">
            <a:avLst/>
          </a:prstGeom>
          <a:noFill/>
          <a:ln>
            <a:noFill/>
          </a:ln>
        </p:spPr>
        <p:txBody>
          <a:bodyPr wrap="square" rtlCol="0">
            <a:spAutoFit/>
          </a:bodyPr>
          <a:lstStyle/>
          <a:p>
            <a:r>
              <a:rPr lang="en-US" b="1" dirty="0">
                <a:solidFill>
                  <a:srgbClr val="FF0000"/>
                </a:solidFill>
              </a:rPr>
              <a:t>No, not feasible at this time due to research gap</a:t>
            </a:r>
          </a:p>
        </p:txBody>
      </p:sp>
      <p:cxnSp>
        <p:nvCxnSpPr>
          <p:cNvPr id="31" name="Straight Arrow Connector 30">
            <a:extLst>
              <a:ext uri="{FF2B5EF4-FFF2-40B4-BE49-F238E27FC236}">
                <a16:creationId xmlns:a16="http://schemas.microsoft.com/office/drawing/2014/main" id="{81CB81DC-83DC-4EB2-BEED-C2BA9839E67A}"/>
              </a:ext>
            </a:extLst>
          </p:cNvPr>
          <p:cNvCxnSpPr>
            <a:cxnSpLocks/>
          </p:cNvCxnSpPr>
          <p:nvPr/>
        </p:nvCxnSpPr>
        <p:spPr>
          <a:xfrm flipH="1">
            <a:off x="6962720" y="5727817"/>
            <a:ext cx="1" cy="43557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D448EDC-F7B3-49A3-BEDF-4AA2CCA08DD0}"/>
              </a:ext>
            </a:extLst>
          </p:cNvPr>
          <p:cNvSpPr txBox="1"/>
          <p:nvPr/>
        </p:nvSpPr>
        <p:spPr>
          <a:xfrm>
            <a:off x="119609" y="6146614"/>
            <a:ext cx="6200328" cy="646331"/>
          </a:xfrm>
          <a:prstGeom prst="rect">
            <a:avLst/>
          </a:prstGeom>
          <a:solidFill>
            <a:schemeClr val="bg1"/>
          </a:solidFill>
          <a:ln>
            <a:solidFill>
              <a:schemeClr val="tx1"/>
            </a:solidFill>
          </a:ln>
        </p:spPr>
        <p:txBody>
          <a:bodyPr wrap="square" rtlCol="0">
            <a:spAutoFit/>
          </a:bodyPr>
          <a:lstStyle/>
          <a:p>
            <a:pPr algn="ctr"/>
            <a:r>
              <a:rPr lang="en-US" dirty="0"/>
              <a:t>Result: For oyster restoration where shells stay in water, only standing stock receives credit for assimilation </a:t>
            </a:r>
          </a:p>
        </p:txBody>
      </p:sp>
      <p:sp>
        <p:nvSpPr>
          <p:cNvPr id="34" name="TextBox 33">
            <a:extLst>
              <a:ext uri="{FF2B5EF4-FFF2-40B4-BE49-F238E27FC236}">
                <a16:creationId xmlns:a16="http://schemas.microsoft.com/office/drawing/2014/main" id="{1177CA51-176A-4B87-BCD3-77913C5903B7}"/>
              </a:ext>
            </a:extLst>
          </p:cNvPr>
          <p:cNvSpPr txBox="1"/>
          <p:nvPr/>
        </p:nvSpPr>
        <p:spPr>
          <a:xfrm>
            <a:off x="6810419" y="6159407"/>
            <a:ext cx="4723823" cy="646331"/>
          </a:xfrm>
          <a:prstGeom prst="rect">
            <a:avLst/>
          </a:prstGeom>
          <a:solidFill>
            <a:schemeClr val="bg1"/>
          </a:solidFill>
          <a:ln>
            <a:solidFill>
              <a:schemeClr val="tx1"/>
            </a:solidFill>
          </a:ln>
        </p:spPr>
        <p:txBody>
          <a:bodyPr wrap="square" rtlCol="0">
            <a:spAutoFit/>
          </a:bodyPr>
          <a:lstStyle/>
          <a:p>
            <a:pPr algn="ctr"/>
            <a:r>
              <a:rPr lang="en-US" dirty="0"/>
              <a:t>Result: It is not possible to credit shell from harvested oysters at this time</a:t>
            </a:r>
          </a:p>
        </p:txBody>
      </p:sp>
    </p:spTree>
    <p:extLst>
      <p:ext uri="{BB962C8B-B14F-4D97-AF65-F5344CB8AC3E}">
        <p14:creationId xmlns:p14="http://schemas.microsoft.com/office/powerpoint/2010/main" val="76503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02" y="48145"/>
            <a:ext cx="10586998" cy="850737"/>
          </a:xfrm>
        </p:spPr>
        <p:txBody>
          <a:bodyPr/>
          <a:lstStyle/>
          <a:p>
            <a:pPr algn="ctr"/>
            <a:r>
              <a:rPr lang="en-US" sz="3200" b="1" dirty="0">
                <a:solidFill>
                  <a:srgbClr val="002060"/>
                </a:solidFill>
              </a:rPr>
              <a:t>Enhanced Denitrification Associated with Oysters – Concept</a:t>
            </a:r>
            <a:endParaRPr lang="en-US" sz="3200" b="1" dirty="0">
              <a:solidFill>
                <a:schemeClr val="tx2"/>
              </a:solidFill>
            </a:endParaRPr>
          </a:p>
        </p:txBody>
      </p:sp>
      <p:sp>
        <p:nvSpPr>
          <p:cNvPr id="5" name="Slide Number Placeholder 4"/>
          <p:cNvSpPr>
            <a:spLocks noGrp="1"/>
          </p:cNvSpPr>
          <p:nvPr>
            <p:ph type="sldNum" sz="quarter" idx="12"/>
          </p:nvPr>
        </p:nvSpPr>
        <p:spPr/>
        <p:txBody>
          <a:bodyPr/>
          <a:lstStyle/>
          <a:p>
            <a:pPr>
              <a:defRPr/>
            </a:pPr>
            <a:fld id="{A7802349-A581-464A-B9DB-483849EE9C8F}" type="slidenum">
              <a:rPr lang="en-US" altLang="en-US" smtClean="0"/>
              <a:pPr>
                <a:defRPr/>
              </a:pPr>
              <a:t>9</a:t>
            </a:fld>
            <a:endParaRPr lang="en-US" alt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09" y="1222743"/>
            <a:ext cx="6337004" cy="4752753"/>
          </a:xfrm>
          <a:prstGeom prst="rect">
            <a:avLst/>
          </a:prstGeom>
        </p:spPr>
      </p:pic>
      <p:sp>
        <p:nvSpPr>
          <p:cNvPr id="10" name="TextBox 9"/>
          <p:cNvSpPr txBox="1"/>
          <p:nvPr/>
        </p:nvSpPr>
        <p:spPr>
          <a:xfrm>
            <a:off x="7277295" y="1174182"/>
            <a:ext cx="4386167" cy="4801314"/>
          </a:xfrm>
          <a:prstGeom prst="rect">
            <a:avLst/>
          </a:prstGeom>
          <a:noFill/>
        </p:spPr>
        <p:txBody>
          <a:bodyPr wrap="square" rtlCol="0">
            <a:spAutoFit/>
          </a:bodyPr>
          <a:lstStyle/>
          <a:p>
            <a:endParaRPr lang="en-US" dirty="0">
              <a:latin typeface="+mn-lt"/>
            </a:endParaRPr>
          </a:p>
          <a:p>
            <a:pPr marL="285750" indent="-285750">
              <a:buFont typeface="Arial" panose="020B0604020202020204" pitchFamily="34" charset="0"/>
              <a:buChar char="•"/>
            </a:pPr>
            <a:r>
              <a:rPr lang="en-US" dirty="0">
                <a:latin typeface="+mn-lt"/>
              </a:rPr>
              <a:t>Algae contains nitrogen, which can become bioavailable though remineralization.</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Oysters filter algae from the water column, decreasing the potential for remineralization and transferring the process to the sediments via </a:t>
            </a:r>
            <a:r>
              <a:rPr lang="en-US" dirty="0" err="1">
                <a:latin typeface="+mn-lt"/>
              </a:rPr>
              <a:t>biodeposits</a:t>
            </a:r>
            <a:r>
              <a:rPr lang="en-US" dirty="0">
                <a:latin typeface="+mn-lt"/>
              </a:rPr>
              <a:t>.</a:t>
            </a:r>
          </a:p>
          <a:p>
            <a:endParaRPr lang="en-US" dirty="0">
              <a:latin typeface="+mn-lt"/>
            </a:endParaRPr>
          </a:p>
          <a:p>
            <a:pPr marL="285750" indent="-285750">
              <a:buFont typeface="Arial" panose="020B0604020202020204" pitchFamily="34" charset="0"/>
              <a:buChar char="•"/>
            </a:pPr>
            <a:r>
              <a:rPr lang="en-US" dirty="0">
                <a:latin typeface="+mn-lt"/>
              </a:rPr>
              <a:t>Through this process, denitrification can be enhanced  (N</a:t>
            </a:r>
            <a:r>
              <a:rPr lang="en-US" baseline="-25000" dirty="0">
                <a:latin typeface="+mn-lt"/>
              </a:rPr>
              <a:t>2</a:t>
            </a:r>
            <a:r>
              <a:rPr lang="en-US" dirty="0">
                <a:latin typeface="+mn-lt"/>
              </a:rPr>
              <a:t> gas is released).</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Enhanced denitrification is defined as the amount of new denitrification that can occur because of the presence of oysters. </a:t>
            </a:r>
          </a:p>
          <a:p>
            <a:pPr marL="285750" indent="-285750">
              <a:buFont typeface="Arial" panose="020B0604020202020204" pitchFamily="34" charset="0"/>
              <a:buChar char="•"/>
            </a:pPr>
            <a:endParaRPr lang="en-US" dirty="0">
              <a:latin typeface="+mn-lt"/>
            </a:endParaRPr>
          </a:p>
        </p:txBody>
      </p:sp>
      <p:sp>
        <p:nvSpPr>
          <p:cNvPr id="11" name="TextBox 10"/>
          <p:cNvSpPr txBox="1"/>
          <p:nvPr/>
        </p:nvSpPr>
        <p:spPr>
          <a:xfrm>
            <a:off x="671109" y="6092456"/>
            <a:ext cx="6337004" cy="461665"/>
          </a:xfrm>
          <a:prstGeom prst="rect">
            <a:avLst/>
          </a:prstGeom>
          <a:noFill/>
        </p:spPr>
        <p:txBody>
          <a:bodyPr wrap="square" rtlCol="0">
            <a:spAutoFit/>
          </a:bodyPr>
          <a:lstStyle/>
          <a:p>
            <a:r>
              <a:rPr lang="en-US" sz="1200" dirty="0">
                <a:latin typeface="+mn-lt"/>
              </a:rPr>
              <a:t>Image Credit: Ashely Smyth, jappliedecologyblog.wordpress.com/2015/05/20/location-matters-for-oyster-reef-ecosystem-services/</a:t>
            </a:r>
          </a:p>
        </p:txBody>
      </p:sp>
    </p:spTree>
    <p:extLst>
      <p:ext uri="{BB962C8B-B14F-4D97-AF65-F5344CB8AC3E}">
        <p14:creationId xmlns:p14="http://schemas.microsoft.com/office/powerpoint/2010/main" val="3115160909"/>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21742</TotalTime>
  <Words>2406</Words>
  <Application>Microsoft Office PowerPoint</Application>
  <PresentationFormat>Widescreen</PresentationFormat>
  <Paragraphs>230</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Update on the Oyster BMP Expert Panel’s Draft Recommendations for the Second Incremental Report </vt:lpstr>
      <vt:lpstr>Oyster BMP Expert Panel Charge  </vt:lpstr>
      <vt:lpstr>PowerPoint Presentation</vt:lpstr>
      <vt:lpstr>PowerPoint Presentation</vt:lpstr>
      <vt:lpstr>PowerPoint Presentation</vt:lpstr>
      <vt:lpstr>PowerPoint Presentation</vt:lpstr>
      <vt:lpstr>PowerPoint Presentation</vt:lpstr>
      <vt:lpstr>PowerPoint Presentation</vt:lpstr>
      <vt:lpstr>Enhanced Denitrification Associated with Oysters – Concept</vt:lpstr>
      <vt:lpstr>How to Keep Informed of Panel Efforts</vt:lpstr>
      <vt:lpstr>Reduction Effectiveness Protocols based on Oyster-Associated Nutrient/Suspended Sediment Reduction Processes </vt:lpstr>
      <vt:lpstr>Method to Determine Conservative Default Values for the Amount of Nitrogen and Phosphorus Stored in Oyster Shell </vt:lpstr>
      <vt:lpstr>PowerPoint Presentation</vt:lpstr>
      <vt:lpstr>Evaluation of Shell Dissolution Literature</vt:lpstr>
      <vt:lpstr>Conclusions So Far: N and P Assimilated in Oyster Shell Protocol for Private Oyster Aquaculture</vt:lpstr>
      <vt:lpstr>Enhanced Denitrification Associated with Oysters –  Data Availability and Challenges</vt:lpstr>
      <vt:lpstr>Denitrification Literature Review – High Variability </vt:lpstr>
      <vt:lpstr>Enhanced Denitrification Associated with Oysters –  Reduction Effectiveness Determination Strategy</vt:lpstr>
      <vt:lpstr>Enhanced Denitrification Associated with Oysters –  Measurements Needed for Simple Approach</vt:lpstr>
      <vt:lpstr>Conclusions So Far: Enhanced Denitrification Associated with Oysters</vt:lpstr>
      <vt:lpstr>PowerPoint Presentation</vt:lpstr>
    </vt:vector>
  </TitlesOfParts>
  <Company>BOXX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Oyster BMP Expert Panel</dc:title>
  <dc:creator>Julie Reichert</dc:creator>
  <cp:lastModifiedBy>Emily</cp:lastModifiedBy>
  <cp:revision>998</cp:revision>
  <cp:lastPrinted>2017-12-14T17:12:03Z</cp:lastPrinted>
  <dcterms:created xsi:type="dcterms:W3CDTF">2015-03-04T20:45:53Z</dcterms:created>
  <dcterms:modified xsi:type="dcterms:W3CDTF">2018-02-23T13:13:21Z</dcterms:modified>
</cp:coreProperties>
</file>