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8"/>
  </p:sldMasterIdLst>
  <p:notesMasterIdLst>
    <p:notesMasterId r:id="rId51"/>
  </p:notesMasterIdLst>
  <p:sldIdLst>
    <p:sldId id="256" r:id="rId39"/>
    <p:sldId id="257" r:id="rId40"/>
    <p:sldId id="258" r:id="rId41"/>
    <p:sldId id="274" r:id="rId42"/>
    <p:sldId id="278" r:id="rId43"/>
    <p:sldId id="275" r:id="rId44"/>
    <p:sldId id="272" r:id="rId45"/>
    <p:sldId id="260" r:id="rId46"/>
    <p:sldId id="262" r:id="rId47"/>
    <p:sldId id="269" r:id="rId48"/>
    <p:sldId id="267" r:id="rId49"/>
    <p:sldId id="27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864" autoAdjust="0"/>
  </p:normalViewPr>
  <p:slideViewPr>
    <p:cSldViewPr snapToGrid="0">
      <p:cViewPr varScale="1">
        <p:scale>
          <a:sx n="62" d="100"/>
          <a:sy n="62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Master" Target="slideMasters/slideMaster1.xml"/><Relationship Id="rId46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6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8" Type="http://schemas.openxmlformats.org/officeDocument/2006/relationships/customXml" Target="../customXml/item8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B2EA-CB4B-4B1C-883C-FCBF8316275C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DEE7-0B6C-4A76-AE09-055190297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an excel function (=AND) in excel to see change/no change</a:t>
            </a:r>
          </a:p>
          <a:p>
            <a:r>
              <a:rPr lang="en-US" dirty="0"/>
              <a:t>Sorted by state, change, and count to get the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DEE7-0B6C-4A76-AE09-0551902979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 Lewes Beach, 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DEE7-0B6C-4A76-AE09-0551902979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9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Maritime Plaza in D.C near the Capitals stadium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DEE7-0B6C-4A76-AE09-0551902979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CC4C0E-1437-43B5-A3E5-88FF220B16D7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E892-3564-462C-9B46-30167107452C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269-A6B6-4387-9144-4B85B898D0B3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0532-8DB0-4C07-AD12-D5B449295493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B42C-0441-4F01-A01F-E736AB6EE639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BCEF-DE32-40B9-808D-D23E74D76A47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3216-98A8-4F99-91C7-51EE8FDE33EC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9A7E-64A2-4F86-84AF-69466296DA81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23E3-CEE3-413A-A962-A53932AE4E51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94A3-3EEC-45E7-AB42-C75B70452CA0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DD9D-41D6-4E00-8C32-583DC1A0C6CD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FFB7-79DB-491F-8951-246E1D906574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C2C-8E05-42FE-811D-0A5CC57FE6D5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62-F16C-4731-B0D7-7277A33E413D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BF3-175F-4C19-93CF-E105740211D8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73C-83CF-44F7-97DC-93840CEC4332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FB58-8ADC-4FF8-83BF-D91A8FAAA592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EDF660-1706-4E6C-9D33-EE6C1DA09882}" type="datetime1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12FA-3F4C-484A-8220-7E619A77E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899" y="937620"/>
            <a:ext cx="11226799" cy="2677648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Exploratory Land Use Change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637A-8108-4484-BF1E-B077C9BE8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4089400"/>
            <a:ext cx="11226799" cy="15494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Allie Wagner, CRC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Forestry Workgroup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11F28-DC80-4422-BA3E-83BA14F8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2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52A7-9D07-47BD-9B24-AD4FF781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West Virginia Mining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0D5850-3FC3-4DD2-AF74-ADE9DFAEE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53"/>
          <a:stretch/>
        </p:blipFill>
        <p:spPr>
          <a:xfrm>
            <a:off x="1502702" y="2413780"/>
            <a:ext cx="4187410" cy="40804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741F6-6B2F-464D-AC23-9700D5D0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880AE-2DD8-43AF-AAF2-370CDCE89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4"/>
          <a:stretch/>
        </p:blipFill>
        <p:spPr>
          <a:xfrm>
            <a:off x="5690112" y="2413780"/>
            <a:ext cx="4662428" cy="41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3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101E-B926-47D7-A841-5100BD04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C5AB-AF7A-43DD-86DC-B80BE98F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94" y="2590800"/>
            <a:ext cx="8761412" cy="3416300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Summarize 100% of the change in each state- not just top 10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Automate the process and develop a per-pixel classification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Repeat using annual land change data: 1986 – 2017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Perform similar analyses at the state-wide level using NRCS’ National Resources Inventory and USFS’ Forest Inventory and Analysis data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E13D4-0862-4727-8859-42214983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0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101E-B926-47D7-A841-5100BD04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C5AB-AF7A-43DD-86DC-B80BE98F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94" y="2590800"/>
            <a:ext cx="8761412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classes to include? E.g., silviculture, harvest, succession, afforestation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temporal or spatial rules to consider? E.g., minimum patch size to qualify as silviculture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Can forests transition into wetlands? – or were they previously misclassified and always wetlands?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forests being cleared for new agriculture in Virginia?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Does agriculture transition to forest in Virginia?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wagner.alexandra@epa.gov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E13D4-0862-4727-8859-42214983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2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FF42C8-BEDF-41BC-BB8C-6FD4F46C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972828"/>
            <a:ext cx="8761413" cy="706964"/>
          </a:xfrm>
        </p:spPr>
        <p:txBody>
          <a:bodyPr/>
          <a:lstStyle/>
          <a:p>
            <a:pPr algn="ctr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Land Use Methods and Metrics Outcome: Action 1.2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8B1801-90D0-45BF-934A-1B5024AD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00" y="2857500"/>
            <a:ext cx="9626600" cy="29210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Assess land use change throughout the Bay Watershed and Bay States from the early 1980's through mid-2010's using the CBP 2013 high-res land use coupled with the Land Change Monitoring, Assessment, and Projection Database,  National Land Cover Database, NRCS National Resources Inventory, and the USFS's Forest Inventory and Assessment data.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Responsible party: USGS, CRC Staffers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Expected timeline: Summer 2019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51D054-1991-4E4A-8AB6-EAB36EF6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3429-BF5E-489C-B24E-5125F68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Initial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6356-0DF9-47F8-9415-5BFF01FD1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094" y="2764971"/>
            <a:ext cx="10339006" cy="338606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Analyze the USGS National Land Cover Dataset (2001, 2006, 2011) + 2016 when released in May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Include complete Mid-Atlantic states (DC, DE, MD, NJ, NY, PA, VA, WV)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Simplify classification: reclass data from 16 to 10 classes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Stack all data together and identify “top 10” land use changes per state (i.e., changes encompassing the most area)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Google Earth’s historical imagery to help identify change classes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2BC89-58AA-4F05-A0A9-44DA609B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8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1CD5-059A-4FB3-B243-112AAB6F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53" y="945093"/>
            <a:ext cx="8761413" cy="706964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Percent Change Represented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56B070-F746-495F-8D7B-350DD782B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338871"/>
              </p:ext>
            </p:extLst>
          </p:nvPr>
        </p:nvGraphicFramePr>
        <p:xfrm>
          <a:off x="825500" y="2788920"/>
          <a:ext cx="1068069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361878617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768260267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49384877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06168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0349568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96551988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1353086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1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782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BD90-726C-4062-A63E-05A1B1B9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F4BBB-009D-4F85-9084-BC22035B2149}"/>
              </a:ext>
            </a:extLst>
          </p:cNvPr>
          <p:cNvSpPr txBox="1"/>
          <p:nvPr/>
        </p:nvSpPr>
        <p:spPr>
          <a:xfrm>
            <a:off x="781788" y="4004220"/>
            <a:ext cx="7548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Percentage of changed acres represented by the top 10 changed acres.</a:t>
            </a:r>
          </a:p>
        </p:txBody>
      </p:sp>
    </p:spTree>
    <p:extLst>
      <p:ext uri="{BB962C8B-B14F-4D97-AF65-F5344CB8AC3E}">
        <p14:creationId xmlns:p14="http://schemas.microsoft.com/office/powerpoint/2010/main" val="178553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1CD5-059A-4FB3-B243-112AAB6F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53" y="945093"/>
            <a:ext cx="8761413" cy="706964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Highest Change by Acres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56B070-F746-495F-8D7B-350DD782B8E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5500" y="2788920"/>
          <a:ext cx="1068069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361878617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768260267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49384877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06168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0349568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96551988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1353086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1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Farmland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Silviculture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04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7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= 79%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= 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= 78%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= 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= 76% 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= 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= 75%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= 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= 88%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= 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193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BD90-726C-4062-A63E-05A1B1B9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860E4-726D-4D99-A428-651AF297F17B}"/>
              </a:ext>
            </a:extLst>
          </p:cNvPr>
          <p:cNvSpPr txBox="1"/>
          <p:nvPr/>
        </p:nvSpPr>
        <p:spPr>
          <a:xfrm>
            <a:off x="9369407" y="5664200"/>
            <a:ext cx="182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Harvest = H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Succession =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F4BBB-009D-4F85-9084-BC22035B2149}"/>
              </a:ext>
            </a:extLst>
          </p:cNvPr>
          <p:cNvSpPr txBox="1"/>
          <p:nvPr/>
        </p:nvSpPr>
        <p:spPr>
          <a:xfrm>
            <a:off x="825500" y="6048920"/>
            <a:ext cx="672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Percentages represent the percentage of Top 10 changed acres.</a:t>
            </a:r>
          </a:p>
        </p:txBody>
      </p:sp>
    </p:spTree>
    <p:extLst>
      <p:ext uri="{BB962C8B-B14F-4D97-AF65-F5344CB8AC3E}">
        <p14:creationId xmlns:p14="http://schemas.microsoft.com/office/powerpoint/2010/main" val="208578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1CD5-059A-4FB3-B243-112AAB6F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53" y="973668"/>
            <a:ext cx="8761413" cy="706964"/>
          </a:xfrm>
        </p:spPr>
        <p:txBody>
          <a:bodyPr/>
          <a:lstStyle/>
          <a:p>
            <a:pPr algn="ctr"/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Second Highest Change by Acres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56B070-F746-495F-8D7B-350DD782B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218663"/>
              </p:ext>
            </p:extLst>
          </p:nvPr>
        </p:nvGraphicFramePr>
        <p:xfrm>
          <a:off x="825500" y="2788920"/>
          <a:ext cx="1068069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36187861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8260267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49384877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70616822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400349568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1965519883"/>
                    </a:ext>
                  </a:extLst>
                </a:gridCol>
                <a:gridCol w="1511299">
                  <a:extLst>
                    <a:ext uri="{9D8B030D-6E8A-4147-A177-3AD203B41FA5}">
                      <a16:colId xmlns:a16="http://schemas.microsoft.com/office/drawing/2014/main" val="1353086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1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Farmland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Farmland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Afforestation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04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7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= 76%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= 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193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BD90-726C-4062-A63E-05A1B1B9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860E4-726D-4D99-A428-651AF297F17B}"/>
              </a:ext>
            </a:extLst>
          </p:cNvPr>
          <p:cNvSpPr txBox="1"/>
          <p:nvPr/>
        </p:nvSpPr>
        <p:spPr>
          <a:xfrm>
            <a:off x="9369407" y="5664200"/>
            <a:ext cx="182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Harvest = H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Succession =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B94F1-FF7E-49AD-A51A-EDC196D4AEE3}"/>
              </a:ext>
            </a:extLst>
          </p:cNvPr>
          <p:cNvSpPr txBox="1"/>
          <p:nvPr/>
        </p:nvSpPr>
        <p:spPr>
          <a:xfrm>
            <a:off x="825500" y="6048920"/>
            <a:ext cx="672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Percentages represent the percentage of Top 10 changed acres.</a:t>
            </a:r>
          </a:p>
        </p:txBody>
      </p:sp>
    </p:spTree>
    <p:extLst>
      <p:ext uri="{BB962C8B-B14F-4D97-AF65-F5344CB8AC3E}">
        <p14:creationId xmlns:p14="http://schemas.microsoft.com/office/powerpoint/2010/main" val="227173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46F9-7AF5-4909-B6FF-B752B7D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3310"/>
            <a:ext cx="12192000" cy="706964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Farmland Conversion in 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06919-56CD-4920-8D6C-3CEEACA7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A06A6-9C98-4CFA-BBEA-790E56DA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579" y="1898183"/>
            <a:ext cx="4894299" cy="45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E2153-8B74-4753-AEE5-6FF186935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18" y="1914562"/>
            <a:ext cx="5113361" cy="4514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2CD89-99E9-4443-8BAD-D2C54F40B73D}"/>
              </a:ext>
            </a:extLst>
          </p:cNvPr>
          <p:cNvSpPr txBox="1"/>
          <p:nvPr/>
        </p:nvSpPr>
        <p:spPr>
          <a:xfrm>
            <a:off x="2674961" y="6454000"/>
            <a:ext cx="7942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1992											2018</a:t>
            </a:r>
          </a:p>
        </p:txBody>
      </p:sp>
    </p:spTree>
    <p:extLst>
      <p:ext uri="{BB962C8B-B14F-4D97-AF65-F5344CB8AC3E}">
        <p14:creationId xmlns:p14="http://schemas.microsoft.com/office/powerpoint/2010/main" val="237281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8DA1-9FD5-4907-938A-EF8D8C6B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Intensification in 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9A056-035D-442B-A25C-C790E52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E2E89-4DA4-4AE1-9340-2B77071D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56" y="1975131"/>
            <a:ext cx="5428747" cy="4132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3D4FA0-2810-4391-8751-F7BAF299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50" y="1975132"/>
            <a:ext cx="5137606" cy="41325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D375C8D-D972-47B4-BEFA-3767EBD2B5C6}"/>
              </a:ext>
            </a:extLst>
          </p:cNvPr>
          <p:cNvSpPr txBox="1"/>
          <p:nvPr/>
        </p:nvSpPr>
        <p:spPr>
          <a:xfrm>
            <a:off x="2636861" y="6109079"/>
            <a:ext cx="7942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1999											2018</a:t>
            </a:r>
          </a:p>
        </p:txBody>
      </p:sp>
    </p:spTree>
    <p:extLst>
      <p:ext uri="{BB962C8B-B14F-4D97-AF65-F5344CB8AC3E}">
        <p14:creationId xmlns:p14="http://schemas.microsoft.com/office/powerpoint/2010/main" val="92028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B409-8636-4B2B-8D40-CD001E7F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73668"/>
            <a:ext cx="12192000" cy="706964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Silviculture in New York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8A099-D3E6-42FE-A970-E27E1E01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3937C-0491-4B37-BF08-FAE265DC1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1914071"/>
            <a:ext cx="5232400" cy="45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06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3B0DA88-CC52-4334-96EB-C32F098BFE9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DF60117-C367-4C0A-A3AF-42426819F84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DB146FA-A0DA-43EE-BB7A-47E704788C4B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9924A72-E519-4B7D-A814-05F0697F700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7A15041-677B-453E-9433-CF63C30BD8A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8986AA1-778B-42E9-8E6B-E496D1713F9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76F634C-E7E0-4638-8839-17A157121B8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47CCA9A-627D-4928-8CFD-DC23960A1E2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B1AE3B5-7A25-4084-82A9-882D7A71C4D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81F6228-5BF1-40FB-8960-207237E6B9C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ADFC291-6D9D-4CB2-96C2-D0327B89208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A12D3B2-2A58-4E10-99A9-A4C0D2767A2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2C90B81-4276-472E-8300-4EEFF25F9DF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1551AB6-D562-473C-93D9-68A3E64C7D5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2981261-61AB-4EDD-8F29-A28915D4223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BA9924F-5C8F-467E-A0CD-A3DEEEE095B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146C2DA-FE5F-430C-9E0D-DADA6DA63BD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1860A1BD-23EC-41B5-83B5-D4B1EBE7152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25B567E-6BEC-4582-8D50-5809CB885A8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F02E007-ED0A-4F31-92CE-F9050298EA9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B32DF2C-6689-47A7-9231-A6DDA1FD465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BCAAC9CB-27B0-4977-A0CE-156FE52EACC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07BB071-A2FC-4AAA-8E7F-4A4730A4C99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FC475E9-331B-4A73-A87F-5C13BDB4E5F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4B6FE99-080C-4F8C-80DB-64CE744892A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A02CB73-6D4A-493A-AEBD-97DF101C89B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3016404-8A18-47CD-9B46-D8EE03F8C0E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8325B60-5741-4D01-8169-9857A12F2E3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F8925D30-A8BE-4FF1-893F-0C976837E4C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344F8A63-AB68-419A-A3CC-6C4802E1A97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08176BD-7DD5-4C12-A36E-341A0313AEA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FB28D10-78BF-4F13-9C2E-1770C3F211F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9CF9230-A928-4522-BCAC-10A965FBBCD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89675C5-3779-435E-A3EA-8429EFF2F74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9805A09-1B4C-41B1-8625-16602F33BA0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C9D610D-4A98-440F-8259-CB436DA83E2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52CE7F0-EB55-434A-8887-7DEA36C1F8F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578</Words>
  <Application>Microsoft Office PowerPoint</Application>
  <PresentationFormat>Widescreen</PresentationFormat>
  <Paragraphs>139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Exploratory Land Use Change Assessment</vt:lpstr>
      <vt:lpstr>Land Use Methods and Metrics Outcome: Action 1.2</vt:lpstr>
      <vt:lpstr>Initial Methodology</vt:lpstr>
      <vt:lpstr>Percent Change Represented </vt:lpstr>
      <vt:lpstr>Highest Change by Acres</vt:lpstr>
      <vt:lpstr>Second Highest Change by Acres</vt:lpstr>
      <vt:lpstr>Farmland Conversion in DE</vt:lpstr>
      <vt:lpstr>Intensification in DC</vt:lpstr>
      <vt:lpstr>Silviculture in New York</vt:lpstr>
      <vt:lpstr>West Virginia Mining</vt:lpstr>
      <vt:lpstr>Next Steps</vt:lpstr>
      <vt:lpstr>Questions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Workplan Action 1.2  Progress Report</dc:title>
  <dc:creator>Wagner, Alexandra</dc:creator>
  <cp:lastModifiedBy>Hobaugh, Paige</cp:lastModifiedBy>
  <cp:revision>58</cp:revision>
  <dcterms:created xsi:type="dcterms:W3CDTF">2019-03-05T17:19:37Z</dcterms:created>
  <dcterms:modified xsi:type="dcterms:W3CDTF">2019-04-03T20:45:13Z</dcterms:modified>
</cp:coreProperties>
</file>