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8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80353-5DD4-4767-8800-4B073C02DEE2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D89D-D6D8-4A62-B17F-4D5F7979B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8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F83A-EE6B-4A44-B1BF-679F9DC038BE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43F0E-7E68-4841-B8CE-85E4352EB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3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43F0E-7E68-4841-B8CE-85E4352EB9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43F0E-7E68-4841-B8CE-85E4352EB9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3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6DBE-75C3-47AD-8A22-C67852A4FED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D66-8D6D-4734-B47E-26D8B1D95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7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6DBE-75C3-47AD-8A22-C67852A4FED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D66-8D6D-4734-B47E-26D8B1D95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1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6DBE-75C3-47AD-8A22-C67852A4FED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D66-8D6D-4734-B47E-26D8B1D95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6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6DBE-75C3-47AD-8A22-C67852A4FED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D66-8D6D-4734-B47E-26D8B1D95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5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6DBE-75C3-47AD-8A22-C67852A4FED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D66-8D6D-4734-B47E-26D8B1D95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6DBE-75C3-47AD-8A22-C67852A4FED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D66-8D6D-4734-B47E-26D8B1D95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4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6DBE-75C3-47AD-8A22-C67852A4FED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D66-8D6D-4734-B47E-26D8B1D95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4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6DBE-75C3-47AD-8A22-C67852A4FED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D66-8D6D-4734-B47E-26D8B1D95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7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6DBE-75C3-47AD-8A22-C67852A4FED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D66-8D6D-4734-B47E-26D8B1D95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6DBE-75C3-47AD-8A22-C67852A4FED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D66-8D6D-4734-B47E-26D8B1D95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6DBE-75C3-47AD-8A22-C67852A4FED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ED66-8D6D-4734-B47E-26D8B1D95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3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C6DBE-75C3-47AD-8A22-C67852A4FEDA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ED66-8D6D-4734-B47E-26D8B1D95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5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.umd.edu/grow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janehowe@aol.com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029200"/>
            <a:ext cx="64008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Parks &amp; Rec Community Garden 2014</a:t>
            </a:r>
          </a:p>
          <a:p>
            <a:r>
              <a:rPr lang="en-US" sz="1600" dirty="0" smtClean="0"/>
              <a:t>Dublin Darlington Rec Council  in cooperation with </a:t>
            </a:r>
          </a:p>
          <a:p>
            <a:r>
              <a:rPr lang="en-US" sz="1600" dirty="0" smtClean="0"/>
              <a:t>the Friends of the Darlington Library, </a:t>
            </a:r>
          </a:p>
          <a:p>
            <a:r>
              <a:rPr lang="en-US" sz="1600" dirty="0" smtClean="0"/>
              <a:t>Harford County Master Gardeners, Darlington Lions’ Leos Club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770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6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things first!</a:t>
            </a:r>
            <a:br>
              <a:rPr lang="en-US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A soil test was performed last winter to assay soil fertility, pH and possible contaminants.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garden was designed to enclose 50’ x 50’  with 24 total raised beds.</a:t>
            </a:r>
          </a:p>
          <a:p>
            <a:endParaRPr lang="en-US" dirty="0" smtClean="0"/>
          </a:p>
          <a:p>
            <a:r>
              <a:rPr lang="en-US" dirty="0" smtClean="0"/>
              <a:t>A wider aisle forms a criss cross (plus sign) dividing the garden into four quadrants. 6 beds (25%) were built the first year.</a:t>
            </a:r>
          </a:p>
          <a:p>
            <a:endParaRPr lang="en-US" dirty="0" smtClean="0"/>
          </a:p>
          <a:p>
            <a:r>
              <a:rPr lang="en-US" dirty="0" smtClean="0"/>
              <a:t>Beds measure 4’ x 8’.</a:t>
            </a:r>
          </a:p>
          <a:p>
            <a:endParaRPr lang="en-US" dirty="0"/>
          </a:p>
          <a:p>
            <a:r>
              <a:rPr lang="en-US" dirty="0" smtClean="0"/>
              <a:t>2” x 10” by 8’ untreated white pine was used to build the beds.</a:t>
            </a:r>
          </a:p>
          <a:p>
            <a:endParaRPr lang="en-US" dirty="0"/>
          </a:p>
          <a:p>
            <a:r>
              <a:rPr lang="en-US" dirty="0" smtClean="0"/>
              <a:t>In subsequent years, more quadrants will be built.  The wider central aisles can be used for taller, wheel chair accessible beds.</a:t>
            </a:r>
          </a:p>
          <a:p>
            <a:endParaRPr lang="en-US" dirty="0"/>
          </a:p>
          <a:p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http://extension.umd.edu/growit</a:t>
            </a:r>
            <a:endParaRPr lang="en-US" dirty="0" smtClean="0"/>
          </a:p>
          <a:p>
            <a:r>
              <a:rPr lang="en-US" dirty="0" smtClean="0"/>
              <a:t>For a video of building the beds. No need to till.  Turf is smothered with newsprint.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743200"/>
            <a:ext cx="3429000" cy="229544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"/>
            <a:ext cx="3433704" cy="2298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00400"/>
            <a:ext cx="2209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Several preliminary meetings were held last winter to select the current site.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37" y="457200"/>
            <a:ext cx="1626592" cy="21687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Site selection needs to include level ground,  a water source, unrestricted sunlight,  and parking area.</a:t>
            </a:r>
          </a:p>
          <a:p>
            <a:endParaRPr lang="en-US" dirty="0"/>
          </a:p>
          <a:p>
            <a:r>
              <a:rPr lang="en-US" dirty="0" smtClean="0"/>
              <a:t>Deer fencing is highly recommended in most areas of Harford County.  More substantial fencing may also be advised in urbanized areas.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smtClean="0"/>
              <a:t>used heavy weight 8’ </a:t>
            </a:r>
            <a:r>
              <a:rPr lang="en-US" dirty="0" smtClean="0"/>
              <a:t>plastic deer fence </a:t>
            </a:r>
            <a:r>
              <a:rPr lang="en-US" smtClean="0"/>
              <a:t>and 10’ </a:t>
            </a:r>
            <a:r>
              <a:rPr lang="en-US" dirty="0" smtClean="0"/>
              <a:t>metal fence posts. </a:t>
            </a:r>
          </a:p>
          <a:p>
            <a:endParaRPr lang="en-US" dirty="0"/>
          </a:p>
          <a:p>
            <a:r>
              <a:rPr lang="en-US" dirty="0" smtClean="0"/>
              <a:t>Beds were filled entirely with compost from Scarboro Landfill.  The beds were eventually surrounded by mulch from the same source.</a:t>
            </a:r>
          </a:p>
          <a:p>
            <a:endParaRPr lang="en-US" dirty="0"/>
          </a:p>
          <a:p>
            <a:r>
              <a:rPr lang="en-US" dirty="0" smtClean="0"/>
              <a:t>Reflective ribbon was tied to all fence posts to distract marauding wildlife.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9600"/>
            <a:ext cx="2343150" cy="312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43200"/>
            <a:ext cx="2752647" cy="36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5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Rainfall was plentiful and well timed for most of the summer.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1"/>
            <a:ext cx="3008313" cy="5029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Initially, the turf between beds was mowed, as needed, until the butternut squash took over the pathways.</a:t>
            </a:r>
          </a:p>
          <a:p>
            <a:endParaRPr lang="en-US" dirty="0"/>
          </a:p>
          <a:p>
            <a:r>
              <a:rPr lang="en-US" dirty="0" smtClean="0"/>
              <a:t>A layer of heavy cardboard was snugly fit into the space and covered generously with mulch.</a:t>
            </a:r>
          </a:p>
          <a:p>
            <a:endParaRPr lang="en-US" dirty="0"/>
          </a:p>
          <a:p>
            <a:r>
              <a:rPr lang="en-US" dirty="0" smtClean="0"/>
              <a:t>Families who rented the beds were on call to keep the weeds down in their own space and adjacent walkways.</a:t>
            </a:r>
          </a:p>
          <a:p>
            <a:endParaRPr lang="en-US" dirty="0"/>
          </a:p>
          <a:p>
            <a:r>
              <a:rPr lang="en-US" dirty="0" smtClean="0"/>
              <a:t>See contract hand out.</a:t>
            </a:r>
          </a:p>
          <a:p>
            <a:endParaRPr lang="en-US" dirty="0"/>
          </a:p>
          <a:p>
            <a:r>
              <a:rPr lang="en-US" dirty="0" smtClean="0"/>
              <a:t>See Community Garden Consulting Group hand out.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09" y="304800"/>
            <a:ext cx="2673350" cy="200501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34" y="1371600"/>
            <a:ext cx="251460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14625"/>
            <a:ext cx="2984500" cy="2238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267200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9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Information:</a:t>
            </a:r>
            <a:br>
              <a:rPr lang="en-US" dirty="0" smtClean="0"/>
            </a:br>
            <a:r>
              <a:rPr lang="en-US" b="0" i="1" dirty="0" smtClean="0"/>
              <a:t>Jane Howe</a:t>
            </a:r>
            <a:br>
              <a:rPr lang="en-US" b="0" i="1" dirty="0" smtClean="0"/>
            </a:br>
            <a:r>
              <a:rPr lang="en-US" b="0" i="1" dirty="0" smtClean="0">
                <a:hlinkClick r:id="rId2"/>
              </a:rPr>
              <a:t>janehowe@aol.com</a:t>
            </a:r>
            <a:r>
              <a:rPr lang="en-US" b="0" i="1" dirty="0" smtClean="0"/>
              <a:t/>
            </a:r>
            <a:br>
              <a:rPr lang="en-US" b="0" i="1" dirty="0" smtClean="0"/>
            </a:br>
            <a:r>
              <a:rPr lang="en-US" b="0" i="1" dirty="0" smtClean="0"/>
              <a:t>410-457-4849</a:t>
            </a:r>
            <a:endParaRPr lang="en-US" b="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4" y="3810000"/>
            <a:ext cx="3190875" cy="24622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2971800" cy="46482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lain" startAt="2014"/>
            </a:pPr>
            <a:r>
              <a:rPr lang="en-US" sz="1700" b="1" dirty="0" smtClean="0">
                <a:solidFill>
                  <a:srgbClr val="FF0000"/>
                </a:solidFill>
              </a:rPr>
              <a:t> Expenses: $972.64</a:t>
            </a:r>
          </a:p>
          <a:p>
            <a:r>
              <a:rPr lang="en-US" dirty="0" smtClean="0"/>
              <a:t>Lumber - $228.33</a:t>
            </a:r>
          </a:p>
          <a:p>
            <a:r>
              <a:rPr lang="en-US" dirty="0" smtClean="0"/>
              <a:t>Fence - $385.00</a:t>
            </a:r>
          </a:p>
          <a:p>
            <a:r>
              <a:rPr lang="en-US" dirty="0" smtClean="0"/>
              <a:t>Posts – 281.78</a:t>
            </a:r>
          </a:p>
          <a:p>
            <a:r>
              <a:rPr lang="en-US" dirty="0" smtClean="0"/>
              <a:t>Ties - $27.53</a:t>
            </a:r>
          </a:p>
          <a:p>
            <a:r>
              <a:rPr lang="en-US" dirty="0" smtClean="0"/>
              <a:t>Misc.  - $50 + (soil test, screws, glue, PVC pipe, combination  lock)</a:t>
            </a:r>
          </a:p>
          <a:p>
            <a:r>
              <a:rPr lang="en-US" dirty="0" smtClean="0"/>
              <a:t>Donated – Compost and mulch </a:t>
            </a:r>
          </a:p>
          <a:p>
            <a:pPr marL="342900" indent="-342900">
              <a:buAutoNum type="arabicPlain" startAt="2014"/>
            </a:pPr>
            <a:endParaRPr lang="en-US" dirty="0" smtClean="0"/>
          </a:p>
          <a:p>
            <a:r>
              <a:rPr lang="en-US" dirty="0" smtClean="0"/>
              <a:t>Biggest problems:</a:t>
            </a:r>
          </a:p>
          <a:p>
            <a:r>
              <a:rPr lang="en-US" dirty="0" smtClean="0"/>
              <a:t>Cucumber downy mildew wiped out some, but not all, cucumbers.</a:t>
            </a:r>
          </a:p>
          <a:p>
            <a:endParaRPr lang="en-US" dirty="0"/>
          </a:p>
          <a:p>
            <a:r>
              <a:rPr lang="en-US" dirty="0" smtClean="0"/>
              <a:t>Mexican bean beetles were a nuisance.</a:t>
            </a:r>
          </a:p>
          <a:p>
            <a:endParaRPr lang="en-US" dirty="0"/>
          </a:p>
          <a:p>
            <a:r>
              <a:rPr lang="en-US" dirty="0" smtClean="0"/>
              <a:t>Two minor incidents of vandalism.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Wish List for 2015:</a:t>
            </a:r>
          </a:p>
          <a:p>
            <a:r>
              <a:rPr lang="en-US" dirty="0" smtClean="0"/>
              <a:t>Compost bin</a:t>
            </a:r>
          </a:p>
          <a:p>
            <a:r>
              <a:rPr lang="en-US" dirty="0" smtClean="0"/>
              <a:t>Lockable tool storage shed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Permanent Sign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57400"/>
            <a:ext cx="24003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6333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1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SP contract 2015 f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 b="4191"/>
          <a:stretch/>
        </p:blipFill>
        <p:spPr bwMode="auto">
          <a:xfrm>
            <a:off x="1828799" y="284204"/>
            <a:ext cx="5566969" cy="64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1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GCG brochure 4.11.13 f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" b="7554"/>
          <a:stretch/>
        </p:blipFill>
        <p:spPr bwMode="auto">
          <a:xfrm>
            <a:off x="1828801" y="76200"/>
            <a:ext cx="5943600" cy="65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25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436</Words>
  <Application>Microsoft Office PowerPoint</Application>
  <PresentationFormat>On-screen Show (4:3)</PresentationFormat>
  <Paragraphs>66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First things first! A soil test was performed last winter to assay soil fertility, pH and possible contaminants.</vt:lpstr>
      <vt:lpstr>Several preliminary meetings were held last winter to select the current site.</vt:lpstr>
      <vt:lpstr>Rainfall was plentiful and well timed for most of the summer.</vt:lpstr>
      <vt:lpstr>Contact Information: Jane Howe janehowe@aol.com 410-457-4849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</dc:creator>
  <cp:lastModifiedBy>HCHD</cp:lastModifiedBy>
  <cp:revision>18</cp:revision>
  <cp:lastPrinted>2015-01-20T19:26:33Z</cp:lastPrinted>
  <dcterms:created xsi:type="dcterms:W3CDTF">2015-01-20T17:06:29Z</dcterms:created>
  <dcterms:modified xsi:type="dcterms:W3CDTF">2015-09-15T20:49:16Z</dcterms:modified>
</cp:coreProperties>
</file>