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customXml/itemProps79.xml" ContentType="application/vnd.openxmlformats-officedocument.customXmlProperties+xml"/>
  <Override PartName="/customXml/itemProps80.xml" ContentType="application/vnd.openxmlformats-officedocument.customXmlProperties+xml"/>
  <Override PartName="/customXml/itemProps81.xml" ContentType="application/vnd.openxmlformats-officedocument.customXmlProperties+xml"/>
  <Override PartName="/customXml/itemProps82.xml" ContentType="application/vnd.openxmlformats-officedocument.customXmlProperties+xml"/>
  <Override PartName="/customXml/itemProps83.xml" ContentType="application/vnd.openxmlformats-officedocument.customXmlProperties+xml"/>
  <Override PartName="/customXml/itemProps84.xml" ContentType="application/vnd.openxmlformats-officedocument.customXmlProperties+xml"/>
  <Override PartName="/customXml/itemProps85.xml" ContentType="application/vnd.openxmlformats-officedocument.customXmlProperties+xml"/>
  <Override PartName="/customXml/itemProps86.xml" ContentType="application/vnd.openxmlformats-officedocument.customXmlProperties+xml"/>
  <Override PartName="/customXml/itemProps87.xml" ContentType="application/vnd.openxmlformats-officedocument.customXmlProperties+xml"/>
  <Override PartName="/customXml/itemProps88.xml" ContentType="application/vnd.openxmlformats-officedocument.customXmlProperties+xml"/>
  <Override PartName="/customXml/itemProps89.xml" ContentType="application/vnd.openxmlformats-officedocument.customXmlProperties+xml"/>
  <Override PartName="/customXml/itemProps90.xml" ContentType="application/vnd.openxmlformats-officedocument.customXmlProperties+xml"/>
  <Override PartName="/customXml/itemProps91.xml" ContentType="application/vnd.openxmlformats-officedocument.customXmlProperties+xml"/>
  <Override PartName="/customXml/itemProps92.xml" ContentType="application/vnd.openxmlformats-officedocument.customXmlProperties+xml"/>
  <Override PartName="/customXml/itemProps93.xml" ContentType="application/vnd.openxmlformats-officedocument.customXmlProperties+xml"/>
  <Override PartName="/customXml/itemProps94.xml" ContentType="application/vnd.openxmlformats-officedocument.customXmlProperties+xml"/>
  <Override PartName="/customXml/itemProps95.xml" ContentType="application/vnd.openxmlformats-officedocument.customXmlProperties+xml"/>
  <Override PartName="/customXml/itemProps96.xml" ContentType="application/vnd.openxmlformats-officedocument.customXmlProperties+xml"/>
  <Override PartName="/customXml/itemProps97.xml" ContentType="application/vnd.openxmlformats-officedocument.customXmlProperties+xml"/>
  <Override PartName="/customXml/itemProps98.xml" ContentType="application/vnd.openxmlformats-officedocument.customXmlProperties+xml"/>
  <Override PartName="/customXml/itemProps99.xml" ContentType="application/vnd.openxmlformats-officedocument.customXmlProperties+xml"/>
  <Override PartName="/customXml/itemProps100.xml" ContentType="application/vnd.openxmlformats-officedocument.customXmlProperties+xml"/>
  <Override PartName="/customXml/itemProps101.xml" ContentType="application/vnd.openxmlformats-officedocument.customXmlProperties+xml"/>
  <Override PartName="/customXml/itemProps102.xml" ContentType="application/vnd.openxmlformats-officedocument.customXmlProperties+xml"/>
  <Override PartName="/customXml/itemProps103.xml" ContentType="application/vnd.openxmlformats-officedocument.customXmlProperties+xml"/>
  <Override PartName="/customXml/itemProps104.xml" ContentType="application/vnd.openxmlformats-officedocument.customXmlProperties+xml"/>
  <Override PartName="/customXml/itemProps105.xml" ContentType="application/vnd.openxmlformats-officedocument.customXmlProperties+xml"/>
  <Override PartName="/customXml/itemProps106.xml" ContentType="application/vnd.openxmlformats-officedocument.customXmlProperties+xml"/>
  <Override PartName="/customXml/itemProps107.xml" ContentType="application/vnd.openxmlformats-officedocument.customXmlProperties+xml"/>
  <Override PartName="/customXml/itemProps108.xml" ContentType="application/vnd.openxmlformats-officedocument.customXmlProperties+xml"/>
  <Override PartName="/customXml/itemProps109.xml" ContentType="application/vnd.openxmlformats-officedocument.customXmlProperties+xml"/>
  <Override PartName="/customXml/itemProps110.xml" ContentType="application/vnd.openxmlformats-officedocument.customXmlProperties+xml"/>
  <Override PartName="/customXml/itemProps111.xml" ContentType="application/vnd.openxmlformats-officedocument.customXmlProperties+xml"/>
  <Override PartName="/customXml/itemProps112.xml" ContentType="application/vnd.openxmlformats-officedocument.customXmlProperties+xml"/>
  <Override PartName="/customXml/itemProps113.xml" ContentType="application/vnd.openxmlformats-officedocument.customXmlProperties+xml"/>
  <Override PartName="/customXml/itemProps114.xml" ContentType="application/vnd.openxmlformats-officedocument.customXmlProperties+xml"/>
  <Override PartName="/customXml/itemProps115.xml" ContentType="application/vnd.openxmlformats-officedocument.customXmlProperties+xml"/>
  <Override PartName="/customXml/itemProps116.xml" ContentType="application/vnd.openxmlformats-officedocument.customXmlProperties+xml"/>
  <Override PartName="/customXml/itemProps117.xml" ContentType="application/vnd.openxmlformats-officedocument.customXmlProperties+xml"/>
  <Override PartName="/customXml/itemProps1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19"/>
    <p:sldMasterId id="2147483660" r:id="rId120"/>
  </p:sldMasterIdLst>
  <p:sldIdLst>
    <p:sldId id="256" r:id="rId121"/>
    <p:sldId id="267" r:id="rId122"/>
    <p:sldId id="265" r:id="rId123"/>
    <p:sldId id="258" r:id="rId124"/>
    <p:sldId id="260" r:id="rId125"/>
    <p:sldId id="268" r:id="rId126"/>
    <p:sldId id="261" r:id="rId127"/>
    <p:sldId id="266" r:id="rId12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99"/>
    <a:srgbClr val="99FF99"/>
    <a:srgbClr val="FFFF99"/>
    <a:srgbClr val="FFCC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117" Type="http://schemas.openxmlformats.org/officeDocument/2006/relationships/customXml" Target="../customXml/item117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customXml" Target="../customXml/item68.xml"/><Relationship Id="rId84" Type="http://schemas.openxmlformats.org/officeDocument/2006/relationships/customXml" Target="../customXml/item84.xml"/><Relationship Id="rId89" Type="http://schemas.openxmlformats.org/officeDocument/2006/relationships/customXml" Target="../customXml/item89.xml"/><Relationship Id="rId112" Type="http://schemas.openxmlformats.org/officeDocument/2006/relationships/customXml" Target="../customXml/item112.xml"/><Relationship Id="rId16" Type="http://schemas.openxmlformats.org/officeDocument/2006/relationships/customXml" Target="../customXml/item16.xml"/><Relationship Id="rId107" Type="http://schemas.openxmlformats.org/officeDocument/2006/relationships/customXml" Target="../customXml/item107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74" Type="http://schemas.openxmlformats.org/officeDocument/2006/relationships/customXml" Target="../customXml/item74.xml"/><Relationship Id="rId79" Type="http://schemas.openxmlformats.org/officeDocument/2006/relationships/customXml" Target="../customXml/item79.xml"/><Relationship Id="rId102" Type="http://schemas.openxmlformats.org/officeDocument/2006/relationships/customXml" Target="../customXml/item102.xml"/><Relationship Id="rId123" Type="http://schemas.openxmlformats.org/officeDocument/2006/relationships/slide" Target="slides/slide3.xml"/><Relationship Id="rId128" Type="http://schemas.openxmlformats.org/officeDocument/2006/relationships/slide" Target="slides/slide8.xml"/><Relationship Id="rId5" Type="http://schemas.openxmlformats.org/officeDocument/2006/relationships/customXml" Target="../customXml/item5.xml"/><Relationship Id="rId90" Type="http://schemas.openxmlformats.org/officeDocument/2006/relationships/customXml" Target="../customXml/item90.xml"/><Relationship Id="rId95" Type="http://schemas.openxmlformats.org/officeDocument/2006/relationships/customXml" Target="../customXml/item95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customXml" Target="../customXml/item69.xml"/><Relationship Id="rId77" Type="http://schemas.openxmlformats.org/officeDocument/2006/relationships/customXml" Target="../customXml/item77.xml"/><Relationship Id="rId100" Type="http://schemas.openxmlformats.org/officeDocument/2006/relationships/customXml" Target="../customXml/item100.xml"/><Relationship Id="rId105" Type="http://schemas.openxmlformats.org/officeDocument/2006/relationships/customXml" Target="../customXml/item105.xml"/><Relationship Id="rId113" Type="http://schemas.openxmlformats.org/officeDocument/2006/relationships/customXml" Target="../customXml/item113.xml"/><Relationship Id="rId118" Type="http://schemas.openxmlformats.org/officeDocument/2006/relationships/customXml" Target="../customXml/item118.xml"/><Relationship Id="rId126" Type="http://schemas.openxmlformats.org/officeDocument/2006/relationships/slide" Target="slides/slide6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80" Type="http://schemas.openxmlformats.org/officeDocument/2006/relationships/customXml" Target="../customXml/item80.xml"/><Relationship Id="rId85" Type="http://schemas.openxmlformats.org/officeDocument/2006/relationships/customXml" Target="../customXml/item85.xml"/><Relationship Id="rId93" Type="http://schemas.openxmlformats.org/officeDocument/2006/relationships/customXml" Target="../customXml/item93.xml"/><Relationship Id="rId98" Type="http://schemas.openxmlformats.org/officeDocument/2006/relationships/customXml" Target="../customXml/item98.xml"/><Relationship Id="rId121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customXml" Target="../customXml/item67.xml"/><Relationship Id="rId103" Type="http://schemas.openxmlformats.org/officeDocument/2006/relationships/customXml" Target="../customXml/item103.xml"/><Relationship Id="rId108" Type="http://schemas.openxmlformats.org/officeDocument/2006/relationships/customXml" Target="../customXml/item108.xml"/><Relationship Id="rId116" Type="http://schemas.openxmlformats.org/officeDocument/2006/relationships/customXml" Target="../customXml/item116.xml"/><Relationship Id="rId124" Type="http://schemas.openxmlformats.org/officeDocument/2006/relationships/slide" Target="slides/slide4.xml"/><Relationship Id="rId129" Type="http://schemas.openxmlformats.org/officeDocument/2006/relationships/presProps" Target="presProps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customXml" Target="../customXml/item70.xml"/><Relationship Id="rId75" Type="http://schemas.openxmlformats.org/officeDocument/2006/relationships/customXml" Target="../customXml/item75.xml"/><Relationship Id="rId83" Type="http://schemas.openxmlformats.org/officeDocument/2006/relationships/customXml" Target="../customXml/item83.xml"/><Relationship Id="rId88" Type="http://schemas.openxmlformats.org/officeDocument/2006/relationships/customXml" Target="../customXml/item88.xml"/><Relationship Id="rId91" Type="http://schemas.openxmlformats.org/officeDocument/2006/relationships/customXml" Target="../customXml/item91.xml"/><Relationship Id="rId96" Type="http://schemas.openxmlformats.org/officeDocument/2006/relationships/customXml" Target="../customXml/item96.xml"/><Relationship Id="rId111" Type="http://schemas.openxmlformats.org/officeDocument/2006/relationships/customXml" Target="../customXml/item111.xml"/><Relationship Id="rId132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6" Type="http://schemas.openxmlformats.org/officeDocument/2006/relationships/customXml" Target="../customXml/item106.xml"/><Relationship Id="rId114" Type="http://schemas.openxmlformats.org/officeDocument/2006/relationships/customXml" Target="../customXml/item114.xml"/><Relationship Id="rId119" Type="http://schemas.openxmlformats.org/officeDocument/2006/relationships/slideMaster" Target="slideMasters/slideMaster1.xml"/><Relationship Id="rId127" Type="http://schemas.openxmlformats.org/officeDocument/2006/relationships/slide" Target="slides/slide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81" Type="http://schemas.openxmlformats.org/officeDocument/2006/relationships/customXml" Target="../customXml/item81.xml"/><Relationship Id="rId86" Type="http://schemas.openxmlformats.org/officeDocument/2006/relationships/customXml" Target="../customXml/item86.xml"/><Relationship Id="rId94" Type="http://schemas.openxmlformats.org/officeDocument/2006/relationships/customXml" Target="../customXml/item94.xml"/><Relationship Id="rId99" Type="http://schemas.openxmlformats.org/officeDocument/2006/relationships/customXml" Target="../customXml/item99.xml"/><Relationship Id="rId101" Type="http://schemas.openxmlformats.org/officeDocument/2006/relationships/customXml" Target="../customXml/item101.xml"/><Relationship Id="rId122" Type="http://schemas.openxmlformats.org/officeDocument/2006/relationships/slide" Target="slides/slide2.xml"/><Relationship Id="rId13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109" Type="http://schemas.openxmlformats.org/officeDocument/2006/relationships/customXml" Target="../customXml/item10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customXml" Target="../customXml/item76.xml"/><Relationship Id="rId97" Type="http://schemas.openxmlformats.org/officeDocument/2006/relationships/customXml" Target="../customXml/item97.xml"/><Relationship Id="rId104" Type="http://schemas.openxmlformats.org/officeDocument/2006/relationships/customXml" Target="../customXml/item104.xml"/><Relationship Id="rId120" Type="http://schemas.openxmlformats.org/officeDocument/2006/relationships/slideMaster" Target="slideMasters/slideMaster2.xml"/><Relationship Id="rId125" Type="http://schemas.openxmlformats.org/officeDocument/2006/relationships/slide" Target="slides/slide5.xml"/><Relationship Id="rId7" Type="http://schemas.openxmlformats.org/officeDocument/2006/relationships/customXml" Target="../customXml/item7.xml"/><Relationship Id="rId71" Type="http://schemas.openxmlformats.org/officeDocument/2006/relationships/customXml" Target="../customXml/item71.xml"/><Relationship Id="rId92" Type="http://schemas.openxmlformats.org/officeDocument/2006/relationships/customXml" Target="../customXml/item92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customXml" Target="../customXml/item66.xml"/><Relationship Id="rId87" Type="http://schemas.openxmlformats.org/officeDocument/2006/relationships/customXml" Target="../customXml/item87.xml"/><Relationship Id="rId110" Type="http://schemas.openxmlformats.org/officeDocument/2006/relationships/customXml" Target="../customXml/item110.xml"/><Relationship Id="rId115" Type="http://schemas.openxmlformats.org/officeDocument/2006/relationships/customXml" Target="../customXml/item115.xml"/><Relationship Id="rId131" Type="http://schemas.openxmlformats.org/officeDocument/2006/relationships/theme" Target="theme/theme1.xml"/><Relationship Id="rId61" Type="http://schemas.openxmlformats.org/officeDocument/2006/relationships/customXml" Target="../customXml/item61.xml"/><Relationship Id="rId82" Type="http://schemas.openxmlformats.org/officeDocument/2006/relationships/customXml" Target="../customXml/item8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46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87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81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65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83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140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640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073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8753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6647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13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378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59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5137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71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87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8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3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2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5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0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B3933-2F97-46FB-A396-CA925B3F02F7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FF321-E1A0-470D-9CFD-B3F0F48A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7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F3ECDDE-6CCD-0049-BD29-F14E39F781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9/28/2016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5E4F6DC-4452-2045-B3A0-DCA8828A220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99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FY2016 GIT Funding Process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7256"/>
            <a:ext cx="12192000" cy="165576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Chesapeake Bay Program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Budget &amp; Finance </a:t>
            </a:r>
            <a:r>
              <a:rPr lang="en-US" sz="2000" b="1" dirty="0" smtClean="0">
                <a:solidFill>
                  <a:schemeClr val="bg1"/>
                </a:solidFill>
              </a:rPr>
              <a:t>Workgroup </a:t>
            </a:r>
            <a:r>
              <a:rPr lang="en-US" sz="2000" b="1" dirty="0" smtClean="0">
                <a:solidFill>
                  <a:schemeClr val="bg1"/>
                </a:solidFill>
              </a:rPr>
              <a:t>Meeting</a:t>
            </a:r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September </a:t>
            </a:r>
            <a:r>
              <a:rPr lang="en-US" sz="2000" b="1" dirty="0" smtClean="0">
                <a:solidFill>
                  <a:schemeClr val="bg1"/>
                </a:solidFill>
              </a:rPr>
              <a:t>28</a:t>
            </a:r>
            <a:r>
              <a:rPr lang="en-US" sz="2000" b="1" dirty="0" smtClean="0">
                <a:solidFill>
                  <a:schemeClr val="bg1"/>
                </a:solidFill>
              </a:rPr>
              <a:t>, </a:t>
            </a:r>
            <a:r>
              <a:rPr lang="en-US" sz="2000" b="1" dirty="0" smtClean="0">
                <a:solidFill>
                  <a:schemeClr val="bg1"/>
                </a:solidFill>
              </a:rPr>
              <a:t>2016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newcbplogo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366" y="240526"/>
            <a:ext cx="1349411" cy="1085037"/>
          </a:xfrm>
          <a:prstGeom prst="rect">
            <a:avLst/>
          </a:prstGeom>
          <a:solidFill>
            <a:schemeClr val="bg1"/>
          </a:solidFill>
          <a:extLst/>
        </p:spPr>
      </p:pic>
    </p:spTree>
    <p:extLst>
      <p:ext uri="{BB962C8B-B14F-4D97-AF65-F5344CB8AC3E}">
        <p14:creationId xmlns:p14="http://schemas.microsoft.com/office/powerpoint/2010/main" val="59029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FY2016 GIT Funding </a:t>
            </a:r>
            <a:r>
              <a:rPr lang="en-US" b="1" dirty="0" smtClean="0">
                <a:solidFill>
                  <a:srgbClr val="FFFFFF"/>
                </a:solidFill>
              </a:rPr>
              <a:t>Overview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2016 EPA CBP funding available for key projects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GITs and Workgroups are eligible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Sub-awards contracted by Chesapeake </a:t>
            </a:r>
            <a:r>
              <a:rPr lang="en-US" dirty="0">
                <a:solidFill>
                  <a:srgbClr val="FFFFFF"/>
                </a:solidFill>
              </a:rPr>
              <a:t>B</a:t>
            </a:r>
            <a:r>
              <a:rPr lang="en-US" dirty="0" smtClean="0">
                <a:solidFill>
                  <a:srgbClr val="FFFFFF"/>
                </a:solidFill>
              </a:rPr>
              <a:t>ay Trust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Unique funding </a:t>
            </a:r>
            <a:r>
              <a:rPr lang="en-US" dirty="0">
                <a:solidFill>
                  <a:srgbClr val="FFFFFF"/>
                </a:solidFill>
                <a:sym typeface="Wingdings"/>
              </a:rPr>
              <a:t> must</a:t>
            </a:r>
            <a:r>
              <a:rPr lang="en-US" dirty="0">
                <a:solidFill>
                  <a:srgbClr val="FFFFFF"/>
                </a:solidFill>
              </a:rPr>
              <a:t> connect to goals/outcomes of Management Strategies developed </a:t>
            </a:r>
            <a:r>
              <a:rPr lang="en-US" dirty="0" smtClean="0">
                <a:solidFill>
                  <a:srgbClr val="FFFFFF"/>
                </a:solidFill>
              </a:rPr>
              <a:t>for </a:t>
            </a:r>
            <a:r>
              <a:rPr lang="en-US" dirty="0">
                <a:solidFill>
                  <a:srgbClr val="FFFFFF"/>
                </a:solidFill>
              </a:rPr>
              <a:t>2014 Watershed Agreement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Not meant for large-scale implementation projects</a:t>
            </a:r>
          </a:p>
          <a:p>
            <a:pPr marL="0" indent="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Total Requested Amount = $894,000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5" name="Picture 7" descr="newcbplogo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366" y="240526"/>
            <a:ext cx="1349411" cy="1085037"/>
          </a:xfrm>
          <a:prstGeom prst="rect">
            <a:avLst/>
          </a:prstGeom>
          <a:solidFill>
            <a:schemeClr val="bg1"/>
          </a:solidFill>
          <a:extLst/>
        </p:spPr>
      </p:pic>
    </p:spTree>
    <p:extLst>
      <p:ext uri="{BB962C8B-B14F-4D97-AF65-F5344CB8AC3E}">
        <p14:creationId xmlns:p14="http://schemas.microsoft.com/office/powerpoint/2010/main" val="416520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416"/>
            <a:ext cx="121920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FY2016 GIT Funding </a:t>
            </a:r>
            <a:r>
              <a:rPr lang="en-US" b="1" dirty="0" smtClean="0">
                <a:solidFill>
                  <a:schemeClr val="bg1"/>
                </a:solidFill>
              </a:rPr>
              <a:t>Process</a:t>
            </a:r>
            <a:endParaRPr lang="en-US" b="1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389113"/>
              </p:ext>
            </p:extLst>
          </p:nvPr>
        </p:nvGraphicFramePr>
        <p:xfrm>
          <a:off x="677918" y="1513029"/>
          <a:ext cx="10736317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0206"/>
                <a:gridCol w="6716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Step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June 30,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Project idea submission to GIT leadership.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July</a:t>
                      </a:r>
                      <a:r>
                        <a:rPr lang="en-US" sz="1700" b="1" baseline="0" dirty="0" smtClean="0"/>
                        <a:t> 15, 2016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GIT leadership submit</a:t>
                      </a:r>
                      <a:r>
                        <a:rPr lang="en-US" sz="1600" baseline="0" dirty="0" smtClean="0"/>
                        <a:t> top 3 proposals.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July 30,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External technical peer review comments to strengthen</a:t>
                      </a:r>
                      <a:r>
                        <a:rPr lang="en-US" sz="1600" baseline="0" dirty="0" smtClean="0"/>
                        <a:t> project designs.  </a:t>
                      </a:r>
                      <a:endParaRPr lang="en-US" sz="1800" i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August 2,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i="0" dirty="0" smtClean="0">
                          <a:solidFill>
                            <a:schemeClr val="tx1"/>
                          </a:solidFill>
                        </a:rPr>
                        <a:t>GIT Coordinators and</a:t>
                      </a:r>
                      <a:r>
                        <a:rPr lang="en-US" sz="1600" i="0" baseline="0" dirty="0" smtClean="0">
                          <a:solidFill>
                            <a:schemeClr val="tx1"/>
                          </a:solidFill>
                        </a:rPr>
                        <a:t> Staffers develop criteria to rank proposals.</a:t>
                      </a:r>
                      <a:endParaRPr lang="en-US" sz="16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August 10,</a:t>
                      </a:r>
                      <a:r>
                        <a:rPr lang="en-US" sz="1700" b="1" baseline="0" dirty="0" smtClean="0"/>
                        <a:t>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i="0" dirty="0" smtClean="0">
                          <a:solidFill>
                            <a:schemeClr val="tx1"/>
                          </a:solidFill>
                        </a:rPr>
                        <a:t>GIT Coordinators and Staffers rank proposals and develop  recommendation(s) for GIT Chairs to select final projects.</a:t>
                      </a:r>
                      <a:endParaRPr lang="en-US" sz="16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August 16,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GIT Chairs select final projects,</a:t>
                      </a:r>
                      <a:r>
                        <a:rPr lang="en-US" sz="1600" baseline="0" dirty="0" smtClean="0"/>
                        <a:t> and present list to </a:t>
                      </a:r>
                      <a:r>
                        <a:rPr lang="en-US" sz="1600" dirty="0" smtClean="0"/>
                        <a:t>CBPO Director.  CBPO Director notifies Chairs and MB of</a:t>
                      </a:r>
                      <a:r>
                        <a:rPr lang="en-US" sz="1600" baseline="0" dirty="0" smtClean="0"/>
                        <a:t> final approved projects list. </a:t>
                      </a:r>
                      <a:endParaRPr lang="en-US" sz="1800" i="1" dirty="0" smtClean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September 15,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GIT leads finalize</a:t>
                      </a:r>
                      <a:r>
                        <a:rPr lang="en-US" sz="1600" baseline="0" dirty="0" smtClean="0"/>
                        <a:t> scopes of work.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October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Trust issues Request</a:t>
                      </a:r>
                      <a:r>
                        <a:rPr lang="en-US" sz="1600" baseline="0" dirty="0" smtClean="0"/>
                        <a:t> for Proposals to seek bidders.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November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Bid from</a:t>
                      </a:r>
                      <a:r>
                        <a:rPr lang="en-US" sz="1600" baseline="0" dirty="0" smtClean="0"/>
                        <a:t> contractors due.  Trust releases for external peer review.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December 2016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Trust compiles reviews.  Works with GIT leads to identify winning bidders,</a:t>
                      </a:r>
                      <a:r>
                        <a:rPr lang="en-US" sz="1600" baseline="0" dirty="0" smtClean="0"/>
                        <a:t> initiate sub-award contracts.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n-US" sz="1700" b="1" dirty="0" smtClean="0"/>
                        <a:t>January 2017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GIT leads meet with awardees</a:t>
                      </a:r>
                      <a:r>
                        <a:rPr lang="en-US" sz="1600" baseline="0" dirty="0" smtClean="0"/>
                        <a:t> to commence.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" name="Picture 7" descr="newcbplogo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366" y="240526"/>
            <a:ext cx="1349411" cy="1085037"/>
          </a:xfrm>
          <a:prstGeom prst="rect">
            <a:avLst/>
          </a:prstGeom>
          <a:solidFill>
            <a:schemeClr val="bg1"/>
          </a:solidFill>
          <a:extLst/>
        </p:spPr>
      </p:pic>
    </p:spTree>
    <p:extLst>
      <p:ext uri="{BB962C8B-B14F-4D97-AF65-F5344CB8AC3E}">
        <p14:creationId xmlns:p14="http://schemas.microsoft.com/office/powerpoint/2010/main" val="146280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The Ranking Criteria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August 2, 2016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4" name="Picture 7" descr="newcbplogo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366" y="145640"/>
            <a:ext cx="1349411" cy="1085037"/>
          </a:xfrm>
          <a:prstGeom prst="rect">
            <a:avLst/>
          </a:prstGeom>
          <a:solidFill>
            <a:schemeClr val="bg1"/>
          </a:solidFill>
          <a:ex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471308"/>
              </p:ext>
            </p:extLst>
          </p:nvPr>
        </p:nvGraphicFramePr>
        <p:xfrm>
          <a:off x="313559" y="1446943"/>
          <a:ext cx="6922814" cy="4893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5551"/>
                <a:gridCol w="2557263"/>
              </a:tblGrid>
              <a:tr h="65193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Criteria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Scale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Removes</a:t>
                      </a:r>
                      <a:r>
                        <a:rPr lang="en-US" b="1" baseline="0" dirty="0" smtClean="0"/>
                        <a:t> Barrier(s)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scale 1-10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Catalyst</a:t>
                      </a:r>
                      <a:r>
                        <a:rPr lang="en-US" b="1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 smtClean="0"/>
                        <a:t>Matching</a:t>
                      </a:r>
                      <a:r>
                        <a:rPr lang="en-US" sz="1400" b="1" baseline="0" dirty="0" smtClean="0"/>
                        <a:t> funds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baseline="0" dirty="0" smtClean="0"/>
                        <a:t>Follow-on from previously funded projects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baseline="0" dirty="0" smtClean="0"/>
                        <a:t>Establishes sustainable resource(s)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baseline="0" dirty="0" smtClean="0"/>
                        <a:t>Accelerates knowledge, technical assistance, and/or relationships with key stakeholders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scale 1-10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Cross-Outcome/Cross-GIT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 smtClean="0"/>
                        <a:t>Direct</a:t>
                      </a:r>
                      <a:r>
                        <a:rPr lang="en-US" sz="1400" b="1" baseline="0" dirty="0" smtClean="0"/>
                        <a:t> connections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scale 1-10 (x2 weighting)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Decision Framework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 smtClean="0"/>
                        <a:t>Indicator</a:t>
                      </a:r>
                      <a:r>
                        <a:rPr lang="en-US" sz="1400" b="1" baseline="0" dirty="0" smtClean="0"/>
                        <a:t> development</a:t>
                      </a:r>
                      <a:endParaRPr lang="en-US" sz="1400" b="1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 smtClean="0"/>
                        <a:t>Measuring</a:t>
                      </a:r>
                      <a:r>
                        <a:rPr lang="en-US" sz="1400" b="1" baseline="0" dirty="0" smtClean="0"/>
                        <a:t> progress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baseline="0" dirty="0" smtClean="0"/>
                        <a:t>New and/or improved methods and plan(s) to measure progress; not ongoing monitoring effort(s)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baseline="0" dirty="0" smtClean="0"/>
                        <a:t>Testing alternative management actions and outcomes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scale 1-10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066961"/>
              </p:ext>
            </p:extLst>
          </p:nvPr>
        </p:nvGraphicFramePr>
        <p:xfrm>
          <a:off x="7598992" y="1446943"/>
          <a:ext cx="4083269" cy="4917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3269"/>
              </a:tblGrid>
              <a:tr h="64511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Power</a:t>
                      </a:r>
                      <a:r>
                        <a:rPr lang="en-US" sz="2400" baseline="0" dirty="0" smtClean="0"/>
                        <a:t> Boost (optional)</a:t>
                      </a:r>
                      <a:endParaRPr lang="en-US" sz="2400" dirty="0"/>
                    </a:p>
                  </a:txBody>
                  <a:tcPr anchor="ctr"/>
                </a:tc>
              </a:tr>
              <a:tr h="840876"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Equity</a:t>
                      </a:r>
                    </a:p>
                  </a:txBody>
                  <a:tcPr anchor="b"/>
                </a:tc>
              </a:tr>
              <a:tr h="840876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Teams with high number of outcomes (ex. Habitat, Stewardship only</a:t>
                      </a:r>
                      <a:r>
                        <a:rPr lang="en-US" sz="1600" b="0" baseline="0" dirty="0" smtClean="0"/>
                        <a:t>)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u="sng" baseline="0" dirty="0" smtClean="0"/>
                        <a:t>or</a:t>
                      </a:r>
                      <a:endParaRPr lang="en-US" sz="1600" b="1" u="sng" dirty="0" smtClean="0"/>
                    </a:p>
                  </a:txBody>
                  <a:tcPr anchor="b"/>
                </a:tc>
              </a:tr>
              <a:tr h="840876">
                <a:tc>
                  <a:txBody>
                    <a:bodyPr/>
                    <a:lstStyle/>
                    <a:p>
                      <a:pPr lvl="1" algn="l"/>
                      <a:r>
                        <a:rPr lang="en-US" sz="1600" dirty="0" smtClean="0"/>
                        <a:t>New</a:t>
                      </a:r>
                      <a:r>
                        <a:rPr lang="en-US" sz="1600" baseline="0" dirty="0" smtClean="0"/>
                        <a:t> Outcome </a:t>
                      </a:r>
                      <a:r>
                        <a:rPr lang="en-US" sz="1600" b="1" u="sng" dirty="0" smtClean="0"/>
                        <a:t>or</a:t>
                      </a:r>
                      <a:endParaRPr lang="en-US" sz="1600" b="1" u="sng" dirty="0"/>
                    </a:p>
                  </a:txBody>
                  <a:tcPr anchor="b"/>
                </a:tc>
              </a:tr>
              <a:tr h="840876">
                <a:tc>
                  <a:txBody>
                    <a:bodyPr/>
                    <a:lstStyle/>
                    <a:p>
                      <a:pPr lvl="1" algn="l"/>
                      <a:r>
                        <a:rPr lang="en-US" sz="1600" dirty="0" smtClean="0"/>
                        <a:t>Never Funded</a:t>
                      </a:r>
                      <a:endParaRPr lang="en-US" sz="1600" dirty="0"/>
                    </a:p>
                  </a:txBody>
                  <a:tcPr anchor="b"/>
                </a:tc>
              </a:tr>
              <a:tr h="908952">
                <a:tc>
                  <a:txBody>
                    <a:bodyPr/>
                    <a:lstStyle/>
                    <a:p>
                      <a:pPr lvl="0" algn="l"/>
                      <a:r>
                        <a:rPr lang="en-US" sz="1800" b="1" dirty="0" smtClean="0"/>
                        <a:t>Special Circumstances/Extraordinary</a:t>
                      </a:r>
                      <a:r>
                        <a:rPr lang="en-US" sz="1800" b="1" baseline="0" dirty="0" smtClean="0"/>
                        <a:t> Request</a:t>
                      </a:r>
                      <a:endParaRPr lang="en-US" sz="1800" b="1" dirty="0"/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015268" y="6485897"/>
            <a:ext cx="15613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FY2016 GIT Funding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7331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FY2016 GIT Funding </a:t>
            </a:r>
            <a:r>
              <a:rPr lang="en-US" b="1" dirty="0" smtClean="0">
                <a:solidFill>
                  <a:schemeClr val="bg1"/>
                </a:solidFill>
              </a:rPr>
              <a:t>- The Final Selection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August 10 &amp; 16, 2016</a:t>
            </a: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4" name="Picture 7" descr="newcbplogo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2520" y="120262"/>
            <a:ext cx="1349411" cy="1085037"/>
          </a:xfrm>
          <a:prstGeom prst="rect">
            <a:avLst/>
          </a:prstGeom>
          <a:solidFill>
            <a:schemeClr val="bg1"/>
          </a:solidFill>
          <a:extLst/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507453"/>
              </p:ext>
            </p:extLst>
          </p:nvPr>
        </p:nvGraphicFramePr>
        <p:xfrm>
          <a:off x="346842" y="1526079"/>
          <a:ext cx="11533934" cy="51763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383"/>
                <a:gridCol w="535839"/>
                <a:gridCol w="7668964"/>
                <a:gridCol w="874324"/>
                <a:gridCol w="857509"/>
                <a:gridCol w="873915"/>
              </a:tblGrid>
              <a:tr h="20542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FY2016 GIT Funding Proposals Summary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51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Proposal Number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  <a:latin typeface="+mn-lt"/>
                        </a:rPr>
                        <a:t>GIT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Project Title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Score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Cost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Running Total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Priority 1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Shell/habitat loss rates in oyster restoration and fishery management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60,000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60,000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Updates to the Chesapeake Fish Passage Tool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70,000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130,000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Assessing Multifunctional Riparian Forest Buffer Benefits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65,000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195,000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Back Creek Watershed Demo – Getting Water off The Road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45,000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240,000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Stormwater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on Urban/Suburban School Grounds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70,000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310,000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Implementation Support for Local Official Watershed Education and Capacity Building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50,000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360,000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CRWG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Development of Climate Change Indicators and Metrics for the Chesapeake Bay Program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75,000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435,000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Priority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Evaluating ecosystem-based consideration for the blue crab stock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485,000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Watershed group and Citizen Monitoring of Fish Habitat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52,000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537,000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533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Development of Chesapeake Bay Technology Assessment Protocol for Manufactured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Stormwater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Treatment Devices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587,000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533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Methodology for developing high-resolution stream and waterbody datasets for the Chesapeake Bay watershed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75,000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662,000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Stewardship Index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112,000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774,000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725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/>
                          <a:latin typeface="+mn-lt"/>
                        </a:rPr>
                        <a:t>Priority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EJ Screen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40.14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30,000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804,000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Increasing landowner participation in wetland programs through improved information access and program staff cross-training.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35.86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50,000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854,000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725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+mn-lt"/>
                        </a:rPr>
                        <a:t>Assessing Benefits of Wastewater Treatment Plant Nutrient Control Upgrades on Toxic Contaminants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32.14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40,000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894,000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>
                          <a:effectLst/>
                          <a:latin typeface="+mn-lt"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>
                          <a:effectLst/>
                          <a:latin typeface="+mn-lt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>
                          <a:effectLst/>
                          <a:latin typeface="+mn-lt"/>
                        </a:rPr>
                        <a:t>LandScope Conservation Registry (not put forward for final consideration)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29.71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 dirty="0">
                          <a:effectLst/>
                          <a:latin typeface="+mn-lt"/>
                        </a:rPr>
                        <a:t>45,000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 dirty="0">
                          <a:effectLst/>
                          <a:latin typeface="+mn-lt"/>
                        </a:rPr>
                        <a:t>939,000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>
                          <a:effectLst/>
                          <a:latin typeface="+mn-lt"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>
                          <a:effectLst/>
                          <a:latin typeface="+mn-lt"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>
                          <a:effectLst/>
                          <a:latin typeface="+mn-lt"/>
                        </a:rPr>
                        <a:t>Evaluation of fish habitat in the Chesapeake Bay (not put forward for final consideration)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29.71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>
                          <a:effectLst/>
                          <a:latin typeface="+mn-lt"/>
                        </a:rPr>
                        <a:t>55,000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sngStrike" dirty="0">
                          <a:effectLst/>
                          <a:latin typeface="+mn-lt"/>
                        </a:rPr>
                        <a:t>994,000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72558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</a:tr>
              <a:tr h="353333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Total Requested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894,000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4" marR="7264" marT="72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346842" y="5817477"/>
            <a:ext cx="1153393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78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FY 2016 GIT Funding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045" y="184287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 smtClean="0">
                <a:solidFill>
                  <a:schemeClr val="bg1"/>
                </a:solidFill>
              </a:rPr>
              <a:t>What worked well?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Collegial spirit and honest evaluation of project readiness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Continued cross-GIT coordination on project content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Learning about each other’s work activities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Highest number of projects funded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dirty="0" smtClean="0">
                <a:solidFill>
                  <a:schemeClr val="bg1"/>
                </a:solidFill>
              </a:rPr>
              <a:t>What can be improved?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Schedule the Cdtr./Staffer evaluation earlier in the process and include GIT Chairs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2120816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newcbplogo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366" y="240526"/>
            <a:ext cx="1349411" cy="1085037"/>
          </a:xfrm>
          <a:prstGeom prst="rect">
            <a:avLst/>
          </a:prstGeom>
          <a:solidFill>
            <a:schemeClr val="bg1"/>
          </a:solidFill>
          <a:extLst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3064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bg1"/>
                </a:solidFill>
              </a:rPr>
              <a:t>What’s Next?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3683" y="1639607"/>
            <a:ext cx="106417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</a:rPr>
              <a:t>September 15, 2016 </a:t>
            </a:r>
            <a:r>
              <a:rPr lang="en-US" sz="26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GIT project leads finalize scope(s) of work (Table 2, FY2016 Process for Project Ideas document), to be submitted to the Trust.</a:t>
            </a:r>
          </a:p>
          <a:p>
            <a:endParaRPr lang="en-US" sz="26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</a:rPr>
              <a:t>October 2016 </a:t>
            </a:r>
            <a:r>
              <a:rPr lang="en-US" sz="26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The Trust issues Request for Proposals to seek bidders.</a:t>
            </a:r>
          </a:p>
          <a:p>
            <a:endParaRPr lang="en-US" sz="26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November 2016 </a:t>
            </a:r>
            <a:r>
              <a:rPr lang="en-US" sz="26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Bid(s) from contractors due. The Trust releases bids for external peer review.</a:t>
            </a:r>
          </a:p>
          <a:p>
            <a:endParaRPr lang="en-US" sz="26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December 2016 </a:t>
            </a:r>
            <a:r>
              <a:rPr lang="en-US" sz="26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The Trust compiles external reviews, works with GIT project leads to identify winning bidders, and initiates sub-award contracts.</a:t>
            </a:r>
          </a:p>
          <a:p>
            <a:endParaRPr lang="en-US" sz="26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January 2017 </a:t>
            </a:r>
            <a:r>
              <a:rPr lang="en-US" sz="26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GIT project leads meet with awardees to commence.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78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514"/>
            <a:ext cx="121920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n-lt"/>
              </a:rPr>
              <a:t>2016 GIT Funding Contacts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311223" y="1421418"/>
            <a:ext cx="12192000" cy="27555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  </a:t>
            </a:r>
            <a:r>
              <a:rPr lang="en-US" sz="4000" b="1" u="sng" dirty="0" smtClean="0">
                <a:solidFill>
                  <a:schemeClr val="bg1"/>
                </a:solidFill>
              </a:rPr>
              <a:t>CBPO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			Greg Allen 			Emily Freeman 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		        410-267-5746 		 410-267-5721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		   allen.greg@epa.gov   	    freeman.emily@epa.gov  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-141894" y="4414348"/>
            <a:ext cx="12192000" cy="2569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Chesapeake Bay </a:t>
            </a:r>
            <a:r>
              <a:rPr lang="en-US" sz="4000" b="1" u="sng" dirty="0" smtClean="0">
                <a:solidFill>
                  <a:schemeClr val="bg1"/>
                </a:solidFill>
              </a:rPr>
              <a:t>Trust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Hannah Martin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410-974-2941 x 114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hmartin@cbtrust.org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7" descr="newcbplogocol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366" y="240526"/>
            <a:ext cx="1349411" cy="1085037"/>
          </a:xfrm>
          <a:prstGeom prst="rect">
            <a:avLst/>
          </a:prstGeom>
          <a:solidFill>
            <a:schemeClr val="bg1"/>
          </a:solidFill>
          <a:extLst/>
        </p:spPr>
      </p:pic>
    </p:spTree>
    <p:extLst>
      <p:ext uri="{BB962C8B-B14F-4D97-AF65-F5344CB8AC3E}">
        <p14:creationId xmlns:p14="http://schemas.microsoft.com/office/powerpoint/2010/main" val="383628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0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0.xml"/></Relationships>
</file>

<file path=customXml/_rels/item10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1.xml"/></Relationships>
</file>

<file path=customXml/_rels/item10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2.xml"/></Relationships>
</file>

<file path=customXml/_rels/item10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3.xml"/></Relationships>
</file>

<file path=customXml/_rels/item10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4.xml"/></Relationships>
</file>

<file path=customXml/_rels/item10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5.xml"/></Relationships>
</file>

<file path=customXml/_rels/item10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6.xml"/></Relationships>
</file>

<file path=customXml/_rels/item10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7.xml"/></Relationships>
</file>

<file path=customXml/_rels/item10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8.xml"/></Relationships>
</file>

<file path=customXml/_rels/item10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9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0.xml"/></Relationships>
</file>

<file path=customXml/_rels/item1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1.xml"/></Relationships>
</file>

<file path=customXml/_rels/item1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2.xml"/></Relationships>
</file>

<file path=customXml/_rels/item1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3.xml"/></Relationships>
</file>

<file path=customXml/_rels/item1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4.xml"/></Relationships>
</file>

<file path=customXml/_rels/item1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5.xml"/></Relationships>
</file>

<file path=customXml/_rels/item1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6.xml"/></Relationships>
</file>

<file path=customXml/_rels/item1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7.xml"/></Relationships>
</file>

<file path=customXml/_rels/item1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8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9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0.xml"/></Relationships>
</file>

<file path=customXml/_rels/item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1.xml"/></Relationships>
</file>

<file path=customXml/_rels/item8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2.xml"/></Relationships>
</file>

<file path=customXml/_rels/item8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3.xml"/></Relationships>
</file>

<file path=customXml/_rels/item8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4.xml"/></Relationships>
</file>

<file path=customXml/_rels/item8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5.xml"/></Relationships>
</file>

<file path=customXml/_rels/item8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6.xml"/></Relationships>
</file>

<file path=customXml/_rels/item8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7.xml"/></Relationships>
</file>

<file path=customXml/_rels/item8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8.xml"/></Relationships>
</file>

<file path=customXml/_rels/item8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9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_rels/item9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0.xml"/></Relationships>
</file>

<file path=customXml/_rels/item9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1.xml"/></Relationships>
</file>

<file path=customXml/_rels/item9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2.xml"/></Relationships>
</file>

<file path=customXml/_rels/item9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3.xml"/></Relationships>
</file>

<file path=customXml/_rels/item9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4.xml"/></Relationships>
</file>

<file path=customXml/_rels/item9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5.xml"/></Relationships>
</file>

<file path=customXml/_rels/item9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6.xml"/></Relationships>
</file>

<file path=customXml/_rels/item9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7.xml"/></Relationships>
</file>

<file path=customXml/_rels/item9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8.xml"/></Relationships>
</file>

<file path=customXml/_rels/item9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00.xml><?xml version="1.0" encoding="utf-8"?>
<EsriMapsInfo xmlns="ESRI.ArcGIS.Mapping.OfficeIntegration.PowerPointInfo">
  <Version>Version1</Version>
  <RequiresSignIn>False</RequiresSignIn>
</EsriMapsInfo>
</file>

<file path=customXml/item101.xml><?xml version="1.0" encoding="utf-8"?>
<EsriMapsInfo xmlns="ESRI.ArcGIS.Mapping.OfficeIntegration.PowerPointInfo">
  <Version>Version1</Version>
  <RequiresSignIn>False</RequiresSignIn>
</EsriMapsInfo>
</file>

<file path=customXml/item102.xml><?xml version="1.0" encoding="utf-8"?>
<EsriMapsInfo xmlns="ESRI.ArcGIS.Mapping.OfficeIntegration.PowerPointInfo">
  <Version>Version1</Version>
  <RequiresSignIn>False</RequiresSignIn>
</EsriMapsInfo>
</file>

<file path=customXml/item103.xml><?xml version="1.0" encoding="utf-8"?>
<EsriMapsInfo xmlns="ESRI.ArcGIS.Mapping.OfficeIntegration.PowerPointInfo">
  <Version>Version1</Version>
  <RequiresSignIn>False</RequiresSignIn>
</EsriMapsInfo>
</file>

<file path=customXml/item104.xml><?xml version="1.0" encoding="utf-8"?>
<EsriMapsInfo xmlns="ESRI.ArcGIS.Mapping.OfficeIntegration.PowerPointInfo">
  <Version>Version1</Version>
  <RequiresSignIn>False</RequiresSignIn>
</EsriMapsInfo>
</file>

<file path=customXml/item105.xml><?xml version="1.0" encoding="utf-8"?>
<EsriMapsInfo xmlns="ESRI.ArcGIS.Mapping.OfficeIntegration.PowerPointInfo">
  <Version>Version1</Version>
  <RequiresSignIn>False</RequiresSignIn>
</EsriMapsInfo>
</file>

<file path=customXml/item106.xml><?xml version="1.0" encoding="utf-8"?>
<EsriMapsInfo xmlns="ESRI.ArcGIS.Mapping.OfficeIntegration.PowerPointInfo">
  <Version>Version1</Version>
  <RequiresSignIn>False</RequiresSignIn>
</EsriMapsInfo>
</file>

<file path=customXml/item107.xml><?xml version="1.0" encoding="utf-8"?>
<EsriMapsInfo xmlns="ESRI.ArcGIS.Mapping.OfficeIntegration.PowerPointInfo">
  <Version>Version1</Version>
  <RequiresSignIn>False</RequiresSignIn>
</EsriMapsInfo>
</file>

<file path=customXml/item108.xml><?xml version="1.0" encoding="utf-8"?>
<EsriMapsInfo xmlns="ESRI.ArcGIS.Mapping.OfficeIntegration.PowerPointInfo">
  <Version>Version1</Version>
  <RequiresSignIn>False</RequiresSignIn>
</EsriMapsInfo>
</file>

<file path=customXml/item109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10.xml><?xml version="1.0" encoding="utf-8"?>
<EsriMapsInfo xmlns="ESRI.ArcGIS.Mapping.OfficeIntegration.PowerPointInfo">
  <Version>Version1</Version>
  <RequiresSignIn>False</RequiresSignIn>
</EsriMapsInfo>
</file>

<file path=customXml/item111.xml><?xml version="1.0" encoding="utf-8"?>
<EsriMapsInfo xmlns="ESRI.ArcGIS.Mapping.OfficeIntegration.PowerPointInfo">
  <Version>Version1</Version>
  <RequiresSignIn>False</RequiresSignIn>
</EsriMapsInfo>
</file>

<file path=customXml/item112.xml><?xml version="1.0" encoding="utf-8"?>
<EsriMapsInfo xmlns="ESRI.ArcGIS.Mapping.OfficeIntegration.PowerPointInfo">
  <Version>Version1</Version>
  <RequiresSignIn>False</RequiresSignIn>
</EsriMapsInfo>
</file>

<file path=customXml/item113.xml><?xml version="1.0" encoding="utf-8"?>
<EsriMapsInfo xmlns="ESRI.ArcGIS.Mapping.OfficeIntegration.PowerPointInfo">
  <Version>Version1</Version>
  <RequiresSignIn>False</RequiresSignIn>
</EsriMapsInfo>
</file>

<file path=customXml/item114.xml><?xml version="1.0" encoding="utf-8"?>
<EsriMapsInfo xmlns="ESRI.ArcGIS.Mapping.OfficeIntegration.PowerPointInfo">
  <Version>Version1</Version>
  <RequiresSignIn>False</RequiresSignIn>
</EsriMapsInfo>
</file>

<file path=customXml/item115.xml><?xml version="1.0" encoding="utf-8"?>
<EsriMapsInfo xmlns="ESRI.ArcGIS.Mapping.OfficeIntegration.PowerPointInfo">
  <Version>Version1</Version>
  <RequiresSignIn>False</RequiresSignIn>
</EsriMapsInfo>
</file>

<file path=customXml/item116.xml><?xml version="1.0" encoding="utf-8"?>
<EsriMapsInfo xmlns="ESRI.ArcGIS.Mapping.OfficeIntegration.PowerPointInfo">
  <Version>Version1</Version>
  <RequiresSignIn>False</RequiresSignIn>
</EsriMapsInfo>
</file>

<file path=customXml/item117.xml><?xml version="1.0" encoding="utf-8"?>
<EsriMapsInfo xmlns="ESRI.ArcGIS.Mapping.OfficeIntegration.PowerPointInfo">
  <Version>Version1</Version>
  <RequiresSignIn>False</RequiresSignIn>
</EsriMapsInfo>
</file>

<file path=customXml/item118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64.xml><?xml version="1.0" encoding="utf-8"?>
<EsriMapsInfo xmlns="ESRI.ArcGIS.Mapping.OfficeIntegration.PowerPointInfo">
  <Version>Version1</Version>
  <RequiresSignIn>False</RequiresSignIn>
</EsriMapsInfo>
</file>

<file path=customXml/item65.xml><?xml version="1.0" encoding="utf-8"?>
<EsriMapsInfo xmlns="ESRI.ArcGIS.Mapping.OfficeIntegration.PowerPointInfo">
  <Version>Version1</Version>
  <RequiresSignIn>False</RequiresSignIn>
</EsriMapsInfo>
</file>

<file path=customXml/item66.xml><?xml version="1.0" encoding="utf-8"?>
<EsriMapsInfo xmlns="ESRI.ArcGIS.Mapping.OfficeIntegration.PowerPointInfo">
  <Version>Version1</Version>
  <RequiresSignIn>False</RequiresSignIn>
</EsriMapsInfo>
</file>

<file path=customXml/item67.xml><?xml version="1.0" encoding="utf-8"?>
<EsriMapsInfo xmlns="ESRI.ArcGIS.Mapping.OfficeIntegration.PowerPointInfo">
  <Version>Version1</Version>
  <RequiresSignIn>False</RequiresSignIn>
</EsriMapsInfo>
</file>

<file path=customXml/item68.xml><?xml version="1.0" encoding="utf-8"?>
<EsriMapsInfo xmlns="ESRI.ArcGIS.Mapping.OfficeIntegration.PowerPointInfo">
  <Version>Version1</Version>
  <RequiresSignIn>False</RequiresSignIn>
</EsriMapsInfo>
</file>

<file path=customXml/item69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70.xml><?xml version="1.0" encoding="utf-8"?>
<EsriMapsInfo xmlns="ESRI.ArcGIS.Mapping.OfficeIntegration.PowerPointInfo">
  <Version>Version1</Version>
  <RequiresSignIn>False</RequiresSignIn>
</EsriMapsInfo>
</file>

<file path=customXml/item71.xml><?xml version="1.0" encoding="utf-8"?>
<EsriMapsInfo xmlns="ESRI.ArcGIS.Mapping.OfficeIntegration.PowerPointInfo">
  <Version>Version1</Version>
  <RequiresSignIn>False</RequiresSignIn>
</EsriMapsInfo>
</file>

<file path=customXml/item72.xml><?xml version="1.0" encoding="utf-8"?>
<EsriMapsInfo xmlns="ESRI.ArcGIS.Mapping.OfficeIntegration.PowerPointInfo">
  <Version>Version1</Version>
  <RequiresSignIn>False</RequiresSignIn>
</EsriMapsInfo>
</file>

<file path=customXml/item73.xml><?xml version="1.0" encoding="utf-8"?>
<EsriMapsInfo xmlns="ESRI.ArcGIS.Mapping.OfficeIntegration.PowerPointInfo">
  <Version>Version1</Version>
  <RequiresSignIn>False</RequiresSignIn>
</EsriMapsInfo>
</file>

<file path=customXml/item74.xml><?xml version="1.0" encoding="utf-8"?>
<EsriMapsInfo xmlns="ESRI.ArcGIS.Mapping.OfficeIntegration.PowerPointInfo">
  <Version>Version1</Version>
  <RequiresSignIn>False</RequiresSignIn>
</EsriMapsInfo>
</file>

<file path=customXml/item75.xml><?xml version="1.0" encoding="utf-8"?>
<EsriMapsInfo xmlns="ESRI.ArcGIS.Mapping.OfficeIntegration.PowerPointInfo">
  <Version>Version1</Version>
  <RequiresSignIn>False</RequiresSignIn>
</EsriMapsInfo>
</file>

<file path=customXml/item76.xml><?xml version="1.0" encoding="utf-8"?>
<EsriMapsInfo xmlns="ESRI.ArcGIS.Mapping.OfficeIntegration.PowerPointInfo">
  <Version>Version1</Version>
  <RequiresSignIn>False</RequiresSignIn>
</EsriMapsInfo>
</file>

<file path=customXml/item77.xml><?xml version="1.0" encoding="utf-8"?>
<EsriMapsInfo xmlns="ESRI.ArcGIS.Mapping.OfficeIntegration.PowerPointInfo">
  <Version>Version1</Version>
  <RequiresSignIn>False</RequiresSignIn>
</EsriMapsInfo>
</file>

<file path=customXml/item78.xml><?xml version="1.0" encoding="utf-8"?>
<EsriMapsInfo xmlns="ESRI.ArcGIS.Mapping.OfficeIntegration.PowerPointInfo">
  <Version>Version1</Version>
  <RequiresSignIn>False</RequiresSignIn>
</EsriMapsInfo>
</file>

<file path=customXml/item79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80.xml><?xml version="1.0" encoding="utf-8"?>
<EsriMapsInfo xmlns="ESRI.ArcGIS.Mapping.OfficeIntegration.PowerPointInfo">
  <Version>Version1</Version>
  <RequiresSignIn>False</RequiresSignIn>
</EsriMapsInfo>
</file>

<file path=customXml/item81.xml><?xml version="1.0" encoding="utf-8"?>
<EsriMapsInfo xmlns="ESRI.ArcGIS.Mapping.OfficeIntegration.PowerPointInfo">
  <Version>Version1</Version>
  <RequiresSignIn>False</RequiresSignIn>
</EsriMapsInfo>
</file>

<file path=customXml/item82.xml><?xml version="1.0" encoding="utf-8"?>
<EsriMapsInfo xmlns="ESRI.ArcGIS.Mapping.OfficeIntegration.PowerPointInfo">
  <Version>Version1</Version>
  <RequiresSignIn>False</RequiresSignIn>
</EsriMapsInfo>
</file>

<file path=customXml/item83.xml><?xml version="1.0" encoding="utf-8"?>
<EsriMapsInfo xmlns="ESRI.ArcGIS.Mapping.OfficeIntegration.PowerPointInfo">
  <Version>Version1</Version>
  <RequiresSignIn>False</RequiresSignIn>
</EsriMapsInfo>
</file>

<file path=customXml/item84.xml><?xml version="1.0" encoding="utf-8"?>
<EsriMapsInfo xmlns="ESRI.ArcGIS.Mapping.OfficeIntegration.PowerPointInfo">
  <Version>Version1</Version>
  <RequiresSignIn>False</RequiresSignIn>
</EsriMapsInfo>
</file>

<file path=customXml/item85.xml><?xml version="1.0" encoding="utf-8"?>
<EsriMapsInfo xmlns="ESRI.ArcGIS.Mapping.OfficeIntegration.PowerPointInfo">
  <Version>Version1</Version>
  <RequiresSignIn>False</RequiresSignIn>
</EsriMapsInfo>
</file>

<file path=customXml/item86.xml><?xml version="1.0" encoding="utf-8"?>
<EsriMapsInfo xmlns="ESRI.ArcGIS.Mapping.OfficeIntegration.PowerPointInfo">
  <Version>Version1</Version>
  <RequiresSignIn>False</RequiresSignIn>
</EsriMapsInfo>
</file>

<file path=customXml/item87.xml><?xml version="1.0" encoding="utf-8"?>
<EsriMapsInfo xmlns="ESRI.ArcGIS.Mapping.OfficeIntegration.PowerPointInfo">
  <Version>Version1</Version>
  <RequiresSignIn>False</RequiresSignIn>
</EsriMapsInfo>
</file>

<file path=customXml/item88.xml><?xml version="1.0" encoding="utf-8"?>
<EsriMapsInfo xmlns="ESRI.ArcGIS.Mapping.OfficeIntegration.PowerPointInfo">
  <Version>Version1</Version>
  <RequiresSignIn>False</RequiresSignIn>
</EsriMapsInfo>
</file>

<file path=customXml/item89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90.xml><?xml version="1.0" encoding="utf-8"?>
<EsriMapsInfo xmlns="ESRI.ArcGIS.Mapping.OfficeIntegration.PowerPointInfo">
  <Version>Version1</Version>
  <RequiresSignIn>False</RequiresSignIn>
</EsriMapsInfo>
</file>

<file path=customXml/item91.xml><?xml version="1.0" encoding="utf-8"?>
<EsriMapsInfo xmlns="ESRI.ArcGIS.Mapping.OfficeIntegration.PowerPointInfo">
  <Version>Version1</Version>
  <RequiresSignIn>False</RequiresSignIn>
</EsriMapsInfo>
</file>

<file path=customXml/item92.xml><?xml version="1.0" encoding="utf-8"?>
<EsriMapsInfo xmlns="ESRI.ArcGIS.Mapping.OfficeIntegration.PowerPointInfo">
  <Version>Version1</Version>
  <RequiresSignIn>False</RequiresSignIn>
</EsriMapsInfo>
</file>

<file path=customXml/item93.xml><?xml version="1.0" encoding="utf-8"?>
<EsriMapsInfo xmlns="ESRI.ArcGIS.Mapping.OfficeIntegration.PowerPointInfo">
  <Version>Version1</Version>
  <RequiresSignIn>False</RequiresSignIn>
</EsriMapsInfo>
</file>

<file path=customXml/item94.xml><?xml version="1.0" encoding="utf-8"?>
<EsriMapsInfo xmlns="ESRI.ArcGIS.Mapping.OfficeIntegration.PowerPointInfo">
  <Version>Version1</Version>
  <RequiresSignIn>False</RequiresSignIn>
</EsriMapsInfo>
</file>

<file path=customXml/item95.xml><?xml version="1.0" encoding="utf-8"?>
<EsriMapsInfo xmlns="ESRI.ArcGIS.Mapping.OfficeIntegration.PowerPointInfo">
  <Version>Version1</Version>
  <RequiresSignIn>False</RequiresSignIn>
</EsriMapsInfo>
</file>

<file path=customXml/item96.xml><?xml version="1.0" encoding="utf-8"?>
<EsriMapsInfo xmlns="ESRI.ArcGIS.Mapping.OfficeIntegration.PowerPointInfo">
  <Version>Version1</Version>
  <RequiresSignIn>False</RequiresSignIn>
</EsriMapsInfo>
</file>

<file path=customXml/item97.xml><?xml version="1.0" encoding="utf-8"?>
<EsriMapsInfo xmlns="ESRI.ArcGIS.Mapping.OfficeIntegration.PowerPointInfo">
  <Version>Version1</Version>
  <RequiresSignIn>False</RequiresSignIn>
</EsriMapsInfo>
</file>

<file path=customXml/item98.xml><?xml version="1.0" encoding="utf-8"?>
<EsriMapsInfo xmlns="ESRI.ArcGIS.Mapping.OfficeIntegration.PowerPointInfo">
  <Version>Version1</Version>
  <RequiresSignIn>False</RequiresSignIn>
</EsriMapsInfo>
</file>

<file path=customXml/item9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1676506-22AB-4CA0-B4CB-7D840785F5C0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DB95305E-CB14-41DC-83AC-4F9B0807E65B}">
  <ds:schemaRefs>
    <ds:schemaRef ds:uri="ESRI.ArcGIS.Mapping.OfficeIntegration.PowerPointInfo"/>
  </ds:schemaRefs>
</ds:datastoreItem>
</file>

<file path=customXml/itemProps100.xml><?xml version="1.0" encoding="utf-8"?>
<ds:datastoreItem xmlns:ds="http://schemas.openxmlformats.org/officeDocument/2006/customXml" ds:itemID="{2303C74C-C291-4C84-B77D-C325C2DBBADF}">
  <ds:schemaRefs>
    <ds:schemaRef ds:uri="ESRI.ArcGIS.Mapping.OfficeIntegration.PowerPointInfo"/>
  </ds:schemaRefs>
</ds:datastoreItem>
</file>

<file path=customXml/itemProps101.xml><?xml version="1.0" encoding="utf-8"?>
<ds:datastoreItem xmlns:ds="http://schemas.openxmlformats.org/officeDocument/2006/customXml" ds:itemID="{A7CEFB7F-103D-4558-9262-AEBB85CE3779}">
  <ds:schemaRefs>
    <ds:schemaRef ds:uri="ESRI.ArcGIS.Mapping.OfficeIntegration.PowerPointInfo"/>
  </ds:schemaRefs>
</ds:datastoreItem>
</file>

<file path=customXml/itemProps102.xml><?xml version="1.0" encoding="utf-8"?>
<ds:datastoreItem xmlns:ds="http://schemas.openxmlformats.org/officeDocument/2006/customXml" ds:itemID="{0E58E522-3B28-476E-9D50-C953317F1DE8}">
  <ds:schemaRefs>
    <ds:schemaRef ds:uri="ESRI.ArcGIS.Mapping.OfficeIntegration.PowerPointInfo"/>
  </ds:schemaRefs>
</ds:datastoreItem>
</file>

<file path=customXml/itemProps103.xml><?xml version="1.0" encoding="utf-8"?>
<ds:datastoreItem xmlns:ds="http://schemas.openxmlformats.org/officeDocument/2006/customXml" ds:itemID="{7C32D9ED-FBA8-4E57-99C4-E2A36BEE831A}">
  <ds:schemaRefs>
    <ds:schemaRef ds:uri="ESRI.ArcGIS.Mapping.OfficeIntegration.PowerPointInfo"/>
  </ds:schemaRefs>
</ds:datastoreItem>
</file>

<file path=customXml/itemProps104.xml><?xml version="1.0" encoding="utf-8"?>
<ds:datastoreItem xmlns:ds="http://schemas.openxmlformats.org/officeDocument/2006/customXml" ds:itemID="{F30D7BB8-78C7-4700-A8CD-A08E8EA9B82F}">
  <ds:schemaRefs>
    <ds:schemaRef ds:uri="ESRI.ArcGIS.Mapping.OfficeIntegration.PowerPointInfo"/>
  </ds:schemaRefs>
</ds:datastoreItem>
</file>

<file path=customXml/itemProps105.xml><?xml version="1.0" encoding="utf-8"?>
<ds:datastoreItem xmlns:ds="http://schemas.openxmlformats.org/officeDocument/2006/customXml" ds:itemID="{F325E16E-3893-4660-8EEB-DF38C86D7E2A}">
  <ds:schemaRefs>
    <ds:schemaRef ds:uri="ESRI.ArcGIS.Mapping.OfficeIntegration.PowerPointInfo"/>
  </ds:schemaRefs>
</ds:datastoreItem>
</file>

<file path=customXml/itemProps106.xml><?xml version="1.0" encoding="utf-8"?>
<ds:datastoreItem xmlns:ds="http://schemas.openxmlformats.org/officeDocument/2006/customXml" ds:itemID="{A4A35DB2-293B-439E-BC92-CB9819386738}">
  <ds:schemaRefs>
    <ds:schemaRef ds:uri="ESRI.ArcGIS.Mapping.OfficeIntegration.PowerPointInfo"/>
  </ds:schemaRefs>
</ds:datastoreItem>
</file>

<file path=customXml/itemProps107.xml><?xml version="1.0" encoding="utf-8"?>
<ds:datastoreItem xmlns:ds="http://schemas.openxmlformats.org/officeDocument/2006/customXml" ds:itemID="{6A111086-7ABE-4A06-BF59-C7821A46F10A}">
  <ds:schemaRefs>
    <ds:schemaRef ds:uri="ESRI.ArcGIS.Mapping.OfficeIntegration.PowerPointInfo"/>
  </ds:schemaRefs>
</ds:datastoreItem>
</file>

<file path=customXml/itemProps108.xml><?xml version="1.0" encoding="utf-8"?>
<ds:datastoreItem xmlns:ds="http://schemas.openxmlformats.org/officeDocument/2006/customXml" ds:itemID="{DF25B243-90E5-40E4-9F9E-3CAB69AB2B6E}">
  <ds:schemaRefs>
    <ds:schemaRef ds:uri="ESRI.ArcGIS.Mapping.OfficeIntegration.PowerPointInfo"/>
  </ds:schemaRefs>
</ds:datastoreItem>
</file>

<file path=customXml/itemProps109.xml><?xml version="1.0" encoding="utf-8"?>
<ds:datastoreItem xmlns:ds="http://schemas.openxmlformats.org/officeDocument/2006/customXml" ds:itemID="{6895DA13-DC87-4535-ABAE-3EB785990F05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AC795406-6F74-4F5C-88FE-18729833A562}">
  <ds:schemaRefs>
    <ds:schemaRef ds:uri="ESRI.ArcGIS.Mapping.OfficeIntegration.PowerPointInfo"/>
  </ds:schemaRefs>
</ds:datastoreItem>
</file>

<file path=customXml/itemProps110.xml><?xml version="1.0" encoding="utf-8"?>
<ds:datastoreItem xmlns:ds="http://schemas.openxmlformats.org/officeDocument/2006/customXml" ds:itemID="{BCFA9845-501A-4F4A-A75C-859C706E679A}">
  <ds:schemaRefs>
    <ds:schemaRef ds:uri="ESRI.ArcGIS.Mapping.OfficeIntegration.PowerPointInfo"/>
  </ds:schemaRefs>
</ds:datastoreItem>
</file>

<file path=customXml/itemProps111.xml><?xml version="1.0" encoding="utf-8"?>
<ds:datastoreItem xmlns:ds="http://schemas.openxmlformats.org/officeDocument/2006/customXml" ds:itemID="{1F687B85-0B8C-430B-8C55-03240CDEDFE6}">
  <ds:schemaRefs>
    <ds:schemaRef ds:uri="ESRI.ArcGIS.Mapping.OfficeIntegration.PowerPointInfo"/>
  </ds:schemaRefs>
</ds:datastoreItem>
</file>

<file path=customXml/itemProps112.xml><?xml version="1.0" encoding="utf-8"?>
<ds:datastoreItem xmlns:ds="http://schemas.openxmlformats.org/officeDocument/2006/customXml" ds:itemID="{51B6698D-7E06-4E99-94A5-606C5AC2E2C4}">
  <ds:schemaRefs>
    <ds:schemaRef ds:uri="ESRI.ArcGIS.Mapping.OfficeIntegration.PowerPointInfo"/>
  </ds:schemaRefs>
</ds:datastoreItem>
</file>

<file path=customXml/itemProps113.xml><?xml version="1.0" encoding="utf-8"?>
<ds:datastoreItem xmlns:ds="http://schemas.openxmlformats.org/officeDocument/2006/customXml" ds:itemID="{6A54E2A0-255D-480B-9188-058DB5F5688D}">
  <ds:schemaRefs>
    <ds:schemaRef ds:uri="ESRI.ArcGIS.Mapping.OfficeIntegration.PowerPointInfo"/>
  </ds:schemaRefs>
</ds:datastoreItem>
</file>

<file path=customXml/itemProps114.xml><?xml version="1.0" encoding="utf-8"?>
<ds:datastoreItem xmlns:ds="http://schemas.openxmlformats.org/officeDocument/2006/customXml" ds:itemID="{342F8EC7-1A0C-4A2A-B0D6-87979EB5BA68}">
  <ds:schemaRefs>
    <ds:schemaRef ds:uri="ESRI.ArcGIS.Mapping.OfficeIntegration.PowerPointInfo"/>
  </ds:schemaRefs>
</ds:datastoreItem>
</file>

<file path=customXml/itemProps115.xml><?xml version="1.0" encoding="utf-8"?>
<ds:datastoreItem xmlns:ds="http://schemas.openxmlformats.org/officeDocument/2006/customXml" ds:itemID="{ED7E91FA-9150-4370-871E-70BA2F0C15A2}">
  <ds:schemaRefs>
    <ds:schemaRef ds:uri="ESRI.ArcGIS.Mapping.OfficeIntegration.PowerPointInfo"/>
  </ds:schemaRefs>
</ds:datastoreItem>
</file>

<file path=customXml/itemProps116.xml><?xml version="1.0" encoding="utf-8"?>
<ds:datastoreItem xmlns:ds="http://schemas.openxmlformats.org/officeDocument/2006/customXml" ds:itemID="{C971F0DC-9AA7-4068-BECF-DF6237BD0AD5}">
  <ds:schemaRefs>
    <ds:schemaRef ds:uri="ESRI.ArcGIS.Mapping.OfficeIntegration.PowerPointInfo"/>
  </ds:schemaRefs>
</ds:datastoreItem>
</file>

<file path=customXml/itemProps117.xml><?xml version="1.0" encoding="utf-8"?>
<ds:datastoreItem xmlns:ds="http://schemas.openxmlformats.org/officeDocument/2006/customXml" ds:itemID="{4A5D388B-5853-4A63-AB7F-186E4B92FA7D}">
  <ds:schemaRefs>
    <ds:schemaRef ds:uri="ESRI.ArcGIS.Mapping.OfficeIntegration.PowerPointInfo"/>
  </ds:schemaRefs>
</ds:datastoreItem>
</file>

<file path=customXml/itemProps118.xml><?xml version="1.0" encoding="utf-8"?>
<ds:datastoreItem xmlns:ds="http://schemas.openxmlformats.org/officeDocument/2006/customXml" ds:itemID="{43D1BB1F-FB51-4CAF-9913-3BDE7F959C22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1A894517-80C3-43A3-AB16-8E4099C81CC8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142A5D88-059B-4A34-B6C5-D3498217DCA4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F0A86A2C-9A6A-4B64-8F44-CF215A91E76E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8D2EC862-38AB-4C97-A8E7-1D4828EC4A68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1F4FA16F-36F0-4810-A700-D209F4E21D9D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30322159-2405-4A3C-9A04-FDA97188BC85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15E714C1-917E-4EBC-B683-CBDAEC21E237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85B10304-9532-48C9-8EB3-DDCCC7BEDC0E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8F8C50BB-DFCD-4A1B-9F24-728F64F827A5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48B3EDA2-40F7-47D8-ADE9-F601EF193210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3B4D59BA-F504-480C-8F45-D7696DC3AAE4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8E77DCBF-CE83-434F-87CD-0DA93CFA6CB0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3485AE37-4A0C-4468-B2D8-914A00596C48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0ED05756-BC08-4D62-98FA-124D138AACE3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E4095C0B-5763-4846-8FD7-DCA6DD8B1EA6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FF370F6E-4BBA-45A7-A612-6248BD058981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8052CFAA-A9D4-47F6-9DA4-649BB2344DF8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A86D93B2-C034-4FD9-BD88-156A6AB7482E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9DCA70A0-E9AD-49BE-A431-7ECB0F112AFC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2426483D-5D00-47E3-9A5F-EFD06617285E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948DB19B-026B-4133-B0F8-53560A56C81A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AEEA73FD-BA9D-45A6-B3E6-2284168B6ECB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773C7B33-0AEB-4D5B-9B5E-AED828B57438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A19F0ADB-8819-490F-98F5-4AF2B9825662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39482EA9-3B6B-4EFD-9237-B5A5078930E6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FEB5560D-355A-4306-BCCB-93D7C695A9D9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52721127-5436-4196-9497-7293EF80BE89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87B89642-652B-4F19-846A-41B93A343705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87E391BD-055B-4748-B972-E43D2F3F11EA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E1D86E0C-034A-4962-9D07-EAE046B0DD3B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1EDDF2D6-2852-4D80-8A8B-5E0C8E9DFB66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DA37E7BC-9E5F-4E83-B8EF-EDC1CCB7EB0F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ECE5ED98-95B9-438B-BA76-A26F82D83D88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413CFACE-220C-4BAB-B81C-113B0732B741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5679DC08-30BA-4FA8-A41C-8F9AC8806ADE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E361EFC1-17B7-4E41-9451-AE1C889CFC9D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D0F34C34-7D48-4636-A212-306A0C3ADCC5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F97F6D80-5146-45DF-8CEF-D886EED95A85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BFB3D2E1-B306-43C9-8E3B-FE842F582A2F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4AA50424-3C27-4AAF-A5D0-8DF18FECC348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ACC82B6E-A026-4184-BFD7-1E0261124EB2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E286A9D8-8210-4628-A5E2-79D407156278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0541A8AE-74EA-4003-800F-D9B620AA2C7E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33BCA4FF-9DFA-48D5-973E-DF1008EF897E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E094672D-3134-46F9-84B0-1507B45098D3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1E039EFB-6812-44A4-841B-C1E9EC2BBFB8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919C21CC-8DA4-49FD-A9A0-C2C49CF8E46D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90199BDD-4E48-433E-930E-517922172941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83109F3E-94CC-493D-AF9D-5BF5F8B58CB1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37BD2C71-A11B-4816-8298-57E48B051A11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9E41B921-139A-4649-9D28-E6C4C0CD1EF3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E69D73D5-E885-4850-B47B-D87F4321F441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996CE1A9-FE93-4EFF-801C-4ECD946154E3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EF9CF3D6-4203-402E-B788-43CF56F9B689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198ABF98-52EC-4D1B-88DF-021FC58DE608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5A92642E-0732-4E1E-BD68-3F0D8303A21C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E46B1A44-1147-44E7-B0EF-F6F1D3994D3E}">
  <ds:schemaRefs>
    <ds:schemaRef ds:uri="ESRI.ArcGIS.Mapping.OfficeIntegration.PowerPointInfo"/>
  </ds:schemaRefs>
</ds:datastoreItem>
</file>

<file path=customXml/itemProps64.xml><?xml version="1.0" encoding="utf-8"?>
<ds:datastoreItem xmlns:ds="http://schemas.openxmlformats.org/officeDocument/2006/customXml" ds:itemID="{4F571505-DFF1-45E0-8F57-77B9433B8D8A}">
  <ds:schemaRefs>
    <ds:schemaRef ds:uri="ESRI.ArcGIS.Mapping.OfficeIntegration.PowerPointInfo"/>
  </ds:schemaRefs>
</ds:datastoreItem>
</file>

<file path=customXml/itemProps65.xml><?xml version="1.0" encoding="utf-8"?>
<ds:datastoreItem xmlns:ds="http://schemas.openxmlformats.org/officeDocument/2006/customXml" ds:itemID="{E56E4DE1-F2A5-43C7-8BDF-C05E0AB4D001}">
  <ds:schemaRefs>
    <ds:schemaRef ds:uri="ESRI.ArcGIS.Mapping.OfficeIntegration.PowerPointInfo"/>
  </ds:schemaRefs>
</ds:datastoreItem>
</file>

<file path=customXml/itemProps66.xml><?xml version="1.0" encoding="utf-8"?>
<ds:datastoreItem xmlns:ds="http://schemas.openxmlformats.org/officeDocument/2006/customXml" ds:itemID="{CC4425CB-B092-4975-96ED-6AF9998C38C9}">
  <ds:schemaRefs>
    <ds:schemaRef ds:uri="ESRI.ArcGIS.Mapping.OfficeIntegration.PowerPointInfo"/>
  </ds:schemaRefs>
</ds:datastoreItem>
</file>

<file path=customXml/itemProps67.xml><?xml version="1.0" encoding="utf-8"?>
<ds:datastoreItem xmlns:ds="http://schemas.openxmlformats.org/officeDocument/2006/customXml" ds:itemID="{9A6D6A94-D643-49AE-981C-A29311667539}">
  <ds:schemaRefs>
    <ds:schemaRef ds:uri="ESRI.ArcGIS.Mapping.OfficeIntegration.PowerPointInfo"/>
  </ds:schemaRefs>
</ds:datastoreItem>
</file>

<file path=customXml/itemProps68.xml><?xml version="1.0" encoding="utf-8"?>
<ds:datastoreItem xmlns:ds="http://schemas.openxmlformats.org/officeDocument/2006/customXml" ds:itemID="{1EB5A459-7CE5-4821-9D0F-12B5A532E6DF}">
  <ds:schemaRefs>
    <ds:schemaRef ds:uri="ESRI.ArcGIS.Mapping.OfficeIntegration.PowerPointInfo"/>
  </ds:schemaRefs>
</ds:datastoreItem>
</file>

<file path=customXml/itemProps69.xml><?xml version="1.0" encoding="utf-8"?>
<ds:datastoreItem xmlns:ds="http://schemas.openxmlformats.org/officeDocument/2006/customXml" ds:itemID="{00EE1F34-FF98-4D68-BF67-F54FEAE1BE52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323CC0E2-7407-49D1-B3A1-6D72FC13AAE0}">
  <ds:schemaRefs>
    <ds:schemaRef ds:uri="ESRI.ArcGIS.Mapping.OfficeIntegration.PowerPointInfo"/>
  </ds:schemaRefs>
</ds:datastoreItem>
</file>

<file path=customXml/itemProps70.xml><?xml version="1.0" encoding="utf-8"?>
<ds:datastoreItem xmlns:ds="http://schemas.openxmlformats.org/officeDocument/2006/customXml" ds:itemID="{199E0713-204B-4CA4-B25A-A610D5CBBF39}">
  <ds:schemaRefs>
    <ds:schemaRef ds:uri="ESRI.ArcGIS.Mapping.OfficeIntegration.PowerPointInfo"/>
  </ds:schemaRefs>
</ds:datastoreItem>
</file>

<file path=customXml/itemProps71.xml><?xml version="1.0" encoding="utf-8"?>
<ds:datastoreItem xmlns:ds="http://schemas.openxmlformats.org/officeDocument/2006/customXml" ds:itemID="{0ADB7C07-E0D8-4282-8C6E-0D4DAC55D6B0}">
  <ds:schemaRefs>
    <ds:schemaRef ds:uri="ESRI.ArcGIS.Mapping.OfficeIntegration.PowerPointInfo"/>
  </ds:schemaRefs>
</ds:datastoreItem>
</file>

<file path=customXml/itemProps72.xml><?xml version="1.0" encoding="utf-8"?>
<ds:datastoreItem xmlns:ds="http://schemas.openxmlformats.org/officeDocument/2006/customXml" ds:itemID="{E38AEBE3-637C-47C9-903A-0C6DAD1E22F0}">
  <ds:schemaRefs>
    <ds:schemaRef ds:uri="ESRI.ArcGIS.Mapping.OfficeIntegration.PowerPointInfo"/>
  </ds:schemaRefs>
</ds:datastoreItem>
</file>

<file path=customXml/itemProps73.xml><?xml version="1.0" encoding="utf-8"?>
<ds:datastoreItem xmlns:ds="http://schemas.openxmlformats.org/officeDocument/2006/customXml" ds:itemID="{072F21C6-B30E-4318-A2B1-3808BB76D471}">
  <ds:schemaRefs>
    <ds:schemaRef ds:uri="ESRI.ArcGIS.Mapping.OfficeIntegration.PowerPointInfo"/>
  </ds:schemaRefs>
</ds:datastoreItem>
</file>

<file path=customXml/itemProps74.xml><?xml version="1.0" encoding="utf-8"?>
<ds:datastoreItem xmlns:ds="http://schemas.openxmlformats.org/officeDocument/2006/customXml" ds:itemID="{0CE25404-9E29-49B1-A5C0-4E9D6A671780}">
  <ds:schemaRefs>
    <ds:schemaRef ds:uri="ESRI.ArcGIS.Mapping.OfficeIntegration.PowerPointInfo"/>
  </ds:schemaRefs>
</ds:datastoreItem>
</file>

<file path=customXml/itemProps75.xml><?xml version="1.0" encoding="utf-8"?>
<ds:datastoreItem xmlns:ds="http://schemas.openxmlformats.org/officeDocument/2006/customXml" ds:itemID="{A4B7A281-206D-4CBD-97F4-84CEEC67B653}">
  <ds:schemaRefs>
    <ds:schemaRef ds:uri="ESRI.ArcGIS.Mapping.OfficeIntegration.PowerPointInfo"/>
  </ds:schemaRefs>
</ds:datastoreItem>
</file>

<file path=customXml/itemProps76.xml><?xml version="1.0" encoding="utf-8"?>
<ds:datastoreItem xmlns:ds="http://schemas.openxmlformats.org/officeDocument/2006/customXml" ds:itemID="{3BC53DDA-9BDE-4E91-9DE8-FE39271947CD}">
  <ds:schemaRefs>
    <ds:schemaRef ds:uri="ESRI.ArcGIS.Mapping.OfficeIntegration.PowerPointInfo"/>
  </ds:schemaRefs>
</ds:datastoreItem>
</file>

<file path=customXml/itemProps77.xml><?xml version="1.0" encoding="utf-8"?>
<ds:datastoreItem xmlns:ds="http://schemas.openxmlformats.org/officeDocument/2006/customXml" ds:itemID="{43B19695-4F6B-435F-BDBB-A35E5CEC744A}">
  <ds:schemaRefs>
    <ds:schemaRef ds:uri="ESRI.ArcGIS.Mapping.OfficeIntegration.PowerPointInfo"/>
  </ds:schemaRefs>
</ds:datastoreItem>
</file>

<file path=customXml/itemProps78.xml><?xml version="1.0" encoding="utf-8"?>
<ds:datastoreItem xmlns:ds="http://schemas.openxmlformats.org/officeDocument/2006/customXml" ds:itemID="{58483549-9E3D-4A1E-8C26-6D276790DC63}">
  <ds:schemaRefs>
    <ds:schemaRef ds:uri="ESRI.ArcGIS.Mapping.OfficeIntegration.PowerPointInfo"/>
  </ds:schemaRefs>
</ds:datastoreItem>
</file>

<file path=customXml/itemProps79.xml><?xml version="1.0" encoding="utf-8"?>
<ds:datastoreItem xmlns:ds="http://schemas.openxmlformats.org/officeDocument/2006/customXml" ds:itemID="{EDCC5C6F-3101-464E-9787-7AFD700B073B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38106513-E3CB-42DB-833F-4BE6232106CD}">
  <ds:schemaRefs>
    <ds:schemaRef ds:uri="ESRI.ArcGIS.Mapping.OfficeIntegration.PowerPointInfo"/>
  </ds:schemaRefs>
</ds:datastoreItem>
</file>

<file path=customXml/itemProps80.xml><?xml version="1.0" encoding="utf-8"?>
<ds:datastoreItem xmlns:ds="http://schemas.openxmlformats.org/officeDocument/2006/customXml" ds:itemID="{8305C24B-BBC1-4DE8-BE7F-4CDE17C4F00E}">
  <ds:schemaRefs>
    <ds:schemaRef ds:uri="ESRI.ArcGIS.Mapping.OfficeIntegration.PowerPointInfo"/>
  </ds:schemaRefs>
</ds:datastoreItem>
</file>

<file path=customXml/itemProps81.xml><?xml version="1.0" encoding="utf-8"?>
<ds:datastoreItem xmlns:ds="http://schemas.openxmlformats.org/officeDocument/2006/customXml" ds:itemID="{EE4BD160-59E3-4AA7-A15B-D3CA6561306D}">
  <ds:schemaRefs>
    <ds:schemaRef ds:uri="ESRI.ArcGIS.Mapping.OfficeIntegration.PowerPointInfo"/>
  </ds:schemaRefs>
</ds:datastoreItem>
</file>

<file path=customXml/itemProps82.xml><?xml version="1.0" encoding="utf-8"?>
<ds:datastoreItem xmlns:ds="http://schemas.openxmlformats.org/officeDocument/2006/customXml" ds:itemID="{5638AE22-E358-4ACB-B104-A5480B045E66}">
  <ds:schemaRefs>
    <ds:schemaRef ds:uri="ESRI.ArcGIS.Mapping.OfficeIntegration.PowerPointInfo"/>
  </ds:schemaRefs>
</ds:datastoreItem>
</file>

<file path=customXml/itemProps83.xml><?xml version="1.0" encoding="utf-8"?>
<ds:datastoreItem xmlns:ds="http://schemas.openxmlformats.org/officeDocument/2006/customXml" ds:itemID="{A5FCAD40-AFC5-4FA2-B0C2-639B03D1BEF2}">
  <ds:schemaRefs>
    <ds:schemaRef ds:uri="ESRI.ArcGIS.Mapping.OfficeIntegration.PowerPointInfo"/>
  </ds:schemaRefs>
</ds:datastoreItem>
</file>

<file path=customXml/itemProps84.xml><?xml version="1.0" encoding="utf-8"?>
<ds:datastoreItem xmlns:ds="http://schemas.openxmlformats.org/officeDocument/2006/customXml" ds:itemID="{45EC3168-E8C4-455D-ABCD-BFEC86158159}">
  <ds:schemaRefs>
    <ds:schemaRef ds:uri="ESRI.ArcGIS.Mapping.OfficeIntegration.PowerPointInfo"/>
  </ds:schemaRefs>
</ds:datastoreItem>
</file>

<file path=customXml/itemProps85.xml><?xml version="1.0" encoding="utf-8"?>
<ds:datastoreItem xmlns:ds="http://schemas.openxmlformats.org/officeDocument/2006/customXml" ds:itemID="{E97D7A7E-AA08-415C-93D0-8D2212FA0131}">
  <ds:schemaRefs>
    <ds:schemaRef ds:uri="ESRI.ArcGIS.Mapping.OfficeIntegration.PowerPointInfo"/>
  </ds:schemaRefs>
</ds:datastoreItem>
</file>

<file path=customXml/itemProps86.xml><?xml version="1.0" encoding="utf-8"?>
<ds:datastoreItem xmlns:ds="http://schemas.openxmlformats.org/officeDocument/2006/customXml" ds:itemID="{DD9E754E-E01E-4248-A5BC-CF0589DCA4A8}">
  <ds:schemaRefs>
    <ds:schemaRef ds:uri="ESRI.ArcGIS.Mapping.OfficeIntegration.PowerPointInfo"/>
  </ds:schemaRefs>
</ds:datastoreItem>
</file>

<file path=customXml/itemProps87.xml><?xml version="1.0" encoding="utf-8"?>
<ds:datastoreItem xmlns:ds="http://schemas.openxmlformats.org/officeDocument/2006/customXml" ds:itemID="{A496E032-9518-4DB5-BAFB-497C8FC7A7E8}">
  <ds:schemaRefs>
    <ds:schemaRef ds:uri="ESRI.ArcGIS.Mapping.OfficeIntegration.PowerPointInfo"/>
  </ds:schemaRefs>
</ds:datastoreItem>
</file>

<file path=customXml/itemProps88.xml><?xml version="1.0" encoding="utf-8"?>
<ds:datastoreItem xmlns:ds="http://schemas.openxmlformats.org/officeDocument/2006/customXml" ds:itemID="{B5EDEBF9-306F-470E-9539-CB972D962EDE}">
  <ds:schemaRefs>
    <ds:schemaRef ds:uri="ESRI.ArcGIS.Mapping.OfficeIntegration.PowerPointInfo"/>
  </ds:schemaRefs>
</ds:datastoreItem>
</file>

<file path=customXml/itemProps89.xml><?xml version="1.0" encoding="utf-8"?>
<ds:datastoreItem xmlns:ds="http://schemas.openxmlformats.org/officeDocument/2006/customXml" ds:itemID="{80379E38-1584-44C1-A0F4-E9FDEBA59438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F7D2593B-DCE3-495F-97F7-A01C4BE4E297}">
  <ds:schemaRefs>
    <ds:schemaRef ds:uri="ESRI.ArcGIS.Mapping.OfficeIntegration.PowerPointInfo"/>
  </ds:schemaRefs>
</ds:datastoreItem>
</file>

<file path=customXml/itemProps90.xml><?xml version="1.0" encoding="utf-8"?>
<ds:datastoreItem xmlns:ds="http://schemas.openxmlformats.org/officeDocument/2006/customXml" ds:itemID="{A970517C-6E85-4BBD-ABB0-E510D9ED1278}">
  <ds:schemaRefs>
    <ds:schemaRef ds:uri="ESRI.ArcGIS.Mapping.OfficeIntegration.PowerPointInfo"/>
  </ds:schemaRefs>
</ds:datastoreItem>
</file>

<file path=customXml/itemProps91.xml><?xml version="1.0" encoding="utf-8"?>
<ds:datastoreItem xmlns:ds="http://schemas.openxmlformats.org/officeDocument/2006/customXml" ds:itemID="{BDA7934B-52D8-4498-8759-B45D7E7DB8EF}">
  <ds:schemaRefs>
    <ds:schemaRef ds:uri="ESRI.ArcGIS.Mapping.OfficeIntegration.PowerPointInfo"/>
  </ds:schemaRefs>
</ds:datastoreItem>
</file>

<file path=customXml/itemProps92.xml><?xml version="1.0" encoding="utf-8"?>
<ds:datastoreItem xmlns:ds="http://schemas.openxmlformats.org/officeDocument/2006/customXml" ds:itemID="{B8A74B1D-2E15-436C-9C89-5553F812E392}">
  <ds:schemaRefs>
    <ds:schemaRef ds:uri="ESRI.ArcGIS.Mapping.OfficeIntegration.PowerPointInfo"/>
  </ds:schemaRefs>
</ds:datastoreItem>
</file>

<file path=customXml/itemProps93.xml><?xml version="1.0" encoding="utf-8"?>
<ds:datastoreItem xmlns:ds="http://schemas.openxmlformats.org/officeDocument/2006/customXml" ds:itemID="{32DD1EAC-5DF5-4709-BA95-E71CD3908549}">
  <ds:schemaRefs>
    <ds:schemaRef ds:uri="ESRI.ArcGIS.Mapping.OfficeIntegration.PowerPointInfo"/>
  </ds:schemaRefs>
</ds:datastoreItem>
</file>

<file path=customXml/itemProps94.xml><?xml version="1.0" encoding="utf-8"?>
<ds:datastoreItem xmlns:ds="http://schemas.openxmlformats.org/officeDocument/2006/customXml" ds:itemID="{195C076C-6729-4A05-A415-73D39BCFE836}">
  <ds:schemaRefs>
    <ds:schemaRef ds:uri="ESRI.ArcGIS.Mapping.OfficeIntegration.PowerPointInfo"/>
  </ds:schemaRefs>
</ds:datastoreItem>
</file>

<file path=customXml/itemProps95.xml><?xml version="1.0" encoding="utf-8"?>
<ds:datastoreItem xmlns:ds="http://schemas.openxmlformats.org/officeDocument/2006/customXml" ds:itemID="{AF2FD711-CA8D-4BE1-9FD0-9F04DDC66F6C}">
  <ds:schemaRefs>
    <ds:schemaRef ds:uri="ESRI.ArcGIS.Mapping.OfficeIntegration.PowerPointInfo"/>
  </ds:schemaRefs>
</ds:datastoreItem>
</file>

<file path=customXml/itemProps96.xml><?xml version="1.0" encoding="utf-8"?>
<ds:datastoreItem xmlns:ds="http://schemas.openxmlformats.org/officeDocument/2006/customXml" ds:itemID="{1A8CD77E-72B8-41EB-92AD-8D3E273ED681}">
  <ds:schemaRefs>
    <ds:schemaRef ds:uri="ESRI.ArcGIS.Mapping.OfficeIntegration.PowerPointInfo"/>
  </ds:schemaRefs>
</ds:datastoreItem>
</file>

<file path=customXml/itemProps97.xml><?xml version="1.0" encoding="utf-8"?>
<ds:datastoreItem xmlns:ds="http://schemas.openxmlformats.org/officeDocument/2006/customXml" ds:itemID="{47D7EB0D-FFDF-460C-95A9-90F8EB1CDFFF}">
  <ds:schemaRefs>
    <ds:schemaRef ds:uri="ESRI.ArcGIS.Mapping.OfficeIntegration.PowerPointInfo"/>
  </ds:schemaRefs>
</ds:datastoreItem>
</file>

<file path=customXml/itemProps98.xml><?xml version="1.0" encoding="utf-8"?>
<ds:datastoreItem xmlns:ds="http://schemas.openxmlformats.org/officeDocument/2006/customXml" ds:itemID="{4C0EF8B5-6921-4505-87A9-2FA5BC83B64D}">
  <ds:schemaRefs>
    <ds:schemaRef ds:uri="ESRI.ArcGIS.Mapping.OfficeIntegration.PowerPointInfo"/>
  </ds:schemaRefs>
</ds:datastoreItem>
</file>

<file path=customXml/itemProps99.xml><?xml version="1.0" encoding="utf-8"?>
<ds:datastoreItem xmlns:ds="http://schemas.openxmlformats.org/officeDocument/2006/customXml" ds:itemID="{C915C587-C744-4FD5-942A-B407A1E7A2A4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767</Words>
  <Application>Microsoft Office PowerPoint</Application>
  <PresentationFormat>Widescreen</PresentationFormat>
  <Paragraphs>221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1_Office Theme</vt:lpstr>
      <vt:lpstr>FY2016 GIT Funding Process</vt:lpstr>
      <vt:lpstr>FY2016 GIT Funding Overview</vt:lpstr>
      <vt:lpstr>FY2016 GIT Funding Process</vt:lpstr>
      <vt:lpstr>The Ranking Criteria August 2, 2016</vt:lpstr>
      <vt:lpstr>FY2016 GIT Funding - The Final Selection August 10 &amp; 16, 2016</vt:lpstr>
      <vt:lpstr>FY 2016 GIT Funding</vt:lpstr>
      <vt:lpstr>PowerPoint Presentation</vt:lpstr>
      <vt:lpstr>2016 GIT Funding Contacts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Freeman, Emily</dc:creator>
  <cp:lastModifiedBy>Freeman, Emily</cp:lastModifiedBy>
  <cp:revision>132</cp:revision>
  <cp:lastPrinted>2016-09-08T19:23:23Z</cp:lastPrinted>
  <dcterms:created xsi:type="dcterms:W3CDTF">2016-08-11T15:15:42Z</dcterms:created>
  <dcterms:modified xsi:type="dcterms:W3CDTF">2016-09-28T12:00:43Z</dcterms:modified>
</cp:coreProperties>
</file>