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75" r:id="rId2"/>
    <p:sldId id="377" r:id="rId3"/>
    <p:sldId id="378" r:id="rId4"/>
    <p:sldId id="379" r:id="rId5"/>
    <p:sldId id="360" r:id="rId6"/>
    <p:sldId id="337" r:id="rId7"/>
    <p:sldId id="370" r:id="rId8"/>
    <p:sldId id="353" r:id="rId9"/>
    <p:sldId id="352" r:id="rId10"/>
    <p:sldId id="381" r:id="rId11"/>
    <p:sldId id="371" r:id="rId12"/>
    <p:sldId id="400" r:id="rId13"/>
    <p:sldId id="382" r:id="rId14"/>
    <p:sldId id="383" r:id="rId15"/>
    <p:sldId id="385" r:id="rId16"/>
    <p:sldId id="384" r:id="rId17"/>
    <p:sldId id="386" r:id="rId18"/>
    <p:sldId id="387" r:id="rId19"/>
    <p:sldId id="388" r:id="rId20"/>
    <p:sldId id="389" r:id="rId21"/>
    <p:sldId id="391" r:id="rId22"/>
    <p:sldId id="390" r:id="rId23"/>
    <p:sldId id="394" r:id="rId24"/>
    <p:sldId id="395" r:id="rId25"/>
    <p:sldId id="396" r:id="rId26"/>
    <p:sldId id="392" r:id="rId27"/>
    <p:sldId id="398" r:id="rId28"/>
    <p:sldId id="393" r:id="rId29"/>
    <p:sldId id="399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43B"/>
    <a:srgbClr val="E24836"/>
    <a:srgbClr val="918D3D"/>
    <a:srgbClr val="FF0000"/>
    <a:srgbClr val="008F95"/>
    <a:srgbClr val="005DA6"/>
    <a:srgbClr val="B2BFE8"/>
    <a:srgbClr val="CFD7F1"/>
    <a:srgbClr val="3E64D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60"/>
  </p:normalViewPr>
  <p:slideViewPr>
    <p:cSldViewPr>
      <p:cViewPr varScale="1">
        <p:scale>
          <a:sx n="111" d="100"/>
          <a:sy n="111" d="100"/>
        </p:scale>
        <p:origin x="-16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C7513-3BFD-4015-89D9-7F79F9EBBE92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08978-F6C4-458E-8ECB-A2DF65F6E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62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83795D-5B31-4754-A030-54C62535ECE9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0118CF-B07E-4910-BA77-ED189730D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41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21B1-CB8E-485A-8FA5-F01AC75E217A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2E0C-B6A8-434D-A39B-660C5B69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74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21B1-CB8E-485A-8FA5-F01AC75E217A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2E0C-B6A8-434D-A39B-660C5B69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5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21B1-CB8E-485A-8FA5-F01AC75E217A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2E0C-B6A8-434D-A39B-660C5B69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4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21B1-CB8E-485A-8FA5-F01AC75E217A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2E0C-B6A8-434D-A39B-660C5B69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8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21B1-CB8E-485A-8FA5-F01AC75E217A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2E0C-B6A8-434D-A39B-660C5B69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21B1-CB8E-485A-8FA5-F01AC75E217A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2E0C-B6A8-434D-A39B-660C5B69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8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21B1-CB8E-485A-8FA5-F01AC75E217A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2E0C-B6A8-434D-A39B-660C5B69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50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21B1-CB8E-485A-8FA5-F01AC75E217A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2E0C-B6A8-434D-A39B-660C5B69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3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21B1-CB8E-485A-8FA5-F01AC75E217A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2E0C-B6A8-434D-A39B-660C5B69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21B1-CB8E-485A-8FA5-F01AC75E217A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2E0C-B6A8-434D-A39B-660C5B69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3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21B1-CB8E-485A-8FA5-F01AC75E217A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2E0C-B6A8-434D-A39B-660C5B69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1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221B1-CB8E-485A-8FA5-F01AC75E217A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02E0C-B6A8-434D-A39B-660C5B69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3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tcopa.org/Montco2040" TargetMode="External"/><Relationship Id="rId2" Type="http://schemas.openxmlformats.org/officeDocument/2006/relationships/hyperlink" Target="http://www.planning.montcopa.org/ModelOrdinances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4.png"/><Relationship Id="rId7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gif"/><Relationship Id="rId7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98085" y="5950728"/>
            <a:ext cx="10831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Gill Sans MT" pitchFamily="34" charset="0"/>
                <a:cs typeface="Calibri" pitchFamily="34" charset="0"/>
              </a:rPr>
              <a:t>MCPC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1856" y="762000"/>
            <a:ext cx="8153400" cy="330859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3600" b="1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Growth Management and Land Use Tools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The Montgomery County PA Approach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Joint Meeting of the Citizens and Local Government Advisory Committees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Alliance for the Chesapeake Bay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May 21, 2015</a:t>
            </a:r>
          </a:p>
          <a:p>
            <a:pPr algn="ctr"/>
            <a:endParaRPr lang="en-US" sz="800" b="1" dirty="0" smtClean="0"/>
          </a:p>
          <a:p>
            <a:pPr algn="ctr"/>
            <a:endParaRPr lang="en-US" sz="800" dirty="0" smtClean="0"/>
          </a:p>
          <a:p>
            <a:pPr algn="ctr"/>
            <a:endParaRPr lang="en-US" sz="800" dirty="0"/>
          </a:p>
          <a:p>
            <a:pPr algn="ctr"/>
            <a:endParaRPr lang="en-US" sz="800" dirty="0"/>
          </a:p>
        </p:txBody>
      </p:sp>
      <p:sp>
        <p:nvSpPr>
          <p:cNvPr id="2" name="Rectangle 1"/>
          <p:cNvSpPr/>
          <p:nvPr/>
        </p:nvSpPr>
        <p:spPr>
          <a:xfrm>
            <a:off x="571856" y="3932099"/>
            <a:ext cx="8153400" cy="23163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63" y="4343401"/>
            <a:ext cx="2263637" cy="15090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37" y="4343401"/>
            <a:ext cx="2263637" cy="15090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343400"/>
            <a:ext cx="2263637" cy="15090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1856" y="477140"/>
            <a:ext cx="4495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1856" y="6239854"/>
            <a:ext cx="4495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5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602" y="6157942"/>
            <a:ext cx="290483" cy="29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98085" y="6103128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Gill Sans MT" pitchFamily="34" charset="0"/>
                <a:cs typeface="Calibri" pitchFamily="34" charset="0"/>
              </a:rPr>
              <a:t>MCPC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50" y="277505"/>
            <a:ext cx="206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Gill Sans MT" pitchFamily="34" charset="0"/>
              </a:rPr>
              <a:t>2040 Vision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457200"/>
            <a:ext cx="3161944" cy="707886"/>
          </a:xfrm>
          <a:prstGeom prst="rect">
            <a:avLst/>
          </a:prstGeom>
          <a:solidFill>
            <a:srgbClr val="46643B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Land Use Vision</a:t>
            </a:r>
          </a:p>
          <a:p>
            <a:pPr algn="ctr"/>
            <a:endParaRPr 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676400"/>
            <a:ext cx="4038600" cy="30469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Almost all new non-residential in Growth Areas</a:t>
            </a:r>
          </a:p>
          <a:p>
            <a:endParaRPr lang="en-US" sz="2400" b="1" dirty="0"/>
          </a:p>
          <a:p>
            <a:r>
              <a:rPr lang="en-US" sz="2400" b="1" dirty="0" smtClean="0"/>
              <a:t>95% of new residential dwellings in Growth Areas</a:t>
            </a:r>
          </a:p>
          <a:p>
            <a:endParaRPr lang="en-US" sz="2400" b="1" dirty="0"/>
          </a:p>
          <a:p>
            <a:r>
              <a:rPr lang="en-US" sz="2400" b="1" dirty="0" smtClean="0"/>
              <a:t>29,000 acres available for growth</a:t>
            </a:r>
            <a:endParaRPr lang="en-US" sz="2400" b="1" dirty="0"/>
          </a:p>
        </p:txBody>
      </p:sp>
      <p:pic>
        <p:nvPicPr>
          <p:cNvPr id="4098" name="Picture 2" descr="\\fileserver6\plancommshar\Documents\County Planning\County Comprehensive Plan\2015 county comprehensive plan\2015 Montco 2040 Shared Vision Final\Montco 2040 Shared Vision Folder\Growth and Rural Areas pie chart pg 78_Vision Pl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65086"/>
            <a:ext cx="3401568" cy="446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58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602" y="6157942"/>
            <a:ext cx="290483" cy="29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98085" y="6103128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Gill Sans MT" pitchFamily="34" charset="0"/>
                <a:cs typeface="Calibri" pitchFamily="34" charset="0"/>
              </a:rPr>
              <a:t>MCPC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50" y="277505"/>
            <a:ext cx="206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Gill Sans MT" pitchFamily="34" charset="0"/>
              </a:rPr>
              <a:t>2040 Vision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7"/>
          <a:stretch/>
        </p:blipFill>
        <p:spPr>
          <a:xfrm>
            <a:off x="1600200" y="1452781"/>
            <a:ext cx="6716574" cy="441461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457200"/>
            <a:ext cx="3161944" cy="707886"/>
          </a:xfrm>
          <a:prstGeom prst="rect">
            <a:avLst/>
          </a:prstGeom>
          <a:solidFill>
            <a:srgbClr val="46643B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Land Use Vision</a:t>
            </a:r>
          </a:p>
          <a:p>
            <a:pPr algn="ctr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570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602" y="6157942"/>
            <a:ext cx="290483" cy="29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98085" y="6103128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Gill Sans MT" pitchFamily="34" charset="0"/>
                <a:cs typeface="Calibri" pitchFamily="34" charset="0"/>
              </a:rPr>
              <a:t>MCPC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50" y="277505"/>
            <a:ext cx="206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Gill Sans MT" pitchFamily="34" charset="0"/>
              </a:rPr>
              <a:t>2040 Vision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457200"/>
            <a:ext cx="5257800" cy="707886"/>
          </a:xfrm>
          <a:prstGeom prst="rect">
            <a:avLst/>
          </a:prstGeom>
          <a:solidFill>
            <a:srgbClr val="46643B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Multi-Municipal Cooperation</a:t>
            </a:r>
          </a:p>
          <a:p>
            <a:pPr algn="ctr"/>
            <a:endParaRPr lang="en-US" sz="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1600200"/>
            <a:ext cx="5486400" cy="422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9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" r="5535"/>
          <a:stretch/>
        </p:blipFill>
        <p:spPr>
          <a:xfrm>
            <a:off x="0" y="0"/>
            <a:ext cx="9144000" cy="688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038600"/>
            <a:ext cx="9144000" cy="1938992"/>
          </a:xfrm>
          <a:prstGeom prst="rect">
            <a:avLst/>
          </a:prstGeom>
          <a:solidFill>
            <a:schemeClr val="accent5">
              <a:lumMod val="75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GROWTH MANAGEMENT TOOLS</a:t>
            </a:r>
          </a:p>
        </p:txBody>
      </p:sp>
    </p:spTree>
    <p:extLst>
      <p:ext uri="{BB962C8B-B14F-4D97-AF65-F5344CB8AC3E}">
        <p14:creationId xmlns:p14="http://schemas.microsoft.com/office/powerpoint/2010/main" val="154226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602" y="6157942"/>
            <a:ext cx="290483" cy="29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98085" y="6103128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Gill Sans MT" pitchFamily="34" charset="0"/>
                <a:cs typeface="Calibri" pitchFamily="34" charset="0"/>
              </a:rPr>
              <a:t>MCPC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50" y="277505"/>
            <a:ext cx="206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Gill Sans MT" pitchFamily="34" charset="0"/>
              </a:rPr>
              <a:t>2040 Vision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457200"/>
            <a:ext cx="5105400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Growth Management Tools</a:t>
            </a:r>
          </a:p>
          <a:p>
            <a:pPr algn="ctr"/>
            <a:endParaRPr 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057400"/>
            <a:ext cx="4038600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/>
              <a:t>Infrastructure Investment</a:t>
            </a:r>
          </a:p>
          <a:p>
            <a:pPr marL="457200" indent="-457200">
              <a:buAutoNum type="arabicPeriod"/>
            </a:pPr>
            <a:endParaRPr lang="en-US" sz="2400" b="1" dirty="0"/>
          </a:p>
          <a:p>
            <a:pPr marL="457200" indent="-457200">
              <a:buAutoNum type="arabicPeriod"/>
            </a:pPr>
            <a:r>
              <a:rPr lang="en-US" sz="2400" b="1" dirty="0" smtClean="0"/>
              <a:t>Preservation Tools</a:t>
            </a:r>
          </a:p>
          <a:p>
            <a:pPr marL="457200" indent="-457200">
              <a:buAutoNum type="arabicPeriod"/>
            </a:pPr>
            <a:endParaRPr lang="en-US" sz="2400" b="1" dirty="0"/>
          </a:p>
          <a:p>
            <a:pPr marL="457200" indent="-457200">
              <a:buAutoNum type="arabicPeriod"/>
            </a:pPr>
            <a:r>
              <a:rPr lang="en-US" sz="2400" b="1" dirty="0" smtClean="0"/>
              <a:t>Growth Area Zoning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" r="5840"/>
          <a:stretch/>
        </p:blipFill>
        <p:spPr>
          <a:xfrm>
            <a:off x="5029200" y="2078052"/>
            <a:ext cx="3476954" cy="264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3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602" y="6157942"/>
            <a:ext cx="290483" cy="29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98085" y="6103128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Gill Sans MT" pitchFamily="34" charset="0"/>
                <a:cs typeface="Calibri" pitchFamily="34" charset="0"/>
              </a:rPr>
              <a:t>MCPC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50" y="277505"/>
            <a:ext cx="206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Gill Sans MT" pitchFamily="34" charset="0"/>
              </a:rPr>
              <a:t>2040 Vision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457200"/>
            <a:ext cx="5105400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Infrastructure Investment</a:t>
            </a:r>
          </a:p>
          <a:p>
            <a:pPr algn="ctr"/>
            <a:endParaRPr lang="en-US" sz="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64" y="1447800"/>
            <a:ext cx="5944872" cy="457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0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602" y="6157942"/>
            <a:ext cx="290483" cy="29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98085" y="6103128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Gill Sans MT" pitchFamily="34" charset="0"/>
                <a:cs typeface="Calibri" pitchFamily="34" charset="0"/>
              </a:rPr>
              <a:t>MCPC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50" y="277505"/>
            <a:ext cx="206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Gill Sans MT" pitchFamily="34" charset="0"/>
              </a:rPr>
              <a:t>2040 Vision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457200"/>
            <a:ext cx="5105400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Infrastructure Investment</a:t>
            </a:r>
          </a:p>
          <a:p>
            <a:pPr algn="ctr"/>
            <a:endParaRPr lang="en-US" sz="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1219200"/>
            <a:ext cx="5943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74438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602" y="6157942"/>
            <a:ext cx="290483" cy="29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98085" y="6103128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Gill Sans MT" pitchFamily="34" charset="0"/>
                <a:cs typeface="Calibri" pitchFamily="34" charset="0"/>
              </a:rPr>
              <a:t>MCPC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50" y="277505"/>
            <a:ext cx="206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Gill Sans MT" pitchFamily="34" charset="0"/>
              </a:rPr>
              <a:t>2040 Vision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457200"/>
            <a:ext cx="5105400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Infrastructure Investment</a:t>
            </a:r>
          </a:p>
          <a:p>
            <a:pPr algn="ctr"/>
            <a:endParaRPr lang="en-US" sz="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1531128"/>
            <a:ext cx="5943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19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602" y="6157942"/>
            <a:ext cx="290483" cy="29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98085" y="6103128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Gill Sans MT" pitchFamily="34" charset="0"/>
                <a:cs typeface="Calibri" pitchFamily="34" charset="0"/>
              </a:rPr>
              <a:t>MCPC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50" y="277505"/>
            <a:ext cx="206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Gill Sans MT" pitchFamily="34" charset="0"/>
              </a:rPr>
              <a:t>2040 Vision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457200"/>
            <a:ext cx="5105400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Preservation Tools</a:t>
            </a:r>
          </a:p>
          <a:p>
            <a:pPr algn="ctr"/>
            <a:endParaRPr 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470730" y="1447800"/>
            <a:ext cx="5091869" cy="4154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/>
              <a:t>Farm Zoning</a:t>
            </a:r>
            <a:endParaRPr lang="en-US" sz="2400" b="1" dirty="0"/>
          </a:p>
          <a:p>
            <a:pPr marL="457200" indent="-457200">
              <a:buAutoNum type="arabicPeriod"/>
            </a:pPr>
            <a:r>
              <a:rPr lang="en-US" sz="2400" b="1" dirty="0" smtClean="0"/>
              <a:t>Transfer of Development Rights</a:t>
            </a:r>
            <a:endParaRPr lang="en-US" sz="2400" b="1" dirty="0"/>
          </a:p>
          <a:p>
            <a:pPr marL="457200" indent="-457200">
              <a:buAutoNum type="arabicPeriod"/>
            </a:pPr>
            <a:r>
              <a:rPr lang="en-US" sz="2400" b="1" dirty="0" smtClean="0"/>
              <a:t>Farm Preservation Programs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Open Space Purchase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Land Preservation Ordinances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Large Lot Zoning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Environmentally Based Density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Natural Features Preservation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Local Food Initiatives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Historic Preservation Ordinances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Village Commercial Zoning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447800"/>
            <a:ext cx="2553084" cy="17020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965" y="3352800"/>
            <a:ext cx="2505919" cy="187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602" y="6157942"/>
            <a:ext cx="290483" cy="29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98085" y="6103128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Gill Sans MT" pitchFamily="34" charset="0"/>
                <a:cs typeface="Calibri" pitchFamily="34" charset="0"/>
              </a:rPr>
              <a:t>MCPC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50" y="277505"/>
            <a:ext cx="206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Gill Sans MT" pitchFamily="34" charset="0"/>
              </a:rPr>
              <a:t>2040 Vision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457200"/>
            <a:ext cx="5105400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Preservation Tools</a:t>
            </a:r>
          </a:p>
          <a:p>
            <a:pPr algn="ctr"/>
            <a:endParaRPr lang="en-US" sz="80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95764" y="1526196"/>
            <a:ext cx="7162800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30000"/>
              </a:spcAft>
            </a:pPr>
            <a:r>
              <a:rPr lang="en-US" altLang="en-US" sz="2000" dirty="0" smtClean="0">
                <a:solidFill>
                  <a:srgbClr val="000066"/>
                </a:solidFill>
                <a:latin typeface="+mn-lt"/>
              </a:rPr>
              <a:t>TDR zoning </a:t>
            </a:r>
            <a:r>
              <a:rPr lang="en-US" altLang="en-US" sz="2000" dirty="0">
                <a:solidFill>
                  <a:srgbClr val="000066"/>
                </a:solidFill>
                <a:latin typeface="+mn-lt"/>
              </a:rPr>
              <a:t>transfers development from a preservation part of a community to a growth area.</a:t>
            </a:r>
          </a:p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altLang="en-US" sz="2000" dirty="0">
                <a:solidFill>
                  <a:srgbClr val="000066"/>
                </a:solidFill>
                <a:latin typeface="+mn-lt"/>
              </a:rPr>
              <a:t>This is a market driven process</a:t>
            </a:r>
          </a:p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altLang="en-US" sz="2000" dirty="0">
                <a:solidFill>
                  <a:srgbClr val="000066"/>
                </a:solidFill>
                <a:latin typeface="+mn-lt"/>
              </a:rPr>
              <a:t>New development in growth area must meet zoning standards</a:t>
            </a:r>
          </a:p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altLang="en-US" sz="2000" dirty="0">
                <a:solidFill>
                  <a:srgbClr val="000066"/>
                </a:solidFill>
                <a:latin typeface="+mn-lt"/>
              </a:rPr>
              <a:t>Normally, residential development is transferred</a:t>
            </a:r>
          </a:p>
        </p:txBody>
      </p:sp>
      <p:pic>
        <p:nvPicPr>
          <p:cNvPr id="9" name="Picture 12" descr="20101216151241_0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52" y="3507396"/>
            <a:ext cx="1771650" cy="219392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0" name="Picture 14" descr="20101216165821_0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64" y="3507396"/>
            <a:ext cx="1752600" cy="219392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2" name="Picture 15" descr="20101216165744_00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64" y="3507396"/>
            <a:ext cx="1752600" cy="21939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367464" y="5701321"/>
            <a:ext cx="228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rgbClr val="000066"/>
                </a:solidFill>
                <a:latin typeface="+mn-lt"/>
              </a:rPr>
              <a:t>Normal Development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890964" y="5701321"/>
            <a:ext cx="213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rgbClr val="000066"/>
                </a:solidFill>
                <a:latin typeface="+mn-lt"/>
              </a:rPr>
              <a:t>Existing Landscape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6085264" y="5701321"/>
            <a:ext cx="2044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rgbClr val="000066"/>
                </a:solidFill>
                <a:latin typeface="+mn-lt"/>
              </a:rPr>
              <a:t>TDR Development</a:t>
            </a:r>
          </a:p>
        </p:txBody>
      </p:sp>
    </p:spTree>
    <p:extLst>
      <p:ext uri="{BB962C8B-B14F-4D97-AF65-F5344CB8AC3E}">
        <p14:creationId xmlns:p14="http://schemas.microsoft.com/office/powerpoint/2010/main" val="49139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602" y="6157942"/>
            <a:ext cx="290483" cy="29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98085" y="6103128"/>
            <a:ext cx="10831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Gill Sans MT" pitchFamily="34" charset="0"/>
                <a:cs typeface="Calibri" pitchFamily="34" charset="0"/>
              </a:rPr>
              <a:t>MCPC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98085" y="6103128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Gill Sans MT" pitchFamily="34" charset="0"/>
                <a:cs typeface="Calibri" pitchFamily="34" charset="0"/>
              </a:rPr>
              <a:t>MCPC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" y="457200"/>
            <a:ext cx="3161944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Regional Context</a:t>
            </a:r>
          </a:p>
          <a:p>
            <a:pPr algn="ctr"/>
            <a:endParaRPr lang="en-US" sz="800" dirty="0"/>
          </a:p>
        </p:txBody>
      </p:sp>
      <p:pic>
        <p:nvPicPr>
          <p:cNvPr id="1026" name="Picture 2" descr="Fig 1 regional posi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8"/>
          <a:stretch>
            <a:fillRect/>
          </a:stretch>
        </p:blipFill>
        <p:spPr bwMode="auto">
          <a:xfrm>
            <a:off x="2048142" y="1371600"/>
            <a:ext cx="5416550" cy="4468813"/>
          </a:xfrm>
          <a:prstGeom prst="rect">
            <a:avLst/>
          </a:prstGeom>
          <a:noFill/>
          <a:ln w="9525" algn="in">
            <a:solidFill>
              <a:srgbClr val="E6E6E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E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55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602" y="6157942"/>
            <a:ext cx="290483" cy="29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98085" y="6103128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Gill Sans MT" pitchFamily="34" charset="0"/>
                <a:cs typeface="Calibri" pitchFamily="34" charset="0"/>
              </a:rPr>
              <a:t>MCPC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50" y="277505"/>
            <a:ext cx="206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Gill Sans MT" pitchFamily="34" charset="0"/>
              </a:rPr>
              <a:t>2040 Vision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457200"/>
            <a:ext cx="5105400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Preservation Tools</a:t>
            </a:r>
          </a:p>
          <a:p>
            <a:pPr algn="ctr"/>
            <a:endParaRPr lang="en-US" sz="800" dirty="0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293656" y="1500796"/>
            <a:ext cx="7162800" cy="231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n-US" altLang="en-US" sz="2000" dirty="0" smtClean="0">
                <a:solidFill>
                  <a:srgbClr val="000066"/>
                </a:solidFill>
                <a:latin typeface="+mn-lt"/>
              </a:rPr>
              <a:t>Land Preservation Districts are </a:t>
            </a:r>
            <a:r>
              <a:rPr lang="en-US" altLang="en-US" sz="2000" dirty="0">
                <a:solidFill>
                  <a:srgbClr val="000066"/>
                </a:solidFill>
                <a:latin typeface="+mn-lt"/>
              </a:rPr>
              <a:t>cluster </a:t>
            </a:r>
            <a:r>
              <a:rPr lang="en-US" altLang="en-US" sz="2000" dirty="0" smtClean="0">
                <a:solidFill>
                  <a:srgbClr val="000066"/>
                </a:solidFill>
                <a:latin typeface="+mn-lt"/>
              </a:rPr>
              <a:t>ordinances </a:t>
            </a:r>
            <a:r>
              <a:rPr lang="en-US" altLang="en-US" sz="2000" dirty="0">
                <a:solidFill>
                  <a:srgbClr val="000066"/>
                </a:solidFill>
                <a:latin typeface="+mn-lt"/>
              </a:rPr>
              <a:t>for rural areas </a:t>
            </a:r>
            <a:r>
              <a:rPr lang="en-US" altLang="en-US" sz="2000" dirty="0" smtClean="0">
                <a:solidFill>
                  <a:srgbClr val="000066"/>
                </a:solidFill>
                <a:latin typeface="+mn-lt"/>
              </a:rPr>
              <a:t>that preserves </a:t>
            </a:r>
            <a:r>
              <a:rPr lang="en-US" altLang="en-US" sz="2000" dirty="0">
                <a:solidFill>
                  <a:srgbClr val="000066"/>
                </a:solidFill>
                <a:latin typeface="+mn-lt"/>
              </a:rPr>
              <a:t>significant open space and </a:t>
            </a:r>
            <a:r>
              <a:rPr lang="en-US" altLang="en-US" sz="2000" dirty="0" smtClean="0">
                <a:solidFill>
                  <a:srgbClr val="000066"/>
                </a:solidFill>
                <a:latin typeface="+mn-lt"/>
              </a:rPr>
              <a:t>include:</a:t>
            </a:r>
            <a:endParaRPr lang="en-US" altLang="en-US" sz="2000" dirty="0">
              <a:solidFill>
                <a:srgbClr val="000066"/>
              </a:solidFill>
              <a:latin typeface="+mn-lt"/>
            </a:endParaRPr>
          </a:p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altLang="en-US" sz="2000" dirty="0">
                <a:solidFill>
                  <a:srgbClr val="000066"/>
                </a:solidFill>
                <a:latin typeface="+mn-lt"/>
              </a:rPr>
              <a:t>75% open space</a:t>
            </a:r>
          </a:p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altLang="en-US" sz="2000" dirty="0">
                <a:solidFill>
                  <a:srgbClr val="000066"/>
                </a:solidFill>
                <a:latin typeface="+mn-lt"/>
              </a:rPr>
              <a:t>15,000 square foot single-family detached lots</a:t>
            </a:r>
          </a:p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altLang="en-US" sz="2000" dirty="0">
                <a:solidFill>
                  <a:srgbClr val="000066"/>
                </a:solidFill>
                <a:latin typeface="+mn-lt"/>
              </a:rPr>
              <a:t>One home per 2 developable acres</a:t>
            </a:r>
          </a:p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altLang="en-US" sz="2000" dirty="0">
                <a:solidFill>
                  <a:srgbClr val="000066"/>
                </a:solidFill>
                <a:latin typeface="+mn-lt"/>
              </a:rPr>
              <a:t>Central or public sewers and water</a:t>
            </a:r>
          </a:p>
        </p:txBody>
      </p:sp>
      <p:pic>
        <p:nvPicPr>
          <p:cNvPr id="20" name="Picture 10" descr="new YieldP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156" y="3862996"/>
            <a:ext cx="25273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534956" y="5763234"/>
            <a:ext cx="307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rgbClr val="000066"/>
                </a:solidFill>
                <a:latin typeface="+mn-lt"/>
              </a:rPr>
              <a:t>Normal Development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103656" y="5820384"/>
            <a:ext cx="330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rgbClr val="000066"/>
                </a:solidFill>
                <a:latin typeface="+mn-lt"/>
              </a:rPr>
              <a:t>Land Preservation Development</a:t>
            </a:r>
          </a:p>
        </p:txBody>
      </p:sp>
      <p:pic>
        <p:nvPicPr>
          <p:cNvPr id="23" name="Picture 14" descr="New Land_Preserv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256" y="3862996"/>
            <a:ext cx="26670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58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602" y="6157942"/>
            <a:ext cx="290483" cy="29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98085" y="6103128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Gill Sans MT" pitchFamily="34" charset="0"/>
                <a:cs typeface="Calibri" pitchFamily="34" charset="0"/>
              </a:rPr>
              <a:t>MCPC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50" y="277505"/>
            <a:ext cx="206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Gill Sans MT" pitchFamily="34" charset="0"/>
              </a:rPr>
              <a:t>2040 Vision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457200"/>
            <a:ext cx="5105400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Preservation Tools</a:t>
            </a:r>
          </a:p>
          <a:p>
            <a:pPr algn="ctr"/>
            <a:endParaRPr lang="en-US" sz="800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990600" y="1295400"/>
            <a:ext cx="71628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30000"/>
              </a:spcAft>
            </a:pPr>
            <a:r>
              <a:rPr lang="en-US" altLang="en-US" sz="2000" dirty="0" smtClean="0">
                <a:solidFill>
                  <a:srgbClr val="000066"/>
                </a:solidFill>
                <a:latin typeface="+mn-lt"/>
              </a:rPr>
              <a:t>Rural Residential </a:t>
            </a:r>
            <a:r>
              <a:rPr lang="en-US" altLang="en-US" sz="2000" dirty="0">
                <a:solidFill>
                  <a:srgbClr val="000066"/>
                </a:solidFill>
                <a:latin typeface="+mn-lt"/>
              </a:rPr>
              <a:t>zoning preserves key scenic, historic, and environmental areas and includes:</a:t>
            </a:r>
          </a:p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altLang="en-US" sz="2000" dirty="0">
                <a:solidFill>
                  <a:srgbClr val="000066"/>
                </a:solidFill>
                <a:latin typeface="+mn-lt"/>
              </a:rPr>
              <a:t>Home placement that preserves most important site features</a:t>
            </a:r>
          </a:p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altLang="en-US" sz="2000" dirty="0">
                <a:solidFill>
                  <a:srgbClr val="000066"/>
                </a:solidFill>
                <a:latin typeface="+mn-lt"/>
              </a:rPr>
              <a:t>30,000 square foot lots</a:t>
            </a:r>
          </a:p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altLang="en-US" sz="2000" dirty="0">
                <a:solidFill>
                  <a:srgbClr val="000066"/>
                </a:solidFill>
                <a:latin typeface="+mn-lt"/>
              </a:rPr>
              <a:t>One home per 2 developable acres</a:t>
            </a:r>
          </a:p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altLang="en-US" sz="2000" dirty="0">
                <a:solidFill>
                  <a:srgbClr val="000066"/>
                </a:solidFill>
                <a:latin typeface="+mn-lt"/>
              </a:rPr>
              <a:t>Possibility of on-site sewer and water</a:t>
            </a:r>
          </a:p>
        </p:txBody>
      </p:sp>
      <p:pic>
        <p:nvPicPr>
          <p:cNvPr id="14" name="Picture 7" descr="RRD by-right lay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4111625"/>
            <a:ext cx="29051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RRD layout [Converted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4"/>
          <a:stretch>
            <a:fillRect/>
          </a:stretch>
        </p:blipFill>
        <p:spPr bwMode="auto">
          <a:xfrm>
            <a:off x="4711700" y="3657600"/>
            <a:ext cx="32131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266385" y="5715000"/>
            <a:ext cx="307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rgbClr val="000066"/>
                </a:solidFill>
                <a:latin typeface="+mn-lt"/>
              </a:rPr>
              <a:t>Normal Development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4711700" y="6134908"/>
            <a:ext cx="330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rgbClr val="000066"/>
                </a:solidFill>
                <a:latin typeface="+mn-lt"/>
              </a:rPr>
              <a:t>Rural Residential Development</a:t>
            </a:r>
          </a:p>
        </p:txBody>
      </p:sp>
    </p:spTree>
    <p:extLst>
      <p:ext uri="{BB962C8B-B14F-4D97-AF65-F5344CB8AC3E}">
        <p14:creationId xmlns:p14="http://schemas.microsoft.com/office/powerpoint/2010/main" val="294545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602" y="6157942"/>
            <a:ext cx="290483" cy="29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98085" y="6103128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Gill Sans MT" pitchFamily="34" charset="0"/>
                <a:cs typeface="Calibri" pitchFamily="34" charset="0"/>
              </a:rPr>
              <a:t>MCPC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50" y="277505"/>
            <a:ext cx="206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Gill Sans MT" pitchFamily="34" charset="0"/>
              </a:rPr>
              <a:t>2040 Vision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457200"/>
            <a:ext cx="5105400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Growth Area Zoning</a:t>
            </a:r>
          </a:p>
          <a:p>
            <a:pPr algn="ctr"/>
            <a:endParaRPr 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470730" y="1447800"/>
            <a:ext cx="5091870" cy="37856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/>
              <a:t>Town Center Zoning</a:t>
            </a:r>
            <a:endParaRPr lang="en-US" sz="2400" b="1" dirty="0"/>
          </a:p>
          <a:p>
            <a:pPr marL="457200" indent="-457200">
              <a:buAutoNum type="arabicPeriod"/>
            </a:pPr>
            <a:r>
              <a:rPr lang="en-US" sz="2400" b="1" dirty="0" smtClean="0"/>
              <a:t>Village Commercial Zoning</a:t>
            </a:r>
            <a:endParaRPr lang="en-US" sz="2400" b="1" dirty="0"/>
          </a:p>
          <a:p>
            <a:pPr marL="457200" indent="-457200">
              <a:buAutoNum type="arabicPeriod"/>
            </a:pPr>
            <a:r>
              <a:rPr lang="en-US" sz="2400" b="1" dirty="0" smtClean="0"/>
              <a:t>Mixed Residential Zoning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Mixed Use Zoning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Transit Oriented Development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Form Based Zoning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Business Park Reinvestment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Brownfield Redevelopment</a:t>
            </a:r>
          </a:p>
          <a:p>
            <a:pPr marL="457200" indent="-457200">
              <a:buAutoNum type="arabicPeriod"/>
            </a:pPr>
            <a:r>
              <a:rPr lang="en-US" sz="2400" b="1" dirty="0" err="1" smtClean="0"/>
              <a:t>Grayfield</a:t>
            </a:r>
            <a:r>
              <a:rPr lang="en-US" sz="2400" b="1" dirty="0" smtClean="0"/>
              <a:t> </a:t>
            </a:r>
            <a:r>
              <a:rPr lang="en-US" sz="2400" b="1" dirty="0" smtClean="0"/>
              <a:t>Redevelopment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Green Infrastructure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95480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602" y="6157942"/>
            <a:ext cx="290483" cy="29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98085" y="6103128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Gill Sans MT" pitchFamily="34" charset="0"/>
                <a:cs typeface="Calibri" pitchFamily="34" charset="0"/>
              </a:rPr>
              <a:t>MCPC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50" y="277505"/>
            <a:ext cx="206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Gill Sans MT" pitchFamily="34" charset="0"/>
              </a:rPr>
              <a:t>2040 Vision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457200"/>
            <a:ext cx="5105400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Growth Area Zoning</a:t>
            </a:r>
          </a:p>
          <a:p>
            <a:pPr algn="ctr"/>
            <a:endParaRPr lang="en-US" sz="80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47942" y="1317662"/>
            <a:ext cx="48006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n-US" altLang="en-US" sz="2000" dirty="0" smtClean="0">
                <a:solidFill>
                  <a:srgbClr val="000066"/>
                </a:solidFill>
                <a:latin typeface="+mn-lt"/>
              </a:rPr>
              <a:t>New Town Mixed Use zoning </a:t>
            </a:r>
            <a:r>
              <a:rPr lang="en-US" altLang="en-US" sz="2000" dirty="0">
                <a:solidFill>
                  <a:srgbClr val="000066"/>
                </a:solidFill>
                <a:latin typeface="+mn-lt"/>
              </a:rPr>
              <a:t>is designed for places where compact, walkable, mixed use development is appropriate, such as near train stations, historic downtowns, old shopping centers, and underutilized industrial land.</a:t>
            </a:r>
          </a:p>
          <a:p>
            <a:pPr eaLnBrk="1" hangingPunct="1">
              <a:spcAft>
                <a:spcPct val="40000"/>
              </a:spcAft>
              <a:buFontTx/>
              <a:buChar char="•"/>
            </a:pPr>
            <a:r>
              <a:rPr lang="en-US" altLang="en-US" sz="2000" dirty="0">
                <a:solidFill>
                  <a:srgbClr val="000066"/>
                </a:solidFill>
                <a:latin typeface="+mn-lt"/>
              </a:rPr>
              <a:t>Mix of uses required on larger tracts</a:t>
            </a:r>
          </a:p>
          <a:p>
            <a:pPr eaLnBrk="1" hangingPunct="1">
              <a:spcAft>
                <a:spcPct val="40000"/>
              </a:spcAft>
              <a:buFontTx/>
              <a:buChar char="•"/>
            </a:pPr>
            <a:r>
              <a:rPr lang="en-US" altLang="en-US" sz="2000" dirty="0">
                <a:solidFill>
                  <a:srgbClr val="000066"/>
                </a:solidFill>
                <a:latin typeface="+mn-lt"/>
              </a:rPr>
              <a:t>Walkable building design</a:t>
            </a:r>
          </a:p>
          <a:p>
            <a:pPr eaLnBrk="1" hangingPunct="1">
              <a:spcAft>
                <a:spcPct val="40000"/>
              </a:spcAft>
              <a:buFontTx/>
              <a:buChar char="•"/>
            </a:pPr>
            <a:r>
              <a:rPr lang="en-US" altLang="en-US" sz="2000" dirty="0">
                <a:solidFill>
                  <a:srgbClr val="000066"/>
                </a:solidFill>
                <a:latin typeface="+mn-lt"/>
              </a:rPr>
              <a:t>Compact development with FAR of 1.5 and height of 6 stories</a:t>
            </a:r>
          </a:p>
          <a:p>
            <a:pPr eaLnBrk="1" hangingPunct="1">
              <a:spcAft>
                <a:spcPct val="40000"/>
              </a:spcAft>
              <a:buFontTx/>
              <a:buChar char="•"/>
            </a:pPr>
            <a:r>
              <a:rPr lang="en-US" altLang="en-US" sz="2000" dirty="0">
                <a:solidFill>
                  <a:srgbClr val="000066"/>
                </a:solidFill>
                <a:latin typeface="+mn-lt"/>
              </a:rPr>
              <a:t>Parking garages and parking lots are hidden from view</a:t>
            </a:r>
          </a:p>
          <a:p>
            <a:pPr eaLnBrk="1" hangingPunct="1">
              <a:spcAft>
                <a:spcPct val="40000"/>
              </a:spcAft>
              <a:buFontTx/>
              <a:buChar char="•"/>
            </a:pPr>
            <a:r>
              <a:rPr lang="en-US" altLang="en-US" sz="2000" dirty="0">
                <a:solidFill>
                  <a:srgbClr val="000066"/>
                </a:solidFill>
                <a:latin typeface="+mn-lt"/>
              </a:rPr>
              <a:t>Central plazas and open space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248542" y="3527462"/>
            <a:ext cx="3124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rgbClr val="000066"/>
                </a:solidFill>
                <a:latin typeface="+mn-lt"/>
              </a:rPr>
              <a:t>Rockville Town Square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248542" y="6194462"/>
            <a:ext cx="3124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rgbClr val="000066"/>
                </a:solidFill>
                <a:latin typeface="+mn-lt"/>
              </a:rPr>
              <a:t>Princeton, New Jersey</a:t>
            </a:r>
          </a:p>
        </p:txBody>
      </p:sp>
      <p:pic>
        <p:nvPicPr>
          <p:cNvPr id="9" name="Picture 11" descr="ntmu-introduction-rockville af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742" y="1470062"/>
            <a:ext cx="2894013" cy="207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7762C"/>
                  </a:outerShdw>
                </a:effectLst>
              </a14:hiddenEffects>
            </a:ext>
          </a:extLst>
        </p:spPr>
      </p:pic>
      <p:pic>
        <p:nvPicPr>
          <p:cNvPr id="10" name="Picture 12" descr="ntmu-introduction-princeton sidewal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742" y="4060862"/>
            <a:ext cx="2865438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in">
                <a:solidFill>
                  <a:srgbClr val="536E8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7762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39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602" y="6157942"/>
            <a:ext cx="290483" cy="29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98085" y="6103128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Gill Sans MT" pitchFamily="34" charset="0"/>
                <a:cs typeface="Calibri" pitchFamily="34" charset="0"/>
              </a:rPr>
              <a:t>MCPC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50" y="277505"/>
            <a:ext cx="206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Gill Sans MT" pitchFamily="34" charset="0"/>
              </a:rPr>
              <a:t>2040 Vision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457200"/>
            <a:ext cx="5105400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Growth Area Zoning</a:t>
            </a:r>
          </a:p>
          <a:p>
            <a:pPr algn="ctr"/>
            <a:endParaRPr lang="en-US" sz="800" dirty="0"/>
          </a:p>
        </p:txBody>
      </p:sp>
      <p:pic>
        <p:nvPicPr>
          <p:cNvPr id="6" name="Picture 26" descr="ntmu colorized low setba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620000" cy="459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7762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39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602" y="6157942"/>
            <a:ext cx="290483" cy="29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98085" y="6103128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Gill Sans MT" pitchFamily="34" charset="0"/>
                <a:cs typeface="Calibri" pitchFamily="34" charset="0"/>
              </a:rPr>
              <a:t>MCPC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50" y="277505"/>
            <a:ext cx="206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Gill Sans MT" pitchFamily="34" charset="0"/>
              </a:rPr>
              <a:t>2040 Vision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457200"/>
            <a:ext cx="5105400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Growth Area Zoning</a:t>
            </a:r>
          </a:p>
          <a:p>
            <a:pPr algn="ctr"/>
            <a:endParaRPr lang="en-US" sz="800" dirty="0"/>
          </a:p>
        </p:txBody>
      </p:sp>
      <p:pic>
        <p:nvPicPr>
          <p:cNvPr id="6" name="Picture 4" descr="ntmu colorized high setba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45" y="1623701"/>
            <a:ext cx="77787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7762C"/>
                  </a:outerShdw>
                </a:effectLst>
              </a14:hiddenEffects>
            </a:ext>
          </a:extLst>
        </p:spPr>
      </p:pic>
      <p:pic>
        <p:nvPicPr>
          <p:cNvPr id="7" name="Picture 5" descr="Potomac%20Yard%20vw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758" y="3452501"/>
            <a:ext cx="1868487" cy="213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7762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39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602" y="6157942"/>
            <a:ext cx="290483" cy="29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98085" y="6103128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Gill Sans MT" pitchFamily="34" charset="0"/>
                <a:cs typeface="Calibri" pitchFamily="34" charset="0"/>
              </a:rPr>
              <a:t>MCPC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50" y="277505"/>
            <a:ext cx="206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Gill Sans MT" pitchFamily="34" charset="0"/>
              </a:rPr>
              <a:t>2040 Vision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457200"/>
            <a:ext cx="5105400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Growth Area Zoning</a:t>
            </a:r>
          </a:p>
          <a:p>
            <a:pPr algn="ctr"/>
            <a:endParaRPr lang="en-US" sz="800" dirty="0"/>
          </a:p>
        </p:txBody>
      </p:sp>
      <p:pic>
        <p:nvPicPr>
          <p:cNvPr id="7" name="Picture 5" descr="ntmu faca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85" y="1792480"/>
            <a:ext cx="720090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7762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54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602" y="6157942"/>
            <a:ext cx="290483" cy="29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98085" y="6103128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Gill Sans MT" pitchFamily="34" charset="0"/>
                <a:cs typeface="Calibri" pitchFamily="34" charset="0"/>
              </a:rPr>
              <a:t>MCPC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50" y="277505"/>
            <a:ext cx="206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Gill Sans MT" pitchFamily="34" charset="0"/>
              </a:rPr>
              <a:t>2040 Vision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457200"/>
            <a:ext cx="5105400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Growth Area Zoning</a:t>
            </a:r>
          </a:p>
          <a:p>
            <a:pPr algn="ctr"/>
            <a:endParaRPr lang="en-US" sz="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371599"/>
            <a:ext cx="8229600" cy="228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257300" lvl="2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+mn-lt"/>
              </a:rPr>
              <a:t>“</a:t>
            </a:r>
            <a:r>
              <a:rPr lang="en-US" altLang="en-US" sz="1600" dirty="0">
                <a:latin typeface="+mn-lt"/>
              </a:rPr>
              <a:t>Wrapping” parking structures with other uses is ideal, but the basic goal is to conceal the parking element as much as possible</a:t>
            </a:r>
          </a:p>
          <a:p>
            <a:pPr marL="1200150" lvl="2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n-lt"/>
              </a:rPr>
              <a:t>Active uses should occupy at least 70% of the first floor of parking garages that front a public street</a:t>
            </a:r>
          </a:p>
          <a:p>
            <a:pPr marL="1200150" lvl="2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n-lt"/>
              </a:rPr>
              <a:t>Exposed parking structures should have design treatments to create the appearance of an occupied building</a:t>
            </a:r>
          </a:p>
          <a:p>
            <a:pPr marL="1200150" lvl="2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n-lt"/>
              </a:rPr>
              <a:t>Cars should be visually screened</a:t>
            </a:r>
          </a:p>
        </p:txBody>
      </p:sp>
      <p:pic>
        <p:nvPicPr>
          <p:cNvPr id="7" name="Picture 4" descr="Norristown gar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4613"/>
            <a:ext cx="3659188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edgewater wrapp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3868738"/>
            <a:ext cx="29400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7762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01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602" y="6157942"/>
            <a:ext cx="290483" cy="29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98085" y="6103128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Gill Sans MT" pitchFamily="34" charset="0"/>
                <a:cs typeface="Calibri" pitchFamily="34" charset="0"/>
              </a:rPr>
              <a:t>MCPC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50" y="277505"/>
            <a:ext cx="206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Gill Sans MT" pitchFamily="34" charset="0"/>
              </a:rPr>
              <a:t>2040 Vision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457200"/>
            <a:ext cx="5105400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Growth Area Zoning</a:t>
            </a:r>
          </a:p>
          <a:p>
            <a:pPr algn="ctr"/>
            <a:endParaRPr lang="en-US" sz="800" dirty="0"/>
          </a:p>
        </p:txBody>
      </p:sp>
      <p:pic>
        <p:nvPicPr>
          <p:cNvPr id="6" name="Picture 6" descr="ntmu colorized plazas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2084787"/>
            <a:ext cx="24098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7762C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27187" y="1603775"/>
            <a:ext cx="26701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7762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en-US" altLang="en-US" sz="1200" b="1" dirty="0">
                <a:latin typeface="+mn-lt"/>
              </a:rPr>
              <a:t>CENTRAL PLAZA SURROUNDED BY ROADS</a:t>
            </a:r>
          </a:p>
        </p:txBody>
      </p:sp>
      <p:pic>
        <p:nvPicPr>
          <p:cNvPr id="8" name="Picture 10" descr="ntmu colorized plazas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2060975"/>
            <a:ext cx="2389187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7762C"/>
                  </a:outerShdw>
                </a:effectLst>
              </a14:hiddenEffects>
            </a:ext>
          </a:extLst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933950" y="1591075"/>
            <a:ext cx="2166937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7762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en-US" altLang="en-US" sz="1200" b="1" dirty="0">
                <a:latin typeface="+mn-lt"/>
              </a:rPr>
              <a:t>CENTRAL PLAZA ON CORNER</a:t>
            </a:r>
          </a:p>
        </p:txBody>
      </p:sp>
      <p:pic>
        <p:nvPicPr>
          <p:cNvPr id="10" name="Picture 14" descr="Pentagon Row Arlington Plaza Ros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4624787"/>
            <a:ext cx="259715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7762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39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98085" y="5950728"/>
            <a:ext cx="10831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Gill Sans MT" pitchFamily="34" charset="0"/>
                <a:cs typeface="Calibri" pitchFamily="34" charset="0"/>
              </a:rPr>
              <a:t>MCPC</a:t>
            </a:r>
          </a:p>
        </p:txBody>
      </p:sp>
      <p:sp>
        <p:nvSpPr>
          <p:cNvPr id="3" name="Rectangle 2"/>
          <p:cNvSpPr/>
          <p:nvPr/>
        </p:nvSpPr>
        <p:spPr>
          <a:xfrm>
            <a:off x="571856" y="477140"/>
            <a:ext cx="4495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1856" y="6239854"/>
            <a:ext cx="4495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71856" y="781940"/>
            <a:ext cx="7810144" cy="21082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25000"/>
              </a:spcAft>
            </a:pPr>
            <a:r>
              <a:rPr lang="en-US" altLang="en-US" sz="2200" b="1" dirty="0">
                <a:solidFill>
                  <a:schemeClr val="bg1"/>
                </a:solidFill>
                <a:latin typeface="+mn-lt"/>
              </a:rPr>
              <a:t>The county’s 16 model ordinances provide guidance for improving the quality of new development.  These models can be accessed online at:</a:t>
            </a:r>
          </a:p>
          <a:p>
            <a:pPr eaLnBrk="1" hangingPunct="1">
              <a:spcAft>
                <a:spcPct val="25000"/>
              </a:spcAft>
            </a:pPr>
            <a:endParaRPr lang="en-US" altLang="en-US" sz="800" b="1" dirty="0">
              <a:solidFill>
                <a:schemeClr val="bg1"/>
              </a:solidFill>
              <a:latin typeface="+mn-lt"/>
            </a:endParaRPr>
          </a:p>
          <a:p>
            <a:pPr algn="ctr" eaLnBrk="1" hangingPunct="1">
              <a:spcAft>
                <a:spcPct val="25000"/>
              </a:spcAft>
            </a:pPr>
            <a:r>
              <a:rPr lang="en-US" altLang="en-US" sz="2200" b="1" dirty="0">
                <a:solidFill>
                  <a:schemeClr val="bg1"/>
                </a:solidFill>
                <a:latin typeface="+mn-lt"/>
                <a:hlinkClick r:id="rId2"/>
              </a:rPr>
              <a:t>www.planning.montcopa.org/ModelOrdinances</a:t>
            </a:r>
            <a:endParaRPr lang="en-US" altLang="en-US" sz="2200" b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Aft>
                <a:spcPct val="25000"/>
              </a:spcAft>
            </a:pPr>
            <a:endParaRPr lang="en-US" altLang="en-US" sz="2200" b="1" dirty="0">
              <a:solidFill>
                <a:srgbClr val="00517A"/>
              </a:solidFill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856" y="2890209"/>
            <a:ext cx="7810144" cy="11079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To see the county comprehensive plan, </a:t>
            </a:r>
            <a:r>
              <a:rPr lang="en-US" sz="2200" b="1" dirty="0" err="1" smtClean="0">
                <a:solidFill>
                  <a:schemeClr val="bg1"/>
                </a:solidFill>
              </a:rPr>
              <a:t>Montco</a:t>
            </a:r>
            <a:r>
              <a:rPr lang="en-US" sz="2200" b="1" dirty="0" smtClean="0">
                <a:solidFill>
                  <a:schemeClr val="bg1"/>
                </a:solidFill>
              </a:rPr>
              <a:t> 2040: A Shared Vision, go to the MCPC website at 	</a:t>
            </a:r>
            <a:r>
              <a:rPr lang="en-US" sz="2200" b="1" u="sng" dirty="0" smtClean="0">
                <a:solidFill>
                  <a:schemeClr val="bg1"/>
                </a:solidFill>
                <a:hlinkClick r:id="rId3"/>
              </a:rPr>
              <a:t>www.montcopa.org/Montco2040</a:t>
            </a:r>
            <a:endParaRPr lang="en-US" sz="2200" b="1" i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1856" y="3998205"/>
            <a:ext cx="7810144" cy="22467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endParaRPr lang="en-US" sz="2200" b="1" dirty="0" smtClean="0">
              <a:solidFill>
                <a:schemeClr val="bg1"/>
              </a:solidFill>
            </a:endParaRPr>
          </a:p>
          <a:p>
            <a:r>
              <a:rPr lang="en-US" sz="2200" b="1" dirty="0" smtClean="0">
                <a:solidFill>
                  <a:schemeClr val="bg1"/>
                </a:solidFill>
              </a:rPr>
              <a:t>Brian O’Leary, AICP, Section Chief of County Planning</a:t>
            </a:r>
          </a:p>
          <a:p>
            <a:r>
              <a:rPr lang="en-US" sz="2200" b="1" dirty="0" smtClean="0">
                <a:solidFill>
                  <a:schemeClr val="bg1"/>
                </a:solidFill>
              </a:rPr>
              <a:t>	boleary@montcopa.org</a:t>
            </a:r>
          </a:p>
          <a:p>
            <a:r>
              <a:rPr lang="en-US" sz="2200" b="1" dirty="0" smtClean="0">
                <a:solidFill>
                  <a:schemeClr val="bg1"/>
                </a:solidFill>
              </a:rPr>
              <a:t>	610-278-3728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 i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 i="1" dirty="0" smtClean="0">
              <a:solidFill>
                <a:schemeClr val="bg1"/>
              </a:solidFill>
            </a:endParaRPr>
          </a:p>
          <a:p>
            <a:endParaRPr lang="en-US" sz="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3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602" y="6157942"/>
            <a:ext cx="290483" cy="29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98085" y="6103128"/>
            <a:ext cx="10831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Gill Sans MT" pitchFamily="34" charset="0"/>
                <a:cs typeface="Calibri" pitchFamily="34" charset="0"/>
              </a:rPr>
              <a:t>MCPC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98085" y="6103128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Gill Sans MT" pitchFamily="34" charset="0"/>
                <a:cs typeface="Calibri" pitchFamily="34" charset="0"/>
              </a:rPr>
              <a:t>MCPC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" y="457200"/>
            <a:ext cx="3161944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Growth Trends</a:t>
            </a:r>
          </a:p>
          <a:p>
            <a:pPr algn="ctr"/>
            <a:endParaRPr lang="en-US" sz="800" dirty="0"/>
          </a:p>
        </p:txBody>
      </p:sp>
      <p:pic>
        <p:nvPicPr>
          <p:cNvPr id="2050" name="Picture 2" descr="Land Use Change Full Page new colo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0" b="6252"/>
          <a:stretch>
            <a:fillRect/>
          </a:stretch>
        </p:blipFill>
        <p:spPr bwMode="auto">
          <a:xfrm>
            <a:off x="990600" y="1271588"/>
            <a:ext cx="7244310" cy="459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72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602" y="6157942"/>
            <a:ext cx="290483" cy="29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98085" y="6103128"/>
            <a:ext cx="10831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Gill Sans MT" pitchFamily="34" charset="0"/>
                <a:cs typeface="Calibri" pitchFamily="34" charset="0"/>
              </a:rPr>
              <a:t>MCPC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98085" y="6103128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Gill Sans MT" pitchFamily="34" charset="0"/>
                <a:cs typeface="Calibri" pitchFamily="34" charset="0"/>
              </a:rPr>
              <a:t>MCPC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" y="457200"/>
            <a:ext cx="3161944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Growth Trends</a:t>
            </a:r>
          </a:p>
          <a:p>
            <a:pPr algn="ctr"/>
            <a:endParaRPr lang="en-US" sz="800" dirty="0"/>
          </a:p>
        </p:txBody>
      </p:sp>
      <p:pic>
        <p:nvPicPr>
          <p:cNvPr id="3074" name="Picture 2" descr="Entrance to Enclave Townhouse Develop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6" b="13133"/>
          <a:stretch>
            <a:fillRect/>
          </a:stretch>
        </p:blipFill>
        <p:spPr bwMode="auto">
          <a:xfrm>
            <a:off x="457200" y="4114800"/>
            <a:ext cx="2830512" cy="15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445713"/>
              </p:ext>
            </p:extLst>
          </p:nvPr>
        </p:nvGraphicFramePr>
        <p:xfrm>
          <a:off x="381000" y="1828800"/>
          <a:ext cx="3190875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Worksheet" r:id="rId5" imgW="3409888" imgH="1905120" progId="Excel.Sheet.12">
                  <p:embed/>
                </p:oleObj>
              </mc:Choice>
              <mc:Fallback>
                <p:oleObj name="Worksheet" r:id="rId5" imgW="3409888" imgH="1905120" progId="Excel.Shee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28800"/>
                        <a:ext cx="3190875" cy="203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in">
                            <a:solidFill>
                              <a:srgbClr val="21212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C868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062726"/>
              </p:ext>
            </p:extLst>
          </p:nvPr>
        </p:nvGraphicFramePr>
        <p:xfrm>
          <a:off x="3962400" y="1295400"/>
          <a:ext cx="4677946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Worksheet" r:id="rId7" imgW="3029001" imgH="1800360" progId="Excel.Sheet.12">
                  <p:embed/>
                </p:oleObj>
              </mc:Choice>
              <mc:Fallback>
                <p:oleObj name="Worksheet" r:id="rId7" imgW="3029001" imgH="1800360" progId="Excel.Shee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295400"/>
                        <a:ext cx="4677946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95800" y="4497209"/>
            <a:ext cx="40386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96,000 new residents by 2040</a:t>
            </a:r>
          </a:p>
          <a:p>
            <a:endParaRPr lang="en-US" sz="2400" b="1" dirty="0"/>
          </a:p>
          <a:p>
            <a:r>
              <a:rPr lang="en-US" sz="2400" b="1" dirty="0" smtClean="0"/>
              <a:t>39,000 more homes by 2040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1404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02" y="6157942"/>
            <a:ext cx="290483" cy="29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98085" y="6103128"/>
            <a:ext cx="10831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Gill Sans MT" pitchFamily="34" charset="0"/>
                <a:cs typeface="Calibri" pitchFamily="34" charset="0"/>
              </a:rPr>
              <a:t>MCPC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98085" y="6103128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Gill Sans MT" pitchFamily="34" charset="0"/>
                <a:cs typeface="Calibri" pitchFamily="34" charset="0"/>
              </a:rPr>
              <a:t>MCPC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3"/>
          <a:stretch/>
        </p:blipFill>
        <p:spPr>
          <a:xfrm>
            <a:off x="0" y="-107372"/>
            <a:ext cx="9203495" cy="66106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2278" y="6503238"/>
            <a:ext cx="3711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Montgomery County, Pennsylvania   2015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1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602" y="6157942"/>
            <a:ext cx="290483" cy="29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98085" y="6103128"/>
            <a:ext cx="10831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Gill Sans MT" pitchFamily="34" charset="0"/>
                <a:cs typeface="Calibri" pitchFamily="34" charset="0"/>
              </a:rPr>
              <a:t>MCPC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98085" y="6103128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Gill Sans MT" pitchFamily="34" charset="0"/>
                <a:cs typeface="Calibri" pitchFamily="34" charset="0"/>
              </a:rPr>
              <a:t>MCPC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29" y="2116249"/>
            <a:ext cx="3902075" cy="39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358886" y="616648"/>
            <a:ext cx="5214887" cy="1243746"/>
            <a:chOff x="2358886" y="616648"/>
            <a:chExt cx="5214887" cy="1243746"/>
          </a:xfrm>
        </p:grpSpPr>
        <p:sp>
          <p:nvSpPr>
            <p:cNvPr id="10" name="TextBox 9"/>
            <p:cNvSpPr txBox="1"/>
            <p:nvPr/>
          </p:nvSpPr>
          <p:spPr>
            <a:xfrm>
              <a:off x="2358886" y="853146"/>
              <a:ext cx="5155001" cy="661720"/>
            </a:xfrm>
            <a:prstGeom prst="rect">
              <a:avLst/>
            </a:prstGeom>
            <a:noFill/>
          </p:spPr>
          <p:txBody>
            <a:bodyPr wrap="none" tIns="0" rtlCol="0">
              <a:spAutoFit/>
            </a:bodyPr>
            <a:lstStyle/>
            <a:p>
              <a:r>
                <a:rPr lang="en-US" sz="4000" b="1" dirty="0" smtClean="0">
                  <a:solidFill>
                    <a:srgbClr val="E5705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COMPREHENSIVE PLAN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18772" y="616648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E5705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</a:t>
              </a:r>
              <a:r>
                <a:rPr lang="en-US" sz="2000" b="1" dirty="0">
                  <a:solidFill>
                    <a:srgbClr val="E5705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NEW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18772" y="1337174"/>
              <a:ext cx="5155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E5705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 </a:t>
              </a:r>
              <a:r>
                <a:rPr lang="en-US" sz="2800" b="1" dirty="0">
                  <a:solidFill>
                    <a:srgbClr val="E5705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MONTGOMERY </a:t>
              </a:r>
              <a:r>
                <a:rPr lang="en-US" sz="2800" b="1" dirty="0" smtClean="0">
                  <a:solidFill>
                    <a:srgbClr val="E5705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COUNTY</a:t>
              </a:r>
              <a:endParaRPr lang="en-US" sz="2800" b="1" dirty="0">
                <a:solidFill>
                  <a:srgbClr val="E5705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05" y="454010"/>
            <a:ext cx="1616260" cy="145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5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" r="5535"/>
          <a:stretch/>
        </p:blipFill>
        <p:spPr>
          <a:xfrm>
            <a:off x="0" y="0"/>
            <a:ext cx="9144000" cy="6883400"/>
          </a:xfrm>
          <a:prstGeom prst="rect">
            <a:avLst/>
          </a:prstGeom>
        </p:spPr>
      </p:pic>
      <p:pic>
        <p:nvPicPr>
          <p:cNvPr id="20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602" y="6157942"/>
            <a:ext cx="290483" cy="29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98085" y="6103128"/>
            <a:ext cx="10831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Gill Sans MT" pitchFamily="34" charset="0"/>
                <a:cs typeface="Calibri" pitchFamily="34" charset="0"/>
              </a:rPr>
              <a:t>MCPC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98085" y="6103128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Gill Sans MT" pitchFamily="34" charset="0"/>
                <a:cs typeface="Calibri" pitchFamily="34" charset="0"/>
              </a:rPr>
              <a:t>MCPC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038600"/>
            <a:ext cx="9144000" cy="1877437"/>
          </a:xfrm>
          <a:prstGeom prst="rect">
            <a:avLst/>
          </a:prstGeom>
          <a:solidFill>
            <a:srgbClr val="46643B">
              <a:alpha val="66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2040 VISION</a:t>
            </a:r>
          </a:p>
          <a:p>
            <a:pPr algn="ctr"/>
            <a:endParaRPr lang="en-US" sz="2800" b="1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46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602" y="6157942"/>
            <a:ext cx="290483" cy="29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98085" y="6103128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Gill Sans MT" pitchFamily="34" charset="0"/>
                <a:cs typeface="Calibri" pitchFamily="34" charset="0"/>
              </a:rPr>
              <a:t>MCPC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50" y="277505"/>
            <a:ext cx="206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Gill Sans MT" pitchFamily="34" charset="0"/>
              </a:rPr>
              <a:t>2040 Vision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5633116"/>
            <a:ext cx="237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Attractive </a:t>
            </a:r>
            <a:r>
              <a:rPr lang="en-US" sz="1200" b="1" i="1" dirty="0"/>
              <a:t>and accessible residential </a:t>
            </a:r>
            <a:r>
              <a:rPr lang="en-US" sz="1200" b="1" i="1" dirty="0" smtClean="0"/>
              <a:t>neighborhoods</a:t>
            </a:r>
            <a:endParaRPr lang="en-US" sz="12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07603" y="3080964"/>
            <a:ext cx="2368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Modern</a:t>
            </a:r>
            <a:r>
              <a:rPr lang="en-US" sz="1200" b="1" i="1" dirty="0"/>
              <a:t>, walkable, and mixed use commercial and community </a:t>
            </a:r>
            <a:r>
              <a:rPr lang="en-US" sz="1200" b="1" i="1" dirty="0" smtClean="0"/>
              <a:t>cores</a:t>
            </a:r>
            <a:endParaRPr lang="en-US" sz="12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82679" y="3080964"/>
            <a:ext cx="2690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New development </a:t>
            </a:r>
            <a:r>
              <a:rPr lang="en-US" sz="1200" b="1" i="1" dirty="0"/>
              <a:t>in research </a:t>
            </a:r>
            <a:r>
              <a:rPr lang="en-US" sz="1200" b="1" i="1" dirty="0" smtClean="0"/>
              <a:t>centers</a:t>
            </a:r>
            <a:r>
              <a:rPr lang="en-US" sz="1200" b="1" i="1" dirty="0"/>
              <a:t> </a:t>
            </a:r>
            <a:r>
              <a:rPr lang="en-US" sz="1200" b="1" i="1" dirty="0" smtClean="0"/>
              <a:t>and business parks</a:t>
            </a:r>
            <a:endParaRPr lang="en-US" sz="12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6400800" y="3065575"/>
            <a:ext cx="2378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Traditional </a:t>
            </a:r>
            <a:r>
              <a:rPr lang="en-US" sz="1200" b="1" i="1" dirty="0"/>
              <a:t>rural </a:t>
            </a:r>
            <a:r>
              <a:rPr lang="en-US" sz="1200" b="1" i="1" dirty="0" smtClean="0"/>
              <a:t>landscapes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3744" y="5634335"/>
            <a:ext cx="2372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Vibrant </a:t>
            </a:r>
            <a:r>
              <a:rPr lang="en-US" sz="1200" b="1" i="1" dirty="0"/>
              <a:t>downtowns and village </a:t>
            </a:r>
            <a:r>
              <a:rPr lang="en-US" sz="1200" b="1" i="1" dirty="0" smtClean="0"/>
              <a:t>centers</a:t>
            </a:r>
            <a:endParaRPr lang="en-US" sz="12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3352800" y="5634335"/>
            <a:ext cx="237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Transit-oriented development around train stations</a:t>
            </a:r>
            <a:endParaRPr lang="en-US" sz="12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89" y="1206993"/>
            <a:ext cx="2324973" cy="17449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837" y="1206993"/>
            <a:ext cx="2617470" cy="17449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181911"/>
            <a:ext cx="2362200" cy="1771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0" y="3950988"/>
            <a:ext cx="2363338" cy="15755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7"/>
          <a:stretch/>
        </p:blipFill>
        <p:spPr>
          <a:xfrm>
            <a:off x="3399772" y="3950988"/>
            <a:ext cx="2620028" cy="15755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3950988"/>
            <a:ext cx="2363338" cy="157555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57200" y="457200"/>
            <a:ext cx="3161944" cy="707886"/>
          </a:xfrm>
          <a:prstGeom prst="rect">
            <a:avLst/>
          </a:prstGeom>
          <a:solidFill>
            <a:srgbClr val="46643B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Land Use Vision</a:t>
            </a:r>
          </a:p>
          <a:p>
            <a:pPr algn="ctr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1889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602" y="6157942"/>
            <a:ext cx="290483" cy="29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98085" y="6103128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Gill Sans MT" pitchFamily="34" charset="0"/>
                <a:cs typeface="Calibri" pitchFamily="34" charset="0"/>
              </a:rPr>
              <a:t>MCPC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50" y="277505"/>
            <a:ext cx="206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Gill Sans MT" pitchFamily="34" charset="0"/>
              </a:rPr>
              <a:t>2040 Vision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0"/>
          <a:stretch/>
        </p:blipFill>
        <p:spPr>
          <a:xfrm>
            <a:off x="1600200" y="1371600"/>
            <a:ext cx="6770330" cy="44957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" y="457200"/>
            <a:ext cx="3161944" cy="707886"/>
          </a:xfrm>
          <a:prstGeom prst="rect">
            <a:avLst/>
          </a:prstGeom>
          <a:solidFill>
            <a:srgbClr val="46643B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Land Use Vision</a:t>
            </a:r>
          </a:p>
          <a:p>
            <a:pPr algn="ctr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9487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57054"/>
      </a:hlink>
      <a:folHlink>
        <a:srgbClr val="E57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5743</TotalTime>
  <Words>653</Words>
  <Application>Microsoft Office PowerPoint</Application>
  <PresentationFormat>On-screen Show (4:3)</PresentationFormat>
  <Paragraphs>177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County of Montgomery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O'Leary, Brian</dc:creator>
  <cp:lastModifiedBy>O'Leary, Brian</cp:lastModifiedBy>
  <cp:revision>273</cp:revision>
  <cp:lastPrinted>2015-01-07T15:24:44Z</cp:lastPrinted>
  <dcterms:created xsi:type="dcterms:W3CDTF">2012-10-02T18:06:24Z</dcterms:created>
  <dcterms:modified xsi:type="dcterms:W3CDTF">2015-05-21T14:56:05Z</dcterms:modified>
</cp:coreProperties>
</file>