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7" r:id="rId4"/>
    <p:sldId id="258" r:id="rId5"/>
    <p:sldId id="275" r:id="rId6"/>
    <p:sldId id="263" r:id="rId7"/>
    <p:sldId id="269" r:id="rId8"/>
    <p:sldId id="276" r:id="rId9"/>
    <p:sldId id="264" r:id="rId10"/>
    <p:sldId id="268" r:id="rId11"/>
    <p:sldId id="274" r:id="rId12"/>
    <p:sldId id="270" r:id="rId13"/>
    <p:sldId id="259" r:id="rId14"/>
    <p:sldId id="265" r:id="rId15"/>
    <p:sldId id="266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5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9CEE-3482-430C-A2B5-E190070D8929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B5D22-AE96-4DF9-9A8B-94918E58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0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B5D22-AE96-4DF9-9A8B-94918E58F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5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8340-E2DE-4149-8388-DFB97252718B}" type="datetime1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B5CD-D380-4B35-8C3D-DDA99A16B930}" type="datetime1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BC5-FEA3-4574-B971-61529A6DF8B6}" type="datetime1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D250-0B27-4320-9DE7-D31DE826C98E}" type="datetime1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D45B-2EC4-439D-A64A-94C218F20791}" type="datetime1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22A9-9586-44D6-B4AB-B8BD6D0E12ED}" type="datetime1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8D0A-7AD2-4AB9-9715-2ED66E697759}" type="datetime1">
              <a:rPr lang="en-US" smtClean="0"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669F-77B3-43C6-B72B-12C1589AD7BC}" type="datetime1">
              <a:rPr lang="en-US" smtClean="0"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0676-2155-49B0-82BC-BAD9BB78AB0C}" type="datetime1">
              <a:rPr lang="en-US" smtClean="0"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D3C4-D2E4-4413-87B9-D4C6052CEFC3}" type="datetime1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0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E770-330C-4845-8B13-B435BB7ABAD4}" type="datetime1">
              <a:rPr lang="en-US" smtClean="0"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76C2-47BC-4CE3-B21A-0E17EA5EAB0A}" type="datetime1">
              <a:rPr lang="en-US" smtClean="0"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4CDF-6714-4AF7-BB96-58CD20097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7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chanson@vt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25" r="-469" b="16250"/>
          <a:stretch/>
        </p:blipFill>
        <p:spPr>
          <a:xfrm>
            <a:off x="0" y="-19050"/>
            <a:ext cx="12249150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5542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Status and preview of forthcoming Wetland Expert Panel recommendations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1667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Jeremy Hanson, Panel Coordinator, Virginia Tech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847" y="6488668"/>
            <a:ext cx="433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Photo courtesy of UMD-Extension</a:t>
            </a:r>
            <a:endParaRPr lang="en-US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123076"/>
              </p:ext>
            </p:extLst>
          </p:nvPr>
        </p:nvGraphicFramePr>
        <p:xfrm>
          <a:off x="199291" y="164124"/>
          <a:ext cx="11465170" cy="6557352"/>
        </p:xfrm>
        <a:graphic>
          <a:graphicData uri="http://schemas.openxmlformats.org/drawingml/2006/table">
            <a:tbl>
              <a:tblPr firstRow="1" firstCol="1" bandRow="1"/>
              <a:tblGrid>
                <a:gridCol w="2946599"/>
                <a:gridCol w="2149568"/>
                <a:gridCol w="1197962"/>
                <a:gridCol w="653324"/>
                <a:gridCol w="926247"/>
                <a:gridCol w="705251"/>
                <a:gridCol w="617095"/>
                <a:gridCol w="875527"/>
                <a:gridCol w="1393597"/>
              </a:tblGrid>
              <a:tr h="357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 Efficiency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Acres Treated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5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Physiographic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West incised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(Headwaters)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well drained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(Headwaters)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5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poorly drained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(Delmarva Bays)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lowland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(Flats)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M/H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Piedmont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(Headwaters)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Plateau, R&amp;V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(Headwaters)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5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Physiographic Subregion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Floodplain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West incised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*tentative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acres for Floodplain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well drained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poorly drained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lowland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(Backwater)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Piedmont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Plateau, R&amp;V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efficiencies (numeric % reduction for TN, TP and TSS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Literature is highly variable, but lit review suggests that on average TN removal is  ~20-25% at the low end; 40-44% at the higher end</a:t>
            </a:r>
          </a:p>
          <a:p>
            <a:pPr lvl="1"/>
            <a:r>
              <a:rPr lang="en-US" dirty="0" smtClean="0"/>
              <a:t>TP is similar; roughly 25% at the low end; mid-30s to low-40s at the medium-higher end</a:t>
            </a:r>
          </a:p>
          <a:p>
            <a:pPr lvl="1"/>
            <a:r>
              <a:rPr lang="en-US" dirty="0" smtClean="0"/>
              <a:t>TSS % removal seems to converge around high-20s and low-30s on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Land use recommendations</a:t>
            </a:r>
          </a:p>
          <a:p>
            <a:r>
              <a:rPr lang="en-US" dirty="0" smtClean="0"/>
              <a:t>Wetland </a:t>
            </a:r>
            <a:r>
              <a:rPr lang="en-US" dirty="0" smtClean="0"/>
              <a:t>creation (establishment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Different definition; tracks as acreage gain toward same 85,000 acre Agreement outcome. </a:t>
            </a:r>
            <a:endParaRPr lang="en-US" dirty="0" smtClean="0"/>
          </a:p>
          <a:p>
            <a:r>
              <a:rPr lang="en-US" dirty="0" smtClean="0"/>
              <a:t>Wetland enhancement &amp; wetland </a:t>
            </a:r>
            <a:r>
              <a:rPr lang="en-US" dirty="0" smtClean="0"/>
              <a:t>rehabilitation</a:t>
            </a:r>
          </a:p>
          <a:p>
            <a:pPr lvl="1"/>
            <a:r>
              <a:rPr lang="en-US" dirty="0" smtClean="0"/>
              <a:t>Both are functional gains, but have different definitions and potential benefits. Time and resources not available to recommend TN, TP and TSS benefits at this time; will be recommended that another BMP panel be convened by end of 2016 or very early 2017 to determine those values.</a:t>
            </a:r>
            <a:endParaRPr lang="en-US" dirty="0" smtClean="0"/>
          </a:p>
          <a:p>
            <a:r>
              <a:rPr lang="en-US" dirty="0" smtClean="0"/>
              <a:t>Accountability: Tracking, reporting and verification</a:t>
            </a:r>
          </a:p>
          <a:p>
            <a:r>
              <a:rPr lang="en-US" dirty="0" smtClean="0"/>
              <a:t>Potential unintended consequences and qualifying conditions</a:t>
            </a:r>
            <a:endParaRPr lang="en-US" dirty="0" smtClean="0"/>
          </a:p>
          <a:p>
            <a:r>
              <a:rPr lang="en-US" dirty="0" smtClean="0"/>
              <a:t>Future research and management needs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steps/goals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Panel needs to make decisions on some final key items; wrap up draft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Release </a:t>
            </a:r>
            <a:r>
              <a:rPr lang="en-US" dirty="0" smtClean="0"/>
              <a:t>report, begin initial 30-day comment 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Respond to comments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responses and any revisions to workgroups; seek their approval of panel’s recommendations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Receive WQGIT approval by end of September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14" r="51042"/>
          <a:stretch/>
        </p:blipFill>
        <p:spPr>
          <a:xfrm>
            <a:off x="100057" y="200513"/>
            <a:ext cx="11775420" cy="6438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35722"/>
            <a:ext cx="10515600" cy="49354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 smtClean="0"/>
              <a:t>June </a:t>
            </a:r>
            <a:r>
              <a:rPr lang="en-US" sz="2050" b="1" dirty="0"/>
              <a:t>14: </a:t>
            </a:r>
            <a:r>
              <a:rPr lang="en-US" sz="2050" dirty="0" smtClean="0"/>
              <a:t>Target date to release </a:t>
            </a:r>
            <a:r>
              <a:rPr lang="en-US" sz="2050" dirty="0"/>
              <a:t>panel </a:t>
            </a:r>
            <a:r>
              <a:rPr lang="en-US" sz="2050" dirty="0" smtClean="0"/>
              <a:t>report; begin initial 30-day comment period</a:t>
            </a:r>
            <a:endParaRPr lang="en-US" sz="2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 smtClean="0"/>
              <a:t>TBD, late </a:t>
            </a:r>
            <a:r>
              <a:rPr lang="en-US" sz="2050" b="1" dirty="0"/>
              <a:t>June or early July</a:t>
            </a:r>
            <a:r>
              <a:rPr lang="en-US" sz="2050" dirty="0"/>
              <a:t>: </a:t>
            </a:r>
            <a:endParaRPr lang="en-US" sz="205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50" dirty="0" smtClean="0"/>
              <a:t>Schedule call for Wetland Workgroup to discuss panel report in more detail, prior to--</a:t>
            </a:r>
            <a:endParaRPr lang="en-US" sz="205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50" dirty="0" smtClean="0"/>
              <a:t>The </a:t>
            </a:r>
            <a:r>
              <a:rPr lang="en-US" sz="2050" dirty="0"/>
              <a:t>panel hosts a 2-hour webinar with detailed presentation of the panel's methods and </a:t>
            </a:r>
            <a:r>
              <a:rPr lang="en-US" sz="2050" dirty="0" smtClean="0"/>
              <a:t>recommendations, followed by Q&amp;A</a:t>
            </a:r>
            <a:r>
              <a:rPr lang="en-US" sz="2050" dirty="0"/>
              <a:t>. All interested groups are invited; webinar is recorded for anyone who misses the live broadcast. </a:t>
            </a:r>
            <a:endParaRPr lang="en-US" sz="2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 smtClean="0"/>
              <a:t>TBD</a:t>
            </a:r>
            <a:r>
              <a:rPr lang="en-US" sz="2050" b="1" dirty="0" smtClean="0"/>
              <a:t>, July 18-July </a:t>
            </a:r>
            <a:r>
              <a:rPr lang="en-US" sz="2050" b="1" dirty="0"/>
              <a:t>22</a:t>
            </a:r>
            <a:r>
              <a:rPr lang="en-US" sz="2050" dirty="0"/>
              <a:t>: </a:t>
            </a:r>
            <a:r>
              <a:rPr lang="en-US" sz="2050" dirty="0" smtClean="0"/>
              <a:t>Initial 30-day comment period closes. </a:t>
            </a:r>
            <a:r>
              <a:rPr lang="en-US" sz="2050" dirty="0"/>
              <a:t>Jeremy </a:t>
            </a:r>
            <a:r>
              <a:rPr lang="en-US" sz="2050" dirty="0" smtClean="0"/>
              <a:t>and panel chairs work </a:t>
            </a:r>
            <a:r>
              <a:rPr lang="en-US" sz="2050" dirty="0"/>
              <a:t>to respond to comments, working with panel </a:t>
            </a:r>
            <a:r>
              <a:rPr lang="en-US" sz="2050" dirty="0" smtClean="0"/>
              <a:t>members. This takes a few weeks.</a:t>
            </a:r>
            <a:endParaRPr lang="en-US" sz="2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/>
              <a:t>August 4:</a:t>
            </a:r>
            <a:r>
              <a:rPr lang="en-US" sz="2050" dirty="0"/>
              <a:t> Brief Watershed Technical Workgroup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/>
              <a:t>August 18</a:t>
            </a:r>
            <a:r>
              <a:rPr lang="en-US" sz="2050" dirty="0"/>
              <a:t>: Brief Ag Workgroup. </a:t>
            </a:r>
            <a:endParaRPr lang="en-US" sz="2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dirty="0" smtClean="0"/>
              <a:t>Note: May </a:t>
            </a:r>
            <a:r>
              <a:rPr lang="en-US" sz="2050" dirty="0"/>
              <a:t>also want to brief Urban </a:t>
            </a:r>
            <a:r>
              <a:rPr lang="en-US" sz="2050" dirty="0" err="1"/>
              <a:t>Stormwater</a:t>
            </a:r>
            <a:r>
              <a:rPr lang="en-US" sz="2050" dirty="0"/>
              <a:t> Workgroup and Modeling Workgroup (August timeframe). </a:t>
            </a:r>
            <a:r>
              <a:rPr lang="en-US" sz="2050" dirty="0" smtClean="0"/>
              <a:t> USWG is scheduled on August 16. Modeling Quarterly scheduled on August 9-10</a:t>
            </a:r>
            <a:endParaRPr lang="en-US" sz="20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/>
              <a:t>Mid-August</a:t>
            </a:r>
            <a:r>
              <a:rPr lang="en-US" sz="2050" dirty="0"/>
              <a:t>: Seek Wetland Workgroup approval. </a:t>
            </a:r>
            <a:endParaRPr lang="en-US" sz="20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 smtClean="0"/>
              <a:t>September </a:t>
            </a:r>
            <a:r>
              <a:rPr lang="en-US" sz="2050" b="1" dirty="0"/>
              <a:t>1</a:t>
            </a:r>
            <a:r>
              <a:rPr lang="en-US" sz="2050" dirty="0"/>
              <a:t>: Seek Watershed Technical Workgroup approval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50" b="1" dirty="0" smtClean="0"/>
              <a:t>September </a:t>
            </a:r>
            <a:r>
              <a:rPr lang="en-US" sz="2050" b="1" dirty="0"/>
              <a:t>12 </a:t>
            </a:r>
            <a:r>
              <a:rPr lang="en-US" sz="2050" dirty="0"/>
              <a:t>or </a:t>
            </a:r>
            <a:r>
              <a:rPr lang="en-US" sz="2050" b="1" dirty="0" smtClean="0"/>
              <a:t>September </a:t>
            </a:r>
            <a:r>
              <a:rPr lang="en-US" sz="2050" b="1" dirty="0"/>
              <a:t>26</a:t>
            </a:r>
            <a:r>
              <a:rPr lang="en-US" sz="2050" dirty="0"/>
              <a:t>: Seek WQGIT </a:t>
            </a:r>
            <a:r>
              <a:rPr lang="en-US" sz="2050" dirty="0" smtClean="0"/>
              <a:t>approval. </a:t>
            </a:r>
            <a:endParaRPr lang="en-US" sz="2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Contact Jeremy with any questions or comments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jchanson@vt.edu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410-267-5753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Fall 2014: Wetland expert panel convened, CWP coordinating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Spring 2015: Virginia Tech begins coordinating panel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Fall 2015: Partnership approves two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nontidal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wetland land uses for Phase 6 watershed model: Floodplain and Other</a:t>
            </a:r>
          </a:p>
          <a:p>
            <a:r>
              <a:rPr lang="en-US" dirty="0" smtClean="0"/>
              <a:t>May 26 2016: Wetland Workgroup </a:t>
            </a:r>
          </a:p>
          <a:p>
            <a:r>
              <a:rPr lang="en-US" dirty="0" smtClean="0"/>
              <a:t>June-September 2016: Partnership review </a:t>
            </a:r>
            <a:r>
              <a:rPr lang="en-US" dirty="0" smtClean="0"/>
              <a:t>of wetland </a:t>
            </a:r>
            <a:r>
              <a:rPr lang="en-US" dirty="0" smtClean="0"/>
              <a:t>expert panel’s recommendations </a:t>
            </a:r>
            <a:endParaRPr lang="en-US" dirty="0" smtClean="0"/>
          </a:p>
          <a:p>
            <a:r>
              <a:rPr lang="en-US" dirty="0" smtClean="0"/>
              <a:t>September 30, 2016: Deadline for BMP panel recommendations for input into Phase 6 Watershed Model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Disclaimer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Anything presented in this presentation is still deliberative and draft. It does NOT represent a recommendation from the panel until presented as such in the panel’s forthcoming report. The panel is in its final stages and has some critical decisions left to make.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Wetland BMP category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6030"/>
              </p:ext>
            </p:extLst>
          </p:nvPr>
        </p:nvGraphicFramePr>
        <p:xfrm>
          <a:off x="369276" y="1398848"/>
          <a:ext cx="11453447" cy="5249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677"/>
                <a:gridCol w="2616248"/>
                <a:gridCol w="2602523"/>
                <a:gridCol w="4571999"/>
              </a:tblGrid>
              <a:tr h="1292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Proposed BMP Category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Proposed CBP Definition (for Phase 6 CBWM)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CBP will count the BMP acres as...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Practice and Project Examples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(Still some</a:t>
                      </a:r>
                      <a:r>
                        <a:rPr lang="en-US" sz="1400" baseline="0" dirty="0" smtClean="0">
                          <a:effectLst/>
                        </a:rPr>
                        <a:t> flux in this column</a:t>
                      </a:r>
                      <a:r>
                        <a:rPr lang="en-US" sz="1400" dirty="0" smtClean="0">
                          <a:effectLst/>
                        </a:rPr>
                        <a:t>. Some </a:t>
                      </a:r>
                      <a:r>
                        <a:rPr lang="en-US" sz="1400" dirty="0">
                          <a:effectLst/>
                        </a:rPr>
                        <a:t>of these practices may fit in more than one place, and this table will never be comprehensive.)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</a:tr>
              <a:tr h="2063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Restoration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Re-establish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manipulation of the physical, chemical, or biological characteristics of a site with the goal of returning natural/historic functions to a former wetland.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Acreage gain (toward Watershed Agreement outcome of 85,000 acre wetland gain </a:t>
                      </a:r>
                      <a:r>
                        <a:rPr lang="en-US" sz="1400" u="sng">
                          <a:effectLst/>
                        </a:rPr>
                        <a:t>and</a:t>
                      </a:r>
                      <a:r>
                        <a:rPr lang="en-US" sz="1400">
                          <a:effectLst/>
                        </a:rPr>
                        <a:t> in Phase 6 annual progress runs)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Restore hydrology to prior-converted agricultural land (cropland or pasture); re-establishing needed vegetation on cropland with wetland hydrology; native wetland meadow planting; elevate subsided marsh and re-vegetate; ditch plugging on cropland; Legacy Sediment Removal(?)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NRCS Practice 657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</a:tr>
              <a:tr h="18929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Creation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Establish (or Create)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manipulation of the physical, chemical, or biological characteristics present to develop a wetland that did not previously exist at a site.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Acreage gain (toward Watershed Agreement outcome of 85,000 acre wetland gain </a:t>
                      </a:r>
                      <a:r>
                        <a:rPr lang="en-US" sz="1400" u="sng" dirty="0">
                          <a:effectLst/>
                        </a:rPr>
                        <a:t>and</a:t>
                      </a:r>
                      <a:r>
                        <a:rPr lang="en-US" sz="1400" dirty="0">
                          <a:effectLst/>
                        </a:rPr>
                        <a:t> in Phase 6 progress runs)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Modifications to shallow waters or uplands to create new wetlands. Placement of fill material or excavation of  upland to establish proper elevations for tidal wetland; Hydrologic measures such as impoundment, water diversion and/or excavation of upland to establish </a:t>
                      </a:r>
                      <a:r>
                        <a:rPr lang="en-US" sz="1400" dirty="0" err="1">
                          <a:effectLst/>
                        </a:rPr>
                        <a:t>nontidal</a:t>
                      </a:r>
                      <a:r>
                        <a:rPr lang="en-US" sz="1400" dirty="0">
                          <a:effectLst/>
                        </a:rPr>
                        <a:t> wetlands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NRCS Practice 658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442" marR="72442" marT="36221" marB="362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Wetland BMP category definitions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84856"/>
              </p:ext>
            </p:extLst>
          </p:nvPr>
        </p:nvGraphicFramePr>
        <p:xfrm>
          <a:off x="457200" y="1600200"/>
          <a:ext cx="11036300" cy="3710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300"/>
                <a:gridCol w="2476500"/>
                <a:gridCol w="2222500"/>
                <a:gridCol w="5080000"/>
              </a:tblGrid>
              <a:tr h="157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Enhancement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Enhance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The manipulation of the physical, chemical, or biological characteristics of a wetland to heighten, intensify, or improve a specific function(s).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Function gain (toward 150,000 acre outcome </a:t>
                      </a:r>
                      <a:r>
                        <a:rPr lang="en-US" sz="1400" u="sng">
                          <a:effectLst/>
                          <a:latin typeface="+mn-lt"/>
                        </a:rPr>
                        <a:t>and</a:t>
                      </a:r>
                      <a:r>
                        <a:rPr lang="en-US" sz="1400">
                          <a:effectLst/>
                          <a:latin typeface="+mn-lt"/>
                        </a:rPr>
                        <a:t> Phase 6 annual progress runs)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Flood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seasonal wetland for waterfowl benefit; regulate flow velocity for increased nutrient uptake;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NRCS Practice 659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7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Rehabilitation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Rehabilitate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manipulation of the physical, chemical, or biological characteristics of a site with the goal of repairing natural/historic functions to a degraded wetland.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Function gain </a:t>
                      </a:r>
                      <a:r>
                        <a:rPr lang="en-US" sz="1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(toward 150,000 acre outcome </a:t>
                      </a:r>
                      <a:r>
                        <a:rPr lang="en-US" sz="1400" i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4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Phase 6 annual progress runs)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Restore tidal flow to degraded wetland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ditch plugging in 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forested wetland 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rea; moist soil management*;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invasive species removal, floodplain reconnection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 include some NRCS Code 657 practices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Moist soil management should only be counted if there are predominantly native wetland plants; and site can sustain itself as wetland without active management, meaning whether water control structure is operated or not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Wetland Reestablishment BMP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Panel has framework to credit reestablishment practices based on characteristics of non-tidal wetlands in 6 HGM </a:t>
            </a:r>
            <a:r>
              <a:rPr lang="en-US" dirty="0" err="1" smtClean="0"/>
              <a:t>subregions</a:t>
            </a:r>
            <a:endParaRPr lang="en-US" dirty="0" smtClean="0"/>
          </a:p>
          <a:p>
            <a:r>
              <a:rPr lang="en-US" dirty="0" smtClean="0"/>
              <a:t>Tidal restoration practices will be credited in estuarine model, not the Watershed Model. Tidal re-establishment TN, TP and TSS reductions will be based on Shoreline Management panel’s protocols 2, 3 and 4: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8789"/>
              </p:ext>
            </p:extLst>
          </p:nvPr>
        </p:nvGraphicFramePr>
        <p:xfrm>
          <a:off x="1242646" y="3938308"/>
          <a:ext cx="9295302" cy="291969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907082"/>
                <a:gridCol w="2146084"/>
                <a:gridCol w="1280136"/>
                <a:gridCol w="1482263"/>
                <a:gridCol w="1479737"/>
              </a:tblGrid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 (</a:t>
                      </a:r>
                      <a:r>
                        <a:rPr lang="en-US" sz="15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</a:t>
                      </a: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/ac)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 (</a:t>
                      </a:r>
                      <a:r>
                        <a:rPr lang="en-US" sz="15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lbs</a:t>
                      </a: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/ac)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TSS (</a:t>
                      </a:r>
                      <a:r>
                        <a:rPr lang="en-US" sz="15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</a:t>
                      </a:r>
                      <a:r>
                        <a:rPr lang="en-US" sz="1500" b="1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5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/ac)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Protocol 2 – Denitrification 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Acres of re-vegetation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effectLst/>
                          <a:latin typeface="+mn-lt"/>
                        </a:rPr>
                        <a:t>85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NA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+mn-lt"/>
                        </a:rPr>
                        <a:t>NA</a:t>
                      </a:r>
                      <a:endParaRPr lang="en-US" sz="15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Protocol 3 - Sedimentation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Acres of re-vegetation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NA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5.289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6,959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7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Protocol 4 – Marsh Redfield Ratio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+mn-lt"/>
                        </a:rPr>
                        <a:t>Acres of re-vegetation</a:t>
                      </a:r>
                      <a:endParaRPr lang="en-US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</a:rPr>
                        <a:t>6.83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0.3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+mn-lt"/>
                        </a:rPr>
                        <a:t>NA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06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Proposed credit for Phase 6 tidal wetland re-establishment BMP</a:t>
                      </a:r>
                      <a:endParaRPr lang="en-US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Acres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91.83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5.589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6,959</a:t>
                      </a:r>
                      <a:endParaRPr lang="en-US" sz="15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5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</a:t>
            </a:r>
            <a:r>
              <a:rPr lang="en-US" dirty="0" smtClean="0"/>
              <a:t>HGM </a:t>
            </a:r>
            <a:r>
              <a:rPr lang="en-US" dirty="0" err="1" smtClean="0"/>
              <a:t>sub</a:t>
            </a:r>
            <a:r>
              <a:rPr lang="en-US" dirty="0" err="1" smtClean="0"/>
              <a:t>regions</a:t>
            </a:r>
            <a:r>
              <a:rPr lang="en-US" dirty="0" smtClean="0"/>
              <a:t> for non-tidal wetland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Coastal Plain West </a:t>
            </a:r>
            <a:r>
              <a:rPr lang="en-US" dirty="0" smtClean="0"/>
              <a:t>dissected</a:t>
            </a:r>
            <a:endParaRPr lang="en-US" dirty="0" smtClean="0"/>
          </a:p>
          <a:p>
            <a:r>
              <a:rPr lang="en-US" dirty="0"/>
              <a:t>Coastal </a:t>
            </a:r>
            <a:r>
              <a:rPr lang="en-US" dirty="0" smtClean="0"/>
              <a:t>Plain East well drained</a:t>
            </a:r>
            <a:endParaRPr lang="en-US" dirty="0"/>
          </a:p>
          <a:p>
            <a:r>
              <a:rPr lang="en-US" dirty="0"/>
              <a:t>Coastal </a:t>
            </a:r>
            <a:r>
              <a:rPr lang="en-US" dirty="0" smtClean="0"/>
              <a:t>Plain East poorly drained</a:t>
            </a:r>
            <a:endParaRPr lang="en-US" dirty="0"/>
          </a:p>
          <a:p>
            <a:r>
              <a:rPr lang="en-US" dirty="0"/>
              <a:t>Coastal </a:t>
            </a:r>
            <a:r>
              <a:rPr lang="en-US" dirty="0" smtClean="0"/>
              <a:t>Plain lowland</a:t>
            </a:r>
            <a:endParaRPr lang="en-US" dirty="0"/>
          </a:p>
          <a:p>
            <a:r>
              <a:rPr lang="en-US" dirty="0" smtClean="0"/>
              <a:t>Piedmont</a:t>
            </a:r>
          </a:p>
          <a:p>
            <a:r>
              <a:rPr lang="en-US" dirty="0" smtClean="0"/>
              <a:t>Plateau, Ridge &amp; </a:t>
            </a:r>
            <a:r>
              <a:rPr lang="en-US" dirty="0" smtClean="0"/>
              <a:t>Valley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Coastal Plain </a:t>
            </a:r>
            <a:r>
              <a:rPr lang="en-US" sz="2400" dirty="0" err="1" smtClean="0"/>
              <a:t>nontidal</a:t>
            </a:r>
            <a:r>
              <a:rPr lang="en-US" sz="2400" dirty="0" smtClean="0"/>
              <a:t> wetland acres &gt; Piedmont + Plateau, R&amp;V acres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62" y="0"/>
            <a:ext cx="5296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4CDF-6714-4AF7-BB96-58CD200975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47475"/>
              </p:ext>
            </p:extLst>
          </p:nvPr>
        </p:nvGraphicFramePr>
        <p:xfrm>
          <a:off x="949571" y="285544"/>
          <a:ext cx="9765322" cy="6343195"/>
        </p:xfrm>
        <a:graphic>
          <a:graphicData uri="http://schemas.openxmlformats.org/drawingml/2006/table">
            <a:tbl>
              <a:tblPr firstRow="1" firstCol="1" bandRow="1"/>
              <a:tblGrid>
                <a:gridCol w="3654508"/>
                <a:gridCol w="2665993"/>
                <a:gridCol w="1485766"/>
                <a:gridCol w="810282"/>
                <a:gridCol w="1148773"/>
              </a:tblGrid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Retention Efficiency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Physiographic Subregion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West incised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(Headwaters)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well drained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(Headwaters)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poorly drained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(Delmarva Bays)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lowland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(Flats)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M/H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Piedmont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(Headwaters)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Plateau, R&amp;V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(Headwaters)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Physiographic Subregion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Floodplain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West incised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well drained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East poorly drained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 lowland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(Backwater)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Piedmont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Plateau, R&amp;V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(Overbank)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1421</Words>
  <Application>Microsoft Office PowerPoint</Application>
  <PresentationFormat>Widescreen</PresentationFormat>
  <Paragraphs>339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Times New Roman</vt:lpstr>
      <vt:lpstr>Office Theme</vt:lpstr>
      <vt:lpstr>Status and preview of forthcoming Wetland Expert Panel recommendations</vt:lpstr>
      <vt:lpstr>Recap</vt:lpstr>
      <vt:lpstr>Disclaimer</vt:lpstr>
      <vt:lpstr>Preview: Wetland BMP category definitions</vt:lpstr>
      <vt:lpstr>Preview: Wetland BMP category definitions</vt:lpstr>
      <vt:lpstr>Preview: Wetland Reestablishment BMP</vt:lpstr>
      <vt:lpstr>Six HGM subregions for non-tidal wetland restoration</vt:lpstr>
      <vt:lpstr>PowerPoint Presentation</vt:lpstr>
      <vt:lpstr>PowerPoint Presentation</vt:lpstr>
      <vt:lpstr>PowerPoint Presentation</vt:lpstr>
      <vt:lpstr>Coming soon…</vt:lpstr>
      <vt:lpstr>Other components</vt:lpstr>
      <vt:lpstr>Next steps/goals</vt:lpstr>
      <vt:lpstr>PowerPoint Presentation</vt:lpstr>
      <vt:lpstr>Tentative timeline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Hanson, Jeremy</dc:creator>
  <cp:lastModifiedBy>Hanson, Jeremy</cp:lastModifiedBy>
  <cp:revision>35</cp:revision>
  <dcterms:created xsi:type="dcterms:W3CDTF">2016-05-18T16:41:28Z</dcterms:created>
  <dcterms:modified xsi:type="dcterms:W3CDTF">2016-05-26T16:05:08Z</dcterms:modified>
</cp:coreProperties>
</file>