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59" r:id="rId3"/>
    <p:sldId id="260" r:id="rId4"/>
    <p:sldId id="261" r:id="rId5"/>
    <p:sldId id="264" r:id="rId6"/>
    <p:sldId id="262" r:id="rId7"/>
    <p:sldId id="263" r:id="rId8"/>
    <p:sldId id="265" r:id="rId9"/>
    <p:sldId id="266" r:id="rId10"/>
    <p:sldId id="267" r:id="rId11"/>
    <p:sldId id="268" r:id="rId12"/>
    <p:sldId id="269" r:id="rId13"/>
    <p:sldId id="270" r:id="rId14"/>
    <p:sldId id="271" r:id="rId15"/>
    <p:sldId id="272" r:id="rId16"/>
    <p:sldId id="273" r:id="rId17"/>
    <p:sldId id="275" r:id="rId18"/>
    <p:sldId id="274"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26" y="82"/>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1248103-EBED-4005-B9FA-A31F490E6F2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843903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886A75B-E86E-4B4F-A26A-691DE770EE5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8285578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C657733-D78F-442A-9D3C-B17E6EA1DFF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488728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CDBEF5B-6BD2-4570-8F2B-66053884FC6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683406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47FD460-99EE-4A76-9235-0F97AEE2ABC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388179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4E025333-B193-4562-83C9-84928DA0504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52939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01A2CDFD-146D-4411-B8C5-BF0F27BAD5A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89993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4479AEB3-6EC6-4BB1-AD6C-A6A5C7121C2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90022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3E3D8CB8-F5DA-43EF-A062-423D71055C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03599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2F1F450-2B72-4FF0-9777-2ED46B3E2D1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272978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CCE88692-5ED2-4B43-B543-60ED3941BCC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38566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descr="cbp_4062"/>
          <p:cNvPicPr>
            <a:picLocks noChangeAspect="1" noChangeArrowheads="1"/>
          </p:cNvPicPr>
          <p:nvPr userDrawn="1"/>
        </p:nvPicPr>
        <p:blipFill>
          <a:blip r:embed="rId13">
            <a:lum bright="64000" contrast="-64000"/>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8"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fontAlgn="base">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fontAlgn="base">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fontAlgn="base">
              <a:spcBef>
                <a:spcPct val="0"/>
              </a:spcBef>
              <a:spcAft>
                <a:spcPct val="0"/>
              </a:spcAft>
              <a:defRPr/>
            </a:pPr>
            <a:fld id="{4435868C-01AE-476D-B777-F4DA54AEAD72}"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30277125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rgbClr val="000066"/>
          </a:solidFill>
          <a:latin typeface="+mj-lt"/>
          <a:ea typeface="+mj-ea"/>
          <a:cs typeface="+mj-cs"/>
        </a:defRPr>
      </a:lvl1pPr>
      <a:lvl2pPr algn="ctr" rtl="0" eaLnBrk="0" fontAlgn="base" hangingPunct="0">
        <a:spcBef>
          <a:spcPct val="0"/>
        </a:spcBef>
        <a:spcAft>
          <a:spcPct val="0"/>
        </a:spcAft>
        <a:defRPr sz="4400">
          <a:solidFill>
            <a:srgbClr val="000066"/>
          </a:solidFill>
          <a:latin typeface="Arial" charset="0"/>
        </a:defRPr>
      </a:lvl2pPr>
      <a:lvl3pPr algn="ctr" rtl="0" eaLnBrk="0" fontAlgn="base" hangingPunct="0">
        <a:spcBef>
          <a:spcPct val="0"/>
        </a:spcBef>
        <a:spcAft>
          <a:spcPct val="0"/>
        </a:spcAft>
        <a:defRPr sz="4400">
          <a:solidFill>
            <a:srgbClr val="000066"/>
          </a:solidFill>
          <a:latin typeface="Arial" charset="0"/>
        </a:defRPr>
      </a:lvl3pPr>
      <a:lvl4pPr algn="ctr" rtl="0" eaLnBrk="0" fontAlgn="base" hangingPunct="0">
        <a:spcBef>
          <a:spcPct val="0"/>
        </a:spcBef>
        <a:spcAft>
          <a:spcPct val="0"/>
        </a:spcAft>
        <a:defRPr sz="4400">
          <a:solidFill>
            <a:srgbClr val="000066"/>
          </a:solidFill>
          <a:latin typeface="Arial" charset="0"/>
        </a:defRPr>
      </a:lvl4pPr>
      <a:lvl5pPr algn="ctr" rtl="0" eaLnBrk="0" fontAlgn="base" hangingPunct="0">
        <a:spcBef>
          <a:spcPct val="0"/>
        </a:spcBef>
        <a:spcAft>
          <a:spcPct val="0"/>
        </a:spcAft>
        <a:defRPr sz="4400">
          <a:solidFill>
            <a:srgbClr val="000066"/>
          </a:solidFill>
          <a:latin typeface="Arial" charset="0"/>
        </a:defRPr>
      </a:lvl5pPr>
      <a:lvl6pPr marL="457200" algn="ctr" rtl="0" fontAlgn="base">
        <a:spcBef>
          <a:spcPct val="0"/>
        </a:spcBef>
        <a:spcAft>
          <a:spcPct val="0"/>
        </a:spcAft>
        <a:defRPr sz="4400">
          <a:solidFill>
            <a:srgbClr val="000066"/>
          </a:solidFill>
          <a:latin typeface="Arial" charset="0"/>
        </a:defRPr>
      </a:lvl6pPr>
      <a:lvl7pPr marL="914400" algn="ctr" rtl="0" fontAlgn="base">
        <a:spcBef>
          <a:spcPct val="0"/>
        </a:spcBef>
        <a:spcAft>
          <a:spcPct val="0"/>
        </a:spcAft>
        <a:defRPr sz="4400">
          <a:solidFill>
            <a:srgbClr val="000066"/>
          </a:solidFill>
          <a:latin typeface="Arial" charset="0"/>
        </a:defRPr>
      </a:lvl7pPr>
      <a:lvl8pPr marL="1371600" algn="ctr" rtl="0" fontAlgn="base">
        <a:spcBef>
          <a:spcPct val="0"/>
        </a:spcBef>
        <a:spcAft>
          <a:spcPct val="0"/>
        </a:spcAft>
        <a:defRPr sz="4400">
          <a:solidFill>
            <a:srgbClr val="000066"/>
          </a:solidFill>
          <a:latin typeface="Arial" charset="0"/>
        </a:defRPr>
      </a:lvl8pPr>
      <a:lvl9pPr marL="1828800" algn="ctr" rtl="0" fontAlgn="base">
        <a:spcBef>
          <a:spcPct val="0"/>
        </a:spcBef>
        <a:spcAft>
          <a:spcPct val="0"/>
        </a:spcAft>
        <a:defRPr sz="4400">
          <a:solidFill>
            <a:srgbClr val="000066"/>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subTitle" idx="1"/>
          </p:nvPr>
        </p:nvSpPr>
        <p:spPr>
          <a:xfrm>
            <a:off x="1371600" y="3429000"/>
            <a:ext cx="6400800" cy="1752600"/>
          </a:xfrm>
          <a:noFill/>
        </p:spPr>
        <p:txBody>
          <a:bodyPr/>
          <a:lstStyle/>
          <a:p>
            <a:pPr eaLnBrk="1" hangingPunct="1">
              <a:lnSpc>
                <a:spcPct val="80000"/>
              </a:lnSpc>
            </a:pPr>
            <a:endParaRPr lang="en-US" altLang="en-US" sz="2000" b="1" dirty="0" smtClean="0"/>
          </a:p>
          <a:p>
            <a:pPr eaLnBrk="1" hangingPunct="1">
              <a:lnSpc>
                <a:spcPct val="80000"/>
              </a:lnSpc>
            </a:pPr>
            <a:endParaRPr lang="en-US" altLang="en-US" sz="2000" b="1" dirty="0" smtClean="0"/>
          </a:p>
          <a:p>
            <a:pPr eaLnBrk="1" hangingPunct="1">
              <a:lnSpc>
                <a:spcPct val="80000"/>
              </a:lnSpc>
            </a:pPr>
            <a:r>
              <a:rPr lang="en-US" altLang="en-US" sz="2000" b="1" dirty="0" smtClean="0"/>
              <a:t>Robert M. Summers, Ph.D.</a:t>
            </a:r>
          </a:p>
          <a:p>
            <a:pPr eaLnBrk="1" hangingPunct="1">
              <a:lnSpc>
                <a:spcPct val="80000"/>
              </a:lnSpc>
            </a:pPr>
            <a:r>
              <a:rPr lang="en-US" altLang="en-US" sz="2000" b="1" dirty="0" smtClean="0"/>
              <a:t>September 16, 2015</a:t>
            </a:r>
          </a:p>
        </p:txBody>
      </p:sp>
      <p:sp>
        <p:nvSpPr>
          <p:cNvPr id="2051" name="Rectangle 3"/>
          <p:cNvSpPr>
            <a:spLocks noGrp="1" noChangeArrowheads="1"/>
          </p:cNvSpPr>
          <p:nvPr>
            <p:ph type="ctrTitle"/>
          </p:nvPr>
        </p:nvSpPr>
        <p:spPr>
          <a:xfrm>
            <a:off x="457200" y="1066800"/>
            <a:ext cx="8001000" cy="1470025"/>
          </a:xfrm>
          <a:noFill/>
        </p:spPr>
        <p:txBody>
          <a:bodyPr/>
          <a:lstStyle/>
          <a:p>
            <a:pPr eaLnBrk="1" hangingPunct="1"/>
            <a:r>
              <a:rPr lang="en-US" altLang="en-US" sz="4000" b="1" i="1" dirty="0" smtClean="0"/>
              <a:t>How can we make sure the Chesapeake Bay Restoration really works? </a:t>
            </a:r>
          </a:p>
        </p:txBody>
      </p:sp>
    </p:spTree>
    <p:extLst>
      <p:ext uri="{BB962C8B-B14F-4D97-AF65-F5344CB8AC3E}">
        <p14:creationId xmlns:p14="http://schemas.microsoft.com/office/powerpoint/2010/main" val="1233035935"/>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239719" y="838200"/>
            <a:ext cx="8686800" cy="5607977"/>
          </a:xfrm>
          <a:prstGeom prst="rect">
            <a:avLst/>
          </a:prstGeom>
        </p:spPr>
      </p:pic>
      <p:sp>
        <p:nvSpPr>
          <p:cNvPr id="5" name="TextBox 4"/>
          <p:cNvSpPr txBox="1"/>
          <p:nvPr/>
        </p:nvSpPr>
        <p:spPr>
          <a:xfrm>
            <a:off x="277819" y="228600"/>
            <a:ext cx="8610600" cy="369332"/>
          </a:xfrm>
          <a:prstGeom prst="rect">
            <a:avLst/>
          </a:prstGeom>
          <a:noFill/>
        </p:spPr>
        <p:txBody>
          <a:bodyPr wrap="square" rtlCol="0">
            <a:spAutoFit/>
          </a:bodyPr>
          <a:lstStyle/>
          <a:p>
            <a:r>
              <a:rPr lang="en-US" dirty="0" smtClean="0"/>
              <a:t>5 out of 41 program </a:t>
            </a:r>
            <a:r>
              <a:rPr lang="en-US" dirty="0"/>
              <a:t>p</a:t>
            </a:r>
            <a:r>
              <a:rPr lang="en-US" dirty="0" smtClean="0"/>
              <a:t>lans deemed “predominantly consistent” with the Framework</a:t>
            </a:r>
            <a:endParaRPr lang="en-US" dirty="0"/>
          </a:p>
        </p:txBody>
      </p:sp>
    </p:spTree>
    <p:extLst>
      <p:ext uri="{BB962C8B-B14F-4D97-AF65-F5344CB8AC3E}">
        <p14:creationId xmlns:p14="http://schemas.microsoft.com/office/powerpoint/2010/main" val="12016455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needed for effective verification?</a:t>
            </a:r>
            <a:endParaRPr lang="en-US" dirty="0"/>
          </a:p>
        </p:txBody>
      </p:sp>
      <p:sp>
        <p:nvSpPr>
          <p:cNvPr id="3" name="Content Placeholder 2"/>
          <p:cNvSpPr>
            <a:spLocks noGrp="1"/>
          </p:cNvSpPr>
          <p:nvPr>
            <p:ph idx="1"/>
          </p:nvPr>
        </p:nvSpPr>
        <p:spPr/>
        <p:txBody>
          <a:bodyPr/>
          <a:lstStyle/>
          <a:p>
            <a:pPr marL="514350" indent="-514350">
              <a:buAutoNum type="arabicParenR"/>
            </a:pPr>
            <a:r>
              <a:rPr lang="en-US" sz="2800" dirty="0" smtClean="0"/>
              <a:t>initial </a:t>
            </a:r>
            <a:r>
              <a:rPr lang="en-US" sz="2800" dirty="0"/>
              <a:t>field inspections to determine whether the pollution control system in place and working; </a:t>
            </a:r>
            <a:endParaRPr lang="en-US" sz="2800" dirty="0" smtClean="0"/>
          </a:p>
          <a:p>
            <a:pPr marL="514350" indent="-514350">
              <a:buAutoNum type="arabicParenR"/>
            </a:pPr>
            <a:r>
              <a:rPr lang="en-US" sz="2800" dirty="0" smtClean="0"/>
              <a:t>follow </a:t>
            </a:r>
            <a:r>
              <a:rPr lang="en-US" sz="2800" dirty="0"/>
              <a:t>up inspections to ensure that the pollution control system is being maintained and is continuing to function; </a:t>
            </a:r>
            <a:endParaRPr lang="en-US" sz="2800" dirty="0" smtClean="0"/>
          </a:p>
          <a:p>
            <a:pPr marL="514350" indent="-514350">
              <a:buAutoNum type="arabicParenR"/>
            </a:pPr>
            <a:r>
              <a:rPr lang="en-US" sz="2800" dirty="0" smtClean="0"/>
              <a:t>review </a:t>
            </a:r>
            <a:r>
              <a:rPr lang="en-US" sz="2800" dirty="0"/>
              <a:t>of documentation and data bases to ensure the field data is accurately recorded and </a:t>
            </a:r>
            <a:endParaRPr lang="en-US" sz="2800" dirty="0" smtClean="0"/>
          </a:p>
          <a:p>
            <a:pPr marL="514350" indent="-514350">
              <a:buAutoNum type="arabicParenR"/>
            </a:pPr>
            <a:r>
              <a:rPr lang="en-US" sz="2800" dirty="0" smtClean="0"/>
              <a:t>review </a:t>
            </a:r>
            <a:r>
              <a:rPr lang="en-US" sz="2800" dirty="0"/>
              <a:t>of the accounting model to ensure the data is being accurately represented and credited for pollution reduction.</a:t>
            </a:r>
          </a:p>
        </p:txBody>
      </p:sp>
    </p:spTree>
    <p:extLst>
      <p:ext uri="{BB962C8B-B14F-4D97-AF65-F5344CB8AC3E}">
        <p14:creationId xmlns:p14="http://schemas.microsoft.com/office/powerpoint/2010/main" val="1147383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Independent </a:t>
            </a:r>
            <a:r>
              <a:rPr lang="en-US" dirty="0"/>
              <a:t>third party audits</a:t>
            </a:r>
          </a:p>
        </p:txBody>
      </p:sp>
      <p:sp>
        <p:nvSpPr>
          <p:cNvPr id="3" name="Content Placeholder 2"/>
          <p:cNvSpPr>
            <a:spLocks noGrp="1"/>
          </p:cNvSpPr>
          <p:nvPr>
            <p:ph idx="1"/>
          </p:nvPr>
        </p:nvSpPr>
        <p:spPr/>
        <p:txBody>
          <a:bodyPr/>
          <a:lstStyle/>
          <a:p>
            <a:r>
              <a:rPr lang="en-US" dirty="0"/>
              <a:t>as </a:t>
            </a:r>
            <a:r>
              <a:rPr lang="en-US" dirty="0" smtClean="0"/>
              <a:t>is </a:t>
            </a:r>
            <a:r>
              <a:rPr lang="en-US" dirty="0"/>
              <a:t>the case with any major government program or business, independent third party audits are essential to maintaining the integrity of the verification process.  </a:t>
            </a:r>
          </a:p>
        </p:txBody>
      </p:sp>
    </p:spTree>
    <p:extLst>
      <p:ext uri="{BB962C8B-B14F-4D97-AF65-F5344CB8AC3E}">
        <p14:creationId xmlns:p14="http://schemas.microsoft.com/office/powerpoint/2010/main" val="24067963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Third </a:t>
            </a:r>
            <a:r>
              <a:rPr lang="en-US" dirty="0"/>
              <a:t>party auditing process </a:t>
            </a:r>
          </a:p>
        </p:txBody>
      </p:sp>
      <p:sp>
        <p:nvSpPr>
          <p:cNvPr id="3" name="Content Placeholder 2"/>
          <p:cNvSpPr>
            <a:spLocks noGrp="1"/>
          </p:cNvSpPr>
          <p:nvPr>
            <p:ph idx="1"/>
          </p:nvPr>
        </p:nvSpPr>
        <p:spPr>
          <a:xfrm>
            <a:off x="457200" y="1417638"/>
            <a:ext cx="8229600" cy="4708525"/>
          </a:xfrm>
        </p:spPr>
        <p:txBody>
          <a:bodyPr/>
          <a:lstStyle/>
          <a:p>
            <a:pPr marL="514350" indent="-514350">
              <a:buAutoNum type="arabicParenR"/>
            </a:pPr>
            <a:r>
              <a:rPr lang="en-US" sz="2800" dirty="0" smtClean="0"/>
              <a:t>verify </a:t>
            </a:r>
            <a:r>
              <a:rPr lang="en-US" sz="2800" dirty="0"/>
              <a:t>the jurisdictions' and agencies' reporting and verification procedures; </a:t>
            </a:r>
            <a:endParaRPr lang="en-US" sz="2800" dirty="0" smtClean="0"/>
          </a:p>
          <a:p>
            <a:pPr marL="514350" indent="-514350">
              <a:buAutoNum type="arabicParenR"/>
            </a:pPr>
            <a:r>
              <a:rPr lang="en-US" sz="2800" dirty="0" smtClean="0"/>
              <a:t>ensure </a:t>
            </a:r>
            <a:r>
              <a:rPr lang="en-US" sz="2800" dirty="0"/>
              <a:t>that there is transparent and accurate accounting of BMP implementation and progress in meeting the requirements of the Bay Watershed Implementation Plans; </a:t>
            </a:r>
            <a:endParaRPr lang="en-US" sz="2800" dirty="0" smtClean="0"/>
          </a:p>
          <a:p>
            <a:pPr marL="514350" indent="-514350">
              <a:buAutoNum type="arabicParenR"/>
            </a:pPr>
            <a:r>
              <a:rPr lang="en-US" sz="2800" dirty="0" smtClean="0"/>
              <a:t>regularly </a:t>
            </a:r>
            <a:r>
              <a:rPr lang="en-US" sz="2800" dirty="0"/>
              <a:t>report the findings of the audit to the public; </a:t>
            </a:r>
            <a:r>
              <a:rPr lang="en-US" sz="2800" dirty="0" smtClean="0"/>
              <a:t>and </a:t>
            </a:r>
          </a:p>
          <a:p>
            <a:pPr marL="514350" indent="-514350">
              <a:buAutoNum type="arabicParenR"/>
            </a:pPr>
            <a:r>
              <a:rPr lang="en-US" sz="2800" dirty="0" smtClean="0"/>
              <a:t>confirm </a:t>
            </a:r>
            <a:r>
              <a:rPr lang="en-US" sz="2800" dirty="0"/>
              <a:t>that the restoration is effective and is being carried out in a manner that makes best use of available resources.</a:t>
            </a:r>
          </a:p>
        </p:txBody>
      </p:sp>
    </p:spTree>
    <p:extLst>
      <p:ext uri="{BB962C8B-B14F-4D97-AF65-F5344CB8AC3E}">
        <p14:creationId xmlns:p14="http://schemas.microsoft.com/office/powerpoint/2010/main" val="42093286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US" dirty="0"/>
          </a:p>
        </p:txBody>
      </p:sp>
      <p:sp>
        <p:nvSpPr>
          <p:cNvPr id="3" name="Content Placeholder 2"/>
          <p:cNvSpPr>
            <a:spLocks noGrp="1"/>
          </p:cNvSpPr>
          <p:nvPr>
            <p:ph idx="1"/>
          </p:nvPr>
        </p:nvSpPr>
        <p:spPr/>
        <p:txBody>
          <a:bodyPr/>
          <a:lstStyle/>
          <a:p>
            <a:pPr lvl="0"/>
            <a:r>
              <a:rPr lang="en-US" sz="2800" dirty="0"/>
              <a:t>The Bay Program jurisdictions must continue to diligently follow through on ensuring that their verification protocols meet the requirements of the Verification Framework.</a:t>
            </a:r>
          </a:p>
          <a:p>
            <a:pPr lvl="0"/>
            <a:r>
              <a:rPr lang="en-US" sz="2800" dirty="0"/>
              <a:t>Anyone who is interested in the integrity of the Bay Program progress accounting needs to support the Bay Program jurisdictions’ efforts to develop a strong BMP verification process and ensure that it follows the recommendations of the Independent Verification Review Panel. </a:t>
            </a:r>
          </a:p>
        </p:txBody>
      </p:sp>
    </p:spTree>
    <p:extLst>
      <p:ext uri="{BB962C8B-B14F-4D97-AF65-F5344CB8AC3E}">
        <p14:creationId xmlns:p14="http://schemas.microsoft.com/office/powerpoint/2010/main" val="257783321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Recommendations</a:t>
            </a:r>
          </a:p>
        </p:txBody>
      </p:sp>
      <p:sp>
        <p:nvSpPr>
          <p:cNvPr id="3" name="Content Placeholder 2"/>
          <p:cNvSpPr>
            <a:spLocks noGrp="1"/>
          </p:cNvSpPr>
          <p:nvPr>
            <p:ph idx="1"/>
          </p:nvPr>
        </p:nvSpPr>
        <p:spPr>
          <a:xfrm>
            <a:off x="457200" y="1524000"/>
            <a:ext cx="8229600" cy="4830763"/>
          </a:xfrm>
        </p:spPr>
        <p:txBody>
          <a:bodyPr/>
          <a:lstStyle/>
          <a:p>
            <a:pPr lvl="0"/>
            <a:r>
              <a:rPr lang="en-US" sz="2800" dirty="0"/>
              <a:t>A viable, third party auditing system needs to be designed and funded to complement the jurisdictions’ verification protocols.  </a:t>
            </a:r>
            <a:endParaRPr lang="en-US" sz="2800" dirty="0" smtClean="0"/>
          </a:p>
          <a:p>
            <a:pPr lvl="0"/>
            <a:r>
              <a:rPr lang="en-US" sz="2800" dirty="0" smtClean="0"/>
              <a:t>The </a:t>
            </a:r>
            <a:r>
              <a:rPr lang="en-US" sz="2800" dirty="0"/>
              <a:t>individuals conducting the audit must have the expertise to understand the technical aspects of the BMPs and Bay Program accounting process</a:t>
            </a:r>
            <a:r>
              <a:rPr lang="en-US" sz="2800" dirty="0" smtClean="0"/>
              <a:t>.</a:t>
            </a:r>
            <a:endParaRPr lang="en-US" sz="2800" dirty="0"/>
          </a:p>
        </p:txBody>
      </p:sp>
    </p:spTree>
    <p:extLst>
      <p:ext uri="{BB962C8B-B14F-4D97-AF65-F5344CB8AC3E}">
        <p14:creationId xmlns:p14="http://schemas.microsoft.com/office/powerpoint/2010/main" val="10634338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US" dirty="0"/>
          </a:p>
        </p:txBody>
      </p:sp>
      <p:sp>
        <p:nvSpPr>
          <p:cNvPr id="3" name="Content Placeholder 2"/>
          <p:cNvSpPr>
            <a:spLocks noGrp="1"/>
          </p:cNvSpPr>
          <p:nvPr>
            <p:ph idx="1"/>
          </p:nvPr>
        </p:nvSpPr>
        <p:spPr/>
        <p:txBody>
          <a:bodyPr/>
          <a:lstStyle/>
          <a:p>
            <a:r>
              <a:rPr lang="en-US" sz="2800" dirty="0"/>
              <a:t>Coupling of the verified BMP information with water quality monitoring data collected on a small watershed scale is essential to verifying the performance of BMP systems and understanding where adaptive management adjustments would be beneficial, </a:t>
            </a:r>
            <a:endParaRPr lang="en-US" sz="2800" dirty="0" smtClean="0"/>
          </a:p>
          <a:p>
            <a:pPr lvl="1"/>
            <a:r>
              <a:rPr lang="en-US" sz="2400" dirty="0" smtClean="0"/>
              <a:t>particularly </a:t>
            </a:r>
            <a:r>
              <a:rPr lang="en-US" sz="2400" dirty="0"/>
              <a:t>in agriculturally dominated areas where Farm Bill privacy restrictions require the aggregation of BMP data to the small watershed scale.</a:t>
            </a:r>
          </a:p>
        </p:txBody>
      </p:sp>
    </p:spTree>
    <p:extLst>
      <p:ext uri="{BB962C8B-B14F-4D97-AF65-F5344CB8AC3E}">
        <p14:creationId xmlns:p14="http://schemas.microsoft.com/office/powerpoint/2010/main" val="333109744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lstStyle/>
          <a:p>
            <a:r>
              <a:rPr lang="en-US" sz="2800" dirty="0"/>
              <a:t>The public has a huge investment and stake in the success of the restoration of the Bay and its tributaries.  </a:t>
            </a:r>
            <a:endParaRPr lang="en-US" sz="2800" dirty="0" smtClean="0"/>
          </a:p>
          <a:p>
            <a:r>
              <a:rPr lang="en-US" sz="2800" dirty="0" smtClean="0"/>
              <a:t>Many </a:t>
            </a:r>
            <a:r>
              <a:rPr lang="en-US" sz="2800" dirty="0"/>
              <a:t>are making lifestyle and financial sacrifices and expect assurances that their actions and expenditures are not in vain.  </a:t>
            </a:r>
            <a:endParaRPr lang="en-US" sz="2800" dirty="0" smtClean="0"/>
          </a:p>
          <a:p>
            <a:r>
              <a:rPr lang="en-US" sz="2800" dirty="0" smtClean="0"/>
              <a:t>The </a:t>
            </a:r>
            <a:r>
              <a:rPr lang="en-US" sz="2800" dirty="0"/>
              <a:t>verification and audit process described here is essential to giving all of us the confidence that the Bay restoration effort is on the right track and is working as intended.</a:t>
            </a:r>
          </a:p>
        </p:txBody>
      </p:sp>
    </p:spTree>
    <p:extLst>
      <p:ext uri="{BB962C8B-B14F-4D97-AF65-F5344CB8AC3E}">
        <p14:creationId xmlns:p14="http://schemas.microsoft.com/office/powerpoint/2010/main" val="40910303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 for this project</a:t>
            </a:r>
            <a:endParaRPr lang="en-US" dirty="0"/>
          </a:p>
        </p:txBody>
      </p:sp>
      <p:sp>
        <p:nvSpPr>
          <p:cNvPr id="3" name="Content Placeholder 2"/>
          <p:cNvSpPr>
            <a:spLocks noGrp="1"/>
          </p:cNvSpPr>
          <p:nvPr>
            <p:ph idx="1"/>
          </p:nvPr>
        </p:nvSpPr>
        <p:spPr/>
        <p:txBody>
          <a:bodyPr/>
          <a:lstStyle/>
          <a:p>
            <a:r>
              <a:rPr lang="en-US" dirty="0" smtClean="0"/>
              <a:t>Complete review of jurisdictions’ verification protocols </a:t>
            </a:r>
          </a:p>
          <a:p>
            <a:pPr lvl="1"/>
            <a:r>
              <a:rPr lang="en-US" dirty="0" smtClean="0"/>
              <a:t>final versions to be published by EPA in January, 2016</a:t>
            </a:r>
          </a:p>
          <a:p>
            <a:r>
              <a:rPr lang="en-US" dirty="0" smtClean="0"/>
              <a:t>Design third party audit process, staffing and funding requirements</a:t>
            </a:r>
          </a:p>
          <a:p>
            <a:r>
              <a:rPr lang="en-US" dirty="0" smtClean="0"/>
              <a:t>Final report and recommendations - March, 2016</a:t>
            </a:r>
            <a:endParaRPr lang="en-US" dirty="0"/>
          </a:p>
        </p:txBody>
      </p:sp>
    </p:spTree>
    <p:extLst>
      <p:ext uri="{BB962C8B-B14F-4D97-AF65-F5344CB8AC3E}">
        <p14:creationId xmlns:p14="http://schemas.microsoft.com/office/powerpoint/2010/main" val="30815992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19200"/>
          </a:xfrm>
        </p:spPr>
        <p:txBody>
          <a:bodyPr/>
          <a:lstStyle/>
          <a:p>
            <a:r>
              <a:rPr lang="en-US" sz="3200" dirty="0" smtClean="0"/>
              <a:t>National Academy of Sciences - May</a:t>
            </a:r>
            <a:r>
              <a:rPr lang="en-US" sz="3200" dirty="0"/>
              <a:t>, 2011</a:t>
            </a:r>
          </a:p>
        </p:txBody>
      </p:sp>
      <p:sp>
        <p:nvSpPr>
          <p:cNvPr id="3" name="Content Placeholder 2"/>
          <p:cNvSpPr>
            <a:spLocks noGrp="1"/>
          </p:cNvSpPr>
          <p:nvPr>
            <p:ph idx="1"/>
          </p:nvPr>
        </p:nvSpPr>
        <p:spPr>
          <a:xfrm>
            <a:off x="457200" y="1219200"/>
            <a:ext cx="8229600" cy="4906963"/>
          </a:xfrm>
        </p:spPr>
        <p:txBody>
          <a:bodyPr/>
          <a:lstStyle/>
          <a:p>
            <a:r>
              <a:rPr lang="en-US" sz="2400" b="1" dirty="0" smtClean="0">
                <a:solidFill>
                  <a:srgbClr val="002060"/>
                </a:solidFill>
              </a:rPr>
              <a:t>“Achieving Nutrient and Sediment Reduction Goals in the Chesapeake Bay: An Evaluation of Program Strategies and Implementation”</a:t>
            </a:r>
          </a:p>
          <a:p>
            <a:pPr lvl="1"/>
            <a:endParaRPr lang="en-US" sz="2400" i="1" dirty="0" smtClean="0">
              <a:solidFill>
                <a:srgbClr val="002060"/>
              </a:solidFill>
            </a:endParaRPr>
          </a:p>
          <a:p>
            <a:pPr lvl="1"/>
            <a:r>
              <a:rPr lang="en-US" sz="2400" i="1" dirty="0" smtClean="0">
                <a:solidFill>
                  <a:srgbClr val="002060"/>
                </a:solidFill>
              </a:rPr>
              <a:t>“</a:t>
            </a:r>
            <a:r>
              <a:rPr lang="en-US" sz="2400" i="1" dirty="0">
                <a:solidFill>
                  <a:srgbClr val="002060"/>
                </a:solidFill>
              </a:rPr>
              <a:t>Accurate tracking of BMPs is of paramount importance because the CBP relies upon the resulting data to estimate current and future nutrient and sediment loads to the Bay</a:t>
            </a:r>
            <a:r>
              <a:rPr lang="en-US" sz="2400" i="1" dirty="0" smtClean="0">
                <a:solidFill>
                  <a:srgbClr val="002060"/>
                </a:solidFill>
              </a:rPr>
              <a:t>.”</a:t>
            </a:r>
            <a:endParaRPr lang="en-US" sz="2400" dirty="0">
              <a:solidFill>
                <a:srgbClr val="002060"/>
              </a:solidFill>
            </a:endParaRPr>
          </a:p>
        </p:txBody>
      </p:sp>
    </p:spTree>
    <p:extLst>
      <p:ext uri="{BB962C8B-B14F-4D97-AF65-F5344CB8AC3E}">
        <p14:creationId xmlns:p14="http://schemas.microsoft.com/office/powerpoint/2010/main" val="27802644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19200"/>
          </a:xfrm>
        </p:spPr>
        <p:txBody>
          <a:bodyPr/>
          <a:lstStyle/>
          <a:p>
            <a:r>
              <a:rPr lang="en-US" sz="3200" dirty="0" smtClean="0"/>
              <a:t>National Academy of Sciences - May</a:t>
            </a:r>
            <a:r>
              <a:rPr lang="en-US" sz="3200" dirty="0"/>
              <a:t>, 2011</a:t>
            </a:r>
          </a:p>
        </p:txBody>
      </p:sp>
      <p:sp>
        <p:nvSpPr>
          <p:cNvPr id="3" name="Content Placeholder 2"/>
          <p:cNvSpPr>
            <a:spLocks noGrp="1"/>
          </p:cNvSpPr>
          <p:nvPr>
            <p:ph idx="1"/>
          </p:nvPr>
        </p:nvSpPr>
        <p:spPr>
          <a:xfrm>
            <a:off x="457200" y="1219200"/>
            <a:ext cx="8229600" cy="4906963"/>
          </a:xfrm>
        </p:spPr>
        <p:txBody>
          <a:bodyPr/>
          <a:lstStyle/>
          <a:p>
            <a:r>
              <a:rPr lang="en-US" sz="2400" b="1" dirty="0" smtClean="0">
                <a:solidFill>
                  <a:srgbClr val="002060"/>
                </a:solidFill>
              </a:rPr>
              <a:t>“Achieving Nutrient and Sediment Reduction Goals in the Chesapeake Bay: An Evaluation of Program Strategies and Implementation”</a:t>
            </a:r>
          </a:p>
          <a:p>
            <a:pPr lvl="1"/>
            <a:endParaRPr lang="en-US" sz="2400" i="1" dirty="0" smtClean="0">
              <a:solidFill>
                <a:srgbClr val="002060"/>
              </a:solidFill>
            </a:endParaRPr>
          </a:p>
          <a:p>
            <a:pPr lvl="1"/>
            <a:r>
              <a:rPr lang="en-US" sz="2400" i="1" dirty="0" smtClean="0">
                <a:solidFill>
                  <a:srgbClr val="002060"/>
                </a:solidFill>
              </a:rPr>
              <a:t>“</a:t>
            </a:r>
            <a:r>
              <a:rPr lang="en-US" sz="2400" i="1" dirty="0">
                <a:solidFill>
                  <a:srgbClr val="002060"/>
                </a:solidFill>
              </a:rPr>
              <a:t>The current accounting of BMPs is not consistent across the Bay jurisdictions.  Additionally, given that some source-sector BMPs are not tracked in all jurisdictions, the current accounting cannot on the whole be viewed as accurate.”</a:t>
            </a:r>
            <a:endParaRPr lang="en-US" sz="2400" dirty="0">
              <a:solidFill>
                <a:srgbClr val="002060"/>
              </a:solidFill>
            </a:endParaRPr>
          </a:p>
          <a:p>
            <a:pPr lvl="1"/>
            <a:endParaRPr lang="en-US" sz="2000" dirty="0"/>
          </a:p>
        </p:txBody>
      </p:sp>
    </p:spTree>
    <p:extLst>
      <p:ext uri="{BB962C8B-B14F-4D97-AF65-F5344CB8AC3E}">
        <p14:creationId xmlns:p14="http://schemas.microsoft.com/office/powerpoint/2010/main" val="37024981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19200"/>
          </a:xfrm>
        </p:spPr>
        <p:txBody>
          <a:bodyPr/>
          <a:lstStyle/>
          <a:p>
            <a:r>
              <a:rPr lang="en-US" sz="3200" dirty="0" smtClean="0"/>
              <a:t>National Academy of Sciences - May</a:t>
            </a:r>
            <a:r>
              <a:rPr lang="en-US" sz="3200" dirty="0"/>
              <a:t>, 2011</a:t>
            </a:r>
          </a:p>
        </p:txBody>
      </p:sp>
      <p:sp>
        <p:nvSpPr>
          <p:cNvPr id="3" name="Content Placeholder 2"/>
          <p:cNvSpPr>
            <a:spLocks noGrp="1"/>
          </p:cNvSpPr>
          <p:nvPr>
            <p:ph idx="1"/>
          </p:nvPr>
        </p:nvSpPr>
        <p:spPr>
          <a:xfrm>
            <a:off x="457200" y="1219200"/>
            <a:ext cx="8229600" cy="4906963"/>
          </a:xfrm>
        </p:spPr>
        <p:txBody>
          <a:bodyPr/>
          <a:lstStyle/>
          <a:p>
            <a:r>
              <a:rPr lang="en-US" sz="2400" b="1" dirty="0" smtClean="0">
                <a:solidFill>
                  <a:srgbClr val="002060"/>
                </a:solidFill>
              </a:rPr>
              <a:t>“Achieving Nutrient and Sediment Reduction Goals in the Chesapeake Bay: An Evaluation of Program Strategies and Implementation”</a:t>
            </a:r>
          </a:p>
          <a:p>
            <a:pPr lvl="1"/>
            <a:endParaRPr lang="en-US" sz="2400" i="1" dirty="0" smtClean="0">
              <a:solidFill>
                <a:srgbClr val="002060"/>
              </a:solidFill>
            </a:endParaRPr>
          </a:p>
          <a:p>
            <a:pPr lvl="1"/>
            <a:r>
              <a:rPr lang="en-US" sz="2400" i="1" dirty="0" smtClean="0">
                <a:solidFill>
                  <a:srgbClr val="002060"/>
                </a:solidFill>
              </a:rPr>
              <a:t>“The committee was unable to determine the reliability and accuracy of the BMP data reported by the Bay jurisdictions.  </a:t>
            </a:r>
            <a:r>
              <a:rPr lang="en-US" sz="2400" b="1" i="1" dirty="0" smtClean="0">
                <a:solidFill>
                  <a:srgbClr val="002060"/>
                </a:solidFill>
              </a:rPr>
              <a:t>Independent (third-party) auditing of the tracking and accounting at state and local levels would be necessary to ensure the reliability and accuracy of the data reported.” </a:t>
            </a:r>
          </a:p>
        </p:txBody>
      </p:sp>
    </p:spTree>
    <p:extLst>
      <p:ext uri="{BB962C8B-B14F-4D97-AF65-F5344CB8AC3E}">
        <p14:creationId xmlns:p14="http://schemas.microsoft.com/office/powerpoint/2010/main" val="30990208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lstStyle/>
          <a:p>
            <a:pPr marL="0" indent="0">
              <a:buNone/>
            </a:pPr>
            <a:r>
              <a:rPr lang="en-US" dirty="0" smtClean="0"/>
              <a:t>Millions of dollars are being expended in the public and private sectors to design and put pollution controls into action for pollution sources throughout the watershed.</a:t>
            </a:r>
          </a:p>
          <a:p>
            <a:pPr marL="0" indent="0">
              <a:buNone/>
            </a:pPr>
            <a:endParaRPr lang="en-US" sz="800" dirty="0" smtClean="0"/>
          </a:p>
          <a:p>
            <a:r>
              <a:rPr lang="en-US" sz="2400" dirty="0" smtClean="0"/>
              <a:t>How can the public be assured that the necessary pollution control actions are being taken?  </a:t>
            </a:r>
          </a:p>
          <a:p>
            <a:r>
              <a:rPr lang="en-US" sz="2400" dirty="0" smtClean="0"/>
              <a:t>Are the pollution controls properly designed, installed, operated and maintained?</a:t>
            </a:r>
          </a:p>
          <a:p>
            <a:r>
              <a:rPr lang="en-US" sz="2400" dirty="0" smtClean="0"/>
              <a:t>Are the results being properly measured and reported?</a:t>
            </a:r>
          </a:p>
          <a:p>
            <a:r>
              <a:rPr lang="en-US" sz="2400" dirty="0" smtClean="0"/>
              <a:t>How long will the controls continue to function?</a:t>
            </a:r>
          </a:p>
          <a:p>
            <a:r>
              <a:rPr lang="en-US" sz="2400" dirty="0" smtClean="0"/>
              <a:t>Are they being restored or replaced when they reach the end of their useful life?</a:t>
            </a:r>
          </a:p>
          <a:p>
            <a:endParaRPr lang="en-US" dirty="0"/>
          </a:p>
        </p:txBody>
      </p:sp>
    </p:spTree>
    <p:extLst>
      <p:ext uri="{BB962C8B-B14F-4D97-AF65-F5344CB8AC3E}">
        <p14:creationId xmlns:p14="http://schemas.microsoft.com/office/powerpoint/2010/main" val="1409896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19200"/>
          </a:xfrm>
        </p:spPr>
        <p:txBody>
          <a:bodyPr/>
          <a:lstStyle/>
          <a:p>
            <a:r>
              <a:rPr lang="en-US" dirty="0" smtClean="0"/>
              <a:t>Goal of this project</a:t>
            </a:r>
            <a:endParaRPr lang="en-US" dirty="0"/>
          </a:p>
        </p:txBody>
      </p:sp>
      <p:sp>
        <p:nvSpPr>
          <p:cNvPr id="3" name="Content Placeholder 2"/>
          <p:cNvSpPr>
            <a:spLocks noGrp="1"/>
          </p:cNvSpPr>
          <p:nvPr>
            <p:ph idx="1"/>
          </p:nvPr>
        </p:nvSpPr>
        <p:spPr/>
        <p:txBody>
          <a:bodyPr/>
          <a:lstStyle/>
          <a:p>
            <a:r>
              <a:rPr lang="en-US" sz="2800" dirty="0" smtClean="0"/>
              <a:t>Ensure that the federal, state and local agencies overseeing the Bay restoration put in place: </a:t>
            </a:r>
          </a:p>
          <a:p>
            <a:pPr lvl="1"/>
            <a:r>
              <a:rPr lang="en-US" sz="2400" dirty="0" smtClean="0"/>
              <a:t>a fully transparent accounting and verification system that can answer these questions; and </a:t>
            </a:r>
          </a:p>
          <a:p>
            <a:pPr lvl="1"/>
            <a:r>
              <a:rPr lang="en-US" sz="2400" dirty="0" smtClean="0"/>
              <a:t>an independent, third party audit process that will demonstrate to the public that the restoration is effective and is being carried out in an efficient manner that makes best use of available resources.</a:t>
            </a:r>
            <a:endParaRPr lang="en-US" sz="2400" dirty="0"/>
          </a:p>
        </p:txBody>
      </p:sp>
    </p:spTree>
    <p:extLst>
      <p:ext uri="{BB962C8B-B14F-4D97-AF65-F5344CB8AC3E}">
        <p14:creationId xmlns:p14="http://schemas.microsoft.com/office/powerpoint/2010/main" val="15210376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19200"/>
          </a:xfrm>
        </p:spPr>
        <p:txBody>
          <a:bodyPr/>
          <a:lstStyle/>
          <a:p>
            <a:r>
              <a:rPr lang="en-US" dirty="0" smtClean="0"/>
              <a:t>Objective of this project</a:t>
            </a:r>
            <a:endParaRPr lang="en-US" dirty="0"/>
          </a:p>
        </p:txBody>
      </p:sp>
      <p:sp>
        <p:nvSpPr>
          <p:cNvPr id="3" name="Content Placeholder 2"/>
          <p:cNvSpPr>
            <a:spLocks noGrp="1"/>
          </p:cNvSpPr>
          <p:nvPr>
            <p:ph idx="1"/>
          </p:nvPr>
        </p:nvSpPr>
        <p:spPr>
          <a:xfrm>
            <a:off x="457200" y="1295400"/>
            <a:ext cx="8229600" cy="4830763"/>
          </a:xfrm>
        </p:spPr>
        <p:txBody>
          <a:bodyPr/>
          <a:lstStyle/>
          <a:p>
            <a:r>
              <a:rPr lang="en-US" sz="2800" dirty="0" smtClean="0"/>
              <a:t>Design and describe an effective independent third-party auditing process, including the type of staff and funding needed to:</a:t>
            </a:r>
          </a:p>
          <a:p>
            <a:pPr lvl="1"/>
            <a:r>
              <a:rPr lang="en-US" sz="2400" dirty="0" smtClean="0"/>
              <a:t>Review the jurisdictions' and agencies' reporting and verification procedures; </a:t>
            </a:r>
          </a:p>
          <a:p>
            <a:pPr lvl="1"/>
            <a:r>
              <a:rPr lang="en-US" sz="2400" dirty="0"/>
              <a:t>E</a:t>
            </a:r>
            <a:r>
              <a:rPr lang="en-US" sz="2400" dirty="0" smtClean="0"/>
              <a:t>nsure that there is transparent and accurate accounting of BMP implementation and progress in meeting the requirements of the Bay Watershed Implementation Plans; and, </a:t>
            </a:r>
          </a:p>
          <a:p>
            <a:pPr lvl="1"/>
            <a:r>
              <a:rPr lang="en-US" sz="2400" dirty="0"/>
              <a:t>R</a:t>
            </a:r>
            <a:r>
              <a:rPr lang="en-US" sz="2400" dirty="0" smtClean="0"/>
              <a:t>egularly report the findings of the audit to the public.</a:t>
            </a:r>
            <a:endParaRPr lang="en-US" sz="2400" dirty="0"/>
          </a:p>
        </p:txBody>
      </p:sp>
    </p:spTree>
    <p:extLst>
      <p:ext uri="{BB962C8B-B14F-4D97-AF65-F5344CB8AC3E}">
        <p14:creationId xmlns:p14="http://schemas.microsoft.com/office/powerpoint/2010/main" val="31365192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19200"/>
          </a:xfrm>
        </p:spPr>
        <p:txBody>
          <a:bodyPr/>
          <a:lstStyle/>
          <a:p>
            <a:r>
              <a:rPr lang="en-US" dirty="0" err="1" smtClean="0"/>
              <a:t>Workplan</a:t>
            </a:r>
            <a:endParaRPr lang="en-US" dirty="0"/>
          </a:p>
        </p:txBody>
      </p:sp>
      <p:sp>
        <p:nvSpPr>
          <p:cNvPr id="3" name="Content Placeholder 2"/>
          <p:cNvSpPr>
            <a:spLocks noGrp="1"/>
          </p:cNvSpPr>
          <p:nvPr>
            <p:ph idx="1"/>
          </p:nvPr>
        </p:nvSpPr>
        <p:spPr>
          <a:xfrm>
            <a:off x="457200" y="1295400"/>
            <a:ext cx="8229600" cy="4830763"/>
          </a:xfrm>
        </p:spPr>
        <p:txBody>
          <a:bodyPr/>
          <a:lstStyle/>
          <a:p>
            <a:pPr marL="457200" indent="-457200">
              <a:buAutoNum type="arabicParenR"/>
            </a:pPr>
            <a:r>
              <a:rPr lang="en-US" sz="2400" dirty="0" smtClean="0"/>
              <a:t>Review verification processes in other major restoration efforts and compare these to the CBP Verification Framework</a:t>
            </a:r>
          </a:p>
          <a:p>
            <a:pPr marL="457200" indent="-457200">
              <a:buAutoNum type="arabicParenR"/>
            </a:pPr>
            <a:r>
              <a:rPr lang="en-US" sz="2400" dirty="0" smtClean="0"/>
              <a:t>Meet with key Bay Program participants and others to get their comments on the CBP Verification Framework and the attributes required for an independent, third party audit process </a:t>
            </a:r>
          </a:p>
          <a:p>
            <a:pPr marL="457200" indent="-457200">
              <a:buAutoNum type="arabicParenR"/>
            </a:pPr>
            <a:r>
              <a:rPr lang="en-US" sz="2400" dirty="0" smtClean="0"/>
              <a:t>Review the work of the CBP “Independent Verification Review Panel”, the jurisdictions’ proposed actions to meet the requirements of the framework and the final EPA approved verification process</a:t>
            </a:r>
          </a:p>
          <a:p>
            <a:pPr marL="457200" indent="-457200">
              <a:buAutoNum type="arabicParenR"/>
            </a:pPr>
            <a:r>
              <a:rPr lang="en-US" sz="2400" dirty="0" smtClean="0"/>
              <a:t>Design audit process and determine staffing and funding needs</a:t>
            </a:r>
            <a:endParaRPr lang="en-US" sz="2400" dirty="0"/>
          </a:p>
        </p:txBody>
      </p:sp>
    </p:spTree>
    <p:extLst>
      <p:ext uri="{BB962C8B-B14F-4D97-AF65-F5344CB8AC3E}">
        <p14:creationId xmlns:p14="http://schemas.microsoft.com/office/powerpoint/2010/main" val="19396438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47800"/>
          </a:xfrm>
        </p:spPr>
        <p:txBody>
          <a:bodyPr/>
          <a:lstStyle/>
          <a:p>
            <a:r>
              <a:rPr lang="en-US" dirty="0" smtClean="0"/>
              <a:t>BMP Verification Review Status</a:t>
            </a:r>
            <a:endParaRPr lang="en-US" dirty="0"/>
          </a:p>
        </p:txBody>
      </p:sp>
      <p:sp>
        <p:nvSpPr>
          <p:cNvPr id="3" name="Content Placeholder 2"/>
          <p:cNvSpPr>
            <a:spLocks noGrp="1"/>
          </p:cNvSpPr>
          <p:nvPr>
            <p:ph idx="1"/>
          </p:nvPr>
        </p:nvSpPr>
        <p:spPr>
          <a:xfrm>
            <a:off x="304800" y="1600200"/>
            <a:ext cx="8534400" cy="4525963"/>
          </a:xfrm>
        </p:spPr>
        <p:txBody>
          <a:bodyPr/>
          <a:lstStyle/>
          <a:p>
            <a:r>
              <a:rPr lang="en-US" dirty="0" smtClean="0"/>
              <a:t>Aug 27-28 - Final Meeting of Review Panel</a:t>
            </a:r>
          </a:p>
          <a:p>
            <a:r>
              <a:rPr lang="en-US" dirty="0" smtClean="0"/>
              <a:t>Sep 4</a:t>
            </a:r>
            <a:r>
              <a:rPr lang="en-US" dirty="0"/>
              <a:t> </a:t>
            </a:r>
            <a:r>
              <a:rPr lang="en-US" dirty="0" smtClean="0"/>
              <a:t>- Summary </a:t>
            </a:r>
            <a:r>
              <a:rPr lang="en-US" dirty="0"/>
              <a:t>of comments distributed </a:t>
            </a:r>
            <a:endParaRPr lang="en-US" dirty="0" smtClean="0"/>
          </a:p>
          <a:p>
            <a:r>
              <a:rPr lang="en-US" dirty="0" smtClean="0"/>
              <a:t>Sep 30: Presentation </a:t>
            </a:r>
            <a:r>
              <a:rPr lang="en-US" dirty="0"/>
              <a:t>to </a:t>
            </a:r>
            <a:r>
              <a:rPr lang="en-US" dirty="0" smtClean="0"/>
              <a:t>Mgmt. </a:t>
            </a:r>
            <a:r>
              <a:rPr lang="en-US" dirty="0"/>
              <a:t>Board </a:t>
            </a:r>
            <a:endParaRPr lang="en-US" dirty="0" smtClean="0"/>
          </a:p>
          <a:p>
            <a:r>
              <a:rPr lang="en-US" dirty="0" smtClean="0"/>
              <a:t>Oct 16: Presentation to PSC</a:t>
            </a:r>
          </a:p>
          <a:p>
            <a:r>
              <a:rPr lang="en-US" dirty="0" smtClean="0"/>
              <a:t>Nov 16: Jurisdiction plans due to EPA</a:t>
            </a:r>
          </a:p>
          <a:p>
            <a:r>
              <a:rPr lang="en-US" dirty="0" smtClean="0"/>
              <a:t>Dec 18: EPA review complete</a:t>
            </a:r>
          </a:p>
          <a:p>
            <a:r>
              <a:rPr lang="en-US" dirty="0" smtClean="0"/>
              <a:t>Jan 2016: EPA reports out to public </a:t>
            </a:r>
          </a:p>
          <a:p>
            <a:endParaRPr lang="en-US" dirty="0"/>
          </a:p>
        </p:txBody>
      </p:sp>
    </p:spTree>
    <p:extLst>
      <p:ext uri="{BB962C8B-B14F-4D97-AF65-F5344CB8AC3E}">
        <p14:creationId xmlns:p14="http://schemas.microsoft.com/office/powerpoint/2010/main" val="1220347340"/>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160</TotalTime>
  <Words>1082</Words>
  <Application>Microsoft Office PowerPoint</Application>
  <PresentationFormat>On-screen Show (4:3)</PresentationFormat>
  <Paragraphs>77</Paragraphs>
  <Slides>18</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18</vt:i4>
      </vt:variant>
    </vt:vector>
  </HeadingPairs>
  <TitlesOfParts>
    <vt:vector size="20" baseType="lpstr">
      <vt:lpstr>Arial</vt:lpstr>
      <vt:lpstr>Default Design</vt:lpstr>
      <vt:lpstr>How can we make sure the Chesapeake Bay Restoration really works? </vt:lpstr>
      <vt:lpstr>National Academy of Sciences - May, 2011</vt:lpstr>
      <vt:lpstr>National Academy of Sciences - May, 2011</vt:lpstr>
      <vt:lpstr>National Academy of Sciences - May, 2011</vt:lpstr>
      <vt:lpstr>PowerPoint Presentation</vt:lpstr>
      <vt:lpstr>Goal of this project</vt:lpstr>
      <vt:lpstr>Objective of this project</vt:lpstr>
      <vt:lpstr>Workplan</vt:lpstr>
      <vt:lpstr>BMP Verification Review Status</vt:lpstr>
      <vt:lpstr>PowerPoint Presentation</vt:lpstr>
      <vt:lpstr>What is needed for effective verification?</vt:lpstr>
      <vt:lpstr>Independent third party audits</vt:lpstr>
      <vt:lpstr>Third party auditing process </vt:lpstr>
      <vt:lpstr>Recommendations</vt:lpstr>
      <vt:lpstr>Recommendations</vt:lpstr>
      <vt:lpstr>Recommendations</vt:lpstr>
      <vt:lpstr>Conclusion</vt:lpstr>
      <vt:lpstr>Next steps for this project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can we make sure the Chesapeake Bay Restoration really works?</dc:title>
  <dc:creator>General</dc:creator>
  <cp:lastModifiedBy>Robert Summers</cp:lastModifiedBy>
  <cp:revision>17</cp:revision>
  <dcterms:created xsi:type="dcterms:W3CDTF">2015-09-12T15:04:57Z</dcterms:created>
  <dcterms:modified xsi:type="dcterms:W3CDTF">2015-09-16T15:53:35Z</dcterms:modified>
</cp:coreProperties>
</file>