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2DD04C-CF46-474A-B369-2A9588B5F9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64DCF85-8BDF-4C1D-887B-6F6D23EE06F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 we making progress?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 smtClean="0"/>
              <a:t>Gina Hunt</a:t>
            </a:r>
          </a:p>
          <a:p>
            <a:r>
              <a:rPr lang="en-US" dirty="0" smtClean="0"/>
              <a:t>MD. Department of natural Resources</a:t>
            </a:r>
            <a:endParaRPr lang="en-US" dirty="0"/>
          </a:p>
        </p:txBody>
      </p:sp>
      <p:sp>
        <p:nvSpPr>
          <p:cNvPr id="4" name="Shape 61"/>
          <p:cNvSpPr txBox="1">
            <a:spLocks noGrp="1"/>
          </p:cNvSpPr>
          <p:nvPr>
            <p:ph type="ctrTitle"/>
          </p:nvPr>
        </p:nvSpPr>
        <p:spPr>
          <a:xfrm>
            <a:off x="457200" y="381000"/>
            <a:ext cx="8229600" cy="175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Chesapeake Bay Watershed Agreement </a:t>
            </a:r>
            <a:r>
              <a:rPr lang="en" sz="3600" i="1" dirty="0"/>
              <a:t>Outcomes</a:t>
            </a:r>
            <a:r>
              <a:rPr lang="en" sz="3600" dirty="0"/>
              <a:t> and </a:t>
            </a:r>
            <a:r>
              <a:rPr lang="en" sz="3600" i="1" dirty="0" smtClean="0"/>
              <a:t>Phase </a:t>
            </a:r>
            <a:r>
              <a:rPr lang="en" sz="3600" i="1" dirty="0"/>
              <a:t>III </a:t>
            </a:r>
            <a:r>
              <a:rPr lang="en" sz="3600" i="1" dirty="0" smtClean="0"/>
              <a:t>WIPs</a:t>
            </a:r>
            <a:endParaRPr lang="en" sz="3600" i="1" dirty="0"/>
          </a:p>
        </p:txBody>
      </p:sp>
    </p:spTree>
    <p:extLst>
      <p:ext uri="{BB962C8B-B14F-4D97-AF65-F5344CB8AC3E}">
        <p14:creationId xmlns:p14="http://schemas.microsoft.com/office/powerpoint/2010/main" val="8507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Process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hape 87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ct val="100000"/>
              <a:buFont typeface="Source Sans Pro"/>
              <a:buNone/>
              <a:defRPr sz="3000" b="0" i="0" u="none" strike="noStrike" cap="none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Small Group of Outcome Coordinators was formed based on the Management Board recommendation. Led by Nicki Kasi (PA Board Member).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Bay Program surveyed the following partners to determine their interest: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Virginia, Maryland, District of Columbia, West Virginia, Pennsylvania, Delaware, New York,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Department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of Defense/ Department of Navy</a:t>
            </a:r>
            <a:endParaRPr lang="en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61722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" sz="2000" i="1" dirty="0"/>
          </a:p>
        </p:txBody>
      </p:sp>
      <p:sp>
        <p:nvSpPr>
          <p:cNvPr id="5" name="Shape 87"/>
          <p:cNvSpPr txBox="1">
            <a:spLocks/>
          </p:cNvSpPr>
          <p:nvPr/>
        </p:nvSpPr>
        <p:spPr>
          <a:xfrm>
            <a:off x="146899" y="4303487"/>
            <a:ext cx="7077470" cy="1046400"/>
          </a:xfrm>
          <a:prstGeom prst="rect">
            <a:avLst/>
          </a:prstGeom>
        </p:spPr>
        <p:txBody>
          <a:bodyPr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en" sz="2000" i="1" dirty="0"/>
          </a:p>
        </p:txBody>
      </p:sp>
    </p:spTree>
    <p:extLst>
      <p:ext uri="{BB962C8B-B14F-4D97-AF65-F5344CB8AC3E}">
        <p14:creationId xmlns:p14="http://schemas.microsoft.com/office/powerpoint/2010/main" val="3695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Survey Questions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hape 92"/>
          <p:cNvSpPr txBox="1"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Which outcomes would your jurisdiction be interested in incorporating into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III WIP </a:t>
            </a:r>
            <a:r>
              <a:rPr lang="en-US" dirty="0">
                <a:solidFill>
                  <a:srgbClr val="00B0F0"/>
                </a:solidFill>
              </a:rPr>
              <a:t>development and/or implementation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Which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outcomes would your jurisdiction be interested in incorporating into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III WIP </a:t>
            </a:r>
            <a:r>
              <a:rPr lang="en-US" dirty="0">
                <a:solidFill>
                  <a:srgbClr val="00B0F0"/>
                </a:solidFill>
              </a:rPr>
              <a:t>outreach and communication materials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each outcome, what </a:t>
            </a:r>
            <a:r>
              <a:rPr lang="en-US" dirty="0" smtClean="0">
                <a:solidFill>
                  <a:srgbClr val="00B0F0"/>
                </a:solidFill>
              </a:rPr>
              <a:t>kind </a:t>
            </a:r>
            <a:r>
              <a:rPr lang="en-US" dirty="0">
                <a:solidFill>
                  <a:srgbClr val="00B0F0"/>
                </a:solidFill>
              </a:rPr>
              <a:t>of materials/tools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would be helpful to your jurisdiction?</a:t>
            </a:r>
            <a:endParaRPr lang="en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" dirty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" dirty="0"/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066800" y="4191000"/>
            <a:ext cx="6713400" cy="1093200"/>
          </a:xfrm>
          <a:prstGeom prst="rect">
            <a:avLst/>
          </a:prstGeom>
        </p:spPr>
        <p:txBody>
          <a:bodyPr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7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Phase III WIP 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</a:rPr>
              <a:t>Development or Implementation</a:t>
            </a:r>
            <a:endParaRPr lang="en-US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8059393" cy="4918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600200"/>
            <a:ext cx="7315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Phase III WIP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Development or Implementation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8059393" cy="491884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86" y="3124200"/>
            <a:ext cx="7399228" cy="1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295400"/>
            <a:ext cx="8839200" cy="6924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After reviewing the survey results, the action team </a:t>
            </a:r>
            <a:r>
              <a:rPr lang="en-US" sz="1300" dirty="0" smtClean="0"/>
              <a:t>decided to select outcomes that scored </a:t>
            </a:r>
            <a:r>
              <a:rPr lang="en-US" sz="1300" dirty="0"/>
              <a:t>a four or above on the </a:t>
            </a:r>
            <a:r>
              <a:rPr lang="en-US" sz="1300" dirty="0" smtClean="0"/>
              <a:t>development/implementation graph. These are: fish </a:t>
            </a:r>
            <a:r>
              <a:rPr lang="en-US" sz="1300" dirty="0"/>
              <a:t>habitat, brook trout, SAV, forest buffers, tree canopy, toxics, healthy watersheds, protected lands, climate resiliency, public access, wetlands, and stream </a:t>
            </a:r>
            <a:r>
              <a:rPr lang="en-US" sz="1300" dirty="0" smtClean="0"/>
              <a:t>health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139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kind of materials/tools would be helpful to your jurisdiction?</a:t>
            </a:r>
            <a:endParaRPr lang="en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hape 92"/>
          <p:cNvSpPr txBox="1">
            <a:spLocks noGrp="1"/>
          </p:cNvSpPr>
          <p:nvPr>
            <p:ph sz="quarter" idx="1"/>
          </p:nvPr>
        </p:nvSpPr>
        <p:spPr>
          <a:xfrm>
            <a:off x="304800" y="1447800"/>
            <a:ext cx="8503920" cy="495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Fact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sheets are good for practitioners (MD, PA)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Local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government fact sheet (WV, PA)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Info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sheets and PSAs (DE, VA, WV, PA)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Quantitative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data on co-benefits and cost savings (DC)</a:t>
            </a:r>
          </a:p>
          <a:p>
            <a:pPr lvl="1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Data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that can be integrated into CAST (DC)</a:t>
            </a:r>
          </a:p>
          <a:p>
            <a:pPr lvl="1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Strawman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CAST scenarios (WV)</a:t>
            </a:r>
          </a:p>
          <a:p>
            <a:pPr lvl="1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Economic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growth associated with cleaning up a fishery (WV)</a:t>
            </a:r>
          </a:p>
          <a:p>
            <a:pPr lvl="1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Webinar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trainings for CAST, MAST (WV)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Case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studies (DC, VA)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Technical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, funding sources (DC)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Tools/materials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to help farmers understand the benefits and cost-effectiveness of</a:t>
            </a:r>
          </a:p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buffers (DE)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Summary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of actions across watershed to demonstrate partner involvement (VA, PA)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Concise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summary of multi-benefit BMPs and policy approaches (WV, NY, DoD/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</a:rPr>
              <a:t>DoN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, PA)</a:t>
            </a:r>
          </a:p>
          <a:p>
            <a:pPr lvl="1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Focus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on local stream health and flood protection (NY)</a:t>
            </a:r>
          </a:p>
          <a:p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Website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of searchable BMPs (WV)</a:t>
            </a:r>
          </a:p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Weighting of practices relative to their benefits (Simple summary of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</a:rPr>
              <a:t>Tetratech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 Project) (PA)</a:t>
            </a:r>
          </a:p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Supplement BMP Compendium now being done with Benefits and Outcome Information (PA)</a:t>
            </a:r>
            <a:endParaRPr lang="en" sz="15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066800" y="4191000"/>
            <a:ext cx="6713400" cy="1093200"/>
          </a:xfrm>
          <a:prstGeom prst="rect">
            <a:avLst/>
          </a:prstGeom>
        </p:spPr>
        <p:txBody>
          <a:bodyPr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45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67200" y="975752"/>
            <a:ext cx="685800" cy="5482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066800" y="4191000"/>
            <a:ext cx="6713400" cy="1093200"/>
          </a:xfrm>
          <a:prstGeom prst="rect">
            <a:avLst/>
          </a:prstGeom>
        </p:spPr>
        <p:txBody>
          <a:bodyPr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 </a:t>
            </a:r>
            <a:endParaRPr lang="e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8" t="10205" r="1123" b="13877"/>
          <a:stretch/>
        </p:blipFill>
        <p:spPr bwMode="auto">
          <a:xfrm>
            <a:off x="4572000" y="975752"/>
            <a:ext cx="4433597" cy="529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in Process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2" t="58043" r="27278" b="14665"/>
          <a:stretch/>
        </p:blipFill>
        <p:spPr bwMode="auto">
          <a:xfrm>
            <a:off x="163764" y="4572000"/>
            <a:ext cx="6251510" cy="222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92"/>
          <p:cNvSpPr txBox="1">
            <a:spLocks/>
          </p:cNvSpPr>
          <p:nvPr/>
        </p:nvSpPr>
        <p:spPr>
          <a:xfrm>
            <a:off x="171540" y="1447800"/>
            <a:ext cx="3867060" cy="2743200"/>
          </a:xfrm>
          <a:prstGeom prst="rect">
            <a:avLst/>
          </a:prstGeom>
        </p:spPr>
        <p:txBody>
          <a:bodyPr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Fact sheets are good for practitioners (MD, PA)</a:t>
            </a:r>
          </a:p>
          <a:p>
            <a:r>
              <a:rPr lang="en-US" sz="1500" dirty="0" smtClean="0"/>
              <a:t>Local government fact sheet (WV, PA)</a:t>
            </a:r>
          </a:p>
          <a:p>
            <a:r>
              <a:rPr lang="en-US" sz="1500" dirty="0" smtClean="0"/>
              <a:t>Info sheets and PSAs (DE, VA, WV, PA)</a:t>
            </a:r>
          </a:p>
          <a:p>
            <a:r>
              <a:rPr lang="en-US" sz="1500" dirty="0" smtClean="0"/>
              <a:t>Weighting of practices relative to their benefits (Simple summary of </a:t>
            </a:r>
            <a:r>
              <a:rPr lang="en-US" sz="1500" dirty="0" err="1" smtClean="0"/>
              <a:t>Tetratech</a:t>
            </a:r>
            <a:r>
              <a:rPr lang="en-US" sz="1500" dirty="0" smtClean="0"/>
              <a:t> Project) (PA)</a:t>
            </a:r>
          </a:p>
          <a:p>
            <a:r>
              <a:rPr lang="en-US" sz="1500" dirty="0" smtClean="0"/>
              <a:t>Supplement BMP Compendium now being done with Benefits and Outcome Information (PA)</a:t>
            </a:r>
            <a:endParaRPr lang="en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-US" sz="1500" dirty="0" smtClean="0"/>
          </a:p>
          <a:p>
            <a:endParaRPr lang="en" sz="1500" dirty="0"/>
          </a:p>
        </p:txBody>
      </p:sp>
    </p:spTree>
    <p:extLst>
      <p:ext uri="{BB962C8B-B14F-4D97-AF65-F5344CB8AC3E}">
        <p14:creationId xmlns:p14="http://schemas.microsoft.com/office/powerpoint/2010/main" val="24516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Next Steps</a:t>
            </a:r>
            <a:endParaRPr lang="en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hape 92"/>
          <p:cNvSpPr txBox="1">
            <a:spLocks noGrp="1"/>
          </p:cNvSpPr>
          <p:nvPr>
            <p:ph sz="quarter" idx="1"/>
          </p:nvPr>
        </p:nvSpPr>
        <p:spPr>
          <a:xfrm>
            <a:off x="304800" y="1447800"/>
            <a:ext cx="8503920" cy="495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Discuss weighted table of BMPs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practices relative to their benefits (Simple summary of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Tetratech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Project)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Develop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Co-Benefits language for the WIP Document 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Develop Fact sheets for each requested Outcome. </a:t>
            </a: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066800" y="4191000"/>
            <a:ext cx="6713400" cy="1093200"/>
          </a:xfrm>
          <a:prstGeom prst="rect">
            <a:avLst/>
          </a:prstGeom>
        </p:spPr>
        <p:txBody>
          <a:bodyPr vert="horz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778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4715</TotalTime>
  <Words>513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Chesapeake Bay Watershed Agreement Outcomes and Phase III WIPs</vt:lpstr>
      <vt:lpstr>Process</vt:lpstr>
      <vt:lpstr>Survey Questions</vt:lpstr>
      <vt:lpstr>Phase III WIP Development or Implementation</vt:lpstr>
      <vt:lpstr>Phase III WIP Development or Implementation</vt:lpstr>
      <vt:lpstr>What kind of materials/tools would be helpful to your jurisdiction?</vt:lpstr>
      <vt:lpstr>Materials in Process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Watershed Agreement Outcomes and Phase III WIPs</dc:title>
  <dc:creator>ghunt</dc:creator>
  <cp:lastModifiedBy>ghunt</cp:lastModifiedBy>
  <cp:revision>11</cp:revision>
  <dcterms:created xsi:type="dcterms:W3CDTF">2017-11-03T18:21:07Z</dcterms:created>
  <dcterms:modified xsi:type="dcterms:W3CDTF">2017-11-07T00:56:37Z</dcterms:modified>
</cp:coreProperties>
</file>