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4474" r:id="rId2"/>
  </p:sldMasterIdLst>
  <p:notesMasterIdLst>
    <p:notesMasterId r:id="rId23"/>
  </p:notesMasterIdLst>
  <p:handoutMasterIdLst>
    <p:handoutMasterId r:id="rId24"/>
  </p:handoutMasterIdLst>
  <p:sldIdLst>
    <p:sldId id="886" r:id="rId3"/>
    <p:sldId id="887" r:id="rId4"/>
    <p:sldId id="888" r:id="rId5"/>
    <p:sldId id="889" r:id="rId6"/>
    <p:sldId id="891" r:id="rId7"/>
    <p:sldId id="896" r:id="rId8"/>
    <p:sldId id="897" r:id="rId9"/>
    <p:sldId id="852" r:id="rId10"/>
    <p:sldId id="782" r:id="rId11"/>
    <p:sldId id="826" r:id="rId12"/>
    <p:sldId id="812" r:id="rId13"/>
    <p:sldId id="845" r:id="rId14"/>
    <p:sldId id="915" r:id="rId15"/>
    <p:sldId id="910" r:id="rId16"/>
    <p:sldId id="914" r:id="rId17"/>
    <p:sldId id="841" r:id="rId18"/>
    <p:sldId id="916" r:id="rId19"/>
    <p:sldId id="917" r:id="rId20"/>
    <p:sldId id="898" r:id="rId21"/>
    <p:sldId id="913" r:id="rId22"/>
  </p:sldIdLst>
  <p:sldSz cx="9144000" cy="6858000" type="screen4x3"/>
  <p:notesSz cx="7019925" cy="9305925"/>
  <p:defaultTextStyle>
    <a:defPPr>
      <a:defRPr lang="en-US"/>
    </a:defPPr>
    <a:lvl1pPr algn="l" rtl="0" fontAlgn="base">
      <a:spcBef>
        <a:spcPct val="0"/>
      </a:spcBef>
      <a:spcAft>
        <a:spcPct val="0"/>
      </a:spcAft>
      <a:defRPr sz="40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40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40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40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4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4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4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4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40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5" userDrawn="1">
          <p15:clr>
            <a:srgbClr val="A4A3A4"/>
          </p15:clr>
        </p15:guide>
        <p15:guide id="2" pos="2189" userDrawn="1">
          <p15:clr>
            <a:srgbClr val="A4A3A4"/>
          </p15:clr>
        </p15:guide>
        <p15:guide id="3" orient="horz" pos="2922" userDrawn="1">
          <p15:clr>
            <a:srgbClr val="A4A3A4"/>
          </p15:clr>
        </p15:guide>
        <p15:guide id="4" pos="2200" userDrawn="1">
          <p15:clr>
            <a:srgbClr val="A4A3A4"/>
          </p15:clr>
        </p15:guide>
        <p15:guide id="5" orient="horz" pos="2929">
          <p15:clr>
            <a:srgbClr val="A4A3A4"/>
          </p15:clr>
        </p15:guide>
        <p15:guide id="6" pos="221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FFFF00"/>
    <a:srgbClr val="00447D"/>
    <a:srgbClr val="578FBE"/>
    <a:srgbClr val="B8D7B7"/>
    <a:srgbClr val="CCFFFF"/>
    <a:srgbClr val="DDDDDD"/>
    <a:srgbClr val="B2B2B2"/>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67860" autoAdjust="0"/>
  </p:normalViewPr>
  <p:slideViewPr>
    <p:cSldViewPr>
      <p:cViewPr varScale="1">
        <p:scale>
          <a:sx n="112" d="100"/>
          <a:sy n="112" d="100"/>
        </p:scale>
        <p:origin x="3204"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42" d="100"/>
        <a:sy n="142" d="100"/>
      </p:scale>
      <p:origin x="0" y="0"/>
    </p:cViewPr>
  </p:sorterViewPr>
  <p:notesViewPr>
    <p:cSldViewPr>
      <p:cViewPr varScale="1">
        <p:scale>
          <a:sx n="125" d="100"/>
          <a:sy n="125" d="100"/>
        </p:scale>
        <p:origin x="-4920" y="-104"/>
      </p:cViewPr>
      <p:guideLst>
        <p:guide orient="horz" pos="2915"/>
        <p:guide pos="2189"/>
        <p:guide orient="horz" pos="2922"/>
        <p:guide pos="2200"/>
        <p:guide orient="horz" pos="2929"/>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2" y="2"/>
            <a:ext cx="3041967" cy="463681"/>
          </a:xfrm>
          <a:prstGeom prst="rect">
            <a:avLst/>
          </a:prstGeom>
          <a:noFill/>
          <a:ln w="9525">
            <a:noFill/>
            <a:miter lim="800000"/>
            <a:headEnd/>
            <a:tailEnd/>
          </a:ln>
          <a:effectLst/>
        </p:spPr>
        <p:txBody>
          <a:bodyPr vert="horz" wrap="square" lIns="93760" tIns="46879" rIns="93760" bIns="46879" numCol="1" anchor="t" anchorCtr="0" compatLnSpc="1">
            <a:prstTxWarp prst="textNoShape">
              <a:avLst/>
            </a:prstTxWarp>
          </a:bodyPr>
          <a:lstStyle>
            <a:lvl1pPr defTabSz="935693" eaLnBrk="0" hangingPunct="0">
              <a:defRPr sz="1200">
                <a:latin typeface="Times New Roman" pitchFamily="18" charset="0"/>
                <a:ea typeface="+mn-ea"/>
                <a:cs typeface="+mn-cs"/>
              </a:defRPr>
            </a:lvl1pPr>
          </a:lstStyle>
          <a:p>
            <a:pPr>
              <a:defRPr/>
            </a:pPr>
            <a:endParaRPr lang="en-US"/>
          </a:p>
        </p:txBody>
      </p:sp>
      <p:sp>
        <p:nvSpPr>
          <p:cNvPr id="38915" name="Rectangle 3"/>
          <p:cNvSpPr>
            <a:spLocks noGrp="1" noChangeArrowheads="1"/>
          </p:cNvSpPr>
          <p:nvPr>
            <p:ph type="dt" sz="quarter" idx="1"/>
          </p:nvPr>
        </p:nvSpPr>
        <p:spPr bwMode="auto">
          <a:xfrm>
            <a:off x="3977960" y="2"/>
            <a:ext cx="3041967" cy="463681"/>
          </a:xfrm>
          <a:prstGeom prst="rect">
            <a:avLst/>
          </a:prstGeom>
          <a:noFill/>
          <a:ln w="9525">
            <a:noFill/>
            <a:miter lim="800000"/>
            <a:headEnd/>
            <a:tailEnd/>
          </a:ln>
          <a:effectLst/>
        </p:spPr>
        <p:txBody>
          <a:bodyPr vert="horz" wrap="square" lIns="93760" tIns="46879" rIns="93760" bIns="46879" numCol="1" anchor="t" anchorCtr="0" compatLnSpc="1">
            <a:prstTxWarp prst="textNoShape">
              <a:avLst/>
            </a:prstTxWarp>
          </a:bodyPr>
          <a:lstStyle>
            <a:lvl1pPr algn="r" defTabSz="935693" eaLnBrk="0" hangingPunct="0">
              <a:defRPr sz="1200">
                <a:latin typeface="Times New Roman" pitchFamily="18" charset="0"/>
                <a:ea typeface="+mn-ea"/>
                <a:cs typeface="+mn-cs"/>
              </a:defRPr>
            </a:lvl1pPr>
          </a:lstStyle>
          <a:p>
            <a:pPr>
              <a:defRPr/>
            </a:pPr>
            <a:endParaRPr lang="en-US"/>
          </a:p>
        </p:txBody>
      </p:sp>
      <p:sp>
        <p:nvSpPr>
          <p:cNvPr id="38916" name="Rectangle 4"/>
          <p:cNvSpPr>
            <a:spLocks noGrp="1" noChangeArrowheads="1"/>
          </p:cNvSpPr>
          <p:nvPr>
            <p:ph type="ftr" sz="quarter" idx="2"/>
          </p:nvPr>
        </p:nvSpPr>
        <p:spPr bwMode="auto">
          <a:xfrm>
            <a:off x="2" y="8842245"/>
            <a:ext cx="3041967" cy="463680"/>
          </a:xfrm>
          <a:prstGeom prst="rect">
            <a:avLst/>
          </a:prstGeom>
          <a:noFill/>
          <a:ln w="9525">
            <a:noFill/>
            <a:miter lim="800000"/>
            <a:headEnd/>
            <a:tailEnd/>
          </a:ln>
          <a:effectLst/>
        </p:spPr>
        <p:txBody>
          <a:bodyPr vert="horz" wrap="square" lIns="93760" tIns="46879" rIns="93760" bIns="46879" numCol="1" anchor="b" anchorCtr="0" compatLnSpc="1">
            <a:prstTxWarp prst="textNoShape">
              <a:avLst/>
            </a:prstTxWarp>
          </a:bodyPr>
          <a:lstStyle>
            <a:lvl1pPr defTabSz="935693" eaLnBrk="0" hangingPunct="0">
              <a:defRPr sz="1200">
                <a:latin typeface="Times New Roman" pitchFamily="18" charset="0"/>
                <a:ea typeface="+mn-ea"/>
                <a:cs typeface="+mn-cs"/>
              </a:defRPr>
            </a:lvl1pPr>
          </a:lstStyle>
          <a:p>
            <a:pPr>
              <a:defRPr/>
            </a:pPr>
            <a:endParaRPr lang="en-US"/>
          </a:p>
        </p:txBody>
      </p:sp>
      <p:sp>
        <p:nvSpPr>
          <p:cNvPr id="38917" name="Rectangle 5"/>
          <p:cNvSpPr>
            <a:spLocks noGrp="1" noChangeArrowheads="1"/>
          </p:cNvSpPr>
          <p:nvPr>
            <p:ph type="sldNum" sz="quarter" idx="3"/>
          </p:nvPr>
        </p:nvSpPr>
        <p:spPr bwMode="auto">
          <a:xfrm>
            <a:off x="3977960" y="8842245"/>
            <a:ext cx="3041967" cy="463680"/>
          </a:xfrm>
          <a:prstGeom prst="rect">
            <a:avLst/>
          </a:prstGeom>
          <a:noFill/>
          <a:ln w="9525">
            <a:noFill/>
            <a:miter lim="800000"/>
            <a:headEnd/>
            <a:tailEnd/>
          </a:ln>
          <a:effectLst/>
        </p:spPr>
        <p:txBody>
          <a:bodyPr vert="horz" wrap="square" lIns="93760" tIns="46879" rIns="93760" bIns="46879" numCol="1" anchor="b" anchorCtr="0" compatLnSpc="1">
            <a:prstTxWarp prst="textNoShape">
              <a:avLst/>
            </a:prstTxWarp>
          </a:bodyPr>
          <a:lstStyle>
            <a:lvl1pPr algn="r" defTabSz="934188" eaLnBrk="0" hangingPunct="0">
              <a:defRPr sz="1200" smtClean="0">
                <a:latin typeface="Times New Roman" charset="0"/>
                <a:cs typeface="+mn-cs"/>
              </a:defRPr>
            </a:lvl1pPr>
          </a:lstStyle>
          <a:p>
            <a:pPr>
              <a:defRPr/>
            </a:pPr>
            <a:fld id="{7099A169-9F78-FB4D-A0CC-27608883FE2D}" type="slidenum">
              <a:rPr lang="en-US"/>
              <a:pPr>
                <a:defRPr/>
              </a:pPr>
              <a:t>‹#›</a:t>
            </a:fld>
            <a:endParaRPr lang="en-US"/>
          </a:p>
        </p:txBody>
      </p:sp>
    </p:spTree>
    <p:extLst>
      <p:ext uri="{BB962C8B-B14F-4D97-AF65-F5344CB8AC3E}">
        <p14:creationId xmlns:p14="http://schemas.microsoft.com/office/powerpoint/2010/main" val="26998307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2" y="2"/>
            <a:ext cx="3041967" cy="463681"/>
          </a:xfrm>
          <a:prstGeom prst="rect">
            <a:avLst/>
          </a:prstGeom>
          <a:noFill/>
          <a:ln w="9525">
            <a:noFill/>
            <a:miter lim="800000"/>
            <a:headEnd/>
            <a:tailEnd/>
          </a:ln>
          <a:effectLst/>
        </p:spPr>
        <p:txBody>
          <a:bodyPr vert="horz" wrap="square" lIns="93760" tIns="46879" rIns="93760" bIns="46879" numCol="1" anchor="t" anchorCtr="0" compatLnSpc="1">
            <a:prstTxWarp prst="textNoShape">
              <a:avLst/>
            </a:prstTxWarp>
          </a:bodyPr>
          <a:lstStyle>
            <a:lvl1pPr defTabSz="935693" eaLnBrk="1" hangingPunct="1">
              <a:defRPr sz="1200">
                <a:latin typeface="Times New Roman" pitchFamily="18" charset="0"/>
                <a:ea typeface="+mn-ea"/>
                <a:cs typeface="+mn-cs"/>
              </a:defRPr>
            </a:lvl1pPr>
          </a:lstStyle>
          <a:p>
            <a:pPr>
              <a:defRPr/>
            </a:pPr>
            <a:endParaRPr lang="en-US"/>
          </a:p>
        </p:txBody>
      </p:sp>
      <p:sp>
        <p:nvSpPr>
          <p:cNvPr id="16387" name="Rectangle 3"/>
          <p:cNvSpPr>
            <a:spLocks noGrp="1" noChangeArrowheads="1"/>
          </p:cNvSpPr>
          <p:nvPr>
            <p:ph type="dt" idx="1"/>
          </p:nvPr>
        </p:nvSpPr>
        <p:spPr bwMode="auto">
          <a:xfrm>
            <a:off x="3977960" y="2"/>
            <a:ext cx="3041967" cy="463681"/>
          </a:xfrm>
          <a:prstGeom prst="rect">
            <a:avLst/>
          </a:prstGeom>
          <a:noFill/>
          <a:ln w="9525">
            <a:noFill/>
            <a:miter lim="800000"/>
            <a:headEnd/>
            <a:tailEnd/>
          </a:ln>
          <a:effectLst/>
        </p:spPr>
        <p:txBody>
          <a:bodyPr vert="horz" wrap="square" lIns="93760" tIns="46879" rIns="93760" bIns="46879" numCol="1" anchor="t" anchorCtr="0" compatLnSpc="1">
            <a:prstTxWarp prst="textNoShape">
              <a:avLst/>
            </a:prstTxWarp>
          </a:bodyPr>
          <a:lstStyle>
            <a:lvl1pPr algn="r" defTabSz="935693" eaLnBrk="1" hangingPunct="1">
              <a:defRPr sz="1200">
                <a:latin typeface="Times New Roman" pitchFamily="18" charset="0"/>
                <a:ea typeface="+mn-ea"/>
                <a:cs typeface="+mn-cs"/>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90625"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9" name="Rectangle 5"/>
          <p:cNvSpPr>
            <a:spLocks noGrp="1" noChangeArrowheads="1"/>
          </p:cNvSpPr>
          <p:nvPr>
            <p:ph type="body" sz="quarter" idx="3"/>
          </p:nvPr>
        </p:nvSpPr>
        <p:spPr bwMode="auto">
          <a:xfrm>
            <a:off x="937619" y="4420317"/>
            <a:ext cx="5144694" cy="4186051"/>
          </a:xfrm>
          <a:prstGeom prst="rect">
            <a:avLst/>
          </a:prstGeom>
          <a:noFill/>
          <a:ln w="9525">
            <a:noFill/>
            <a:miter lim="800000"/>
            <a:headEnd/>
            <a:tailEnd/>
          </a:ln>
          <a:effectLst/>
        </p:spPr>
        <p:txBody>
          <a:bodyPr vert="horz" wrap="square" lIns="93760" tIns="46879" rIns="93760" bIns="468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2" y="8842245"/>
            <a:ext cx="3041967" cy="463680"/>
          </a:xfrm>
          <a:prstGeom prst="rect">
            <a:avLst/>
          </a:prstGeom>
          <a:noFill/>
          <a:ln w="9525">
            <a:noFill/>
            <a:miter lim="800000"/>
            <a:headEnd/>
            <a:tailEnd/>
          </a:ln>
          <a:effectLst/>
        </p:spPr>
        <p:txBody>
          <a:bodyPr vert="horz" wrap="square" lIns="93760" tIns="46879" rIns="93760" bIns="46879" numCol="1" anchor="b" anchorCtr="0" compatLnSpc="1">
            <a:prstTxWarp prst="textNoShape">
              <a:avLst/>
            </a:prstTxWarp>
          </a:bodyPr>
          <a:lstStyle>
            <a:lvl1pPr defTabSz="935693" eaLnBrk="1" hangingPunct="1">
              <a:defRPr sz="1200">
                <a:latin typeface="Times New Roman" pitchFamily="18" charset="0"/>
                <a:ea typeface="+mn-ea"/>
                <a:cs typeface="+mn-cs"/>
              </a:defRPr>
            </a:lvl1pPr>
          </a:lstStyle>
          <a:p>
            <a:pPr>
              <a:defRPr/>
            </a:pPr>
            <a:endParaRPr lang="en-US"/>
          </a:p>
        </p:txBody>
      </p:sp>
      <p:sp>
        <p:nvSpPr>
          <p:cNvPr id="16391" name="Rectangle 7"/>
          <p:cNvSpPr>
            <a:spLocks noGrp="1" noChangeArrowheads="1"/>
          </p:cNvSpPr>
          <p:nvPr>
            <p:ph type="sldNum" sz="quarter" idx="5"/>
          </p:nvPr>
        </p:nvSpPr>
        <p:spPr bwMode="auto">
          <a:xfrm>
            <a:off x="3977960" y="8842245"/>
            <a:ext cx="3041967" cy="463680"/>
          </a:xfrm>
          <a:prstGeom prst="rect">
            <a:avLst/>
          </a:prstGeom>
          <a:noFill/>
          <a:ln w="9525">
            <a:noFill/>
            <a:miter lim="800000"/>
            <a:headEnd/>
            <a:tailEnd/>
          </a:ln>
          <a:effectLst/>
        </p:spPr>
        <p:txBody>
          <a:bodyPr vert="horz" wrap="square" lIns="93760" tIns="46879" rIns="93760" bIns="46879" numCol="1" anchor="b" anchorCtr="0" compatLnSpc="1">
            <a:prstTxWarp prst="textNoShape">
              <a:avLst/>
            </a:prstTxWarp>
          </a:bodyPr>
          <a:lstStyle>
            <a:lvl1pPr algn="r" defTabSz="934188">
              <a:defRPr sz="1200" smtClean="0">
                <a:latin typeface="Times New Roman" charset="0"/>
                <a:cs typeface="+mn-cs"/>
              </a:defRPr>
            </a:lvl1pPr>
          </a:lstStyle>
          <a:p>
            <a:pPr>
              <a:defRPr/>
            </a:pPr>
            <a:fld id="{67A82489-A758-A54B-923E-C2FC72C32D2E}" type="slidenum">
              <a:rPr lang="en-US"/>
              <a:pPr>
                <a:defRPr/>
              </a:pPr>
              <a:t>‹#›</a:t>
            </a:fld>
            <a:endParaRPr lang="en-US" dirty="0"/>
          </a:p>
        </p:txBody>
      </p:sp>
    </p:spTree>
    <p:extLst>
      <p:ext uri="{BB962C8B-B14F-4D97-AF65-F5344CB8AC3E}">
        <p14:creationId xmlns:p14="http://schemas.microsoft.com/office/powerpoint/2010/main" val="357318262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I’ll characterize how we plan to evolve some</a:t>
            </a:r>
            <a:r>
              <a:rPr lang="en-US" baseline="0" dirty="0" smtClean="0"/>
              <a:t> of our Chesapeake activities to best align with current DOI, USGS, and partner guidance on science priorities…</a:t>
            </a:r>
            <a:r>
              <a:rPr lang="en-US" dirty="0" smtClean="0"/>
              <a:t> </a:t>
            </a:r>
          </a:p>
          <a:p>
            <a:endParaRPr lang="en-US" dirty="0" smtClean="0"/>
          </a:p>
          <a:p>
            <a:r>
              <a:rPr lang="en-US" dirty="0" smtClean="0"/>
              <a:t>Apologies that Scott couldn’t participate,</a:t>
            </a:r>
            <a:r>
              <a:rPr lang="en-US" baseline="0" dirty="0" smtClean="0"/>
              <a:t> but we felt it important to get this information in front of the GIT.</a:t>
            </a:r>
            <a:endParaRPr lang="en-US" dirty="0"/>
          </a:p>
        </p:txBody>
      </p:sp>
      <p:sp>
        <p:nvSpPr>
          <p:cNvPr id="4" name="Slide Number Placeholder 3"/>
          <p:cNvSpPr>
            <a:spLocks noGrp="1"/>
          </p:cNvSpPr>
          <p:nvPr>
            <p:ph type="sldNum" sz="quarter" idx="10"/>
          </p:nvPr>
        </p:nvSpPr>
        <p:spPr/>
        <p:txBody>
          <a:bodyPr/>
          <a:lstStyle/>
          <a:p>
            <a:pPr>
              <a:defRPr/>
            </a:pPr>
            <a:fld id="{67A82489-A758-A54B-923E-C2FC72C32D2E}"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4189930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376" eaLnBrk="0" hangingPunct="0">
              <a:defRPr sz="4100">
                <a:solidFill>
                  <a:schemeClr val="tx1"/>
                </a:solidFill>
                <a:latin typeface="Arial" charset="0"/>
                <a:ea typeface="ＭＳ Ｐゴシック" charset="0"/>
                <a:cs typeface="ＭＳ Ｐゴシック" charset="0"/>
              </a:defRPr>
            </a:lvl1pPr>
            <a:lvl2pPr marL="757711" indent="-291427" defTabSz="916376" eaLnBrk="0" hangingPunct="0">
              <a:defRPr sz="4100">
                <a:solidFill>
                  <a:schemeClr val="tx1"/>
                </a:solidFill>
                <a:latin typeface="Arial" charset="0"/>
                <a:ea typeface="ＭＳ Ｐゴシック" charset="0"/>
              </a:defRPr>
            </a:lvl2pPr>
            <a:lvl3pPr marL="1165710" indent="-233141" defTabSz="916376" eaLnBrk="0" hangingPunct="0">
              <a:defRPr sz="4100">
                <a:solidFill>
                  <a:schemeClr val="tx1"/>
                </a:solidFill>
                <a:latin typeface="Arial" charset="0"/>
                <a:ea typeface="ＭＳ Ｐゴシック" charset="0"/>
              </a:defRPr>
            </a:lvl3pPr>
            <a:lvl4pPr marL="1631993" indent="-233141" defTabSz="916376" eaLnBrk="0" hangingPunct="0">
              <a:defRPr sz="4100">
                <a:solidFill>
                  <a:schemeClr val="tx1"/>
                </a:solidFill>
                <a:latin typeface="Arial" charset="0"/>
                <a:ea typeface="ＭＳ Ｐゴシック" charset="0"/>
              </a:defRPr>
            </a:lvl4pPr>
            <a:lvl5pPr marL="2098275" indent="-233141" defTabSz="916376" eaLnBrk="0" hangingPunct="0">
              <a:defRPr sz="4100">
                <a:solidFill>
                  <a:schemeClr val="tx1"/>
                </a:solidFill>
                <a:latin typeface="Arial" charset="0"/>
                <a:ea typeface="ＭＳ Ｐゴシック" charset="0"/>
              </a:defRPr>
            </a:lvl5pPr>
            <a:lvl6pPr marL="2564560" indent="-233141" defTabSz="916376" eaLnBrk="0" fontAlgn="base" hangingPunct="0">
              <a:spcBef>
                <a:spcPct val="0"/>
              </a:spcBef>
              <a:spcAft>
                <a:spcPct val="0"/>
              </a:spcAft>
              <a:defRPr sz="4100">
                <a:solidFill>
                  <a:schemeClr val="tx1"/>
                </a:solidFill>
                <a:latin typeface="Arial" charset="0"/>
                <a:ea typeface="ＭＳ Ｐゴシック" charset="0"/>
              </a:defRPr>
            </a:lvl6pPr>
            <a:lvl7pPr marL="3030841" indent="-233141" defTabSz="916376" eaLnBrk="0" fontAlgn="base" hangingPunct="0">
              <a:spcBef>
                <a:spcPct val="0"/>
              </a:spcBef>
              <a:spcAft>
                <a:spcPct val="0"/>
              </a:spcAft>
              <a:defRPr sz="4100">
                <a:solidFill>
                  <a:schemeClr val="tx1"/>
                </a:solidFill>
                <a:latin typeface="Arial" charset="0"/>
                <a:ea typeface="ＭＳ Ｐゴシック" charset="0"/>
              </a:defRPr>
            </a:lvl7pPr>
            <a:lvl8pPr marL="3497126" indent="-233141" defTabSz="916376" eaLnBrk="0" fontAlgn="base" hangingPunct="0">
              <a:spcBef>
                <a:spcPct val="0"/>
              </a:spcBef>
              <a:spcAft>
                <a:spcPct val="0"/>
              </a:spcAft>
              <a:defRPr sz="4100">
                <a:solidFill>
                  <a:schemeClr val="tx1"/>
                </a:solidFill>
                <a:latin typeface="Arial" charset="0"/>
                <a:ea typeface="ＭＳ Ｐゴシック" charset="0"/>
              </a:defRPr>
            </a:lvl8pPr>
            <a:lvl9pPr marL="3963409" indent="-233141" defTabSz="916376" eaLnBrk="0" fontAlgn="base" hangingPunct="0">
              <a:spcBef>
                <a:spcPct val="0"/>
              </a:spcBef>
              <a:spcAft>
                <a:spcPct val="0"/>
              </a:spcAft>
              <a:defRPr sz="4100">
                <a:solidFill>
                  <a:schemeClr val="tx1"/>
                </a:solidFill>
                <a:latin typeface="Arial" charset="0"/>
                <a:ea typeface="ＭＳ Ｐゴシック" charset="0"/>
              </a:defRPr>
            </a:lvl9pPr>
          </a:lstStyle>
          <a:p>
            <a:pPr eaLnBrk="1" hangingPunct="1"/>
            <a:fld id="{CD8B82D5-825F-A643-8A22-A4BF2562703A}" type="slidenum">
              <a:rPr lang="en-US" sz="1200">
                <a:latin typeface="Times New Roman" charset="0"/>
              </a:rPr>
              <a:pPr eaLnBrk="1" hangingPunct="1"/>
              <a:t>10</a:t>
            </a:fld>
            <a:endParaRPr lang="en-US" sz="1200">
              <a:latin typeface="Times New Roman" charset="0"/>
            </a:endParaRPr>
          </a:p>
        </p:txBody>
      </p:sp>
      <p:sp>
        <p:nvSpPr>
          <p:cNvPr id="18434" name="Rectangle 2"/>
          <p:cNvSpPr>
            <a:spLocks noGrp="1" noRot="1" noChangeAspect="1" noChangeArrowheads="1" noTextEdit="1"/>
          </p:cNvSpPr>
          <p:nvPr>
            <p:ph type="sldImg"/>
          </p:nvPr>
        </p:nvSpPr>
        <p:spPr>
          <a:xfrm>
            <a:off x="1249363" y="777875"/>
            <a:ext cx="4522787" cy="3390900"/>
          </a:xfrm>
          <a:ln w="12700"/>
        </p:spPr>
      </p:sp>
      <p:sp>
        <p:nvSpPr>
          <p:cNvPr id="18435" name="Rectangle 3"/>
          <p:cNvSpPr>
            <a:spLocks noGrp="1" noChangeArrowheads="1"/>
          </p:cNvSpPr>
          <p:nvPr>
            <p:ph type="body" idx="1"/>
          </p:nvPr>
        </p:nvSpPr>
        <p:spPr>
          <a:xfrm>
            <a:off x="931120" y="4431625"/>
            <a:ext cx="5157695" cy="40761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69" tIns="46937" rIns="93869" bIns="46937"/>
          <a:lstStyle/>
          <a:p>
            <a:pPr defTabSz="917600">
              <a:defRPr/>
            </a:pPr>
            <a:r>
              <a:rPr lang="en-US" dirty="0" smtClean="0"/>
              <a:t>Wanted</a:t>
            </a:r>
            <a:r>
              <a:rPr lang="en-US" baseline="0" dirty="0" smtClean="0"/>
              <a:t> to frame these efforts into 3 more integrated topics focused on </a:t>
            </a:r>
          </a:p>
          <a:p>
            <a:pPr defTabSz="917600">
              <a:defRPr/>
            </a:pPr>
            <a:r>
              <a:rPr lang="en-US" baseline="0" dirty="0" smtClean="0"/>
              <a:t>1,   recreational fisheries, with a focus on their habitat</a:t>
            </a:r>
          </a:p>
          <a:p>
            <a:pPr defTabSz="917600">
              <a:defRPr/>
            </a:pPr>
            <a:r>
              <a:rPr lang="en-US" baseline="0" dirty="0" smtClean="0"/>
              <a:t>2.   aquatic conditions to support fisheries. </a:t>
            </a:r>
          </a:p>
          <a:p>
            <a:pPr defTabSz="917600">
              <a:defRPr/>
            </a:pPr>
            <a:r>
              <a:rPr lang="en-US" baseline="0" dirty="0" smtClean="0"/>
              <a:t>3.   evolve fish health studies to focus on these same recreational species and consider relative safety for human consumption. </a:t>
            </a:r>
          </a:p>
          <a:p>
            <a:r>
              <a:rPr lang="en-US" dirty="0" smtClean="0"/>
              <a:t>We</a:t>
            </a:r>
            <a:r>
              <a:rPr lang="en-US" baseline="0" dirty="0" smtClean="0"/>
              <a:t> will spend time on each of these topics</a:t>
            </a:r>
          </a:p>
          <a:p>
            <a:endParaRPr lang="en-US" dirty="0" smtClean="0"/>
          </a:p>
        </p:txBody>
      </p:sp>
    </p:spTree>
    <p:extLst>
      <p:ext uri="{BB962C8B-B14F-4D97-AF65-F5344CB8AC3E}">
        <p14:creationId xmlns:p14="http://schemas.microsoft.com/office/powerpoint/2010/main" val="1026606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762" eaLnBrk="0" hangingPunct="0">
              <a:spcBef>
                <a:spcPct val="30000"/>
              </a:spcBef>
              <a:defRPr sz="1200">
                <a:solidFill>
                  <a:schemeClr val="tx1"/>
                </a:solidFill>
                <a:latin typeface="Times New Roman" pitchFamily="18" charset="0"/>
              </a:defRPr>
            </a:lvl1pPr>
            <a:lvl2pPr marL="742035" indent="-284421" defTabSz="924762" eaLnBrk="0" hangingPunct="0">
              <a:spcBef>
                <a:spcPct val="30000"/>
              </a:spcBef>
              <a:defRPr sz="1200">
                <a:solidFill>
                  <a:schemeClr val="tx1"/>
                </a:solidFill>
                <a:latin typeface="Times New Roman" pitchFamily="18" charset="0"/>
              </a:defRPr>
            </a:lvl2pPr>
            <a:lvl3pPr marL="1142449" indent="-227219" defTabSz="924762" eaLnBrk="0" hangingPunct="0">
              <a:spcBef>
                <a:spcPct val="30000"/>
              </a:spcBef>
              <a:defRPr sz="1200">
                <a:solidFill>
                  <a:schemeClr val="tx1"/>
                </a:solidFill>
                <a:latin typeface="Times New Roman" pitchFamily="18" charset="0"/>
              </a:defRPr>
            </a:lvl3pPr>
            <a:lvl4pPr marL="1600062" indent="-227219" defTabSz="924762" eaLnBrk="0" hangingPunct="0">
              <a:spcBef>
                <a:spcPct val="30000"/>
              </a:spcBef>
              <a:defRPr sz="1200">
                <a:solidFill>
                  <a:schemeClr val="tx1"/>
                </a:solidFill>
                <a:latin typeface="Times New Roman" pitchFamily="18" charset="0"/>
              </a:defRPr>
            </a:lvl4pPr>
            <a:lvl5pPr marL="2057678" indent="-227219" defTabSz="924762" eaLnBrk="0" hangingPunct="0">
              <a:spcBef>
                <a:spcPct val="30000"/>
              </a:spcBef>
              <a:defRPr sz="1200">
                <a:solidFill>
                  <a:schemeClr val="tx1"/>
                </a:solidFill>
                <a:latin typeface="Times New Roman" pitchFamily="18" charset="0"/>
              </a:defRPr>
            </a:lvl5pPr>
            <a:lvl6pPr marL="2515291" indent="-227219" defTabSz="924762" eaLnBrk="0" fontAlgn="base" hangingPunct="0">
              <a:spcBef>
                <a:spcPct val="30000"/>
              </a:spcBef>
              <a:spcAft>
                <a:spcPct val="0"/>
              </a:spcAft>
              <a:defRPr sz="1200">
                <a:solidFill>
                  <a:schemeClr val="tx1"/>
                </a:solidFill>
                <a:latin typeface="Times New Roman" pitchFamily="18" charset="0"/>
              </a:defRPr>
            </a:lvl6pPr>
            <a:lvl7pPr marL="2972905" indent="-227219" defTabSz="924762" eaLnBrk="0" fontAlgn="base" hangingPunct="0">
              <a:spcBef>
                <a:spcPct val="30000"/>
              </a:spcBef>
              <a:spcAft>
                <a:spcPct val="0"/>
              </a:spcAft>
              <a:defRPr sz="1200">
                <a:solidFill>
                  <a:schemeClr val="tx1"/>
                </a:solidFill>
                <a:latin typeface="Times New Roman" pitchFamily="18" charset="0"/>
              </a:defRPr>
            </a:lvl7pPr>
            <a:lvl8pPr marL="3430520" indent="-227219" defTabSz="924762" eaLnBrk="0" fontAlgn="base" hangingPunct="0">
              <a:spcBef>
                <a:spcPct val="30000"/>
              </a:spcBef>
              <a:spcAft>
                <a:spcPct val="0"/>
              </a:spcAft>
              <a:defRPr sz="1200">
                <a:solidFill>
                  <a:schemeClr val="tx1"/>
                </a:solidFill>
                <a:latin typeface="Times New Roman" pitchFamily="18" charset="0"/>
              </a:defRPr>
            </a:lvl8pPr>
            <a:lvl9pPr marL="3888135" indent="-227219" defTabSz="924762"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015971D-6042-43E7-B5BD-142D6BA6B78C}" type="slidenum">
              <a:rPr lang="en-US" altLang="en-US" smtClean="0"/>
              <a:pPr eaLnBrk="1" hangingPunct="1">
                <a:spcBef>
                  <a:spcPct val="0"/>
                </a:spcBef>
              </a:pPr>
              <a:t>11</a:t>
            </a:fld>
            <a:endParaRPr lang="en-US" altLang="en-US" smtClean="0"/>
          </a:p>
        </p:txBody>
      </p:sp>
      <p:sp>
        <p:nvSpPr>
          <p:cNvPr id="18435" name="Rectangle 2"/>
          <p:cNvSpPr>
            <a:spLocks noGrp="1" noRot="1" noChangeAspect="1" noChangeArrowheads="1" noTextEdit="1"/>
          </p:cNvSpPr>
          <p:nvPr>
            <p:ph type="sldImg"/>
          </p:nvPr>
        </p:nvSpPr>
        <p:spPr>
          <a:xfrm>
            <a:off x="1189038" y="698500"/>
            <a:ext cx="4651375" cy="3487738"/>
          </a:xfrm>
          <a:ln/>
        </p:spPr>
      </p:sp>
      <p:sp>
        <p:nvSpPr>
          <p:cNvPr id="14340" name="Rectangle 3"/>
          <p:cNvSpPr>
            <a:spLocks noGrp="1" noChangeArrowheads="1"/>
          </p:cNvSpPr>
          <p:nvPr>
            <p:ph type="body" idx="1"/>
          </p:nvPr>
        </p:nvSpPr>
        <p:spPr>
          <a:xfrm>
            <a:off x="934720" y="4422543"/>
            <a:ext cx="5150488" cy="418417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smtClean="0"/>
              <a:t>The</a:t>
            </a:r>
            <a:r>
              <a:rPr lang="en-US" altLang="en-US" baseline="0" dirty="0" smtClean="0"/>
              <a:t> Chesapeake ecosystem is important for both recreational fisheries in the watershed and tidal waters, as well as commercial fisheries in tidal waters. </a:t>
            </a:r>
          </a:p>
          <a:p>
            <a:pPr>
              <a:defRPr/>
            </a:pPr>
            <a:endParaRPr lang="en-US" altLang="en-US" baseline="0" dirty="0" smtClean="0"/>
          </a:p>
          <a:p>
            <a:pPr>
              <a:defRPr/>
            </a:pPr>
            <a:r>
              <a:rPr lang="en-US" altLang="en-US" baseline="0" dirty="0" smtClean="0"/>
              <a:t>We want to focus USGS efforts on species from headwaters to tidal freshwater areas, which  is dictated by authorities for DOI manage species in these areas. (have one or two to mention: </a:t>
            </a:r>
            <a:r>
              <a:rPr lang="en-US" altLang="en-US" b="1" baseline="0" dirty="0" smtClean="0"/>
              <a:t>Atlantic States Marine Fisheries Commission Compact, Fish and Wildlife Coordination Act, Atlantic Coast Fisheries Cooperative Management Act</a:t>
            </a:r>
            <a:r>
              <a:rPr lang="en-US" altLang="en-US" baseline="0" dirty="0" smtClean="0"/>
              <a:t>)…. Point is there is broad authority for DOI and USGS to be working in these areas. </a:t>
            </a:r>
          </a:p>
          <a:p>
            <a:pPr>
              <a:defRPr/>
            </a:pPr>
            <a:r>
              <a:rPr lang="en-US" altLang="en-US" baseline="0" dirty="0" smtClean="0"/>
              <a:t>We will evolve from single species science to multiple species that occur in streams and rivers. Some of these species include…..</a:t>
            </a:r>
          </a:p>
          <a:p>
            <a:pPr>
              <a:defRPr/>
            </a:pPr>
            <a:r>
              <a:rPr lang="en-US" altLang="en-US" baseline="0" dirty="0" smtClean="0"/>
              <a:t>Endangered species and those of concern include…..(need to find).  Also include Invasive Species in here.</a:t>
            </a:r>
          </a:p>
          <a:p>
            <a:pPr>
              <a:defRPr/>
            </a:pPr>
            <a:endParaRPr lang="en-US" altLang="en-US" baseline="0" dirty="0" smtClean="0"/>
          </a:p>
          <a:p>
            <a:pPr>
              <a:defRPr/>
            </a:pPr>
            <a:r>
              <a:rPr lang="en-US" altLang="en-US" baseline="0" dirty="0" smtClean="0"/>
              <a:t>The proposed work would address multiple CBP outcomes and several USGS science priorities under land management. </a:t>
            </a:r>
          </a:p>
          <a:p>
            <a:pPr>
              <a:defRPr/>
            </a:pPr>
            <a:r>
              <a:rPr lang="en-US" altLang="en-US" baseline="0" dirty="0" smtClean="0"/>
              <a:t>Here is a way to illustrate what we would address</a:t>
            </a:r>
            <a:endParaRPr lang="en-US" altLang="en-US" dirty="0" smtClean="0"/>
          </a:p>
        </p:txBody>
      </p:sp>
    </p:spTree>
    <p:extLst>
      <p:ext uri="{BB962C8B-B14F-4D97-AF65-F5344CB8AC3E}">
        <p14:creationId xmlns:p14="http://schemas.microsoft.com/office/powerpoint/2010/main" val="1515127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vitality of the recreational species I just mentioned is related both to habitat and health.  Our science needs to focus on the aquatic stress and biologic factors that affect species, their habitat and health. </a:t>
            </a:r>
          </a:p>
          <a:p>
            <a:r>
              <a:rPr lang="en-US" baseline="0" dirty="0" smtClean="0"/>
              <a:t>Some of the aquatic stressors could include….</a:t>
            </a:r>
          </a:p>
          <a:p>
            <a:r>
              <a:rPr lang="en-US" baseline="0" dirty="0" smtClean="0"/>
              <a:t>Biologic factors could include….  </a:t>
            </a:r>
          </a:p>
          <a:p>
            <a:r>
              <a:rPr lang="en-US" baseline="0" dirty="0" smtClean="0"/>
              <a:t>We can’t do work on all of these topics so want to have you help prioritize which we should address. The next slide lists some potential topics. </a:t>
            </a:r>
          </a:p>
          <a:p>
            <a:endParaRPr lang="en-US" baseline="0" dirty="0" smtClean="0"/>
          </a:p>
        </p:txBody>
      </p:sp>
      <p:sp>
        <p:nvSpPr>
          <p:cNvPr id="4" name="Slide Number Placeholder 3"/>
          <p:cNvSpPr>
            <a:spLocks noGrp="1"/>
          </p:cNvSpPr>
          <p:nvPr>
            <p:ph type="sldNum" sz="quarter" idx="10"/>
          </p:nvPr>
        </p:nvSpPr>
        <p:spPr/>
        <p:txBody>
          <a:bodyPr/>
          <a:lstStyle/>
          <a:p>
            <a:pPr>
              <a:defRPr/>
            </a:pPr>
            <a:fld id="{67A82489-A758-A54B-923E-C2FC72C32D2E}" type="slidenum">
              <a:rPr lang="en-US" smtClean="0"/>
              <a:pPr>
                <a:defRPr/>
              </a:pPr>
              <a:t>12</a:t>
            </a:fld>
            <a:endParaRPr lang="en-US" dirty="0"/>
          </a:p>
        </p:txBody>
      </p:sp>
    </p:spTree>
    <p:extLst>
      <p:ext uri="{BB962C8B-B14F-4D97-AF65-F5344CB8AC3E}">
        <p14:creationId xmlns:p14="http://schemas.microsoft.com/office/powerpoint/2010/main" val="3739517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762" eaLnBrk="0" hangingPunct="0">
              <a:spcBef>
                <a:spcPct val="30000"/>
              </a:spcBef>
              <a:defRPr sz="1200">
                <a:solidFill>
                  <a:schemeClr val="tx1"/>
                </a:solidFill>
                <a:latin typeface="Times New Roman" pitchFamily="18" charset="0"/>
              </a:defRPr>
            </a:lvl1pPr>
            <a:lvl2pPr marL="742035" indent="-284421" defTabSz="924762" eaLnBrk="0" hangingPunct="0">
              <a:spcBef>
                <a:spcPct val="30000"/>
              </a:spcBef>
              <a:defRPr sz="1200">
                <a:solidFill>
                  <a:schemeClr val="tx1"/>
                </a:solidFill>
                <a:latin typeface="Times New Roman" pitchFamily="18" charset="0"/>
              </a:defRPr>
            </a:lvl2pPr>
            <a:lvl3pPr marL="1142449" indent="-227219" defTabSz="924762" eaLnBrk="0" hangingPunct="0">
              <a:spcBef>
                <a:spcPct val="30000"/>
              </a:spcBef>
              <a:defRPr sz="1200">
                <a:solidFill>
                  <a:schemeClr val="tx1"/>
                </a:solidFill>
                <a:latin typeface="Times New Roman" pitchFamily="18" charset="0"/>
              </a:defRPr>
            </a:lvl3pPr>
            <a:lvl4pPr marL="1600062" indent="-227219" defTabSz="924762" eaLnBrk="0" hangingPunct="0">
              <a:spcBef>
                <a:spcPct val="30000"/>
              </a:spcBef>
              <a:defRPr sz="1200">
                <a:solidFill>
                  <a:schemeClr val="tx1"/>
                </a:solidFill>
                <a:latin typeface="Times New Roman" pitchFamily="18" charset="0"/>
              </a:defRPr>
            </a:lvl4pPr>
            <a:lvl5pPr marL="2057678" indent="-227219" defTabSz="924762" eaLnBrk="0" hangingPunct="0">
              <a:spcBef>
                <a:spcPct val="30000"/>
              </a:spcBef>
              <a:defRPr sz="1200">
                <a:solidFill>
                  <a:schemeClr val="tx1"/>
                </a:solidFill>
                <a:latin typeface="Times New Roman" pitchFamily="18" charset="0"/>
              </a:defRPr>
            </a:lvl5pPr>
            <a:lvl6pPr marL="2515291" indent="-227219" defTabSz="924762" eaLnBrk="0" fontAlgn="base" hangingPunct="0">
              <a:spcBef>
                <a:spcPct val="30000"/>
              </a:spcBef>
              <a:spcAft>
                <a:spcPct val="0"/>
              </a:spcAft>
              <a:defRPr sz="1200">
                <a:solidFill>
                  <a:schemeClr val="tx1"/>
                </a:solidFill>
                <a:latin typeface="Times New Roman" pitchFamily="18" charset="0"/>
              </a:defRPr>
            </a:lvl6pPr>
            <a:lvl7pPr marL="2972905" indent="-227219" defTabSz="924762" eaLnBrk="0" fontAlgn="base" hangingPunct="0">
              <a:spcBef>
                <a:spcPct val="30000"/>
              </a:spcBef>
              <a:spcAft>
                <a:spcPct val="0"/>
              </a:spcAft>
              <a:defRPr sz="1200">
                <a:solidFill>
                  <a:schemeClr val="tx1"/>
                </a:solidFill>
                <a:latin typeface="Times New Roman" pitchFamily="18" charset="0"/>
              </a:defRPr>
            </a:lvl7pPr>
            <a:lvl8pPr marL="3430520" indent="-227219" defTabSz="924762" eaLnBrk="0" fontAlgn="base" hangingPunct="0">
              <a:spcBef>
                <a:spcPct val="30000"/>
              </a:spcBef>
              <a:spcAft>
                <a:spcPct val="0"/>
              </a:spcAft>
              <a:defRPr sz="1200">
                <a:solidFill>
                  <a:schemeClr val="tx1"/>
                </a:solidFill>
                <a:latin typeface="Times New Roman" pitchFamily="18" charset="0"/>
              </a:defRPr>
            </a:lvl8pPr>
            <a:lvl9pPr marL="3888135" indent="-227219" defTabSz="924762"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015971D-6042-43E7-B5BD-142D6BA6B78C}" type="slidenum">
              <a:rPr lang="en-US" altLang="en-US" smtClean="0">
                <a:solidFill>
                  <a:prstClr val="black"/>
                </a:solidFill>
              </a:rPr>
              <a:pPr eaLnBrk="1" hangingPunct="1">
                <a:spcBef>
                  <a:spcPct val="0"/>
                </a:spcBef>
              </a:pPr>
              <a:t>13</a:t>
            </a:fld>
            <a:endParaRPr lang="en-US" altLang="en-US" smtClean="0">
              <a:solidFill>
                <a:prstClr val="black"/>
              </a:solidFill>
            </a:endParaRPr>
          </a:p>
        </p:txBody>
      </p:sp>
      <p:sp>
        <p:nvSpPr>
          <p:cNvPr id="18435" name="Rectangle 2"/>
          <p:cNvSpPr>
            <a:spLocks noGrp="1" noRot="1" noChangeAspect="1" noChangeArrowheads="1" noTextEdit="1"/>
          </p:cNvSpPr>
          <p:nvPr>
            <p:ph type="sldImg"/>
          </p:nvPr>
        </p:nvSpPr>
        <p:spPr>
          <a:xfrm>
            <a:off x="1189038" y="698500"/>
            <a:ext cx="4651375" cy="3487738"/>
          </a:xfrm>
          <a:ln/>
        </p:spPr>
      </p:sp>
      <p:sp>
        <p:nvSpPr>
          <p:cNvPr id="14340" name="Rectangle 3"/>
          <p:cNvSpPr>
            <a:spLocks noGrp="1" noChangeArrowheads="1"/>
          </p:cNvSpPr>
          <p:nvPr>
            <p:ph type="body" idx="1"/>
          </p:nvPr>
        </p:nvSpPr>
        <p:spPr>
          <a:xfrm>
            <a:off x="934720" y="4422543"/>
            <a:ext cx="5150488" cy="418417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smtClean="0"/>
              <a:t>As we complete out MPA commitments, we can better link our Aquatic Condition work to both </a:t>
            </a:r>
            <a:r>
              <a:rPr lang="en-US" altLang="en-US" dirty="0" err="1" smtClean="0"/>
              <a:t>Obj</a:t>
            </a:r>
            <a:r>
              <a:rPr lang="en-US" altLang="en-US" dirty="0" smtClean="0"/>
              <a:t> 1</a:t>
            </a:r>
            <a:r>
              <a:rPr lang="en-US" altLang="en-US" baseline="0" dirty="0" smtClean="0"/>
              <a:t> on recreational fisheries and also addressing the Bay TMDL.  </a:t>
            </a:r>
          </a:p>
          <a:p>
            <a:pPr>
              <a:defRPr/>
            </a:pPr>
            <a:endParaRPr lang="en-US" altLang="en-US" baseline="0" dirty="0" smtClean="0"/>
          </a:p>
          <a:p>
            <a:pPr>
              <a:defRPr/>
            </a:pPr>
            <a:r>
              <a:rPr lang="en-US" altLang="en-US" baseline="0" dirty="0" smtClean="0"/>
              <a:t>This is in good alignment with existing USGS and CBP needs.</a:t>
            </a:r>
            <a:endParaRPr lang="en-US" altLang="en-US" dirty="0" smtClean="0"/>
          </a:p>
        </p:txBody>
      </p:sp>
    </p:spTree>
    <p:extLst>
      <p:ext uri="{BB962C8B-B14F-4D97-AF65-F5344CB8AC3E}">
        <p14:creationId xmlns:p14="http://schemas.microsoft.com/office/powerpoint/2010/main" val="2726617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801" eaLnBrk="0" hangingPunct="0">
              <a:spcBef>
                <a:spcPct val="30000"/>
              </a:spcBef>
              <a:defRPr sz="1200">
                <a:solidFill>
                  <a:schemeClr val="tx1"/>
                </a:solidFill>
                <a:latin typeface="Times New Roman" pitchFamily="18" charset="0"/>
              </a:defRPr>
            </a:lvl1pPr>
            <a:lvl2pPr marL="742066" indent="-284432" defTabSz="924801" eaLnBrk="0" hangingPunct="0">
              <a:spcBef>
                <a:spcPct val="30000"/>
              </a:spcBef>
              <a:defRPr sz="1200">
                <a:solidFill>
                  <a:schemeClr val="tx1"/>
                </a:solidFill>
                <a:latin typeface="Times New Roman" pitchFamily="18" charset="0"/>
              </a:defRPr>
            </a:lvl2pPr>
            <a:lvl3pPr marL="1142496" indent="-227229" defTabSz="924801" eaLnBrk="0" hangingPunct="0">
              <a:spcBef>
                <a:spcPct val="30000"/>
              </a:spcBef>
              <a:defRPr sz="1200">
                <a:solidFill>
                  <a:schemeClr val="tx1"/>
                </a:solidFill>
                <a:latin typeface="Times New Roman" pitchFamily="18" charset="0"/>
              </a:defRPr>
            </a:lvl3pPr>
            <a:lvl4pPr marL="1600128" indent="-227229" defTabSz="924801" eaLnBrk="0" hangingPunct="0">
              <a:spcBef>
                <a:spcPct val="30000"/>
              </a:spcBef>
              <a:defRPr sz="1200">
                <a:solidFill>
                  <a:schemeClr val="tx1"/>
                </a:solidFill>
                <a:latin typeface="Times New Roman" pitchFamily="18" charset="0"/>
              </a:defRPr>
            </a:lvl4pPr>
            <a:lvl5pPr marL="2057761" indent="-227229" defTabSz="924801" eaLnBrk="0" hangingPunct="0">
              <a:spcBef>
                <a:spcPct val="30000"/>
              </a:spcBef>
              <a:defRPr sz="1200">
                <a:solidFill>
                  <a:schemeClr val="tx1"/>
                </a:solidFill>
                <a:latin typeface="Times New Roman" pitchFamily="18" charset="0"/>
              </a:defRPr>
            </a:lvl5pPr>
            <a:lvl6pPr marL="2515395" indent="-227229" defTabSz="924801" eaLnBrk="0" fontAlgn="base" hangingPunct="0">
              <a:spcBef>
                <a:spcPct val="30000"/>
              </a:spcBef>
              <a:spcAft>
                <a:spcPct val="0"/>
              </a:spcAft>
              <a:defRPr sz="1200">
                <a:solidFill>
                  <a:schemeClr val="tx1"/>
                </a:solidFill>
                <a:latin typeface="Times New Roman" pitchFamily="18" charset="0"/>
              </a:defRPr>
            </a:lvl6pPr>
            <a:lvl7pPr marL="2973027" indent="-227229" defTabSz="924801" eaLnBrk="0" fontAlgn="base" hangingPunct="0">
              <a:spcBef>
                <a:spcPct val="30000"/>
              </a:spcBef>
              <a:spcAft>
                <a:spcPct val="0"/>
              </a:spcAft>
              <a:defRPr sz="1200">
                <a:solidFill>
                  <a:schemeClr val="tx1"/>
                </a:solidFill>
                <a:latin typeface="Times New Roman" pitchFamily="18" charset="0"/>
              </a:defRPr>
            </a:lvl7pPr>
            <a:lvl8pPr marL="3430660" indent="-227229" defTabSz="924801" eaLnBrk="0" fontAlgn="base" hangingPunct="0">
              <a:spcBef>
                <a:spcPct val="30000"/>
              </a:spcBef>
              <a:spcAft>
                <a:spcPct val="0"/>
              </a:spcAft>
              <a:defRPr sz="1200">
                <a:solidFill>
                  <a:schemeClr val="tx1"/>
                </a:solidFill>
                <a:latin typeface="Times New Roman" pitchFamily="18" charset="0"/>
              </a:defRPr>
            </a:lvl8pPr>
            <a:lvl9pPr marL="3888295" indent="-227229" defTabSz="924801"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0E9D213-27F0-4180-951C-39DCC1E3EDD0}" type="slidenum">
              <a:rPr lang="en-US" altLang="en-US" smtClean="0">
                <a:solidFill>
                  <a:prstClr val="black"/>
                </a:solidFill>
              </a:rPr>
              <a:pPr eaLnBrk="1" hangingPunct="1">
                <a:spcBef>
                  <a:spcPct val="0"/>
                </a:spcBef>
              </a:pPr>
              <a:t>14</a:t>
            </a:fld>
            <a:endParaRPr lang="en-US" altLang="en-US" smtClean="0">
              <a:solidFill>
                <a:prstClr val="black"/>
              </a:solidFill>
            </a:endParaRPr>
          </a:p>
        </p:txBody>
      </p:sp>
      <p:sp>
        <p:nvSpPr>
          <p:cNvPr id="19459" name="Rectangle 2"/>
          <p:cNvSpPr>
            <a:spLocks noGrp="1" noRot="1" noChangeAspect="1" noChangeArrowheads="1" noTextEdit="1"/>
          </p:cNvSpPr>
          <p:nvPr>
            <p:ph type="sldImg"/>
          </p:nvPr>
        </p:nvSpPr>
        <p:spPr>
          <a:xfrm>
            <a:off x="1189038" y="698500"/>
            <a:ext cx="4651375" cy="3487738"/>
          </a:xfrm>
          <a:ln/>
        </p:spPr>
      </p:sp>
      <p:sp>
        <p:nvSpPr>
          <p:cNvPr id="19460" name="Rectangle 3"/>
          <p:cNvSpPr>
            <a:spLocks noGrp="1" noChangeArrowheads="1"/>
          </p:cNvSpPr>
          <p:nvPr>
            <p:ph type="body" idx="1"/>
          </p:nvPr>
        </p:nvSpPr>
        <p:spPr>
          <a:xfrm>
            <a:off x="934720" y="4422541"/>
            <a:ext cx="5150489" cy="41841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3678"/>
            <a:r>
              <a:rPr lang="en-US" altLang="en-US" dirty="0" smtClean="0"/>
              <a:t>1.  Evidence</a:t>
            </a:r>
            <a:r>
              <a:rPr lang="en-US" altLang="en-US" baseline="0" dirty="0" smtClean="0"/>
              <a:t> of degraded health </a:t>
            </a:r>
            <a:r>
              <a:rPr lang="en-US" altLang="en-US" dirty="0" smtClean="0"/>
              <a:t>include (1) tumors in bottom-dwelling fish (2) feminization (intersex conditions), (3) reduced reproductive success in both fish and wildlife. Contaminants</a:t>
            </a:r>
            <a:r>
              <a:rPr lang="en-US" altLang="en-US" baseline="0" dirty="0" smtClean="0"/>
              <a:t> one of the primary factors. </a:t>
            </a:r>
          </a:p>
          <a:p>
            <a:pPr defTabSz="913678"/>
            <a:r>
              <a:rPr lang="en-US" altLang="en-US" dirty="0" smtClean="0"/>
              <a:t>2.</a:t>
            </a:r>
            <a:r>
              <a:rPr lang="en-US" altLang="en-US" baseline="0" dirty="0" smtClean="0"/>
              <a:t>  </a:t>
            </a:r>
            <a:r>
              <a:rPr lang="en-US" altLang="en-US" dirty="0" smtClean="0"/>
              <a:t>High levels of contaminants, primarily PCBs and mercury, have led to fish consumption advisories that restrict the amount of striped bass (and other valuable species) that can be eaten each month.</a:t>
            </a:r>
          </a:p>
          <a:p>
            <a:pPr defTabSz="913678"/>
            <a:r>
              <a:rPr lang="en-US" altLang="en-US" dirty="0" smtClean="0"/>
              <a:t>USGS is doing more work in the </a:t>
            </a:r>
            <a:r>
              <a:rPr lang="en-US" altLang="en-US" dirty="0" err="1" smtClean="0"/>
              <a:t>Susq</a:t>
            </a:r>
            <a:r>
              <a:rPr lang="en-US" altLang="en-US" dirty="0" smtClean="0"/>
              <a:t>. and Potomac basin to determine the extent of poor fish and wildlife conditions and which contaminants are the most likely cause. EDCs, which include PCBs, pesticides, and newer contaminants are the primary focus since they effect the reproductive system of fish and wildlife. We are setting up and carrying out approaches to find out how much of the problem is related to waste water treatment plants and animal agricultural. Once we better id the sources, the CBP partners can take advantage of the efforts to reduce nutrients and sediment and achieve additional benefits to reduce contaminants. These efforts will largely be completed in 2019 so need to evolve afterwards. </a:t>
            </a:r>
          </a:p>
          <a:p>
            <a:pPr marL="228600" indent="-228600" defTabSz="913678">
              <a:buAutoNum type="arabicPeriod" startAt="3"/>
            </a:pPr>
            <a:endParaRPr lang="en-US" altLang="en-US" dirty="0" smtClean="0"/>
          </a:p>
          <a:p>
            <a:pPr marL="228600" marR="0" lvl="0" indent="-228600" algn="l" defTabSz="913678" rtl="0" eaLnBrk="0" fontAlgn="base" latinLnBrk="0" hangingPunct="0">
              <a:lnSpc>
                <a:spcPct val="100000"/>
              </a:lnSpc>
              <a:spcBef>
                <a:spcPct val="30000"/>
              </a:spcBef>
              <a:spcAft>
                <a:spcPct val="0"/>
              </a:spcAft>
              <a:buClrTx/>
              <a:buSzTx/>
              <a:buFontTx/>
              <a:buAutoNum type="arabicPeriod" startAt="3"/>
              <a:tabLst/>
              <a:defRPr/>
            </a:pPr>
            <a:r>
              <a:rPr lang="en-US" altLang="en-US" dirty="0" smtClean="0"/>
              <a:t>Evolved activities will better connect with the proposed recreational</a:t>
            </a:r>
            <a:r>
              <a:rPr lang="en-US" altLang="en-US" baseline="0" dirty="0" smtClean="0"/>
              <a:t> fish and habitat efforts, and even contribute a human-health component (related to consumption)</a:t>
            </a:r>
            <a:endParaRPr lang="en-US" altLang="en-US" dirty="0" smtClean="0"/>
          </a:p>
          <a:p>
            <a:pPr marL="228600" indent="-228600" defTabSz="913678">
              <a:buAutoNum type="arabicPeriod" startAt="3"/>
            </a:pPr>
            <a:r>
              <a:rPr lang="en-US" altLang="en-US" dirty="0" smtClean="0"/>
              <a:t>Want</a:t>
            </a:r>
            <a:r>
              <a:rPr lang="en-US" altLang="en-US" baseline="0" dirty="0" smtClean="0"/>
              <a:t> them to be well integrated with studies on </a:t>
            </a:r>
            <a:r>
              <a:rPr lang="en-US" altLang="en-US" dirty="0" smtClean="0"/>
              <a:t>additional stressors</a:t>
            </a:r>
            <a:r>
              <a:rPr lang="en-US" altLang="en-US" baseline="0" dirty="0" smtClean="0"/>
              <a:t> on fish. We feel contaminants </a:t>
            </a:r>
            <a:r>
              <a:rPr lang="en-US" altLang="en-US" dirty="0" smtClean="0"/>
              <a:t>could</a:t>
            </a:r>
            <a:r>
              <a:rPr lang="en-US" altLang="en-US" baseline="0" dirty="0" smtClean="0"/>
              <a:t> </a:t>
            </a:r>
            <a:r>
              <a:rPr lang="en-US" altLang="en-US" dirty="0" smtClean="0"/>
              <a:t>compromising the immune system of fish making them more susceptible infectious disease and parasites causing fish kills. </a:t>
            </a:r>
          </a:p>
          <a:p>
            <a:pPr defTabSz="913678"/>
            <a:endParaRPr lang="en-US" altLang="en-US" dirty="0" smtClean="0"/>
          </a:p>
        </p:txBody>
      </p:sp>
    </p:spTree>
    <p:extLst>
      <p:ext uri="{BB962C8B-B14F-4D97-AF65-F5344CB8AC3E}">
        <p14:creationId xmlns:p14="http://schemas.microsoft.com/office/powerpoint/2010/main" val="2353482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a:t>
            </a:r>
            <a:r>
              <a:rPr lang="en-US" altLang="en-US" u="sng" dirty="0" smtClean="0"/>
              <a:t>Bay lies in the heart of the Mid-Atlantic flyway</a:t>
            </a:r>
            <a:r>
              <a:rPr lang="en-US" altLang="en-US" dirty="0" smtClean="0"/>
              <a:t> so very important for waterfowl species such as black ducks. Black ducks are an indicator species since there is an effort to restore populations along the entire East Coast. </a:t>
            </a:r>
          </a:p>
          <a:p>
            <a:pPr marL="0" lvl="1" defTabSz="917600">
              <a:defRPr/>
            </a:pPr>
            <a:r>
              <a:rPr lang="en-US" dirty="0" smtClean="0"/>
              <a:t>Authorities for this work are strong under the </a:t>
            </a:r>
            <a:r>
              <a:rPr lang="en-US" b="1" dirty="0" smtClean="0"/>
              <a:t>Migratory Bird A</a:t>
            </a:r>
            <a:r>
              <a:rPr lang="en-US" b="1" baseline="0" dirty="0" smtClean="0"/>
              <a:t>ct</a:t>
            </a:r>
            <a:endParaRPr lang="en-US" b="1" dirty="0" smtClean="0"/>
          </a:p>
          <a:p>
            <a:pPr marL="0" lvl="1" defTabSz="915282">
              <a:defRPr/>
            </a:pPr>
            <a:r>
              <a:rPr lang="en-US" dirty="0" smtClean="0"/>
              <a:t>Restoring </a:t>
            </a:r>
            <a:r>
              <a:rPr lang="en-US" dirty="0"/>
              <a:t>and protecting populations of </a:t>
            </a:r>
            <a:r>
              <a:rPr lang="en-US" dirty="0" smtClean="0"/>
              <a:t>waterfowl</a:t>
            </a:r>
            <a:r>
              <a:rPr lang="en-US" baseline="0" dirty="0" smtClean="0"/>
              <a:t> </a:t>
            </a:r>
            <a:r>
              <a:rPr lang="en-US" dirty="0" smtClean="0"/>
              <a:t>is </a:t>
            </a:r>
            <a:r>
              <a:rPr lang="en-US" dirty="0"/>
              <a:t>a fundamental priority of the DOI and the Chesapeake Agreement. </a:t>
            </a:r>
            <a:r>
              <a:rPr lang="en-US" dirty="0" smtClean="0"/>
              <a:t> Goal is</a:t>
            </a:r>
            <a:r>
              <a:rPr lang="en-US" baseline="0" dirty="0" smtClean="0"/>
              <a:t> to provide wintering habitat for 100,000 black ducks. </a:t>
            </a:r>
            <a:r>
              <a:rPr lang="en-US" dirty="0" smtClean="0"/>
              <a:t> Shown is Blackwater Refuge.</a:t>
            </a:r>
          </a:p>
          <a:p>
            <a:pPr marL="0" lvl="1" defTabSz="915282">
              <a:defRPr/>
            </a:pPr>
            <a:endParaRPr lang="en-US" dirty="0" smtClean="0"/>
          </a:p>
          <a:p>
            <a:pPr marL="0" lvl="1" defTabSz="915282">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67A82489-A758-A54B-923E-C2FC72C32D2E}" type="slidenum">
              <a:rPr lang="en-US" smtClean="0"/>
              <a:pPr>
                <a:defRPr/>
              </a:pPr>
              <a:t>15</a:t>
            </a:fld>
            <a:endParaRPr lang="en-US" dirty="0"/>
          </a:p>
        </p:txBody>
      </p:sp>
    </p:spTree>
    <p:extLst>
      <p:ext uri="{BB962C8B-B14F-4D97-AF65-F5344CB8AC3E}">
        <p14:creationId xmlns:p14="http://schemas.microsoft.com/office/powerpoint/2010/main" val="2910619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622" eaLnBrk="0" hangingPunct="0">
              <a:spcBef>
                <a:spcPct val="30000"/>
              </a:spcBef>
              <a:defRPr sz="1200">
                <a:solidFill>
                  <a:schemeClr val="tx1"/>
                </a:solidFill>
                <a:latin typeface="Times New Roman" pitchFamily="18" charset="0"/>
              </a:defRPr>
            </a:lvl1pPr>
            <a:lvl2pPr marL="742066" indent="-284432" defTabSz="921622" eaLnBrk="0" hangingPunct="0">
              <a:spcBef>
                <a:spcPct val="30000"/>
              </a:spcBef>
              <a:defRPr sz="1200">
                <a:solidFill>
                  <a:schemeClr val="tx1"/>
                </a:solidFill>
                <a:latin typeface="Times New Roman" pitchFamily="18" charset="0"/>
              </a:defRPr>
            </a:lvl2pPr>
            <a:lvl3pPr marL="1142496" indent="-227229" defTabSz="921622" eaLnBrk="0" hangingPunct="0">
              <a:spcBef>
                <a:spcPct val="30000"/>
              </a:spcBef>
              <a:defRPr sz="1200">
                <a:solidFill>
                  <a:schemeClr val="tx1"/>
                </a:solidFill>
                <a:latin typeface="Times New Roman" pitchFamily="18" charset="0"/>
              </a:defRPr>
            </a:lvl3pPr>
            <a:lvl4pPr marL="1600128" indent="-227229" defTabSz="921622" eaLnBrk="0" hangingPunct="0">
              <a:spcBef>
                <a:spcPct val="30000"/>
              </a:spcBef>
              <a:defRPr sz="1200">
                <a:solidFill>
                  <a:schemeClr val="tx1"/>
                </a:solidFill>
                <a:latin typeface="Times New Roman" pitchFamily="18" charset="0"/>
              </a:defRPr>
            </a:lvl4pPr>
            <a:lvl5pPr marL="2057761" indent="-227229" defTabSz="921622" eaLnBrk="0" hangingPunct="0">
              <a:spcBef>
                <a:spcPct val="30000"/>
              </a:spcBef>
              <a:defRPr sz="1200">
                <a:solidFill>
                  <a:schemeClr val="tx1"/>
                </a:solidFill>
                <a:latin typeface="Times New Roman" pitchFamily="18" charset="0"/>
              </a:defRPr>
            </a:lvl5pPr>
            <a:lvl6pPr marL="2515395" indent="-227229" defTabSz="921622" eaLnBrk="0" fontAlgn="base" hangingPunct="0">
              <a:spcBef>
                <a:spcPct val="30000"/>
              </a:spcBef>
              <a:spcAft>
                <a:spcPct val="0"/>
              </a:spcAft>
              <a:defRPr sz="1200">
                <a:solidFill>
                  <a:schemeClr val="tx1"/>
                </a:solidFill>
                <a:latin typeface="Times New Roman" pitchFamily="18" charset="0"/>
              </a:defRPr>
            </a:lvl6pPr>
            <a:lvl7pPr marL="2973027" indent="-227229" defTabSz="921622" eaLnBrk="0" fontAlgn="base" hangingPunct="0">
              <a:spcBef>
                <a:spcPct val="30000"/>
              </a:spcBef>
              <a:spcAft>
                <a:spcPct val="0"/>
              </a:spcAft>
              <a:defRPr sz="1200">
                <a:solidFill>
                  <a:schemeClr val="tx1"/>
                </a:solidFill>
                <a:latin typeface="Times New Roman" pitchFamily="18" charset="0"/>
              </a:defRPr>
            </a:lvl7pPr>
            <a:lvl8pPr marL="3430660" indent="-227229" defTabSz="921622" eaLnBrk="0" fontAlgn="base" hangingPunct="0">
              <a:spcBef>
                <a:spcPct val="30000"/>
              </a:spcBef>
              <a:spcAft>
                <a:spcPct val="0"/>
              </a:spcAft>
              <a:defRPr sz="1200">
                <a:solidFill>
                  <a:schemeClr val="tx1"/>
                </a:solidFill>
                <a:latin typeface="Times New Roman" pitchFamily="18" charset="0"/>
              </a:defRPr>
            </a:lvl8pPr>
            <a:lvl9pPr marL="3888295" indent="-227229" defTabSz="921622"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AA30469-17D3-46FC-B433-85801E853967}" type="slidenum">
              <a:rPr lang="en-US" altLang="en-US" smtClean="0">
                <a:solidFill>
                  <a:prstClr val="black"/>
                </a:solidFill>
              </a:rPr>
              <a:pPr eaLnBrk="1" hangingPunct="1">
                <a:spcBef>
                  <a:spcPct val="0"/>
                </a:spcBef>
              </a:pPr>
              <a:t>16</a:t>
            </a:fld>
            <a:endParaRPr lang="en-US" altLang="en-US" smtClean="0">
              <a:solidFill>
                <a:prstClr val="black"/>
              </a:solidFill>
            </a:endParaRPr>
          </a:p>
        </p:txBody>
      </p:sp>
      <p:sp>
        <p:nvSpPr>
          <p:cNvPr id="20483" name="Rectangle 2"/>
          <p:cNvSpPr>
            <a:spLocks noGrp="1" noRot="1" noChangeAspect="1" noChangeArrowheads="1" noTextEdit="1"/>
          </p:cNvSpPr>
          <p:nvPr>
            <p:ph type="sldImg"/>
          </p:nvPr>
        </p:nvSpPr>
        <p:spPr>
          <a:xfrm>
            <a:off x="1190625" y="698500"/>
            <a:ext cx="4651375" cy="3489325"/>
          </a:xfrm>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USGS is working with FWS to develop models of the habitat requirements of black ducks to help guide restoration on refuges. We are also involved in looking at waterbird populations coming back as Popular Island and other near shore habitat is restored. </a:t>
            </a:r>
          </a:p>
          <a:p>
            <a:r>
              <a:rPr lang="en-US" altLang="en-US" dirty="0" smtClean="0"/>
              <a:t>In 2015-6, we increased our work to support wetland restoration. The focus is on the potential impact of sea-level rise and development on areas close to the Bay. The results would be used to help with restoration of wetlands and islands in the Bay and consider adaptation strategies to address longer-term impacts. This</a:t>
            </a:r>
            <a:r>
              <a:rPr lang="en-US" altLang="en-US" baseline="0" dirty="0" smtClean="0"/>
              <a:t> black duck work is scheduled for completion in 2018.</a:t>
            </a:r>
            <a:endParaRPr lang="en-US" altLang="en-US" dirty="0" smtClean="0"/>
          </a:p>
          <a:p>
            <a:endParaRPr lang="en-US" altLang="en-US" dirty="0" smtClean="0"/>
          </a:p>
        </p:txBody>
      </p:sp>
    </p:spTree>
    <p:extLst>
      <p:ext uri="{BB962C8B-B14F-4D97-AF65-F5344CB8AC3E}">
        <p14:creationId xmlns:p14="http://schemas.microsoft.com/office/powerpoint/2010/main" val="4185433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622" eaLnBrk="0" hangingPunct="0">
              <a:spcBef>
                <a:spcPct val="30000"/>
              </a:spcBef>
              <a:defRPr sz="1200">
                <a:solidFill>
                  <a:schemeClr val="tx1"/>
                </a:solidFill>
                <a:latin typeface="Times New Roman" pitchFamily="18" charset="0"/>
              </a:defRPr>
            </a:lvl1pPr>
            <a:lvl2pPr marL="742066" indent="-284432" defTabSz="921622" eaLnBrk="0" hangingPunct="0">
              <a:spcBef>
                <a:spcPct val="30000"/>
              </a:spcBef>
              <a:defRPr sz="1200">
                <a:solidFill>
                  <a:schemeClr val="tx1"/>
                </a:solidFill>
                <a:latin typeface="Times New Roman" pitchFamily="18" charset="0"/>
              </a:defRPr>
            </a:lvl2pPr>
            <a:lvl3pPr marL="1142496" indent="-227229" defTabSz="921622" eaLnBrk="0" hangingPunct="0">
              <a:spcBef>
                <a:spcPct val="30000"/>
              </a:spcBef>
              <a:defRPr sz="1200">
                <a:solidFill>
                  <a:schemeClr val="tx1"/>
                </a:solidFill>
                <a:latin typeface="Times New Roman" pitchFamily="18" charset="0"/>
              </a:defRPr>
            </a:lvl3pPr>
            <a:lvl4pPr marL="1600128" indent="-227229" defTabSz="921622" eaLnBrk="0" hangingPunct="0">
              <a:spcBef>
                <a:spcPct val="30000"/>
              </a:spcBef>
              <a:defRPr sz="1200">
                <a:solidFill>
                  <a:schemeClr val="tx1"/>
                </a:solidFill>
                <a:latin typeface="Times New Roman" pitchFamily="18" charset="0"/>
              </a:defRPr>
            </a:lvl4pPr>
            <a:lvl5pPr marL="2057761" indent="-227229" defTabSz="921622" eaLnBrk="0" hangingPunct="0">
              <a:spcBef>
                <a:spcPct val="30000"/>
              </a:spcBef>
              <a:defRPr sz="1200">
                <a:solidFill>
                  <a:schemeClr val="tx1"/>
                </a:solidFill>
                <a:latin typeface="Times New Roman" pitchFamily="18" charset="0"/>
              </a:defRPr>
            </a:lvl5pPr>
            <a:lvl6pPr marL="2515395" indent="-227229" defTabSz="921622" eaLnBrk="0" fontAlgn="base" hangingPunct="0">
              <a:spcBef>
                <a:spcPct val="30000"/>
              </a:spcBef>
              <a:spcAft>
                <a:spcPct val="0"/>
              </a:spcAft>
              <a:defRPr sz="1200">
                <a:solidFill>
                  <a:schemeClr val="tx1"/>
                </a:solidFill>
                <a:latin typeface="Times New Roman" pitchFamily="18" charset="0"/>
              </a:defRPr>
            </a:lvl6pPr>
            <a:lvl7pPr marL="2973027" indent="-227229" defTabSz="921622" eaLnBrk="0" fontAlgn="base" hangingPunct="0">
              <a:spcBef>
                <a:spcPct val="30000"/>
              </a:spcBef>
              <a:spcAft>
                <a:spcPct val="0"/>
              </a:spcAft>
              <a:defRPr sz="1200">
                <a:solidFill>
                  <a:schemeClr val="tx1"/>
                </a:solidFill>
                <a:latin typeface="Times New Roman" pitchFamily="18" charset="0"/>
              </a:defRPr>
            </a:lvl7pPr>
            <a:lvl8pPr marL="3430660" indent="-227229" defTabSz="921622" eaLnBrk="0" fontAlgn="base" hangingPunct="0">
              <a:spcBef>
                <a:spcPct val="30000"/>
              </a:spcBef>
              <a:spcAft>
                <a:spcPct val="0"/>
              </a:spcAft>
              <a:defRPr sz="1200">
                <a:solidFill>
                  <a:schemeClr val="tx1"/>
                </a:solidFill>
                <a:latin typeface="Times New Roman" pitchFamily="18" charset="0"/>
              </a:defRPr>
            </a:lvl8pPr>
            <a:lvl9pPr marL="3888295" indent="-227229" defTabSz="921622"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AA30469-17D3-46FC-B433-85801E853967}" type="slidenum">
              <a:rPr lang="en-US" altLang="en-US" smtClean="0">
                <a:solidFill>
                  <a:prstClr val="black"/>
                </a:solidFill>
              </a:rPr>
              <a:pPr eaLnBrk="1" hangingPunct="1">
                <a:spcBef>
                  <a:spcPct val="0"/>
                </a:spcBef>
              </a:pPr>
              <a:t>17</a:t>
            </a:fld>
            <a:endParaRPr lang="en-US" altLang="en-US" smtClean="0">
              <a:solidFill>
                <a:prstClr val="black"/>
              </a:solidFill>
            </a:endParaRPr>
          </a:p>
        </p:txBody>
      </p:sp>
      <p:sp>
        <p:nvSpPr>
          <p:cNvPr id="20483" name="Rectangle 2"/>
          <p:cNvSpPr>
            <a:spLocks noGrp="1" noRot="1" noChangeAspect="1" noChangeArrowheads="1" noTextEdit="1"/>
          </p:cNvSpPr>
          <p:nvPr>
            <p:ph type="sldImg"/>
          </p:nvPr>
        </p:nvSpPr>
        <p:spPr>
          <a:xfrm>
            <a:off x="1190625" y="698500"/>
            <a:ext cx="4651375" cy="3489325"/>
          </a:xfrm>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a:p>
            <a:r>
              <a:rPr lang="en-US" altLang="en-US" dirty="0" smtClean="0"/>
              <a:t>Evolution - </a:t>
            </a:r>
            <a:r>
              <a:rPr lang="en-US" altLang="en-US" baseline="0" dirty="0" smtClean="0"/>
              <a:t>we’re considering a broadening related to multiple species, more diverse coastal habitats, and incorporating the effects of land change.</a:t>
            </a:r>
            <a:endParaRPr lang="en-US" altLang="en-US" dirty="0" smtClean="0"/>
          </a:p>
          <a:p>
            <a:endParaRPr lang="en-US"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smtClean="0">
                <a:effectLst/>
              </a:rPr>
              <a:t>Multiple migratory </a:t>
            </a:r>
            <a:r>
              <a:rPr lang="en-US" b="1" dirty="0" err="1" smtClean="0">
                <a:effectLst/>
              </a:rPr>
              <a:t>waterbirds</a:t>
            </a:r>
            <a:r>
              <a:rPr lang="en-US" b="1" dirty="0" smtClean="0">
                <a:effectLst/>
              </a:rPr>
              <a:t> and their habitats</a:t>
            </a:r>
            <a:r>
              <a:rPr lang="en-US" dirty="0" smtClean="0">
                <a:effectLst/>
              </a:rPr>
              <a:t>. Priority topics from the Advisory Team include: </a:t>
            </a:r>
          </a:p>
          <a:p>
            <a:pPr marL="228600" marR="0" lvl="0" indent="-228600" algn="l" defTabSz="914400" rtl="0" eaLnBrk="0" fontAlgn="base" latinLnBrk="0" hangingPunct="0">
              <a:lnSpc>
                <a:spcPct val="100000"/>
              </a:lnSpc>
              <a:spcBef>
                <a:spcPct val="30000"/>
              </a:spcBef>
              <a:spcAft>
                <a:spcPct val="0"/>
              </a:spcAft>
              <a:buClrTx/>
              <a:buSzTx/>
              <a:buFontTx/>
              <a:buAutoNum type="arabicParenBoth"/>
              <a:tabLst/>
              <a:defRPr/>
            </a:pPr>
            <a:r>
              <a:rPr lang="en-US" dirty="0" smtClean="0">
                <a:effectLst/>
              </a:rPr>
              <a:t>choose several species that represent important </a:t>
            </a:r>
            <a:r>
              <a:rPr lang="en-US" dirty="0" err="1" smtClean="0">
                <a:effectLst/>
              </a:rPr>
              <a:t>waterbird</a:t>
            </a:r>
            <a:r>
              <a:rPr lang="en-US" dirty="0" smtClean="0">
                <a:effectLst/>
              </a:rPr>
              <a:t> classes, </a:t>
            </a:r>
          </a:p>
          <a:p>
            <a:pPr marL="228600" marR="0" lvl="0" indent="-228600" algn="l" defTabSz="914400" rtl="0" eaLnBrk="0" fontAlgn="base" latinLnBrk="0" hangingPunct="0">
              <a:lnSpc>
                <a:spcPct val="100000"/>
              </a:lnSpc>
              <a:spcBef>
                <a:spcPct val="30000"/>
              </a:spcBef>
              <a:spcAft>
                <a:spcPct val="0"/>
              </a:spcAft>
              <a:buClrTx/>
              <a:buSzTx/>
              <a:buFontTx/>
              <a:buAutoNum type="arabicParenBoth"/>
              <a:tabLst/>
              <a:defRPr/>
            </a:pPr>
            <a:r>
              <a:rPr lang="en-US" dirty="0" smtClean="0">
                <a:effectLst/>
              </a:rPr>
              <a:t>focus on the regional coastal habitat that support the species, </a:t>
            </a:r>
          </a:p>
          <a:p>
            <a:pPr marL="228600" marR="0" lvl="0" indent="-228600" algn="l" defTabSz="914400" rtl="0" eaLnBrk="0" fontAlgn="base" latinLnBrk="0" hangingPunct="0">
              <a:lnSpc>
                <a:spcPct val="100000"/>
              </a:lnSpc>
              <a:spcBef>
                <a:spcPct val="30000"/>
              </a:spcBef>
              <a:spcAft>
                <a:spcPct val="0"/>
              </a:spcAft>
              <a:buClrTx/>
              <a:buSzTx/>
              <a:buFontTx/>
              <a:buAutoNum type="arabicParenBoth"/>
              <a:tabLst/>
              <a:defRPr/>
            </a:pPr>
            <a:r>
              <a:rPr lang="en-US" dirty="0" smtClean="0">
                <a:effectLst/>
              </a:rPr>
              <a:t>inform wetland adaptation and restoration, </a:t>
            </a:r>
          </a:p>
          <a:p>
            <a:pPr marL="228600" marR="0" lvl="0" indent="-228600" algn="l" defTabSz="914400" rtl="0" eaLnBrk="0" fontAlgn="base" latinLnBrk="0" hangingPunct="0">
              <a:lnSpc>
                <a:spcPct val="100000"/>
              </a:lnSpc>
              <a:spcBef>
                <a:spcPct val="30000"/>
              </a:spcBef>
              <a:spcAft>
                <a:spcPct val="0"/>
              </a:spcAft>
              <a:buClrTx/>
              <a:buSzTx/>
              <a:buFontTx/>
              <a:buAutoNum type="arabicParenBoth"/>
              <a:tabLst/>
              <a:defRPr/>
            </a:pPr>
            <a:r>
              <a:rPr lang="en-US" dirty="0" smtClean="0">
                <a:effectLst/>
              </a:rPr>
              <a:t>focus largely on DOI lands. </a:t>
            </a:r>
          </a:p>
          <a:p>
            <a:endParaRPr lang="en-US" altLang="en-US" dirty="0" smtClean="0"/>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3341705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1622" eaLnBrk="0" hangingPunct="0">
              <a:spcBef>
                <a:spcPct val="30000"/>
              </a:spcBef>
              <a:defRPr sz="1200">
                <a:solidFill>
                  <a:schemeClr val="tx1"/>
                </a:solidFill>
                <a:latin typeface="Times New Roman" pitchFamily="18" charset="0"/>
              </a:defRPr>
            </a:lvl1pPr>
            <a:lvl2pPr marL="742066" indent="-284432" defTabSz="921622" eaLnBrk="0" hangingPunct="0">
              <a:spcBef>
                <a:spcPct val="30000"/>
              </a:spcBef>
              <a:defRPr sz="1200">
                <a:solidFill>
                  <a:schemeClr val="tx1"/>
                </a:solidFill>
                <a:latin typeface="Times New Roman" pitchFamily="18" charset="0"/>
              </a:defRPr>
            </a:lvl2pPr>
            <a:lvl3pPr marL="1142496" indent="-227229" defTabSz="921622" eaLnBrk="0" hangingPunct="0">
              <a:spcBef>
                <a:spcPct val="30000"/>
              </a:spcBef>
              <a:defRPr sz="1200">
                <a:solidFill>
                  <a:schemeClr val="tx1"/>
                </a:solidFill>
                <a:latin typeface="Times New Roman" pitchFamily="18" charset="0"/>
              </a:defRPr>
            </a:lvl3pPr>
            <a:lvl4pPr marL="1600128" indent="-227229" defTabSz="921622" eaLnBrk="0" hangingPunct="0">
              <a:spcBef>
                <a:spcPct val="30000"/>
              </a:spcBef>
              <a:defRPr sz="1200">
                <a:solidFill>
                  <a:schemeClr val="tx1"/>
                </a:solidFill>
                <a:latin typeface="Times New Roman" pitchFamily="18" charset="0"/>
              </a:defRPr>
            </a:lvl4pPr>
            <a:lvl5pPr marL="2057761" indent="-227229" defTabSz="921622" eaLnBrk="0" hangingPunct="0">
              <a:spcBef>
                <a:spcPct val="30000"/>
              </a:spcBef>
              <a:defRPr sz="1200">
                <a:solidFill>
                  <a:schemeClr val="tx1"/>
                </a:solidFill>
                <a:latin typeface="Times New Roman" pitchFamily="18" charset="0"/>
              </a:defRPr>
            </a:lvl5pPr>
            <a:lvl6pPr marL="2515395" indent="-227229" defTabSz="921622" eaLnBrk="0" fontAlgn="base" hangingPunct="0">
              <a:spcBef>
                <a:spcPct val="30000"/>
              </a:spcBef>
              <a:spcAft>
                <a:spcPct val="0"/>
              </a:spcAft>
              <a:defRPr sz="1200">
                <a:solidFill>
                  <a:schemeClr val="tx1"/>
                </a:solidFill>
                <a:latin typeface="Times New Roman" pitchFamily="18" charset="0"/>
              </a:defRPr>
            </a:lvl6pPr>
            <a:lvl7pPr marL="2973027" indent="-227229" defTabSz="921622" eaLnBrk="0" fontAlgn="base" hangingPunct="0">
              <a:spcBef>
                <a:spcPct val="30000"/>
              </a:spcBef>
              <a:spcAft>
                <a:spcPct val="0"/>
              </a:spcAft>
              <a:defRPr sz="1200">
                <a:solidFill>
                  <a:schemeClr val="tx1"/>
                </a:solidFill>
                <a:latin typeface="Times New Roman" pitchFamily="18" charset="0"/>
              </a:defRPr>
            </a:lvl7pPr>
            <a:lvl8pPr marL="3430660" indent="-227229" defTabSz="921622" eaLnBrk="0" fontAlgn="base" hangingPunct="0">
              <a:spcBef>
                <a:spcPct val="30000"/>
              </a:spcBef>
              <a:spcAft>
                <a:spcPct val="0"/>
              </a:spcAft>
              <a:defRPr sz="1200">
                <a:solidFill>
                  <a:schemeClr val="tx1"/>
                </a:solidFill>
                <a:latin typeface="Times New Roman" pitchFamily="18" charset="0"/>
              </a:defRPr>
            </a:lvl8pPr>
            <a:lvl9pPr marL="3888295" indent="-227229" defTabSz="921622"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AA30469-17D3-46FC-B433-85801E853967}" type="slidenum">
              <a:rPr lang="en-US" altLang="en-US" smtClean="0">
                <a:solidFill>
                  <a:prstClr val="black"/>
                </a:solidFill>
              </a:rPr>
              <a:pPr eaLnBrk="1" hangingPunct="1">
                <a:spcBef>
                  <a:spcPct val="0"/>
                </a:spcBef>
              </a:pPr>
              <a:t>18</a:t>
            </a:fld>
            <a:endParaRPr lang="en-US" altLang="en-US" smtClean="0">
              <a:solidFill>
                <a:prstClr val="black"/>
              </a:solidFill>
            </a:endParaRPr>
          </a:p>
        </p:txBody>
      </p:sp>
      <p:sp>
        <p:nvSpPr>
          <p:cNvPr id="20483" name="Rectangle 2"/>
          <p:cNvSpPr>
            <a:spLocks noGrp="1" noRot="1" noChangeAspect="1" noChangeArrowheads="1" noTextEdit="1"/>
          </p:cNvSpPr>
          <p:nvPr>
            <p:ph type="sldImg"/>
          </p:nvPr>
        </p:nvSpPr>
        <p:spPr>
          <a:xfrm>
            <a:off x="1190625" y="698500"/>
            <a:ext cx="4651375" cy="3489325"/>
          </a:xfrm>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So, what might this expanded consideration of multiple Migratory </a:t>
            </a:r>
            <a:r>
              <a:rPr lang="en-US" altLang="en-US" dirty="0" err="1" smtClean="0"/>
              <a:t>Waterbirds</a:t>
            </a:r>
            <a:r>
              <a:rPr lang="en-US" altLang="en-US" dirty="0" smtClean="0"/>
              <a:t> across multiple habitats</a:t>
            </a:r>
            <a:r>
              <a:rPr lang="en-US" altLang="en-US" baseline="0" dirty="0" smtClean="0"/>
              <a:t> actually look like?</a:t>
            </a:r>
          </a:p>
          <a:p>
            <a:endParaRPr lang="en-US" altLang="en-US" baseline="0" dirty="0" smtClean="0"/>
          </a:p>
          <a:p>
            <a:r>
              <a:rPr lang="en-US" altLang="en-US" baseline="0" dirty="0" smtClean="0"/>
              <a:t>-Black Ducks as representatives of coastal salt marshes – this work is essentially completed – published in 2018</a:t>
            </a:r>
          </a:p>
          <a:p>
            <a:r>
              <a:rPr lang="en-US" altLang="en-US" baseline="0" dirty="0" smtClean="0"/>
              <a:t>-Lesser </a:t>
            </a:r>
            <a:r>
              <a:rPr lang="en-US" altLang="en-US" baseline="0" dirty="0" err="1" smtClean="0"/>
              <a:t>Scaup</a:t>
            </a:r>
            <a:r>
              <a:rPr lang="en-US" altLang="en-US" baseline="0" dirty="0" smtClean="0"/>
              <a:t> as representatives of shallow water systems – this work is recently funded in Chesapeake and SF Bays – related to water quality and food source effects (clams, mussels)</a:t>
            </a:r>
          </a:p>
          <a:p>
            <a:r>
              <a:rPr lang="en-US" altLang="en-US" baseline="0" dirty="0" smtClean="0"/>
              <a:t>-Surf Scoter as a representative of Sea ducks and deeper/open water systems.  This work is completed – Alicia was working on the monograph (effects of oyster restoration)</a:t>
            </a:r>
          </a:p>
          <a:p>
            <a:r>
              <a:rPr lang="en-US" altLang="en-US" baseline="0" dirty="0" smtClean="0"/>
              <a:t>-Wood Ducks as representatives of upland freshwater systems.  This would be brand new work and is unfunded as of now)</a:t>
            </a:r>
          </a:p>
          <a:p>
            <a:endParaRPr lang="en-US" altLang="en-US" baseline="0" dirty="0" smtClean="0"/>
          </a:p>
          <a:p>
            <a:r>
              <a:rPr lang="en-US" altLang="en-US" baseline="0" dirty="0" smtClean="0"/>
              <a:t>The application of the bioenergetics model to SF Bay is part of the recently funded Lesser </a:t>
            </a:r>
            <a:r>
              <a:rPr lang="en-US" altLang="en-US" baseline="0" dirty="0" err="1" smtClean="0"/>
              <a:t>Scaup</a:t>
            </a:r>
            <a:r>
              <a:rPr lang="en-US" altLang="en-US" baseline="0" dirty="0" smtClean="0"/>
              <a:t> work Alicia has with Chris Williams (</a:t>
            </a:r>
            <a:r>
              <a:rPr lang="en-US" altLang="en-US" baseline="0" dirty="0" err="1" smtClean="0"/>
              <a:t>Univ</a:t>
            </a:r>
            <a:r>
              <a:rPr lang="en-US" altLang="en-US" baseline="0" dirty="0" smtClean="0"/>
              <a:t> of DE).  Note that they’ve had to put the application to Delaware Bay on the back burner for now.</a:t>
            </a:r>
          </a:p>
          <a:p>
            <a:endParaRPr lang="en-US" altLang="en-US" baseline="0" dirty="0" smtClean="0"/>
          </a:p>
          <a:p>
            <a:r>
              <a:rPr lang="en-US" altLang="en-US" baseline="0" dirty="0" smtClean="0"/>
              <a:t>As part of the advisory Team Guidance, we’re going to continue some of our other critical efforts related to:  Land Change, SLR, and Wetland Adaptation to inform restoration</a:t>
            </a:r>
          </a:p>
          <a:p>
            <a:endParaRPr lang="en-US" altLang="en-US" baseline="0" dirty="0" smtClean="0"/>
          </a:p>
          <a:p>
            <a:endParaRPr lang="en-US" altLang="en-US" dirty="0" smtClean="0"/>
          </a:p>
        </p:txBody>
      </p:sp>
    </p:spTree>
    <p:extLst>
      <p:ext uri="{BB962C8B-B14F-4D97-AF65-F5344CB8AC3E}">
        <p14:creationId xmlns:p14="http://schemas.microsoft.com/office/powerpoint/2010/main" val="2872172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Current science activities in 2018 have 4 major items:</a:t>
            </a:r>
          </a:p>
          <a:p>
            <a:pPr marL="170833" indent="-170833">
              <a:buFont typeface="Arial" panose="020B0604020202020204" pitchFamily="34" charset="0"/>
              <a:buChar char="•"/>
            </a:pPr>
            <a:r>
              <a:rPr lang="en-US" baseline="0" dirty="0" smtClean="0"/>
              <a:t>Those that are being </a:t>
            </a:r>
            <a:r>
              <a:rPr lang="en-US" u="sng" baseline="0" dirty="0" smtClean="0"/>
              <a:t>completed and results are being synthesized. </a:t>
            </a:r>
            <a:r>
              <a:rPr lang="en-US" u="none" baseline="0" dirty="0" smtClean="0"/>
              <a:t>Examples include the </a:t>
            </a:r>
            <a:r>
              <a:rPr lang="en-US" baseline="0" dirty="0" smtClean="0"/>
              <a:t>MPA, aspects of the EDC Project, Black duck modeling on Refuges </a:t>
            </a:r>
          </a:p>
          <a:p>
            <a:pPr marL="170833" indent="-170833">
              <a:buFont typeface="Arial" panose="020B0604020202020204" pitchFamily="34" charset="0"/>
              <a:buChar char="•"/>
            </a:pPr>
            <a:r>
              <a:rPr lang="en-US" baseline="0" dirty="0" smtClean="0"/>
              <a:t>We have an emphasis on communicating the findings of the synthesis efforts to inform management decisions. </a:t>
            </a:r>
          </a:p>
          <a:p>
            <a:pPr marL="170833" indent="-170833">
              <a:buFont typeface="Arial" panose="020B0604020202020204" pitchFamily="34" charset="0"/>
              <a:buChar char="•"/>
            </a:pPr>
            <a:r>
              <a:rPr lang="en-US" baseline="0" dirty="0" smtClean="0"/>
              <a:t>Selected efforts  will </a:t>
            </a:r>
            <a:r>
              <a:rPr lang="en-US" u="sng" baseline="0" dirty="0" smtClean="0"/>
              <a:t>continue</a:t>
            </a:r>
            <a:r>
              <a:rPr lang="en-US" u="none" baseline="0" dirty="0" smtClean="0"/>
              <a:t>, such as updating water-quality trends to inform fishery decision and wetlands as critical habitat for waterfowl, </a:t>
            </a:r>
          </a:p>
          <a:p>
            <a:pPr marL="170833" indent="-170833">
              <a:buFont typeface="Arial" panose="020B0604020202020204" pitchFamily="34" charset="0"/>
              <a:buChar char="•"/>
            </a:pPr>
            <a:r>
              <a:rPr lang="en-US" baseline="0" dirty="0" smtClean="0"/>
              <a:t>Also during 2018 we will plan how to evolve efforts</a:t>
            </a:r>
          </a:p>
          <a:p>
            <a:pPr marL="227777" indent="-227777">
              <a:buAutoNum type="arabicPeriod" startAt="4"/>
            </a:pPr>
            <a:endParaRPr lang="en-US" baseline="0" dirty="0" smtClean="0"/>
          </a:p>
          <a:p>
            <a:r>
              <a:rPr lang="en-US" b="1" baseline="0" dirty="0" smtClean="0"/>
              <a:t>Planning</a:t>
            </a:r>
          </a:p>
          <a:p>
            <a:r>
              <a:rPr lang="en-US" baseline="0" dirty="0" smtClean="0"/>
              <a:t> Those efforts that are </a:t>
            </a:r>
            <a:r>
              <a:rPr lang="en-US" u="sng" baseline="0" dirty="0" smtClean="0"/>
              <a:t>evolving to meet unmet science needs and priorities</a:t>
            </a:r>
            <a:r>
              <a:rPr lang="en-US" baseline="0" dirty="0" smtClean="0"/>
              <a:t>.  The process will include:</a:t>
            </a:r>
          </a:p>
          <a:p>
            <a:pPr marL="170833" indent="-170833">
              <a:buFont typeface="Arial" panose="020B0604020202020204" pitchFamily="34" charset="0"/>
              <a:buChar char="•"/>
            </a:pPr>
            <a:r>
              <a:rPr lang="en-US" baseline="0" dirty="0" smtClean="0"/>
              <a:t>Identification of management issues and science needs, according to the Mission Areas and CBP – this was completed through the Chesapeake Bay Advisory Team. The Science Team is also gathering some additional information to refine science needs of management issues</a:t>
            </a:r>
          </a:p>
          <a:p>
            <a:pPr marL="170833" indent="-170833">
              <a:buFont typeface="Arial" panose="020B0604020202020204" pitchFamily="34" charset="0"/>
              <a:buChar char="•"/>
            </a:pPr>
            <a:r>
              <a:rPr lang="en-US" baseline="0" dirty="0" smtClean="0"/>
              <a:t>The Science Team will work with the Chesapeake scientists and managers to receive input on how we take the highest priority management needs and craft our revised research questions (including Themes, Objectives, and Integration Activities)</a:t>
            </a:r>
          </a:p>
          <a:p>
            <a:pPr marL="170833" indent="-170833">
              <a:buFont typeface="Arial" panose="020B0604020202020204" pitchFamily="34" charset="0"/>
              <a:buChar char="•"/>
            </a:pPr>
            <a:r>
              <a:rPr lang="en-US" baseline="0" dirty="0" smtClean="0"/>
              <a:t>The Science Team will iterate with the CB scientists and managers to develop planned science activities based on the revised Integration Activities and work with MAs on potential funding to support efforts in 2019. </a:t>
            </a:r>
          </a:p>
          <a:p>
            <a:endParaRPr lang="en-US" baseline="0" dirty="0" smtClean="0"/>
          </a:p>
          <a:p>
            <a:r>
              <a:rPr lang="en-US" b="1" baseline="0" dirty="0" smtClean="0"/>
              <a:t>Implement</a:t>
            </a:r>
          </a:p>
          <a:p>
            <a:pPr marL="170833" indent="-170833">
              <a:buFont typeface="Arial" panose="020B0604020202020204" pitchFamily="34" charset="0"/>
              <a:buChar char="•"/>
            </a:pPr>
            <a:r>
              <a:rPr lang="en-US" baseline="0" dirty="0" smtClean="0"/>
              <a:t>Will reflect the revised activities in the 2019 work plan</a:t>
            </a:r>
          </a:p>
          <a:p>
            <a:pPr marL="170833" indent="-170833" defTabSz="911108">
              <a:buFont typeface="Arial" panose="020B0604020202020204" pitchFamily="34" charset="0"/>
              <a:buChar char="•"/>
            </a:pPr>
            <a:r>
              <a:rPr lang="en-US" baseline="0" dirty="0" smtClean="0"/>
              <a:t>The Chesapeake Coordinators Work closely with USGS MAs to fund activities. We will work with the  Science Team to optimize our 2019 PES allocations, leveraging funds as much as possible with other MA and partner funding. </a:t>
            </a:r>
          </a:p>
          <a:p>
            <a:pPr marL="170833" indent="-170833">
              <a:buFont typeface="Arial" panose="020B0604020202020204" pitchFamily="34" charset="0"/>
              <a:buChar char="•"/>
            </a:pPr>
            <a:r>
              <a:rPr lang="en-US" baseline="0" dirty="0" smtClean="0"/>
              <a:t>Some selected activities will begin during 2018, in particular the development of the Fish and Fish Habitat efforts. </a:t>
            </a:r>
          </a:p>
        </p:txBody>
      </p:sp>
      <p:sp>
        <p:nvSpPr>
          <p:cNvPr id="4" name="Slide Number Placeholder 3"/>
          <p:cNvSpPr>
            <a:spLocks noGrp="1"/>
          </p:cNvSpPr>
          <p:nvPr>
            <p:ph type="sldNum" sz="quarter" idx="10"/>
          </p:nvPr>
        </p:nvSpPr>
        <p:spPr/>
        <p:txBody>
          <a:bodyPr/>
          <a:lstStyle/>
          <a:p>
            <a:pPr>
              <a:defRPr/>
            </a:pPr>
            <a:fld id="{67A82489-A758-A54B-923E-C2FC72C32D2E}"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1554522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need to evolve the USGS Chesapeake science in 2018-19 based on these considerations: </a:t>
            </a:r>
          </a:p>
          <a:p>
            <a:pPr lvl="0"/>
            <a:r>
              <a:rPr lang="en-US" b="1" dirty="0"/>
              <a:t>Completing several major activities in 2018.</a:t>
            </a:r>
            <a:r>
              <a:rPr lang="en-US" dirty="0"/>
              <a:t> During FY2018 the USGS is completing several major activities of its existing science plan, including: (1) water-quality science to support the Mid-Point Assessment (MPA) of the Chesapeake Total Maximum Daily Load (TMDL); (2) land classifications and change activities associated with the MPA, (3) the current phase of the Chesapeake EDC project, and (4) studies related to unconventional oil and gas production. </a:t>
            </a:r>
          </a:p>
          <a:p>
            <a:pPr lvl="0"/>
            <a:r>
              <a:rPr lang="en-US" b="1" dirty="0"/>
              <a:t>New USGS priorities. </a:t>
            </a:r>
            <a:r>
              <a:rPr lang="en-US" dirty="0"/>
              <a:t>The USGS has evolved their science priorities based on the directions of the New Administration and Department of Interior. The new USGS science priorities released in the Bureau Guidance for 2018 are (1) Science for Natural Resources Decision Making, (2) Science to inform Land and Water Management, and (3) Science to protect public safety, health, and property. </a:t>
            </a:r>
          </a:p>
          <a:p>
            <a:pPr lvl="0"/>
            <a:r>
              <a:rPr lang="en-US" b="1" dirty="0"/>
              <a:t>Continue to meet Federal responsibilities in the Chesapeake Bay restoration. </a:t>
            </a:r>
            <a:r>
              <a:rPr lang="en-US" dirty="0"/>
              <a:t>While needs and funds evolve, there are ongoing responsibilities that must be met by the Federal Government. USGS science is needed to inform decisions to support the Chesapeake Bay Agreement, Migratory Bird Act, Clean Water Act, Endangered Species Act, and managing Inter-jurisdictional fisheries. </a:t>
            </a:r>
          </a:p>
          <a:p>
            <a:pPr lvl="0"/>
            <a:r>
              <a:rPr lang="en-US" b="1" dirty="0"/>
              <a:t>Addressing unmet partner needs of the Chesapeake Watershed Agreement. </a:t>
            </a:r>
            <a:r>
              <a:rPr lang="en-US" dirty="0"/>
              <a:t>The Chesapeake Bay Program (CBP) established the Agreement with goals to be met during 2014-25. The major focus is to improve conditions for fish, wildlife, and people (figure1.1). The USGS is addressing selected outcomes of the Agreement and evolving efforts to consider critical unmet science needs. </a:t>
            </a:r>
          </a:p>
          <a:p>
            <a:pPr lvl="0"/>
            <a:r>
              <a:rPr lang="en-US" b="1" dirty="0"/>
              <a:t>Reduced Federal resources. </a:t>
            </a:r>
            <a:r>
              <a:rPr lang="en-US" dirty="0"/>
              <a:t>The Administration proposed reduced funding to restore and protect the Chesapeake Bay. Congress may restore some of the proposed reductions, however, less funding is expected in the future.  </a:t>
            </a:r>
          </a:p>
          <a:p>
            <a:r>
              <a:rPr lang="en-US" dirty="0"/>
              <a:t>The USGS Chesapeake Bay studies will evolve our science to better align with the new USGS/DOI priorities while still addressing Federal responsibilities and unmet needs of the Chesapeake Watershed Agreement. We do not anticipate preparing a new Science Strategy but will refine our Themes and Objectives during 2018-19.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67A82489-A758-A54B-923E-C2FC72C32D2E}"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3428483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7A82489-A758-A54B-923E-C2FC72C32D2E}"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2080226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Wanted to get input from representatives of each of the USGS Mission Areas, and leaders of each of the CBP Goal Teams. The charge of the team, and who was on it, was posted as part of the materials for the workshop. Met Aug 1, and much the presentation you will hear today, is what was provided to them and the outcomes of meeting. </a:t>
            </a:r>
          </a:p>
          <a:p>
            <a:endParaRPr lang="en-US" dirty="0"/>
          </a:p>
          <a:p>
            <a:r>
              <a:rPr lang="en-US" dirty="0"/>
              <a:t>The Advisory Team will provide input and suggestions on relative priorities for evolving USGS Chesapeake activities in 2018-19. The Advisory Team comments will be used to refine future USGS Chesapeake Themes and activities, as well as rebalancing within the science portfolio, so as to continue to optimize our science activities and provide the greatest mutual benefit to partners and USGS Programs.  Feedback from the Advisory Team will help inform development of subsequent Chesapeake Bay Annual Work Plans, in collaboration with the standing USGS Chesapeake Bay Science Team. </a:t>
            </a:r>
          </a:p>
        </p:txBody>
      </p:sp>
      <p:sp>
        <p:nvSpPr>
          <p:cNvPr id="4" name="Slide Number Placeholder 3"/>
          <p:cNvSpPr>
            <a:spLocks noGrp="1"/>
          </p:cNvSpPr>
          <p:nvPr>
            <p:ph type="sldNum" sz="quarter" idx="10"/>
          </p:nvPr>
        </p:nvSpPr>
        <p:spPr/>
        <p:txBody>
          <a:bodyPr/>
          <a:lstStyle/>
          <a:p>
            <a:pPr>
              <a:defRPr/>
            </a:pPr>
            <a:fld id="{67A82489-A758-A54B-923E-C2FC72C32D2E}"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3069919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310" eaLnBrk="0" hangingPunct="0">
              <a:defRPr sz="4100">
                <a:solidFill>
                  <a:schemeClr val="tx1"/>
                </a:solidFill>
                <a:latin typeface="Arial" charset="0"/>
                <a:ea typeface="ＭＳ Ｐゴシック" charset="0"/>
                <a:cs typeface="ＭＳ Ｐゴシック" charset="0"/>
              </a:defRPr>
            </a:lvl1pPr>
            <a:lvl2pPr marL="757657" indent="-291406" defTabSz="916310" eaLnBrk="0" hangingPunct="0">
              <a:defRPr sz="4100">
                <a:solidFill>
                  <a:schemeClr val="tx1"/>
                </a:solidFill>
                <a:latin typeface="Arial" charset="0"/>
                <a:ea typeface="ＭＳ Ｐゴシック" charset="0"/>
              </a:defRPr>
            </a:lvl2pPr>
            <a:lvl3pPr marL="1165625" indent="-233124" defTabSz="916310" eaLnBrk="0" hangingPunct="0">
              <a:defRPr sz="4100">
                <a:solidFill>
                  <a:schemeClr val="tx1"/>
                </a:solidFill>
                <a:latin typeface="Arial" charset="0"/>
                <a:ea typeface="ＭＳ Ｐゴシック" charset="0"/>
              </a:defRPr>
            </a:lvl3pPr>
            <a:lvl4pPr marL="1631876" indent="-233124" defTabSz="916310" eaLnBrk="0" hangingPunct="0">
              <a:defRPr sz="4100">
                <a:solidFill>
                  <a:schemeClr val="tx1"/>
                </a:solidFill>
                <a:latin typeface="Arial" charset="0"/>
                <a:ea typeface="ＭＳ Ｐゴシック" charset="0"/>
              </a:defRPr>
            </a:lvl4pPr>
            <a:lvl5pPr marL="2098124" indent="-233124" defTabSz="916310" eaLnBrk="0" hangingPunct="0">
              <a:defRPr sz="4100">
                <a:solidFill>
                  <a:schemeClr val="tx1"/>
                </a:solidFill>
                <a:latin typeface="Arial" charset="0"/>
                <a:ea typeface="ＭＳ Ｐゴシック" charset="0"/>
              </a:defRPr>
            </a:lvl5pPr>
            <a:lvl6pPr marL="2564374" indent="-233124" defTabSz="916310" eaLnBrk="0" fontAlgn="base" hangingPunct="0">
              <a:spcBef>
                <a:spcPct val="0"/>
              </a:spcBef>
              <a:spcAft>
                <a:spcPct val="0"/>
              </a:spcAft>
              <a:defRPr sz="4100">
                <a:solidFill>
                  <a:schemeClr val="tx1"/>
                </a:solidFill>
                <a:latin typeface="Arial" charset="0"/>
                <a:ea typeface="ＭＳ Ｐゴシック" charset="0"/>
              </a:defRPr>
            </a:lvl6pPr>
            <a:lvl7pPr marL="3030622" indent="-233124" defTabSz="916310" eaLnBrk="0" fontAlgn="base" hangingPunct="0">
              <a:spcBef>
                <a:spcPct val="0"/>
              </a:spcBef>
              <a:spcAft>
                <a:spcPct val="0"/>
              </a:spcAft>
              <a:defRPr sz="4100">
                <a:solidFill>
                  <a:schemeClr val="tx1"/>
                </a:solidFill>
                <a:latin typeface="Arial" charset="0"/>
                <a:ea typeface="ＭＳ Ｐゴシック" charset="0"/>
              </a:defRPr>
            </a:lvl7pPr>
            <a:lvl8pPr marL="3496873" indent="-233124" defTabSz="916310" eaLnBrk="0" fontAlgn="base" hangingPunct="0">
              <a:spcBef>
                <a:spcPct val="0"/>
              </a:spcBef>
              <a:spcAft>
                <a:spcPct val="0"/>
              </a:spcAft>
              <a:defRPr sz="4100">
                <a:solidFill>
                  <a:schemeClr val="tx1"/>
                </a:solidFill>
                <a:latin typeface="Arial" charset="0"/>
                <a:ea typeface="ＭＳ Ｐゴシック" charset="0"/>
              </a:defRPr>
            </a:lvl8pPr>
            <a:lvl9pPr marL="3963123" indent="-233124" defTabSz="916310" eaLnBrk="0" fontAlgn="base" hangingPunct="0">
              <a:spcBef>
                <a:spcPct val="0"/>
              </a:spcBef>
              <a:spcAft>
                <a:spcPct val="0"/>
              </a:spcAft>
              <a:defRPr sz="4100">
                <a:solidFill>
                  <a:schemeClr val="tx1"/>
                </a:solidFill>
                <a:latin typeface="Arial" charset="0"/>
                <a:ea typeface="ＭＳ Ｐゴシック" charset="0"/>
              </a:defRPr>
            </a:lvl9pPr>
          </a:lstStyle>
          <a:p>
            <a:pPr eaLnBrk="1" hangingPunct="1"/>
            <a:fld id="{6958C6B2-EA5B-4741-BE50-F7CBA10FA8C8}" type="slidenum">
              <a:rPr lang="en-US" sz="1200">
                <a:solidFill>
                  <a:prstClr val="black"/>
                </a:solidFill>
                <a:latin typeface="Times New Roman" charset="0"/>
              </a:rPr>
              <a:pPr eaLnBrk="1" hangingPunct="1"/>
              <a:t>4</a:t>
            </a:fld>
            <a:endParaRPr lang="en-US" sz="1200">
              <a:solidFill>
                <a:prstClr val="black"/>
              </a:solidFill>
              <a:latin typeface="Times New Roman" charset="0"/>
            </a:endParaRPr>
          </a:p>
        </p:txBody>
      </p:sp>
      <p:sp>
        <p:nvSpPr>
          <p:cNvPr id="16386" name="Rectangle 2"/>
          <p:cNvSpPr>
            <a:spLocks noGrp="1" noRot="1" noChangeAspect="1" noChangeArrowheads="1" noTextEdit="1"/>
          </p:cNvSpPr>
          <p:nvPr>
            <p:ph type="sldImg"/>
          </p:nvPr>
        </p:nvSpPr>
        <p:spPr>
          <a:xfrm>
            <a:off x="1249363" y="777875"/>
            <a:ext cx="4522787" cy="3390900"/>
          </a:xfrm>
          <a:ln w="12700"/>
        </p:spPr>
      </p:sp>
      <p:sp>
        <p:nvSpPr>
          <p:cNvPr id="16387" name="Rectangle 3"/>
          <p:cNvSpPr>
            <a:spLocks noGrp="1" noChangeArrowheads="1"/>
          </p:cNvSpPr>
          <p:nvPr>
            <p:ph type="body" idx="1"/>
          </p:nvPr>
        </p:nvSpPr>
        <p:spPr>
          <a:xfrm>
            <a:off x="931121" y="4431625"/>
            <a:ext cx="5157695" cy="407618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62" tIns="46934" rIns="93862" bIns="46934"/>
          <a:lstStyle/>
          <a:p>
            <a:endParaRPr lang="en-US" dirty="0" smtClean="0"/>
          </a:p>
          <a:p>
            <a:pPr defTabSz="694519" eaLnBrk="1" hangingPunct="1"/>
            <a:r>
              <a:rPr lang="en-US" baseline="0" dirty="0" smtClean="0">
                <a:latin typeface="Times New Roman" charset="0"/>
              </a:rPr>
              <a:t>provide them some overview of our four current science themes but quickly moved into evolving directions. </a:t>
            </a:r>
            <a:endParaRPr lang="en-US" dirty="0">
              <a:latin typeface="Times New Roman" charset="0"/>
            </a:endParaRPr>
          </a:p>
        </p:txBody>
      </p:sp>
    </p:spTree>
    <p:extLst>
      <p:ext uri="{BB962C8B-B14F-4D97-AF65-F5344CB8AC3E}">
        <p14:creationId xmlns:p14="http://schemas.microsoft.com/office/powerpoint/2010/main" val="3269663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a:ln/>
        </p:spPr>
      </p:sp>
      <p:sp>
        <p:nvSpPr>
          <p:cNvPr id="143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050" dirty="0" smtClean="0">
                <a:latin typeface="Times New Roman" charset="0"/>
              </a:rPr>
              <a:t>Our </a:t>
            </a:r>
            <a:r>
              <a:rPr lang="en-US" sz="1050" dirty="0">
                <a:latin typeface="Times New Roman" charset="0"/>
              </a:rPr>
              <a:t>new Chesapeake Science plan were developed to achieve a balance (use bullets) between meeting the </a:t>
            </a:r>
            <a:r>
              <a:rPr lang="en-US" sz="1050" dirty="0" smtClean="0">
                <a:latin typeface="Times New Roman" charset="0"/>
              </a:rPr>
              <a:t>and new priorities of DOI</a:t>
            </a:r>
            <a:r>
              <a:rPr lang="en-US" sz="1050" baseline="0" dirty="0" smtClean="0">
                <a:latin typeface="Times New Roman" charset="0"/>
              </a:rPr>
              <a:t> and </a:t>
            </a:r>
            <a:r>
              <a:rPr lang="en-US" sz="1050" dirty="0" smtClean="0">
                <a:latin typeface="Times New Roman" charset="0"/>
              </a:rPr>
              <a:t>USGS MAs, and</a:t>
            </a:r>
            <a:r>
              <a:rPr lang="en-US" sz="1050" baseline="0" dirty="0" smtClean="0">
                <a:latin typeface="Times New Roman" charset="0"/>
              </a:rPr>
              <a:t> unmet needs of </a:t>
            </a:r>
            <a:r>
              <a:rPr lang="en-US" sz="1050" dirty="0" smtClean="0">
                <a:latin typeface="Times New Roman" charset="0"/>
              </a:rPr>
              <a:t>CB Agreement.  </a:t>
            </a:r>
          </a:p>
          <a:p>
            <a:endParaRPr lang="en-US" sz="1050" dirty="0" smtClean="0">
              <a:latin typeface="Times New Roman" charset="0"/>
            </a:endParaRPr>
          </a:p>
          <a:p>
            <a:r>
              <a:rPr lang="en-US" sz="1050" dirty="0" smtClean="0">
                <a:latin typeface="Times New Roman" charset="0"/>
              </a:rPr>
              <a:t>As</a:t>
            </a:r>
            <a:r>
              <a:rPr lang="en-US" sz="1050" baseline="0" dirty="0" smtClean="0">
                <a:latin typeface="Times New Roman" charset="0"/>
              </a:rPr>
              <a:t> of January 2017, the new administration has been providing new guidance and influencing the priorities of DOI and USGS.   </a:t>
            </a:r>
          </a:p>
          <a:p>
            <a:endParaRPr lang="en-US" sz="1050" baseline="0" dirty="0" smtClean="0">
              <a:latin typeface="Times New Roman" charset="0"/>
            </a:endParaRPr>
          </a:p>
          <a:p>
            <a:r>
              <a:rPr lang="en-US" sz="1050" baseline="0" dirty="0" smtClean="0">
                <a:latin typeface="Times New Roman" charset="0"/>
              </a:rPr>
              <a:t>DOI is heavily focused on: </a:t>
            </a:r>
          </a:p>
          <a:p>
            <a:r>
              <a:rPr lang="en-US" sz="1050" baseline="0" dirty="0" smtClean="0">
                <a:latin typeface="Times New Roman" charset="0"/>
              </a:rPr>
              <a:t>     -National Energy and Infrastructure issues</a:t>
            </a:r>
          </a:p>
          <a:p>
            <a:r>
              <a:rPr lang="en-US" sz="1050" baseline="0" dirty="0" smtClean="0">
                <a:latin typeface="Times New Roman" charset="0"/>
              </a:rPr>
              <a:t>     -Management of Federal Lands and Water issues </a:t>
            </a:r>
          </a:p>
          <a:p>
            <a:r>
              <a:rPr lang="en-US" sz="1050" baseline="0" dirty="0" smtClean="0">
                <a:latin typeface="Times New Roman" charset="0"/>
              </a:rPr>
              <a:t>     -Trust species (those with federal authorities)</a:t>
            </a:r>
          </a:p>
          <a:p>
            <a:endParaRPr lang="en-US" sz="1050" baseline="0" dirty="0" smtClean="0">
              <a:latin typeface="Times New Roman" charset="0"/>
            </a:endParaRPr>
          </a:p>
          <a:p>
            <a:r>
              <a:rPr lang="en-US" sz="1050" baseline="0" dirty="0" smtClean="0">
                <a:latin typeface="Times New Roman" charset="0"/>
              </a:rPr>
              <a:t>USGS has released bureau guidance that took these issues into consideration and is focused on these 3 high-level topical priorities</a:t>
            </a:r>
          </a:p>
          <a:p>
            <a:endParaRPr lang="en-US" sz="1050" baseline="0" dirty="0" smtClean="0">
              <a:latin typeface="Times New Roman" charset="0"/>
            </a:endParaRPr>
          </a:p>
          <a:p>
            <a:r>
              <a:rPr lang="en-US" sz="1050" baseline="0" dirty="0" smtClean="0">
                <a:latin typeface="Times New Roman" charset="0"/>
              </a:rPr>
              <a:t>Goals of the CBP Watershed Agreement have not changed.</a:t>
            </a:r>
          </a:p>
          <a:p>
            <a:endParaRPr lang="en-US" sz="1050" baseline="0" dirty="0" smtClean="0">
              <a:latin typeface="Times New Roman" charset="0"/>
            </a:endParaRPr>
          </a:p>
          <a:p>
            <a:r>
              <a:rPr lang="en-US" sz="1050" dirty="0" smtClean="0">
                <a:latin typeface="Times New Roman" charset="0"/>
              </a:rPr>
              <a:t>Our revised challenge is to plan</a:t>
            </a:r>
            <a:r>
              <a:rPr lang="en-US" sz="1050" baseline="0" dirty="0" smtClean="0">
                <a:latin typeface="Times New Roman" charset="0"/>
              </a:rPr>
              <a:t> our activities to align with as many priorities as possible – how do we set priorities that check everyone’s box.</a:t>
            </a:r>
            <a:endParaRPr lang="en-US" sz="1050" dirty="0">
              <a:latin typeface="Times New Roman" charset="0"/>
            </a:endParaRPr>
          </a:p>
          <a:p>
            <a:r>
              <a:rPr lang="en-US" sz="1050" dirty="0">
                <a:latin typeface="Times New Roman" charset="0"/>
              </a:rPr>
              <a:t> </a:t>
            </a:r>
          </a:p>
          <a:p>
            <a:endParaRPr lang="en-US" sz="1050" dirty="0">
              <a:latin typeface="Times New Roman" charset="0"/>
            </a:endParaRPr>
          </a:p>
          <a:p>
            <a:endParaRPr lang="en-US" sz="1050" dirty="0">
              <a:latin typeface="Times New Roman" charset="0"/>
            </a:endParaRPr>
          </a:p>
        </p:txBody>
      </p:sp>
      <p:sp>
        <p:nvSpPr>
          <p:cNvPr id="143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023" eaLnBrk="0" hangingPunct="0">
              <a:defRPr sz="4100">
                <a:solidFill>
                  <a:schemeClr val="tx1"/>
                </a:solidFill>
                <a:latin typeface="Arial" charset="0"/>
                <a:ea typeface="ＭＳ Ｐゴシック" charset="0"/>
                <a:cs typeface="ＭＳ Ｐゴシック" charset="0"/>
              </a:defRPr>
            </a:lvl1pPr>
            <a:lvl2pPr marL="757657" indent="-291406" defTabSz="926023" eaLnBrk="0" hangingPunct="0">
              <a:defRPr sz="4100">
                <a:solidFill>
                  <a:schemeClr val="tx1"/>
                </a:solidFill>
                <a:latin typeface="Arial" charset="0"/>
                <a:ea typeface="ＭＳ Ｐゴシック" charset="0"/>
              </a:defRPr>
            </a:lvl2pPr>
            <a:lvl3pPr marL="1165625" indent="-233124" defTabSz="926023" eaLnBrk="0" hangingPunct="0">
              <a:defRPr sz="4100">
                <a:solidFill>
                  <a:schemeClr val="tx1"/>
                </a:solidFill>
                <a:latin typeface="Arial" charset="0"/>
                <a:ea typeface="ＭＳ Ｐゴシック" charset="0"/>
              </a:defRPr>
            </a:lvl3pPr>
            <a:lvl4pPr marL="1631876" indent="-233124" defTabSz="926023" eaLnBrk="0" hangingPunct="0">
              <a:defRPr sz="4100">
                <a:solidFill>
                  <a:schemeClr val="tx1"/>
                </a:solidFill>
                <a:latin typeface="Arial" charset="0"/>
                <a:ea typeface="ＭＳ Ｐゴシック" charset="0"/>
              </a:defRPr>
            </a:lvl4pPr>
            <a:lvl5pPr marL="2098124" indent="-233124" defTabSz="926023" eaLnBrk="0" hangingPunct="0">
              <a:defRPr sz="4100">
                <a:solidFill>
                  <a:schemeClr val="tx1"/>
                </a:solidFill>
                <a:latin typeface="Arial" charset="0"/>
                <a:ea typeface="ＭＳ Ｐゴシック" charset="0"/>
              </a:defRPr>
            </a:lvl5pPr>
            <a:lvl6pPr marL="2564374" indent="-233124" defTabSz="926023" eaLnBrk="0" fontAlgn="base" hangingPunct="0">
              <a:spcBef>
                <a:spcPct val="0"/>
              </a:spcBef>
              <a:spcAft>
                <a:spcPct val="0"/>
              </a:spcAft>
              <a:defRPr sz="4100">
                <a:solidFill>
                  <a:schemeClr val="tx1"/>
                </a:solidFill>
                <a:latin typeface="Arial" charset="0"/>
                <a:ea typeface="ＭＳ Ｐゴシック" charset="0"/>
              </a:defRPr>
            </a:lvl6pPr>
            <a:lvl7pPr marL="3030622" indent="-233124" defTabSz="926023" eaLnBrk="0" fontAlgn="base" hangingPunct="0">
              <a:spcBef>
                <a:spcPct val="0"/>
              </a:spcBef>
              <a:spcAft>
                <a:spcPct val="0"/>
              </a:spcAft>
              <a:defRPr sz="4100">
                <a:solidFill>
                  <a:schemeClr val="tx1"/>
                </a:solidFill>
                <a:latin typeface="Arial" charset="0"/>
                <a:ea typeface="ＭＳ Ｐゴシック" charset="0"/>
              </a:defRPr>
            </a:lvl7pPr>
            <a:lvl8pPr marL="3496873" indent="-233124" defTabSz="926023" eaLnBrk="0" fontAlgn="base" hangingPunct="0">
              <a:spcBef>
                <a:spcPct val="0"/>
              </a:spcBef>
              <a:spcAft>
                <a:spcPct val="0"/>
              </a:spcAft>
              <a:defRPr sz="4100">
                <a:solidFill>
                  <a:schemeClr val="tx1"/>
                </a:solidFill>
                <a:latin typeface="Arial" charset="0"/>
                <a:ea typeface="ＭＳ Ｐゴシック" charset="0"/>
              </a:defRPr>
            </a:lvl8pPr>
            <a:lvl9pPr marL="3963123" indent="-233124" defTabSz="926023" eaLnBrk="0" fontAlgn="base" hangingPunct="0">
              <a:spcBef>
                <a:spcPct val="0"/>
              </a:spcBef>
              <a:spcAft>
                <a:spcPct val="0"/>
              </a:spcAft>
              <a:defRPr sz="4100">
                <a:solidFill>
                  <a:schemeClr val="tx1"/>
                </a:solidFill>
                <a:latin typeface="Arial" charset="0"/>
                <a:ea typeface="ＭＳ Ｐゴシック" charset="0"/>
              </a:defRPr>
            </a:lvl9pPr>
          </a:lstStyle>
          <a:p>
            <a:pPr eaLnBrk="1" hangingPunct="1"/>
            <a:fld id="{13534A86-0D0E-AD46-ACDB-25A658AA773B}" type="slidenum">
              <a:rPr lang="en-US" sz="1200">
                <a:solidFill>
                  <a:prstClr val="black"/>
                </a:solidFill>
                <a:latin typeface="Times New Roman" charset="0"/>
              </a:rPr>
              <a:pPr eaLnBrk="1" hangingPunct="1"/>
              <a:t>5</a:t>
            </a:fld>
            <a:endParaRPr lang="en-US" sz="1200">
              <a:solidFill>
                <a:prstClr val="black"/>
              </a:solidFill>
              <a:latin typeface="Times New Roman" charset="0"/>
            </a:endParaRPr>
          </a:p>
        </p:txBody>
      </p:sp>
    </p:spTree>
    <p:extLst>
      <p:ext uri="{BB962C8B-B14F-4D97-AF65-F5344CB8AC3E}">
        <p14:creationId xmlns:p14="http://schemas.microsoft.com/office/powerpoint/2010/main" val="570028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As we evolve and move forward,</a:t>
            </a:r>
            <a:r>
              <a:rPr lang="en-US" baseline="0" dirty="0" smtClean="0"/>
              <a:t> there are 2 major opportunities we are still working towards:</a:t>
            </a:r>
          </a:p>
          <a:p>
            <a:pPr marL="229384" indent="-229384" eaLnBrk="1" hangingPunct="1">
              <a:buAutoNum type="arabicPeriod"/>
            </a:pPr>
            <a:r>
              <a:rPr lang="en-US" baseline="0" dirty="0" smtClean="0"/>
              <a:t>Document the effects of management actions on the living resource – there is a large need to document ecosystem recovery and response, particularly to more complex processes and Nth order associations.   Chesapeake is unique in our opportunity because of the partnership, our history and understanding.</a:t>
            </a:r>
          </a:p>
          <a:p>
            <a:pPr marL="229384" indent="-229384" eaLnBrk="1" hangingPunct="1">
              <a:buAutoNum type="arabicPeriod"/>
            </a:pPr>
            <a:r>
              <a:rPr lang="en-US" baseline="0" dirty="0" smtClean="0"/>
              <a:t>Despite evolution over time, there remains an awful lot that we don’t understand.  We’re working closely with partners within the partnership to align and evolve our science with the needs of the partnership, in addition to those of DOI and USGS)</a:t>
            </a:r>
            <a:endParaRPr lang="en-US" dirty="0" smtClean="0"/>
          </a:p>
          <a:p>
            <a:pPr eaLnBrk="1" hangingPunct="1"/>
            <a:endParaRPr lang="en-US" dirty="0" smtClean="0"/>
          </a:p>
          <a:p>
            <a:pPr eaLnBrk="1" hangingPunct="1"/>
            <a:r>
              <a:rPr lang="en-US" dirty="0" smtClean="0"/>
              <a:t>Highlighted</a:t>
            </a:r>
            <a:r>
              <a:rPr lang="en-US" baseline="0" dirty="0" smtClean="0"/>
              <a:t> are the Agreement outcomes that line up with the new USGS priorities and have the greatest unmet science needs.  Clearly there’s great alignment of topics, need to dig deeper to get into how we prioritize elements. </a:t>
            </a:r>
            <a:endParaRPr lang="en-US" dirty="0" smtClean="0"/>
          </a:p>
        </p:txBody>
      </p:sp>
      <p:sp>
        <p:nvSpPr>
          <p:cNvPr id="4" name="Slide Number Placeholder 3"/>
          <p:cNvSpPr>
            <a:spLocks noGrp="1"/>
          </p:cNvSpPr>
          <p:nvPr>
            <p:ph type="sldNum" sz="quarter" idx="10"/>
          </p:nvPr>
        </p:nvSpPr>
        <p:spPr/>
        <p:txBody>
          <a:bodyPr/>
          <a:lstStyle/>
          <a:p>
            <a:pPr>
              <a:defRPr/>
            </a:pPr>
            <a:fld id="{67A82489-A758-A54B-923E-C2FC72C32D2E}"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3707459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STRESS TO GIT that I will only cover</a:t>
            </a:r>
            <a:r>
              <a:rPr lang="en-US" baseline="0" dirty="0" smtClean="0"/>
              <a:t> the first 2 topics today and will largely gloss over the last 2 for time constraints.</a:t>
            </a:r>
            <a:endParaRPr lang="en-US" dirty="0" smtClean="0"/>
          </a:p>
          <a:p>
            <a:endParaRPr lang="en-US" dirty="0" smtClean="0"/>
          </a:p>
          <a:p>
            <a:r>
              <a:rPr lang="en-US" baseline="0" dirty="0" smtClean="0"/>
              <a:t>We will step through these proposed themes during the rest of the presentation, describe out plans and thinking, then solicit feedback from everyone here.</a:t>
            </a:r>
          </a:p>
          <a:p>
            <a:endParaRPr lang="en-US" baseline="0" dirty="0" smtClean="0"/>
          </a:p>
          <a:p>
            <a:r>
              <a:rPr lang="en-US" baseline="0" dirty="0" smtClean="0"/>
              <a:t>Need to emphasize that this isn’t all new, it’s a refinement of the existing activities. </a:t>
            </a:r>
          </a:p>
          <a:p>
            <a:r>
              <a:rPr lang="en-US" baseline="0" dirty="0" smtClean="0"/>
              <a:t>Fisheries: multiple species and the aquatic and habitat conditions that support them</a:t>
            </a:r>
          </a:p>
          <a:p>
            <a:r>
              <a:rPr lang="en-US" baseline="0" dirty="0" smtClean="0"/>
              <a:t>Waterfowl: Multiple species and their coastal habitat conditions, effects of climate and land change </a:t>
            </a:r>
          </a:p>
          <a:p>
            <a:r>
              <a:rPr lang="en-US" baseline="0" dirty="0" smtClean="0"/>
              <a:t>People: healthy watersheds and lands that provide benefits. Could consider also drinking water and energy </a:t>
            </a:r>
          </a:p>
          <a:p>
            <a:endParaRPr lang="en-US" baseline="0" dirty="0" smtClean="0"/>
          </a:p>
          <a:p>
            <a:r>
              <a:rPr lang="en-US" baseline="0" dirty="0" smtClean="0"/>
              <a:t>Now, we’ll step into Theme 1 – this is likely the largest and most complex Theme and will take a little time to work through. </a:t>
            </a:r>
            <a:endParaRPr lang="en-US" dirty="0"/>
          </a:p>
        </p:txBody>
      </p:sp>
      <p:sp>
        <p:nvSpPr>
          <p:cNvPr id="4" name="Slide Number Placeholder 3"/>
          <p:cNvSpPr>
            <a:spLocks noGrp="1"/>
          </p:cNvSpPr>
          <p:nvPr>
            <p:ph type="sldNum" sz="quarter" idx="10"/>
          </p:nvPr>
        </p:nvSpPr>
        <p:spPr/>
        <p:txBody>
          <a:bodyPr/>
          <a:lstStyle/>
          <a:p>
            <a:pPr>
              <a:defRPr/>
            </a:pPr>
            <a:fld id="{67A82489-A758-A54B-923E-C2FC72C32D2E}"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3470603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5282">
              <a:defRPr/>
            </a:pPr>
            <a:r>
              <a:rPr lang="en-US" dirty="0" smtClean="0"/>
              <a:t>Restoring </a:t>
            </a:r>
            <a:r>
              <a:rPr lang="en-US" dirty="0"/>
              <a:t>and protecting populations of fish and wildlife is a fundamental priority of the </a:t>
            </a:r>
            <a:r>
              <a:rPr lang="en-US" dirty="0" smtClean="0"/>
              <a:t>DOI. </a:t>
            </a:r>
          </a:p>
          <a:p>
            <a:pPr marL="0" lvl="1" defTabSz="915282">
              <a:defRPr/>
            </a:pPr>
            <a:endParaRPr lang="en-US" dirty="0" smtClean="0"/>
          </a:p>
          <a:p>
            <a:pPr marL="0" lvl="1" defTabSz="915282">
              <a:defRPr/>
            </a:pPr>
            <a:r>
              <a:rPr lang="en-US" dirty="0" smtClean="0"/>
              <a:t>Fisheries </a:t>
            </a:r>
            <a:r>
              <a:rPr lang="en-US" dirty="0"/>
              <a:t>and waterfowl </a:t>
            </a:r>
            <a:r>
              <a:rPr lang="en-US" dirty="0" smtClean="0"/>
              <a:t>are also </a:t>
            </a:r>
            <a:r>
              <a:rPr lang="en-US" dirty="0"/>
              <a:t>two key biological communities highlighted in the Chesapeake Agreement. </a:t>
            </a:r>
          </a:p>
          <a:p>
            <a:pPr marL="0" lvl="1" defTabSz="915282">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67A82489-A758-A54B-923E-C2FC72C32D2E}" type="slidenum">
              <a:rPr lang="en-US" smtClean="0"/>
              <a:pPr>
                <a:defRPr/>
              </a:pPr>
              <a:t>8</a:t>
            </a:fld>
            <a:endParaRPr lang="en-US" dirty="0"/>
          </a:p>
        </p:txBody>
      </p:sp>
    </p:spTree>
    <p:extLst>
      <p:ext uri="{BB962C8B-B14F-4D97-AF65-F5344CB8AC3E}">
        <p14:creationId xmlns:p14="http://schemas.microsoft.com/office/powerpoint/2010/main" val="1952662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smtClean="0">
                <a:latin typeface="Times New Roman" charset="0"/>
              </a:rPr>
              <a:t>Items from three of our existing science themes related to the new potential theme on fisheries and habitat. There are: </a:t>
            </a:r>
          </a:p>
          <a:p>
            <a:r>
              <a:rPr lang="en-US" u="sng" baseline="0" dirty="0" smtClean="0">
                <a:latin typeface="Times New Roman" charset="0"/>
              </a:rPr>
              <a:t>1.  Brook Trout studies on climate change and invasive species</a:t>
            </a:r>
            <a:r>
              <a:rPr lang="en-US" baseline="0" dirty="0" smtClean="0">
                <a:latin typeface="Times New Roman" charset="0"/>
              </a:rPr>
              <a:t>. Also addressing effects of UOG but work will be completed in 2017</a:t>
            </a:r>
          </a:p>
          <a:p>
            <a:r>
              <a:rPr lang="en-US" u="sng" baseline="0" dirty="0" smtClean="0">
                <a:latin typeface="Times New Roman" charset="0"/>
              </a:rPr>
              <a:t>2.  Large effort on toxic contaminants and stressors</a:t>
            </a:r>
            <a:r>
              <a:rPr lang="en-US" baseline="0" dirty="0" smtClean="0">
                <a:latin typeface="Times New Roman" charset="0"/>
              </a:rPr>
              <a:t>. The primary effort is a project on the effects of EDC, that primarily funded by the </a:t>
            </a:r>
            <a:r>
              <a:rPr lang="en-US" baseline="0" dirty="0" err="1" smtClean="0">
                <a:latin typeface="Times New Roman" charset="0"/>
              </a:rPr>
              <a:t>Env</a:t>
            </a:r>
            <a:r>
              <a:rPr lang="en-US" baseline="0" dirty="0" smtClean="0">
                <a:latin typeface="Times New Roman" charset="0"/>
              </a:rPr>
              <a:t>. Health Mission Area will be completed in 2018. </a:t>
            </a:r>
          </a:p>
          <a:p>
            <a:r>
              <a:rPr lang="en-US" u="sng" baseline="0" dirty="0" smtClean="0">
                <a:latin typeface="Times New Roman" charset="0"/>
              </a:rPr>
              <a:t>3.  We have significant efforts on improving water-quality for tidal fisheries</a:t>
            </a:r>
            <a:r>
              <a:rPr lang="en-US" baseline="0" dirty="0" smtClean="0">
                <a:latin typeface="Times New Roman" charset="0"/>
              </a:rPr>
              <a:t>. This is a map of DO conditions during a typical summer in the Chesapeake. Low DO results annual fish kills. To address the problem, the CBP partners are working to reduce nutrients and sediment under the Bay TMDL.. TMDL began in 2010 and all practices needs to be in place by 2025. We have significant science effort to support the MPA. Much of the work will be completed in 2018. funded both by the Water, Eco MA, EPA, and the states. Related to the MPA was a large effort have an improved land classification for water-quality models supporting the  TMDL. Supported by the Land and Climate MA and EPA.. </a:t>
            </a:r>
          </a:p>
          <a:p>
            <a:endParaRPr lang="en-US" baseline="0" dirty="0" smtClean="0">
              <a:latin typeface="Times New Roman" charset="0"/>
            </a:endParaRPr>
          </a:p>
          <a:p>
            <a:r>
              <a:rPr lang="en-US" baseline="0" dirty="0" smtClean="0">
                <a:latin typeface="Times New Roman" charset="0"/>
              </a:rPr>
              <a:t>Appreciating that </a:t>
            </a:r>
            <a:r>
              <a:rPr lang="en-US" u="sng" baseline="0" dirty="0" smtClean="0">
                <a:latin typeface="Times New Roman" charset="0"/>
              </a:rPr>
              <a:t>land-use change is a MAJOR driver</a:t>
            </a:r>
            <a:r>
              <a:rPr lang="en-US" baseline="0" dirty="0" smtClean="0">
                <a:latin typeface="Times New Roman" charset="0"/>
              </a:rPr>
              <a:t> of the fisheries and ecological health.</a:t>
            </a:r>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188" eaLnBrk="0" hangingPunct="0">
              <a:defRPr sz="4100">
                <a:solidFill>
                  <a:schemeClr val="tx1"/>
                </a:solidFill>
                <a:latin typeface="Arial" charset="0"/>
                <a:ea typeface="ＭＳ Ｐゴシック" charset="0"/>
                <a:cs typeface="ＭＳ Ｐゴシック" charset="0"/>
              </a:defRPr>
            </a:lvl1pPr>
            <a:lvl2pPr marL="757711" indent="-291427" defTabSz="934188" eaLnBrk="0" hangingPunct="0">
              <a:defRPr sz="4100">
                <a:solidFill>
                  <a:schemeClr val="tx1"/>
                </a:solidFill>
                <a:latin typeface="Arial" charset="0"/>
                <a:ea typeface="ＭＳ Ｐゴシック" charset="0"/>
              </a:defRPr>
            </a:lvl2pPr>
            <a:lvl3pPr marL="1165710" indent="-233141" defTabSz="934188" eaLnBrk="0" hangingPunct="0">
              <a:defRPr sz="4100">
                <a:solidFill>
                  <a:schemeClr val="tx1"/>
                </a:solidFill>
                <a:latin typeface="Arial" charset="0"/>
                <a:ea typeface="ＭＳ Ｐゴシック" charset="0"/>
              </a:defRPr>
            </a:lvl3pPr>
            <a:lvl4pPr marL="1631993" indent="-233141" defTabSz="934188" eaLnBrk="0" hangingPunct="0">
              <a:defRPr sz="4100">
                <a:solidFill>
                  <a:schemeClr val="tx1"/>
                </a:solidFill>
                <a:latin typeface="Arial" charset="0"/>
                <a:ea typeface="ＭＳ Ｐゴシック" charset="0"/>
              </a:defRPr>
            </a:lvl4pPr>
            <a:lvl5pPr marL="2098275" indent="-233141" defTabSz="934188" eaLnBrk="0" hangingPunct="0">
              <a:defRPr sz="4100">
                <a:solidFill>
                  <a:schemeClr val="tx1"/>
                </a:solidFill>
                <a:latin typeface="Arial" charset="0"/>
                <a:ea typeface="ＭＳ Ｐゴシック" charset="0"/>
              </a:defRPr>
            </a:lvl5pPr>
            <a:lvl6pPr marL="2564560" indent="-233141" defTabSz="934188" eaLnBrk="0" fontAlgn="base" hangingPunct="0">
              <a:spcBef>
                <a:spcPct val="0"/>
              </a:spcBef>
              <a:spcAft>
                <a:spcPct val="0"/>
              </a:spcAft>
              <a:defRPr sz="4100">
                <a:solidFill>
                  <a:schemeClr val="tx1"/>
                </a:solidFill>
                <a:latin typeface="Arial" charset="0"/>
                <a:ea typeface="ＭＳ Ｐゴシック" charset="0"/>
              </a:defRPr>
            </a:lvl6pPr>
            <a:lvl7pPr marL="3030841" indent="-233141" defTabSz="934188" eaLnBrk="0" fontAlgn="base" hangingPunct="0">
              <a:spcBef>
                <a:spcPct val="0"/>
              </a:spcBef>
              <a:spcAft>
                <a:spcPct val="0"/>
              </a:spcAft>
              <a:defRPr sz="4100">
                <a:solidFill>
                  <a:schemeClr val="tx1"/>
                </a:solidFill>
                <a:latin typeface="Arial" charset="0"/>
                <a:ea typeface="ＭＳ Ｐゴシック" charset="0"/>
              </a:defRPr>
            </a:lvl7pPr>
            <a:lvl8pPr marL="3497126" indent="-233141" defTabSz="934188" eaLnBrk="0" fontAlgn="base" hangingPunct="0">
              <a:spcBef>
                <a:spcPct val="0"/>
              </a:spcBef>
              <a:spcAft>
                <a:spcPct val="0"/>
              </a:spcAft>
              <a:defRPr sz="4100">
                <a:solidFill>
                  <a:schemeClr val="tx1"/>
                </a:solidFill>
                <a:latin typeface="Arial" charset="0"/>
                <a:ea typeface="ＭＳ Ｐゴシック" charset="0"/>
              </a:defRPr>
            </a:lvl8pPr>
            <a:lvl9pPr marL="3963409" indent="-233141" defTabSz="934188" eaLnBrk="0" fontAlgn="base" hangingPunct="0">
              <a:spcBef>
                <a:spcPct val="0"/>
              </a:spcBef>
              <a:spcAft>
                <a:spcPct val="0"/>
              </a:spcAft>
              <a:defRPr sz="4100">
                <a:solidFill>
                  <a:schemeClr val="tx1"/>
                </a:solidFill>
                <a:latin typeface="Arial" charset="0"/>
                <a:ea typeface="ＭＳ Ｐゴシック" charset="0"/>
              </a:defRPr>
            </a:lvl9pPr>
          </a:lstStyle>
          <a:p>
            <a:pPr eaLnBrk="1" hangingPunct="1"/>
            <a:fld id="{E9084E82-A60F-AB46-904A-F72144D99C23}" type="slidenum">
              <a:rPr lang="en-US" sz="1200">
                <a:latin typeface="Times New Roman" charset="0"/>
              </a:rPr>
              <a:pPr eaLnBrk="1" hangingPunct="1"/>
              <a:t>9</a:t>
            </a:fld>
            <a:endParaRPr lang="en-US" sz="1200">
              <a:latin typeface="Times New Roman" charset="0"/>
            </a:endParaRPr>
          </a:p>
        </p:txBody>
      </p:sp>
    </p:spTree>
    <p:extLst>
      <p:ext uri="{BB962C8B-B14F-4D97-AF65-F5344CB8AC3E}">
        <p14:creationId xmlns:p14="http://schemas.microsoft.com/office/powerpoint/2010/main" val="31144138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404813" y="6083300"/>
            <a:ext cx="2016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00" tIns="44450" rIns="88900" bIns="44450">
            <a:spAutoFit/>
          </a:bodyPr>
          <a:lstStyle>
            <a:lvl1pPr defTabSz="885825" eaLnBrk="0" hangingPunct="0">
              <a:defRPr sz="4000">
                <a:solidFill>
                  <a:schemeClr val="tx1"/>
                </a:solidFill>
                <a:latin typeface="Arial" charset="0"/>
              </a:defRPr>
            </a:lvl1pPr>
            <a:lvl2pPr marL="742950" indent="-285750" defTabSz="885825" eaLnBrk="0" hangingPunct="0">
              <a:defRPr sz="4000">
                <a:solidFill>
                  <a:schemeClr val="tx1"/>
                </a:solidFill>
                <a:latin typeface="Arial" charset="0"/>
              </a:defRPr>
            </a:lvl2pPr>
            <a:lvl3pPr marL="1143000" indent="-228600" defTabSz="885825" eaLnBrk="0" hangingPunct="0">
              <a:defRPr sz="4000">
                <a:solidFill>
                  <a:schemeClr val="tx1"/>
                </a:solidFill>
                <a:latin typeface="Arial" charset="0"/>
              </a:defRPr>
            </a:lvl3pPr>
            <a:lvl4pPr marL="1600200" indent="-228600" defTabSz="885825" eaLnBrk="0" hangingPunct="0">
              <a:defRPr sz="4000">
                <a:solidFill>
                  <a:schemeClr val="tx1"/>
                </a:solidFill>
                <a:latin typeface="Arial" charset="0"/>
              </a:defRPr>
            </a:lvl4pPr>
            <a:lvl5pPr marL="2057400" indent="-228600" defTabSz="885825" eaLnBrk="0" hangingPunct="0">
              <a:defRPr sz="4000">
                <a:solidFill>
                  <a:schemeClr val="tx1"/>
                </a:solidFill>
                <a:latin typeface="Arial" charset="0"/>
              </a:defRPr>
            </a:lvl5pPr>
            <a:lvl6pPr marL="2514600" indent="-228600" defTabSz="885825" eaLnBrk="0" fontAlgn="base" hangingPunct="0">
              <a:spcBef>
                <a:spcPct val="0"/>
              </a:spcBef>
              <a:spcAft>
                <a:spcPct val="0"/>
              </a:spcAft>
              <a:defRPr sz="4000">
                <a:solidFill>
                  <a:schemeClr val="tx1"/>
                </a:solidFill>
                <a:latin typeface="Arial" charset="0"/>
              </a:defRPr>
            </a:lvl6pPr>
            <a:lvl7pPr marL="2971800" indent="-228600" defTabSz="885825" eaLnBrk="0" fontAlgn="base" hangingPunct="0">
              <a:spcBef>
                <a:spcPct val="0"/>
              </a:spcBef>
              <a:spcAft>
                <a:spcPct val="0"/>
              </a:spcAft>
              <a:defRPr sz="4000">
                <a:solidFill>
                  <a:schemeClr val="tx1"/>
                </a:solidFill>
                <a:latin typeface="Arial" charset="0"/>
              </a:defRPr>
            </a:lvl7pPr>
            <a:lvl8pPr marL="3429000" indent="-228600" defTabSz="885825" eaLnBrk="0" fontAlgn="base" hangingPunct="0">
              <a:spcBef>
                <a:spcPct val="0"/>
              </a:spcBef>
              <a:spcAft>
                <a:spcPct val="0"/>
              </a:spcAft>
              <a:defRPr sz="4000">
                <a:solidFill>
                  <a:schemeClr val="tx1"/>
                </a:solidFill>
                <a:latin typeface="Arial" charset="0"/>
              </a:defRPr>
            </a:lvl8pPr>
            <a:lvl9pPr marL="3886200" indent="-228600" defTabSz="885825" eaLnBrk="0" fontAlgn="base" hangingPunct="0">
              <a:spcBef>
                <a:spcPct val="0"/>
              </a:spcBef>
              <a:spcAft>
                <a:spcPct val="0"/>
              </a:spcAft>
              <a:defRPr sz="4000">
                <a:solidFill>
                  <a:schemeClr val="tx1"/>
                </a:solidFill>
                <a:latin typeface="Arial" charset="0"/>
              </a:defRPr>
            </a:lvl9pPr>
          </a:lstStyle>
          <a:p>
            <a:pPr>
              <a:defRPr/>
            </a:pPr>
            <a:r>
              <a:rPr lang="en-US" altLang="en-US" sz="1000" b="1" smtClean="0">
                <a:solidFill>
                  <a:schemeClr val="bg1"/>
                </a:solidFill>
                <a:ea typeface="+mn-ea"/>
                <a:cs typeface="+mn-cs"/>
              </a:rPr>
              <a:t>U.S. Department of the Interior</a:t>
            </a:r>
          </a:p>
          <a:p>
            <a:pPr>
              <a:defRPr/>
            </a:pPr>
            <a:r>
              <a:rPr lang="en-US" altLang="en-US" sz="1000" b="1" smtClean="0">
                <a:solidFill>
                  <a:schemeClr val="bg1"/>
                </a:solidFill>
                <a:ea typeface="+mn-ea"/>
                <a:cs typeface="+mn-cs"/>
              </a:rPr>
              <a:t>U.S. Geological Survey</a:t>
            </a:r>
          </a:p>
        </p:txBody>
      </p:sp>
      <p:pic>
        <p:nvPicPr>
          <p:cNvPr id="5" name="Picture 5" descr="ident_4_onscreen_png"/>
          <p:cNvPicPr>
            <a:picLocks noChangeAspect="1" noChangeArrowheads="1"/>
          </p:cNvPicPr>
          <p:nvPr/>
        </p:nvPicPr>
        <p:blipFill>
          <a:blip r:embed="rId2" cstate="email">
            <a:lum bright="100000"/>
            <a:extLst>
              <a:ext uri="{28A0092B-C50C-407E-A947-70E740481C1C}">
                <a14:useLocalDpi xmlns:a14="http://schemas.microsoft.com/office/drawing/2010/main" val="0"/>
              </a:ext>
            </a:extLst>
          </a:blip>
          <a:srcRect/>
          <a:stretch>
            <a:fillRect/>
          </a:stretch>
        </p:blipFill>
        <p:spPr bwMode="black">
          <a:xfrm>
            <a:off x="457200" y="461963"/>
            <a:ext cx="20574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698" name="Rectangle 2"/>
          <p:cNvSpPr>
            <a:spLocks noGrp="1" noChangeArrowheads="1"/>
          </p:cNvSpPr>
          <p:nvPr>
            <p:ph type="ctrTitle"/>
          </p:nvPr>
        </p:nvSpPr>
        <p:spPr>
          <a:xfrm>
            <a:off x="381000" y="2286000"/>
            <a:ext cx="8305800" cy="1143000"/>
          </a:xfrm>
        </p:spPr>
        <p:txBody>
          <a:bodyPr/>
          <a:lstStyle>
            <a:lvl1pPr>
              <a:defRPr sz="4400"/>
            </a:lvl1pPr>
          </a:lstStyle>
          <a:p>
            <a:r>
              <a:rPr lang="en-US"/>
              <a:t>Click to edit Master title style</a:t>
            </a:r>
          </a:p>
        </p:txBody>
      </p:sp>
      <p:sp>
        <p:nvSpPr>
          <p:cNvPr id="413699" name="Rectangle 3"/>
          <p:cNvSpPr>
            <a:spLocks noGrp="1" noChangeArrowheads="1"/>
          </p:cNvSpPr>
          <p:nvPr>
            <p:ph type="subTitle" idx="1"/>
          </p:nvPr>
        </p:nvSpPr>
        <p:spPr>
          <a:xfrm>
            <a:off x="381000" y="3886200"/>
            <a:ext cx="8305800" cy="1752600"/>
          </a:xfrm>
        </p:spPr>
        <p:txBody>
          <a:bodyPr/>
          <a:lstStyle>
            <a:lvl1pPr marL="0" indent="0">
              <a:buFont typeface="Wingdings" pitchFamily="2" charset="2"/>
              <a:buNone/>
              <a:defRPr/>
            </a:lvl1pPr>
          </a:lstStyle>
          <a:p>
            <a:r>
              <a:rPr lang="en-US"/>
              <a:t>Click to edit Master subtitle style</a:t>
            </a:r>
          </a:p>
        </p:txBody>
      </p:sp>
      <p:sp>
        <p:nvSpPr>
          <p:cNvPr id="6" name="Slide Number Placeholder 1"/>
          <p:cNvSpPr>
            <a:spLocks noGrp="1"/>
          </p:cNvSpPr>
          <p:nvPr>
            <p:ph type="sldNum" sz="quarter" idx="4"/>
          </p:nvPr>
        </p:nvSpPr>
        <p:spPr>
          <a:xfrm>
            <a:off x="6858000" y="6400800"/>
            <a:ext cx="2133600" cy="365125"/>
          </a:xfrm>
          <a:prstGeom prst="rect">
            <a:avLst/>
          </a:prstGeom>
        </p:spPr>
        <p:txBody>
          <a:bodyPr vert="horz" lIns="91440" tIns="45720" rIns="91440" bIns="45720" rtlCol="0" anchor="ctr"/>
          <a:lstStyle>
            <a:lvl1pPr algn="r">
              <a:defRPr sz="1600" smtClean="0">
                <a:solidFill>
                  <a:schemeClr val="tx1"/>
                </a:solidFill>
                <a:cs typeface="+mn-cs"/>
              </a:defRPr>
            </a:lvl1pPr>
          </a:lstStyle>
          <a:p>
            <a:pPr>
              <a:defRPr/>
            </a:pPr>
            <a:fld id="{B617C02E-CFFE-9949-9181-61F6F9A43480}" type="slidenum">
              <a:rPr lang="en-US" smtClean="0"/>
              <a:pPr>
                <a:defRPr/>
              </a:pPr>
              <a:t>‹#›</a:t>
            </a:fld>
            <a:endParaRPr lang="en-US" dirty="0"/>
          </a:p>
        </p:txBody>
      </p:sp>
    </p:spTree>
    <p:extLst>
      <p:ext uri="{BB962C8B-B14F-4D97-AF65-F5344CB8AC3E}">
        <p14:creationId xmlns:p14="http://schemas.microsoft.com/office/powerpoint/2010/main" val="1238905405"/>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smtClean="0">
                <a:solidFill>
                  <a:schemeClr val="tx1"/>
                </a:solidFill>
                <a:cs typeface="+mn-cs"/>
              </a:defRPr>
            </a:lvl1pPr>
          </a:lstStyle>
          <a:p>
            <a:pPr>
              <a:defRPr/>
            </a:pPr>
            <a:fld id="{B617C02E-CFFE-9949-9181-61F6F9A43480}" type="slidenum">
              <a:rPr lang="en-US" smtClean="0"/>
              <a:pPr>
                <a:defRPr/>
              </a:pPr>
              <a:t>‹#›</a:t>
            </a:fld>
            <a:endParaRPr lang="en-US" dirty="0"/>
          </a:p>
        </p:txBody>
      </p:sp>
    </p:spTree>
    <p:extLst>
      <p:ext uri="{BB962C8B-B14F-4D97-AF65-F5344CB8AC3E}">
        <p14:creationId xmlns:p14="http://schemas.microsoft.com/office/powerpoint/2010/main" val="2638537519"/>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152400"/>
            <a:ext cx="21145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1912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smtClean="0">
                <a:solidFill>
                  <a:schemeClr val="tx1"/>
                </a:solidFill>
                <a:cs typeface="+mn-cs"/>
              </a:defRPr>
            </a:lvl1pPr>
          </a:lstStyle>
          <a:p>
            <a:pPr>
              <a:defRPr/>
            </a:pPr>
            <a:fld id="{B617C02E-CFFE-9949-9181-61F6F9A43480}" type="slidenum">
              <a:rPr lang="en-US" smtClean="0"/>
              <a:pPr>
                <a:defRPr/>
              </a:pPr>
              <a:t>‹#›</a:t>
            </a:fld>
            <a:endParaRPr lang="en-US" dirty="0"/>
          </a:p>
        </p:txBody>
      </p:sp>
    </p:spTree>
    <p:extLst>
      <p:ext uri="{BB962C8B-B14F-4D97-AF65-F5344CB8AC3E}">
        <p14:creationId xmlns:p14="http://schemas.microsoft.com/office/powerpoint/2010/main" val="2582468976"/>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371600"/>
            <a:ext cx="41529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371600"/>
            <a:ext cx="41529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smtClean="0">
                <a:solidFill>
                  <a:schemeClr val="tx1"/>
                </a:solidFill>
                <a:cs typeface="+mn-cs"/>
              </a:defRPr>
            </a:lvl1pPr>
          </a:lstStyle>
          <a:p>
            <a:pPr>
              <a:defRPr/>
            </a:pPr>
            <a:fld id="{B617C02E-CFFE-9949-9181-61F6F9A43480}" type="slidenum">
              <a:rPr lang="en-US" smtClean="0"/>
              <a:pPr>
                <a:defRPr/>
              </a:pPr>
              <a:t>‹#›</a:t>
            </a:fld>
            <a:endParaRPr lang="en-US" dirty="0"/>
          </a:p>
        </p:txBody>
      </p:sp>
    </p:spTree>
    <p:extLst>
      <p:ext uri="{BB962C8B-B14F-4D97-AF65-F5344CB8AC3E}">
        <p14:creationId xmlns:p14="http://schemas.microsoft.com/office/powerpoint/2010/main" val="2225945044"/>
      </p:ext>
    </p:extLst>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404813" y="6083300"/>
            <a:ext cx="2016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8900" tIns="44450" rIns="88900" bIns="44450">
            <a:spAutoFit/>
          </a:bodyPr>
          <a:lstStyle>
            <a:lvl1pPr defTabSz="885825" eaLnBrk="0" hangingPunct="0">
              <a:defRPr sz="4000">
                <a:solidFill>
                  <a:schemeClr val="tx1"/>
                </a:solidFill>
                <a:latin typeface="Arial" charset="0"/>
              </a:defRPr>
            </a:lvl1pPr>
            <a:lvl2pPr marL="742950" indent="-285750" defTabSz="885825" eaLnBrk="0" hangingPunct="0">
              <a:defRPr sz="4000">
                <a:solidFill>
                  <a:schemeClr val="tx1"/>
                </a:solidFill>
                <a:latin typeface="Arial" charset="0"/>
              </a:defRPr>
            </a:lvl2pPr>
            <a:lvl3pPr marL="1143000" indent="-228600" defTabSz="885825" eaLnBrk="0" hangingPunct="0">
              <a:defRPr sz="4000">
                <a:solidFill>
                  <a:schemeClr val="tx1"/>
                </a:solidFill>
                <a:latin typeface="Arial" charset="0"/>
              </a:defRPr>
            </a:lvl3pPr>
            <a:lvl4pPr marL="1600200" indent="-228600" defTabSz="885825" eaLnBrk="0" hangingPunct="0">
              <a:defRPr sz="4000">
                <a:solidFill>
                  <a:schemeClr val="tx1"/>
                </a:solidFill>
                <a:latin typeface="Arial" charset="0"/>
              </a:defRPr>
            </a:lvl4pPr>
            <a:lvl5pPr marL="2057400" indent="-228600" defTabSz="885825" eaLnBrk="0" hangingPunct="0">
              <a:defRPr sz="4000">
                <a:solidFill>
                  <a:schemeClr val="tx1"/>
                </a:solidFill>
                <a:latin typeface="Arial" charset="0"/>
              </a:defRPr>
            </a:lvl5pPr>
            <a:lvl6pPr marL="2514600" indent="-228600" defTabSz="885825" eaLnBrk="0" fontAlgn="base" hangingPunct="0">
              <a:spcBef>
                <a:spcPct val="0"/>
              </a:spcBef>
              <a:spcAft>
                <a:spcPct val="0"/>
              </a:spcAft>
              <a:defRPr sz="4000">
                <a:solidFill>
                  <a:schemeClr val="tx1"/>
                </a:solidFill>
                <a:latin typeface="Arial" charset="0"/>
              </a:defRPr>
            </a:lvl6pPr>
            <a:lvl7pPr marL="2971800" indent="-228600" defTabSz="885825" eaLnBrk="0" fontAlgn="base" hangingPunct="0">
              <a:spcBef>
                <a:spcPct val="0"/>
              </a:spcBef>
              <a:spcAft>
                <a:spcPct val="0"/>
              </a:spcAft>
              <a:defRPr sz="4000">
                <a:solidFill>
                  <a:schemeClr val="tx1"/>
                </a:solidFill>
                <a:latin typeface="Arial" charset="0"/>
              </a:defRPr>
            </a:lvl7pPr>
            <a:lvl8pPr marL="3429000" indent="-228600" defTabSz="885825" eaLnBrk="0" fontAlgn="base" hangingPunct="0">
              <a:spcBef>
                <a:spcPct val="0"/>
              </a:spcBef>
              <a:spcAft>
                <a:spcPct val="0"/>
              </a:spcAft>
              <a:defRPr sz="4000">
                <a:solidFill>
                  <a:schemeClr val="tx1"/>
                </a:solidFill>
                <a:latin typeface="Arial" charset="0"/>
              </a:defRPr>
            </a:lvl8pPr>
            <a:lvl9pPr marL="3886200" indent="-228600" defTabSz="885825" eaLnBrk="0" fontAlgn="base" hangingPunct="0">
              <a:spcBef>
                <a:spcPct val="0"/>
              </a:spcBef>
              <a:spcAft>
                <a:spcPct val="0"/>
              </a:spcAft>
              <a:defRPr sz="4000">
                <a:solidFill>
                  <a:schemeClr val="tx1"/>
                </a:solidFill>
                <a:latin typeface="Arial" charset="0"/>
              </a:defRPr>
            </a:lvl9pPr>
          </a:lstStyle>
          <a:p>
            <a:pPr>
              <a:defRPr/>
            </a:pPr>
            <a:r>
              <a:rPr lang="en-US" altLang="en-US" sz="1000" b="1" smtClean="0">
                <a:solidFill>
                  <a:srgbClr val="FFFFFF"/>
                </a:solidFill>
                <a:cs typeface="+mn-cs"/>
              </a:rPr>
              <a:t>U.S. Department of the Interior</a:t>
            </a:r>
          </a:p>
          <a:p>
            <a:pPr>
              <a:defRPr/>
            </a:pPr>
            <a:r>
              <a:rPr lang="en-US" altLang="en-US" sz="1000" b="1" smtClean="0">
                <a:solidFill>
                  <a:srgbClr val="FFFFFF"/>
                </a:solidFill>
                <a:cs typeface="+mn-cs"/>
              </a:rPr>
              <a:t>U.S. Geological Survey</a:t>
            </a:r>
          </a:p>
        </p:txBody>
      </p:sp>
      <p:pic>
        <p:nvPicPr>
          <p:cNvPr id="5" name="Picture 5" descr="ident_4_onscreen_png"/>
          <p:cNvPicPr>
            <a:picLocks noChangeAspect="1" noChangeArrowheads="1"/>
          </p:cNvPicPr>
          <p:nvPr/>
        </p:nvPicPr>
        <p:blipFill>
          <a:blip r:embed="rId2" cstate="email">
            <a:lum bright="100000"/>
            <a:extLst>
              <a:ext uri="{28A0092B-C50C-407E-A947-70E740481C1C}">
                <a14:useLocalDpi xmlns:a14="http://schemas.microsoft.com/office/drawing/2010/main" val="0"/>
              </a:ext>
            </a:extLst>
          </a:blip>
          <a:srcRect/>
          <a:stretch>
            <a:fillRect/>
          </a:stretch>
        </p:blipFill>
        <p:spPr bwMode="black">
          <a:xfrm>
            <a:off x="457200" y="461963"/>
            <a:ext cx="2057400"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698" name="Rectangle 2"/>
          <p:cNvSpPr>
            <a:spLocks noGrp="1" noChangeArrowheads="1"/>
          </p:cNvSpPr>
          <p:nvPr>
            <p:ph type="ctrTitle"/>
          </p:nvPr>
        </p:nvSpPr>
        <p:spPr>
          <a:xfrm>
            <a:off x="381000" y="2286000"/>
            <a:ext cx="8305800" cy="1143000"/>
          </a:xfrm>
        </p:spPr>
        <p:txBody>
          <a:bodyPr/>
          <a:lstStyle>
            <a:lvl1pPr>
              <a:defRPr sz="4400"/>
            </a:lvl1pPr>
          </a:lstStyle>
          <a:p>
            <a:r>
              <a:rPr lang="en-US"/>
              <a:t>Click to edit Master title style</a:t>
            </a:r>
          </a:p>
        </p:txBody>
      </p:sp>
      <p:sp>
        <p:nvSpPr>
          <p:cNvPr id="413699" name="Rectangle 3"/>
          <p:cNvSpPr>
            <a:spLocks noGrp="1" noChangeArrowheads="1"/>
          </p:cNvSpPr>
          <p:nvPr>
            <p:ph type="subTitle" idx="1"/>
          </p:nvPr>
        </p:nvSpPr>
        <p:spPr>
          <a:xfrm>
            <a:off x="381000" y="3886200"/>
            <a:ext cx="8305800" cy="1752600"/>
          </a:xfrm>
        </p:spPr>
        <p:txBody>
          <a:bodyPr/>
          <a:lstStyle>
            <a:lvl1pPr marL="0" indent="0">
              <a:buFont typeface="Wingdings" pitchFamily="2" charset="2"/>
              <a:buNone/>
              <a:defRPr/>
            </a:lvl1pPr>
          </a:lstStyle>
          <a:p>
            <a:r>
              <a:rPr lang="en-US"/>
              <a:t>Click to edit Master subtitle style</a:t>
            </a:r>
          </a:p>
        </p:txBody>
      </p:sp>
      <p:sp>
        <p:nvSpPr>
          <p:cNvPr id="6" name="Slide Number Placeholder 1"/>
          <p:cNvSpPr>
            <a:spLocks noGrp="1"/>
          </p:cNvSpPr>
          <p:nvPr>
            <p:ph type="sldNum" sz="quarter" idx="4"/>
          </p:nvPr>
        </p:nvSpPr>
        <p:spPr>
          <a:xfrm>
            <a:off x="6858000" y="6400800"/>
            <a:ext cx="2133600" cy="365125"/>
          </a:xfrm>
          <a:prstGeom prst="rect">
            <a:avLst/>
          </a:prstGeom>
        </p:spPr>
        <p:txBody>
          <a:bodyPr vert="horz" lIns="91440" tIns="45720" rIns="91440" bIns="45720" rtlCol="0" anchor="ctr"/>
          <a:lstStyle>
            <a:lvl1pPr algn="r">
              <a:defRPr sz="1600" smtClean="0">
                <a:solidFill>
                  <a:schemeClr val="tx1"/>
                </a:solidFill>
                <a:cs typeface="+mn-cs"/>
              </a:defRPr>
            </a:lvl1pPr>
          </a:lstStyle>
          <a:p>
            <a:pPr>
              <a:defRPr/>
            </a:pPr>
            <a:fld id="{B617C02E-CFFE-9949-9181-61F6F9A434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67709654"/>
      </p:ext>
    </p:extLst>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smtClean="0">
                <a:solidFill>
                  <a:schemeClr val="tx1"/>
                </a:solidFill>
                <a:cs typeface="+mn-cs"/>
              </a:defRPr>
            </a:lvl1pPr>
          </a:lstStyle>
          <a:p>
            <a:pPr>
              <a:defRPr/>
            </a:pPr>
            <a:fld id="{B617C02E-CFFE-9949-9181-61F6F9A434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79842462"/>
      </p:ext>
    </p:extLst>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smtClean="0">
                <a:solidFill>
                  <a:schemeClr val="tx1"/>
                </a:solidFill>
                <a:cs typeface="+mn-cs"/>
              </a:defRPr>
            </a:lvl1pPr>
          </a:lstStyle>
          <a:p>
            <a:pPr>
              <a:defRPr/>
            </a:pPr>
            <a:fld id="{B617C02E-CFFE-9949-9181-61F6F9A434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29009403"/>
      </p:ext>
    </p:extLst>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1529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371600"/>
            <a:ext cx="41529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smtClean="0">
                <a:solidFill>
                  <a:schemeClr val="tx1"/>
                </a:solidFill>
                <a:cs typeface="+mn-cs"/>
              </a:defRPr>
            </a:lvl1pPr>
          </a:lstStyle>
          <a:p>
            <a:pPr>
              <a:defRPr/>
            </a:pPr>
            <a:fld id="{B617C02E-CFFE-9949-9181-61F6F9A434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24165123"/>
      </p:ext>
    </p:extLst>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1"/>
          <p:cNvSpPr>
            <a:spLocks noGrp="1"/>
          </p:cNvSpPr>
          <p:nvPr>
            <p:ph type="sldNum" sz="quarter" idx="10"/>
          </p:nvPr>
        </p:nvSpPr>
        <p:spPr>
          <a:xfrm>
            <a:off x="6553200" y="6356350"/>
            <a:ext cx="2133600" cy="365125"/>
          </a:xfrm>
          <a:prstGeom prst="rect">
            <a:avLst/>
          </a:prstGeom>
        </p:spPr>
        <p:txBody>
          <a:bodyPr vert="horz" lIns="91440" tIns="45720" rIns="91440" bIns="45720" rtlCol="0" anchor="ctr"/>
          <a:lstStyle>
            <a:lvl1pPr algn="r">
              <a:defRPr sz="1600" smtClean="0">
                <a:solidFill>
                  <a:schemeClr val="tx1"/>
                </a:solidFill>
                <a:cs typeface="+mn-cs"/>
              </a:defRPr>
            </a:lvl1pPr>
          </a:lstStyle>
          <a:p>
            <a:pPr>
              <a:defRPr/>
            </a:pPr>
            <a:fld id="{B617C02E-CFFE-9949-9181-61F6F9A434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36733434"/>
      </p:ext>
    </p:extLst>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smtClean="0">
                <a:solidFill>
                  <a:schemeClr val="tx1"/>
                </a:solidFill>
                <a:cs typeface="+mn-cs"/>
              </a:defRPr>
            </a:lvl1pPr>
          </a:lstStyle>
          <a:p>
            <a:pPr>
              <a:defRPr/>
            </a:pPr>
            <a:fld id="{B617C02E-CFFE-9949-9181-61F6F9A434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00200911"/>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smtClean="0">
                <a:solidFill>
                  <a:schemeClr val="tx1"/>
                </a:solidFill>
                <a:cs typeface="+mn-cs"/>
              </a:defRPr>
            </a:lvl1pPr>
          </a:lstStyle>
          <a:p>
            <a:pPr>
              <a:defRPr/>
            </a:pPr>
            <a:fld id="{B617C02E-CFFE-9949-9181-61F6F9A434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29033779"/>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smtClean="0">
                <a:solidFill>
                  <a:schemeClr val="tx1"/>
                </a:solidFill>
                <a:cs typeface="+mn-cs"/>
              </a:defRPr>
            </a:lvl1pPr>
          </a:lstStyle>
          <a:p>
            <a:pPr>
              <a:defRPr/>
            </a:pPr>
            <a:fld id="{B617C02E-CFFE-9949-9181-61F6F9A43480}" type="slidenum">
              <a:rPr lang="en-US" smtClean="0"/>
              <a:pPr>
                <a:defRPr/>
              </a:pPr>
              <a:t>‹#›</a:t>
            </a:fld>
            <a:endParaRPr lang="en-US" dirty="0"/>
          </a:p>
        </p:txBody>
      </p:sp>
    </p:spTree>
    <p:extLst>
      <p:ext uri="{BB962C8B-B14F-4D97-AF65-F5344CB8AC3E}">
        <p14:creationId xmlns:p14="http://schemas.microsoft.com/office/powerpoint/2010/main" val="4266036342"/>
      </p:ext>
    </p:extLst>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93330385"/>
      </p:ext>
    </p:extLst>
  </p:cSld>
  <p:clrMapOvr>
    <a:masterClrMapping/>
  </p:clrMapOvr>
  <p:transitio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smtClean="0">
                <a:solidFill>
                  <a:schemeClr val="tx1"/>
                </a:solidFill>
                <a:cs typeface="+mn-cs"/>
              </a:defRPr>
            </a:lvl1pPr>
          </a:lstStyle>
          <a:p>
            <a:pPr>
              <a:defRPr/>
            </a:pPr>
            <a:fld id="{B617C02E-CFFE-9949-9181-61F6F9A434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60823865"/>
      </p:ext>
    </p:extLst>
  </p:cSld>
  <p:clrMapOvr>
    <a:masterClrMapping/>
  </p:clrMapOvr>
  <p:transitio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smtClean="0">
                <a:solidFill>
                  <a:schemeClr val="tx1"/>
                </a:solidFill>
                <a:cs typeface="+mn-cs"/>
              </a:defRPr>
            </a:lvl1pPr>
          </a:lstStyle>
          <a:p>
            <a:pPr>
              <a:defRPr/>
            </a:pPr>
            <a:fld id="{B617C02E-CFFE-9949-9181-61F6F9A434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88760773"/>
      </p:ext>
    </p:extLst>
  </p:cSld>
  <p:clrMapOvr>
    <a:masterClrMapping/>
  </p:clrMapOvr>
  <p:transition>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152400"/>
            <a:ext cx="21145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1912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smtClean="0">
                <a:solidFill>
                  <a:schemeClr val="tx1"/>
                </a:solidFill>
                <a:cs typeface="+mn-cs"/>
              </a:defRPr>
            </a:lvl1pPr>
          </a:lstStyle>
          <a:p>
            <a:pPr>
              <a:defRPr/>
            </a:pPr>
            <a:fld id="{B617C02E-CFFE-9949-9181-61F6F9A434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90853764"/>
      </p:ext>
    </p:extLst>
  </p:cSld>
  <p:clrMapOvr>
    <a:masterClrMapping/>
  </p:clrMapOvr>
  <p:transition>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1000" y="1371600"/>
            <a:ext cx="41529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371600"/>
            <a:ext cx="41529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smtClean="0">
                <a:solidFill>
                  <a:schemeClr val="tx1"/>
                </a:solidFill>
                <a:cs typeface="+mn-cs"/>
              </a:defRPr>
            </a:lvl1pPr>
          </a:lstStyle>
          <a:p>
            <a:pPr>
              <a:defRPr/>
            </a:pPr>
            <a:fld id="{B617C02E-CFFE-9949-9181-61F6F9A434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3964652"/>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smtClean="0">
                <a:solidFill>
                  <a:schemeClr val="tx1"/>
                </a:solidFill>
                <a:cs typeface="+mn-cs"/>
              </a:defRPr>
            </a:lvl1pPr>
          </a:lstStyle>
          <a:p>
            <a:pPr>
              <a:defRPr/>
            </a:pPr>
            <a:fld id="{B617C02E-CFFE-9949-9181-61F6F9A43480}" type="slidenum">
              <a:rPr lang="en-US" smtClean="0"/>
              <a:pPr>
                <a:defRPr/>
              </a:pPr>
              <a:t>‹#›</a:t>
            </a:fld>
            <a:endParaRPr lang="en-US" dirty="0"/>
          </a:p>
        </p:txBody>
      </p:sp>
    </p:spTree>
    <p:extLst>
      <p:ext uri="{BB962C8B-B14F-4D97-AF65-F5344CB8AC3E}">
        <p14:creationId xmlns:p14="http://schemas.microsoft.com/office/powerpoint/2010/main" val="1940346930"/>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1529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371600"/>
            <a:ext cx="41529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smtClean="0">
                <a:solidFill>
                  <a:schemeClr val="tx1"/>
                </a:solidFill>
                <a:cs typeface="+mn-cs"/>
              </a:defRPr>
            </a:lvl1pPr>
          </a:lstStyle>
          <a:p>
            <a:pPr>
              <a:defRPr/>
            </a:pPr>
            <a:fld id="{B617C02E-CFFE-9949-9181-61F6F9A43480}" type="slidenum">
              <a:rPr lang="en-US" smtClean="0"/>
              <a:pPr>
                <a:defRPr/>
              </a:pPr>
              <a:t>‹#›</a:t>
            </a:fld>
            <a:endParaRPr lang="en-US" dirty="0"/>
          </a:p>
        </p:txBody>
      </p:sp>
    </p:spTree>
    <p:extLst>
      <p:ext uri="{BB962C8B-B14F-4D97-AF65-F5344CB8AC3E}">
        <p14:creationId xmlns:p14="http://schemas.microsoft.com/office/powerpoint/2010/main" val="910402313"/>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1"/>
          <p:cNvSpPr>
            <a:spLocks noGrp="1"/>
          </p:cNvSpPr>
          <p:nvPr>
            <p:ph type="sldNum" sz="quarter" idx="10"/>
          </p:nvPr>
        </p:nvSpPr>
        <p:spPr>
          <a:xfrm>
            <a:off x="6553200" y="6356350"/>
            <a:ext cx="2133600" cy="365125"/>
          </a:xfrm>
          <a:prstGeom prst="rect">
            <a:avLst/>
          </a:prstGeom>
        </p:spPr>
        <p:txBody>
          <a:bodyPr vert="horz" lIns="91440" tIns="45720" rIns="91440" bIns="45720" rtlCol="0" anchor="ctr"/>
          <a:lstStyle>
            <a:lvl1pPr algn="r">
              <a:defRPr sz="1600" smtClean="0">
                <a:solidFill>
                  <a:schemeClr val="tx1"/>
                </a:solidFill>
                <a:cs typeface="+mn-cs"/>
              </a:defRPr>
            </a:lvl1pPr>
          </a:lstStyle>
          <a:p>
            <a:pPr>
              <a:defRPr/>
            </a:pPr>
            <a:fld id="{B617C02E-CFFE-9949-9181-61F6F9A43480}" type="slidenum">
              <a:rPr lang="en-US" smtClean="0"/>
              <a:pPr>
                <a:defRPr/>
              </a:pPr>
              <a:t>‹#›</a:t>
            </a:fld>
            <a:endParaRPr lang="en-US" dirty="0"/>
          </a:p>
        </p:txBody>
      </p:sp>
    </p:spTree>
    <p:extLst>
      <p:ext uri="{BB962C8B-B14F-4D97-AF65-F5344CB8AC3E}">
        <p14:creationId xmlns:p14="http://schemas.microsoft.com/office/powerpoint/2010/main" val="2763689799"/>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smtClean="0">
                <a:solidFill>
                  <a:schemeClr val="tx1"/>
                </a:solidFill>
                <a:cs typeface="+mn-cs"/>
              </a:defRPr>
            </a:lvl1pPr>
          </a:lstStyle>
          <a:p>
            <a:pPr>
              <a:defRPr/>
            </a:pPr>
            <a:fld id="{B617C02E-CFFE-9949-9181-61F6F9A43480}" type="slidenum">
              <a:rPr lang="en-US" smtClean="0"/>
              <a:pPr>
                <a:defRPr/>
              </a:pPr>
              <a:t>‹#›</a:t>
            </a:fld>
            <a:endParaRPr lang="en-US" dirty="0"/>
          </a:p>
        </p:txBody>
      </p:sp>
    </p:spTree>
    <p:extLst>
      <p:ext uri="{BB962C8B-B14F-4D97-AF65-F5344CB8AC3E}">
        <p14:creationId xmlns:p14="http://schemas.microsoft.com/office/powerpoint/2010/main" val="3981970547"/>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smtClean="0">
                <a:solidFill>
                  <a:schemeClr val="tx1"/>
                </a:solidFill>
                <a:cs typeface="+mn-cs"/>
              </a:defRPr>
            </a:lvl1pPr>
          </a:lstStyle>
          <a:p>
            <a:pPr>
              <a:defRPr/>
            </a:pPr>
            <a:fld id="{B617C02E-CFFE-9949-9181-61F6F9A43480}" type="slidenum">
              <a:rPr lang="en-US" smtClean="0"/>
              <a:pPr>
                <a:defRPr/>
              </a:pPr>
              <a:t>‹#›</a:t>
            </a:fld>
            <a:endParaRPr lang="en-US" dirty="0"/>
          </a:p>
        </p:txBody>
      </p:sp>
    </p:spTree>
    <p:extLst>
      <p:ext uri="{BB962C8B-B14F-4D97-AF65-F5344CB8AC3E}">
        <p14:creationId xmlns:p14="http://schemas.microsoft.com/office/powerpoint/2010/main" val="3692744282"/>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39251447"/>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smtClean="0">
                <a:solidFill>
                  <a:schemeClr val="tx1"/>
                </a:solidFill>
                <a:cs typeface="+mn-cs"/>
              </a:defRPr>
            </a:lvl1pPr>
          </a:lstStyle>
          <a:p>
            <a:pPr>
              <a:defRPr/>
            </a:pPr>
            <a:fld id="{B617C02E-CFFE-9949-9181-61F6F9A43480}" type="slidenum">
              <a:rPr lang="en-US" smtClean="0"/>
              <a:pPr>
                <a:defRPr/>
              </a:pPr>
              <a:t>‹#›</a:t>
            </a:fld>
            <a:endParaRPr lang="en-US" dirty="0"/>
          </a:p>
        </p:txBody>
      </p:sp>
    </p:spTree>
    <p:extLst>
      <p:ext uri="{BB962C8B-B14F-4D97-AF65-F5344CB8AC3E}">
        <p14:creationId xmlns:p14="http://schemas.microsoft.com/office/powerpoint/2010/main" val="2048826557"/>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2F4C40"/>
            </a:gs>
            <a:gs pos="100000">
              <a:srgbClr val="66A48B"/>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ctr" anchorCtr="0" compatLnSpc="1">
            <a:prstTxWarp prst="textNoShape">
              <a:avLst/>
            </a:prstTxWarp>
          </a:bodyPr>
          <a:lstStyle/>
          <a:p>
            <a:pPr lvl="0"/>
            <a:r>
              <a:rPr lang="en-US"/>
              <a:t>Click to edit Master </a:t>
            </a:r>
          </a:p>
        </p:txBody>
      </p:sp>
      <p:sp>
        <p:nvSpPr>
          <p:cNvPr id="1027" name="Rectangle 3"/>
          <p:cNvSpPr>
            <a:spLocks noGrp="1" noChangeArrowheads="1"/>
          </p:cNvSpPr>
          <p:nvPr>
            <p:ph type="body" idx="1"/>
          </p:nvPr>
        </p:nvSpPr>
        <p:spPr bwMode="auto">
          <a:xfrm>
            <a:off x="381000" y="1371600"/>
            <a:ext cx="8458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28" name="Picture 4" descr="ident-small_4_onscreen_png"/>
          <p:cNvPicPr>
            <a:picLocks noChangeAspect="1" noChangeArrowheads="1"/>
          </p:cNvPicPr>
          <p:nvPr/>
        </p:nvPicPr>
        <p:blipFill>
          <a:blip r:embed="rId14" cstate="email">
            <a:lum bright="100000"/>
            <a:extLst>
              <a:ext uri="{28A0092B-C50C-407E-A947-70E740481C1C}">
                <a14:useLocalDpi xmlns:a14="http://schemas.microsoft.com/office/drawing/2010/main" val="0"/>
              </a:ext>
            </a:extLst>
          </a:blip>
          <a:srcRect/>
          <a:stretch>
            <a:fillRect/>
          </a:stretch>
        </p:blipFill>
        <p:spPr bwMode="black">
          <a:xfrm>
            <a:off x="304800" y="6248400"/>
            <a:ext cx="11430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smtClean="0">
                <a:solidFill>
                  <a:schemeClr val="tx1">
                    <a:tint val="75000"/>
                  </a:schemeClr>
                </a:solidFill>
                <a:cs typeface="+mn-cs"/>
              </a:defRPr>
            </a:lvl1pPr>
          </a:lstStyle>
          <a:p>
            <a:pPr>
              <a:defRPr/>
            </a:pP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cs typeface="+mn-cs"/>
              </a:defRPr>
            </a:lvl1pPr>
          </a:lstStyle>
          <a:p>
            <a:pPr>
              <a:defRPr/>
            </a:pPr>
            <a:endParaRPr lang="en-US"/>
          </a:p>
        </p:txBody>
      </p:sp>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smtClean="0">
                <a:solidFill>
                  <a:schemeClr val="tx1"/>
                </a:solidFill>
                <a:cs typeface="+mn-cs"/>
              </a:defRPr>
            </a:lvl1pPr>
          </a:lstStyle>
          <a:p>
            <a:pPr>
              <a:defRPr/>
            </a:pPr>
            <a:fld id="{B617C02E-CFFE-9949-9181-61F6F9A4348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60" r:id="rId11"/>
    <p:sldLayoutId id="2147484461" r:id="rId12"/>
  </p:sldLayoutIdLst>
  <p:transition>
    <p:dissolve/>
  </p:transition>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FFFF99"/>
          </a:solidFill>
          <a:latin typeface="+mj-lt"/>
          <a:ea typeface="ＭＳ Ｐゴシック" charset="0"/>
          <a:cs typeface="ＭＳ Ｐゴシック" charset="0"/>
        </a:defRPr>
      </a:lvl1pPr>
      <a:lvl2pPr algn="ctr" rtl="0" eaLnBrk="0" fontAlgn="base" hangingPunct="0">
        <a:spcBef>
          <a:spcPct val="0"/>
        </a:spcBef>
        <a:spcAft>
          <a:spcPct val="0"/>
        </a:spcAft>
        <a:defRPr sz="3600" b="1">
          <a:solidFill>
            <a:srgbClr val="FFFF99"/>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rgbClr val="FFFF99"/>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rgbClr val="FFFF99"/>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rgbClr val="FFFF99"/>
          </a:solidFill>
          <a:latin typeface="Arial" charset="0"/>
          <a:ea typeface="ＭＳ Ｐゴシック" charset="0"/>
          <a:cs typeface="ＭＳ Ｐゴシック" charset="0"/>
        </a:defRPr>
      </a:lvl5pPr>
      <a:lvl6pPr marL="457200" algn="ctr" rtl="0" eaLnBrk="0" fontAlgn="base" hangingPunct="0">
        <a:spcBef>
          <a:spcPct val="0"/>
        </a:spcBef>
        <a:spcAft>
          <a:spcPct val="0"/>
        </a:spcAft>
        <a:defRPr sz="3600" b="1">
          <a:solidFill>
            <a:srgbClr val="FFFF99"/>
          </a:solidFill>
          <a:latin typeface="Arial" charset="0"/>
        </a:defRPr>
      </a:lvl6pPr>
      <a:lvl7pPr marL="914400" algn="ctr" rtl="0" eaLnBrk="0" fontAlgn="base" hangingPunct="0">
        <a:spcBef>
          <a:spcPct val="0"/>
        </a:spcBef>
        <a:spcAft>
          <a:spcPct val="0"/>
        </a:spcAft>
        <a:defRPr sz="3600" b="1">
          <a:solidFill>
            <a:srgbClr val="FFFF99"/>
          </a:solidFill>
          <a:latin typeface="Arial" charset="0"/>
        </a:defRPr>
      </a:lvl7pPr>
      <a:lvl8pPr marL="1371600" algn="ctr" rtl="0" eaLnBrk="0" fontAlgn="base" hangingPunct="0">
        <a:spcBef>
          <a:spcPct val="0"/>
        </a:spcBef>
        <a:spcAft>
          <a:spcPct val="0"/>
        </a:spcAft>
        <a:defRPr sz="3600" b="1">
          <a:solidFill>
            <a:srgbClr val="FFFF99"/>
          </a:solidFill>
          <a:latin typeface="Arial" charset="0"/>
        </a:defRPr>
      </a:lvl8pPr>
      <a:lvl9pPr marL="1828800" algn="ctr" rtl="0" eaLnBrk="0" fontAlgn="base" hangingPunct="0">
        <a:spcBef>
          <a:spcPct val="0"/>
        </a:spcBef>
        <a:spcAft>
          <a:spcPct val="0"/>
        </a:spcAft>
        <a:defRPr sz="3600" b="1">
          <a:solidFill>
            <a:srgbClr val="FFFF99"/>
          </a:solidFill>
          <a:latin typeface="Arial" charset="0"/>
        </a:defRPr>
      </a:lvl9pPr>
    </p:titleStyle>
    <p:bodyStyle>
      <a:lvl1pPr marL="342900" indent="-342900" algn="l" rtl="0" eaLnBrk="0" fontAlgn="base" hangingPunct="0">
        <a:spcBef>
          <a:spcPct val="20000"/>
        </a:spcBef>
        <a:spcAft>
          <a:spcPct val="0"/>
        </a:spcAft>
        <a:buClr>
          <a:srgbClr val="FFFF99"/>
        </a:buClr>
        <a:buSzPct val="125000"/>
        <a:buFont typeface="Wingdings" charset="0"/>
        <a:buChar char="§"/>
        <a:defRPr sz="2800">
          <a:solidFill>
            <a:schemeClr val="bg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FFFF99"/>
        </a:buClr>
        <a:buSzPct val="125000"/>
        <a:buFont typeface="Wingdings" charset="0"/>
        <a:buChar char="§"/>
        <a:defRPr sz="2400">
          <a:solidFill>
            <a:schemeClr val="bg1"/>
          </a:solidFill>
          <a:latin typeface="+mn-lt"/>
          <a:ea typeface="ＭＳ Ｐゴシック" charset="0"/>
        </a:defRPr>
      </a:lvl2pPr>
      <a:lvl3pPr marL="1143000" indent="-228600" algn="l" rtl="0" eaLnBrk="0" fontAlgn="base" hangingPunct="0">
        <a:spcBef>
          <a:spcPct val="20000"/>
        </a:spcBef>
        <a:spcAft>
          <a:spcPct val="0"/>
        </a:spcAft>
        <a:buClr>
          <a:srgbClr val="FFFF99"/>
        </a:buClr>
        <a:buSzPct val="125000"/>
        <a:buFont typeface="Wingdings" charset="0"/>
        <a:buChar char="§"/>
        <a:defRPr sz="2000">
          <a:solidFill>
            <a:schemeClr val="bg1"/>
          </a:solidFill>
          <a:latin typeface="+mn-lt"/>
          <a:ea typeface="ＭＳ Ｐゴシック" charset="0"/>
        </a:defRPr>
      </a:lvl3pPr>
      <a:lvl4pPr marL="1600200" indent="-228600" algn="l" rtl="0" eaLnBrk="0" fontAlgn="base" hangingPunct="0">
        <a:spcBef>
          <a:spcPct val="20000"/>
        </a:spcBef>
        <a:spcAft>
          <a:spcPct val="0"/>
        </a:spcAft>
        <a:buClr>
          <a:srgbClr val="FFFF99"/>
        </a:buClr>
        <a:buSzPct val="125000"/>
        <a:buFont typeface="Wingdings" charset="0"/>
        <a:buChar char="§"/>
        <a:defRPr sz="2000">
          <a:solidFill>
            <a:schemeClr val="bg1"/>
          </a:solidFill>
          <a:latin typeface="+mn-lt"/>
          <a:ea typeface="ＭＳ Ｐゴシック" charset="0"/>
        </a:defRPr>
      </a:lvl4pPr>
      <a:lvl5pPr marL="2057400" indent="-228600" algn="l" rtl="0" eaLnBrk="0" fontAlgn="base" hangingPunct="0">
        <a:spcBef>
          <a:spcPct val="20000"/>
        </a:spcBef>
        <a:spcAft>
          <a:spcPct val="0"/>
        </a:spcAft>
        <a:buClr>
          <a:srgbClr val="FFFF99"/>
        </a:buClr>
        <a:buSzPct val="125000"/>
        <a:buFont typeface="Wingdings" charset="0"/>
        <a:buChar char="§"/>
        <a:defRPr sz="2000">
          <a:solidFill>
            <a:schemeClr val="bg1"/>
          </a:solidFill>
          <a:latin typeface="+mn-lt"/>
          <a:ea typeface="ＭＳ Ｐゴシック" charset="0"/>
        </a:defRPr>
      </a:lvl5pPr>
      <a:lvl6pPr marL="2514600" indent="-228600" algn="l" rtl="0" eaLnBrk="0" fontAlgn="base" hangingPunct="0">
        <a:spcBef>
          <a:spcPct val="20000"/>
        </a:spcBef>
        <a:spcAft>
          <a:spcPct val="0"/>
        </a:spcAft>
        <a:buClr>
          <a:srgbClr val="FFFF99"/>
        </a:buClr>
        <a:buSzPct val="125000"/>
        <a:buFont typeface="Wingdings" pitchFamily="2" charset="2"/>
        <a:buChar char="§"/>
        <a:defRPr>
          <a:solidFill>
            <a:schemeClr val="bg1"/>
          </a:solidFill>
          <a:latin typeface="+mn-lt"/>
        </a:defRPr>
      </a:lvl6pPr>
      <a:lvl7pPr marL="2971800" indent="-228600" algn="l" rtl="0" eaLnBrk="0" fontAlgn="base" hangingPunct="0">
        <a:spcBef>
          <a:spcPct val="20000"/>
        </a:spcBef>
        <a:spcAft>
          <a:spcPct val="0"/>
        </a:spcAft>
        <a:buClr>
          <a:srgbClr val="FFFF99"/>
        </a:buClr>
        <a:buSzPct val="125000"/>
        <a:buFont typeface="Wingdings" pitchFamily="2" charset="2"/>
        <a:buChar char="§"/>
        <a:defRPr>
          <a:solidFill>
            <a:schemeClr val="bg1"/>
          </a:solidFill>
          <a:latin typeface="+mn-lt"/>
        </a:defRPr>
      </a:lvl7pPr>
      <a:lvl8pPr marL="3429000" indent="-228600" algn="l" rtl="0" eaLnBrk="0" fontAlgn="base" hangingPunct="0">
        <a:spcBef>
          <a:spcPct val="20000"/>
        </a:spcBef>
        <a:spcAft>
          <a:spcPct val="0"/>
        </a:spcAft>
        <a:buClr>
          <a:srgbClr val="FFFF99"/>
        </a:buClr>
        <a:buSzPct val="125000"/>
        <a:buFont typeface="Wingdings" pitchFamily="2" charset="2"/>
        <a:buChar char="§"/>
        <a:defRPr>
          <a:solidFill>
            <a:schemeClr val="bg1"/>
          </a:solidFill>
          <a:latin typeface="+mn-lt"/>
        </a:defRPr>
      </a:lvl8pPr>
      <a:lvl9pPr marL="3886200" indent="-228600" algn="l" rtl="0" eaLnBrk="0" fontAlgn="base" hangingPunct="0">
        <a:spcBef>
          <a:spcPct val="20000"/>
        </a:spcBef>
        <a:spcAft>
          <a:spcPct val="0"/>
        </a:spcAft>
        <a:buClr>
          <a:srgbClr val="FFFF99"/>
        </a:buClr>
        <a:buSzPct val="125000"/>
        <a:buFont typeface="Wingdings" pitchFamily="2" charset="2"/>
        <a:buChar char="§"/>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2F4C40"/>
            </a:gs>
            <a:gs pos="100000">
              <a:srgbClr val="66A48B"/>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ctr" anchorCtr="0" compatLnSpc="1">
            <a:prstTxWarp prst="textNoShape">
              <a:avLst/>
            </a:prstTxWarp>
          </a:bodyPr>
          <a:lstStyle/>
          <a:p>
            <a:pPr lvl="0"/>
            <a:r>
              <a:rPr lang="en-US"/>
              <a:t>Click to edit Master </a:t>
            </a:r>
          </a:p>
        </p:txBody>
      </p:sp>
      <p:sp>
        <p:nvSpPr>
          <p:cNvPr id="1027" name="Rectangle 3"/>
          <p:cNvSpPr>
            <a:spLocks noGrp="1" noChangeArrowheads="1"/>
          </p:cNvSpPr>
          <p:nvPr>
            <p:ph type="body" idx="1"/>
          </p:nvPr>
        </p:nvSpPr>
        <p:spPr bwMode="auto">
          <a:xfrm>
            <a:off x="381000" y="1371600"/>
            <a:ext cx="8458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28" name="Picture 4" descr="ident-small_4_onscreen_png"/>
          <p:cNvPicPr>
            <a:picLocks noChangeAspect="1" noChangeArrowheads="1"/>
          </p:cNvPicPr>
          <p:nvPr/>
        </p:nvPicPr>
        <p:blipFill>
          <a:blip r:embed="rId14" cstate="email">
            <a:lum bright="100000"/>
            <a:extLst>
              <a:ext uri="{28A0092B-C50C-407E-A947-70E740481C1C}">
                <a14:useLocalDpi xmlns:a14="http://schemas.microsoft.com/office/drawing/2010/main" val="0"/>
              </a:ext>
            </a:extLst>
          </a:blip>
          <a:srcRect/>
          <a:stretch>
            <a:fillRect/>
          </a:stretch>
        </p:blipFill>
        <p:spPr bwMode="black">
          <a:xfrm>
            <a:off x="304800" y="6248400"/>
            <a:ext cx="11430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smtClean="0">
                <a:solidFill>
                  <a:schemeClr val="tx1">
                    <a:tint val="75000"/>
                  </a:schemeClr>
                </a:solidFill>
                <a:cs typeface="+mn-cs"/>
              </a:defRPr>
            </a:lvl1pPr>
          </a:lstStyle>
          <a:p>
            <a:pPr>
              <a:defRPr/>
            </a:pPr>
            <a:endParaRPr lang="en-US">
              <a:solidFill>
                <a:srgbClr val="000000">
                  <a:tint val="75000"/>
                </a:srgbClr>
              </a:solidFill>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cs typeface="+mn-cs"/>
              </a:defRPr>
            </a:lvl1pPr>
          </a:lstStyle>
          <a:p>
            <a:pPr>
              <a:defRPr/>
            </a:pPr>
            <a:endParaRPr lang="en-US">
              <a:solidFill>
                <a:srgbClr val="000000">
                  <a:tint val="75000"/>
                </a:srgbClr>
              </a:solidFill>
            </a:endParaRPr>
          </a:p>
        </p:txBody>
      </p:sp>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smtClean="0">
                <a:solidFill>
                  <a:schemeClr val="tx1"/>
                </a:solidFill>
                <a:cs typeface="+mn-cs"/>
              </a:defRPr>
            </a:lvl1pPr>
          </a:lstStyle>
          <a:p>
            <a:pPr>
              <a:defRPr/>
            </a:pPr>
            <a:fld id="{B617C02E-CFFE-9949-9181-61F6F9A4348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30992009"/>
      </p:ext>
    </p:extLst>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 id="2147484486" r:id="rId12"/>
  </p:sldLayoutIdLst>
  <p:transition>
    <p:dissolve/>
  </p:transition>
  <p:timing>
    <p:tnLst>
      <p:par>
        <p:cTn id="1" dur="indefinite" restart="never" nodeType="tmRoot"/>
      </p:par>
    </p:tnLst>
  </p:timing>
  <p:hf hdr="0" ftr="0" dt="0"/>
  <p:txStyles>
    <p:titleStyle>
      <a:lvl1pPr algn="ctr" rtl="0" eaLnBrk="0" fontAlgn="base" hangingPunct="0">
        <a:spcBef>
          <a:spcPct val="0"/>
        </a:spcBef>
        <a:spcAft>
          <a:spcPct val="0"/>
        </a:spcAft>
        <a:defRPr sz="3600" b="1">
          <a:solidFill>
            <a:srgbClr val="FFFF99"/>
          </a:solidFill>
          <a:latin typeface="+mj-lt"/>
          <a:ea typeface="ＭＳ Ｐゴシック" charset="0"/>
          <a:cs typeface="ＭＳ Ｐゴシック" charset="0"/>
        </a:defRPr>
      </a:lvl1pPr>
      <a:lvl2pPr algn="ctr" rtl="0" eaLnBrk="0" fontAlgn="base" hangingPunct="0">
        <a:spcBef>
          <a:spcPct val="0"/>
        </a:spcBef>
        <a:spcAft>
          <a:spcPct val="0"/>
        </a:spcAft>
        <a:defRPr sz="3600" b="1">
          <a:solidFill>
            <a:srgbClr val="FFFF99"/>
          </a:solidFill>
          <a:latin typeface="Arial" charset="0"/>
          <a:ea typeface="ＭＳ Ｐゴシック" charset="0"/>
          <a:cs typeface="ＭＳ Ｐゴシック" charset="0"/>
        </a:defRPr>
      </a:lvl2pPr>
      <a:lvl3pPr algn="ctr" rtl="0" eaLnBrk="0" fontAlgn="base" hangingPunct="0">
        <a:spcBef>
          <a:spcPct val="0"/>
        </a:spcBef>
        <a:spcAft>
          <a:spcPct val="0"/>
        </a:spcAft>
        <a:defRPr sz="3600" b="1">
          <a:solidFill>
            <a:srgbClr val="FFFF99"/>
          </a:solidFill>
          <a:latin typeface="Arial" charset="0"/>
          <a:ea typeface="ＭＳ Ｐゴシック" charset="0"/>
          <a:cs typeface="ＭＳ Ｐゴシック" charset="0"/>
        </a:defRPr>
      </a:lvl3pPr>
      <a:lvl4pPr algn="ctr" rtl="0" eaLnBrk="0" fontAlgn="base" hangingPunct="0">
        <a:spcBef>
          <a:spcPct val="0"/>
        </a:spcBef>
        <a:spcAft>
          <a:spcPct val="0"/>
        </a:spcAft>
        <a:defRPr sz="3600" b="1">
          <a:solidFill>
            <a:srgbClr val="FFFF99"/>
          </a:solidFill>
          <a:latin typeface="Arial" charset="0"/>
          <a:ea typeface="ＭＳ Ｐゴシック" charset="0"/>
          <a:cs typeface="ＭＳ Ｐゴシック" charset="0"/>
        </a:defRPr>
      </a:lvl4pPr>
      <a:lvl5pPr algn="ctr" rtl="0" eaLnBrk="0" fontAlgn="base" hangingPunct="0">
        <a:spcBef>
          <a:spcPct val="0"/>
        </a:spcBef>
        <a:spcAft>
          <a:spcPct val="0"/>
        </a:spcAft>
        <a:defRPr sz="3600" b="1">
          <a:solidFill>
            <a:srgbClr val="FFFF99"/>
          </a:solidFill>
          <a:latin typeface="Arial" charset="0"/>
          <a:ea typeface="ＭＳ Ｐゴシック" charset="0"/>
          <a:cs typeface="ＭＳ Ｐゴシック" charset="0"/>
        </a:defRPr>
      </a:lvl5pPr>
      <a:lvl6pPr marL="457200" algn="ctr" rtl="0" eaLnBrk="0" fontAlgn="base" hangingPunct="0">
        <a:spcBef>
          <a:spcPct val="0"/>
        </a:spcBef>
        <a:spcAft>
          <a:spcPct val="0"/>
        </a:spcAft>
        <a:defRPr sz="3600" b="1">
          <a:solidFill>
            <a:srgbClr val="FFFF99"/>
          </a:solidFill>
          <a:latin typeface="Arial" charset="0"/>
        </a:defRPr>
      </a:lvl6pPr>
      <a:lvl7pPr marL="914400" algn="ctr" rtl="0" eaLnBrk="0" fontAlgn="base" hangingPunct="0">
        <a:spcBef>
          <a:spcPct val="0"/>
        </a:spcBef>
        <a:spcAft>
          <a:spcPct val="0"/>
        </a:spcAft>
        <a:defRPr sz="3600" b="1">
          <a:solidFill>
            <a:srgbClr val="FFFF99"/>
          </a:solidFill>
          <a:latin typeface="Arial" charset="0"/>
        </a:defRPr>
      </a:lvl7pPr>
      <a:lvl8pPr marL="1371600" algn="ctr" rtl="0" eaLnBrk="0" fontAlgn="base" hangingPunct="0">
        <a:spcBef>
          <a:spcPct val="0"/>
        </a:spcBef>
        <a:spcAft>
          <a:spcPct val="0"/>
        </a:spcAft>
        <a:defRPr sz="3600" b="1">
          <a:solidFill>
            <a:srgbClr val="FFFF99"/>
          </a:solidFill>
          <a:latin typeface="Arial" charset="0"/>
        </a:defRPr>
      </a:lvl8pPr>
      <a:lvl9pPr marL="1828800" algn="ctr" rtl="0" eaLnBrk="0" fontAlgn="base" hangingPunct="0">
        <a:spcBef>
          <a:spcPct val="0"/>
        </a:spcBef>
        <a:spcAft>
          <a:spcPct val="0"/>
        </a:spcAft>
        <a:defRPr sz="3600" b="1">
          <a:solidFill>
            <a:srgbClr val="FFFF99"/>
          </a:solidFill>
          <a:latin typeface="Arial" charset="0"/>
        </a:defRPr>
      </a:lvl9pPr>
    </p:titleStyle>
    <p:bodyStyle>
      <a:lvl1pPr marL="342900" indent="-342900" algn="l" rtl="0" eaLnBrk="0" fontAlgn="base" hangingPunct="0">
        <a:spcBef>
          <a:spcPct val="20000"/>
        </a:spcBef>
        <a:spcAft>
          <a:spcPct val="0"/>
        </a:spcAft>
        <a:buClr>
          <a:srgbClr val="FFFF99"/>
        </a:buClr>
        <a:buSzPct val="125000"/>
        <a:buFont typeface="Wingdings" charset="0"/>
        <a:buChar char="§"/>
        <a:defRPr sz="2800">
          <a:solidFill>
            <a:schemeClr val="bg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rgbClr val="FFFF99"/>
        </a:buClr>
        <a:buSzPct val="125000"/>
        <a:buFont typeface="Wingdings" charset="0"/>
        <a:buChar char="§"/>
        <a:defRPr sz="2400">
          <a:solidFill>
            <a:schemeClr val="bg1"/>
          </a:solidFill>
          <a:latin typeface="+mn-lt"/>
          <a:ea typeface="ＭＳ Ｐゴシック" charset="0"/>
        </a:defRPr>
      </a:lvl2pPr>
      <a:lvl3pPr marL="1143000" indent="-228600" algn="l" rtl="0" eaLnBrk="0" fontAlgn="base" hangingPunct="0">
        <a:spcBef>
          <a:spcPct val="20000"/>
        </a:spcBef>
        <a:spcAft>
          <a:spcPct val="0"/>
        </a:spcAft>
        <a:buClr>
          <a:srgbClr val="FFFF99"/>
        </a:buClr>
        <a:buSzPct val="125000"/>
        <a:buFont typeface="Wingdings" charset="0"/>
        <a:buChar char="§"/>
        <a:defRPr sz="2000">
          <a:solidFill>
            <a:schemeClr val="bg1"/>
          </a:solidFill>
          <a:latin typeface="+mn-lt"/>
          <a:ea typeface="ＭＳ Ｐゴシック" charset="0"/>
        </a:defRPr>
      </a:lvl3pPr>
      <a:lvl4pPr marL="1600200" indent="-228600" algn="l" rtl="0" eaLnBrk="0" fontAlgn="base" hangingPunct="0">
        <a:spcBef>
          <a:spcPct val="20000"/>
        </a:spcBef>
        <a:spcAft>
          <a:spcPct val="0"/>
        </a:spcAft>
        <a:buClr>
          <a:srgbClr val="FFFF99"/>
        </a:buClr>
        <a:buSzPct val="125000"/>
        <a:buFont typeface="Wingdings" charset="0"/>
        <a:buChar char="§"/>
        <a:defRPr sz="2000">
          <a:solidFill>
            <a:schemeClr val="bg1"/>
          </a:solidFill>
          <a:latin typeface="+mn-lt"/>
          <a:ea typeface="ＭＳ Ｐゴシック" charset="0"/>
        </a:defRPr>
      </a:lvl4pPr>
      <a:lvl5pPr marL="2057400" indent="-228600" algn="l" rtl="0" eaLnBrk="0" fontAlgn="base" hangingPunct="0">
        <a:spcBef>
          <a:spcPct val="20000"/>
        </a:spcBef>
        <a:spcAft>
          <a:spcPct val="0"/>
        </a:spcAft>
        <a:buClr>
          <a:srgbClr val="FFFF99"/>
        </a:buClr>
        <a:buSzPct val="125000"/>
        <a:buFont typeface="Wingdings" charset="0"/>
        <a:buChar char="§"/>
        <a:defRPr sz="2000">
          <a:solidFill>
            <a:schemeClr val="bg1"/>
          </a:solidFill>
          <a:latin typeface="+mn-lt"/>
          <a:ea typeface="ＭＳ Ｐゴシック" charset="0"/>
        </a:defRPr>
      </a:lvl5pPr>
      <a:lvl6pPr marL="2514600" indent="-228600" algn="l" rtl="0" eaLnBrk="0" fontAlgn="base" hangingPunct="0">
        <a:spcBef>
          <a:spcPct val="20000"/>
        </a:spcBef>
        <a:spcAft>
          <a:spcPct val="0"/>
        </a:spcAft>
        <a:buClr>
          <a:srgbClr val="FFFF99"/>
        </a:buClr>
        <a:buSzPct val="125000"/>
        <a:buFont typeface="Wingdings" pitchFamily="2" charset="2"/>
        <a:buChar char="§"/>
        <a:defRPr>
          <a:solidFill>
            <a:schemeClr val="bg1"/>
          </a:solidFill>
          <a:latin typeface="+mn-lt"/>
        </a:defRPr>
      </a:lvl6pPr>
      <a:lvl7pPr marL="2971800" indent="-228600" algn="l" rtl="0" eaLnBrk="0" fontAlgn="base" hangingPunct="0">
        <a:spcBef>
          <a:spcPct val="20000"/>
        </a:spcBef>
        <a:spcAft>
          <a:spcPct val="0"/>
        </a:spcAft>
        <a:buClr>
          <a:srgbClr val="FFFF99"/>
        </a:buClr>
        <a:buSzPct val="125000"/>
        <a:buFont typeface="Wingdings" pitchFamily="2" charset="2"/>
        <a:buChar char="§"/>
        <a:defRPr>
          <a:solidFill>
            <a:schemeClr val="bg1"/>
          </a:solidFill>
          <a:latin typeface="+mn-lt"/>
        </a:defRPr>
      </a:lvl7pPr>
      <a:lvl8pPr marL="3429000" indent="-228600" algn="l" rtl="0" eaLnBrk="0" fontAlgn="base" hangingPunct="0">
        <a:spcBef>
          <a:spcPct val="20000"/>
        </a:spcBef>
        <a:spcAft>
          <a:spcPct val="0"/>
        </a:spcAft>
        <a:buClr>
          <a:srgbClr val="FFFF99"/>
        </a:buClr>
        <a:buSzPct val="125000"/>
        <a:buFont typeface="Wingdings" pitchFamily="2" charset="2"/>
        <a:buChar char="§"/>
        <a:defRPr>
          <a:solidFill>
            <a:schemeClr val="bg1"/>
          </a:solidFill>
          <a:latin typeface="+mn-lt"/>
        </a:defRPr>
      </a:lvl8pPr>
      <a:lvl9pPr marL="3886200" indent="-228600" algn="l" rtl="0" eaLnBrk="0" fontAlgn="base" hangingPunct="0">
        <a:spcBef>
          <a:spcPct val="20000"/>
        </a:spcBef>
        <a:spcAft>
          <a:spcPct val="0"/>
        </a:spcAft>
        <a:buClr>
          <a:srgbClr val="FFFF99"/>
        </a:buClr>
        <a:buSzPct val="125000"/>
        <a:buFont typeface="Wingdings" pitchFamily="2" charset="2"/>
        <a:buChar char="§"/>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958850"/>
          </a:xfrm>
        </p:spPr>
        <p:txBody>
          <a:bodyPr/>
          <a:lstStyle/>
          <a:p>
            <a:r>
              <a:rPr lang="en-US" dirty="0" smtClean="0"/>
              <a:t>Evolving USGS Chesapeake Activities – 2018/2019</a:t>
            </a:r>
            <a:endParaRPr lang="en-US" dirty="0"/>
          </a:p>
        </p:txBody>
      </p:sp>
      <p:sp>
        <p:nvSpPr>
          <p:cNvPr id="3" name="Content Placeholder 2"/>
          <p:cNvSpPr>
            <a:spLocks noGrp="1"/>
          </p:cNvSpPr>
          <p:nvPr>
            <p:ph idx="1"/>
          </p:nvPr>
        </p:nvSpPr>
        <p:spPr>
          <a:xfrm>
            <a:off x="228600" y="5181600"/>
            <a:ext cx="8458200" cy="1219200"/>
          </a:xfrm>
        </p:spPr>
        <p:txBody>
          <a:bodyPr/>
          <a:lstStyle/>
          <a:p>
            <a:pPr marL="0" indent="0" algn="ctr">
              <a:buNone/>
            </a:pPr>
            <a:r>
              <a:rPr lang="en-US" dirty="0" smtClean="0"/>
              <a:t>Scott Phillips and Ken </a:t>
            </a:r>
            <a:r>
              <a:rPr lang="en-US" dirty="0" err="1" smtClean="0"/>
              <a:t>Hyer</a:t>
            </a:r>
            <a:endParaRPr lang="en-US" dirty="0" smtClean="0"/>
          </a:p>
          <a:p>
            <a:pPr marL="0" indent="0" algn="ctr">
              <a:buNone/>
            </a:pPr>
            <a:r>
              <a:rPr lang="en-US" dirty="0" smtClean="0"/>
              <a:t>November 8, 2017</a:t>
            </a:r>
          </a:p>
        </p:txBody>
      </p:sp>
      <p:sp>
        <p:nvSpPr>
          <p:cNvPr id="4" name="Slide Number Placeholder 3"/>
          <p:cNvSpPr>
            <a:spLocks noGrp="1"/>
          </p:cNvSpPr>
          <p:nvPr>
            <p:ph type="sldNum" sz="quarter" idx="4"/>
          </p:nvPr>
        </p:nvSpPr>
        <p:spPr/>
        <p:txBody>
          <a:bodyPr/>
          <a:lstStyle/>
          <a:p>
            <a:pPr>
              <a:defRPr/>
            </a:pPr>
            <a:fld id="{B617C02E-CFFE-9949-9181-61F6F9A43480}" type="slidenum">
              <a:rPr lang="en-US">
                <a:solidFill>
                  <a:srgbClr val="000000"/>
                </a:solidFill>
              </a:rPr>
              <a:pPr>
                <a:defRPr/>
              </a:pPr>
              <a:t>1</a:t>
            </a:fld>
            <a:endParaRPr lang="en-US" dirty="0">
              <a:solidFill>
                <a:srgbClr val="000000"/>
              </a:solidFill>
            </a:endParaRPr>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22525" y="1600200"/>
            <a:ext cx="4297363" cy="321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8967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28600"/>
            <a:ext cx="8458200" cy="1143000"/>
          </a:xfrm>
        </p:spPr>
        <p:txBody>
          <a:bodyPr/>
          <a:lstStyle/>
          <a:p>
            <a:r>
              <a:rPr lang="en-US" dirty="0" smtClean="0"/>
              <a:t>Fisheries and </a:t>
            </a:r>
            <a:r>
              <a:rPr lang="en-US" dirty="0"/>
              <a:t>H</a:t>
            </a:r>
            <a:r>
              <a:rPr lang="en-US" dirty="0" smtClean="0"/>
              <a:t>abitat</a:t>
            </a:r>
            <a:endParaRPr lang="en-US" dirty="0"/>
          </a:p>
        </p:txBody>
      </p:sp>
      <p:sp>
        <p:nvSpPr>
          <p:cNvPr id="5" name="Content Placeholder 4"/>
          <p:cNvSpPr>
            <a:spLocks noGrp="1"/>
          </p:cNvSpPr>
          <p:nvPr>
            <p:ph idx="1"/>
          </p:nvPr>
        </p:nvSpPr>
        <p:spPr>
          <a:xfrm>
            <a:off x="381000" y="685800"/>
            <a:ext cx="8458200" cy="4953000"/>
          </a:xfrm>
        </p:spPr>
        <p:txBody>
          <a:bodyPr/>
          <a:lstStyle/>
          <a:p>
            <a:pPr marL="0" indent="0">
              <a:buNone/>
            </a:pPr>
            <a:r>
              <a:rPr lang="en-US" sz="2400" dirty="0" smtClean="0"/>
              <a:t>Evolve to …..</a:t>
            </a:r>
          </a:p>
          <a:p>
            <a:pPr marL="0" indent="0">
              <a:buNone/>
            </a:pPr>
            <a:endParaRPr lang="en-US" sz="2400" dirty="0" smtClean="0"/>
          </a:p>
          <a:p>
            <a:r>
              <a:rPr lang="en-US" dirty="0" smtClean="0"/>
              <a:t>Integrated science to support recreational fisheries for current and future generations</a:t>
            </a:r>
          </a:p>
          <a:p>
            <a:pPr marL="0" indent="0">
              <a:buNone/>
            </a:pPr>
            <a:endParaRPr lang="en-US" dirty="0"/>
          </a:p>
          <a:p>
            <a:r>
              <a:rPr lang="en-US" dirty="0" smtClean="0"/>
              <a:t>Aquatic conditions for freshwater and tidal fisheries</a:t>
            </a:r>
          </a:p>
          <a:p>
            <a:endParaRPr lang="en-US" dirty="0"/>
          </a:p>
          <a:p>
            <a:r>
              <a:rPr lang="en-US" dirty="0"/>
              <a:t>Fish health to enhance recreational activities and </a:t>
            </a:r>
            <a:r>
              <a:rPr lang="en-US" dirty="0" smtClean="0"/>
              <a:t>safer consumption </a:t>
            </a:r>
            <a:endParaRPr lang="en-US" dirty="0"/>
          </a:p>
          <a:p>
            <a:pPr marL="0" indent="0">
              <a:buNone/>
            </a:pPr>
            <a:endParaRPr lang="en-US" dirty="0" smtClean="0"/>
          </a:p>
          <a:p>
            <a:endParaRPr lang="en-US" dirty="0"/>
          </a:p>
        </p:txBody>
      </p:sp>
      <p:sp>
        <p:nvSpPr>
          <p:cNvPr id="2" name="Slide Number Placeholder 1"/>
          <p:cNvSpPr>
            <a:spLocks noGrp="1"/>
          </p:cNvSpPr>
          <p:nvPr>
            <p:ph type="sldNum" sz="quarter" idx="4"/>
          </p:nvPr>
        </p:nvSpPr>
        <p:spPr/>
        <p:txBody>
          <a:bodyPr/>
          <a:lstStyle/>
          <a:p>
            <a:pPr>
              <a:defRPr/>
            </a:pPr>
            <a:fld id="{B617C02E-CFFE-9949-9181-61F6F9A43480}" type="slidenum">
              <a:rPr lang="en-US" smtClean="0"/>
              <a:pPr>
                <a:defRPr/>
              </a:pPr>
              <a:t>10</a:t>
            </a:fld>
            <a:endParaRPr lang="en-US" dirty="0"/>
          </a:p>
        </p:txBody>
      </p:sp>
    </p:spTree>
    <p:extLst>
      <p:ext uri="{BB962C8B-B14F-4D97-AF65-F5344CB8AC3E}">
        <p14:creationId xmlns:p14="http://schemas.microsoft.com/office/powerpoint/2010/main" val="3659055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685800"/>
          </a:xfrm>
        </p:spPr>
        <p:txBody>
          <a:bodyPr/>
          <a:lstStyle/>
          <a:p>
            <a:r>
              <a:rPr lang="en-US" altLang="en-US" sz="3200" dirty="0" smtClean="0"/>
              <a:t>Recreational Fisheries and Habitat</a:t>
            </a:r>
          </a:p>
        </p:txBody>
      </p:sp>
      <p:sp>
        <p:nvSpPr>
          <p:cNvPr id="8195" name="Rectangle 3"/>
          <p:cNvSpPr>
            <a:spLocks noGrp="1" noChangeArrowheads="1"/>
          </p:cNvSpPr>
          <p:nvPr>
            <p:ph type="body" sz="half" idx="1"/>
          </p:nvPr>
        </p:nvSpPr>
        <p:spPr>
          <a:xfrm>
            <a:off x="-1" y="685800"/>
            <a:ext cx="4981575" cy="6400800"/>
          </a:xfrm>
        </p:spPr>
        <p:txBody>
          <a:bodyPr/>
          <a:lstStyle/>
          <a:p>
            <a:pPr marL="342900" lvl="1" indent="-342900">
              <a:lnSpc>
                <a:spcPct val="90000"/>
              </a:lnSpc>
              <a:defRPr/>
            </a:pPr>
            <a:r>
              <a:rPr lang="en-US" sz="3200" dirty="0" smtClean="0"/>
              <a:t>“Headwaters to tidewater”</a:t>
            </a:r>
          </a:p>
          <a:p>
            <a:pPr marL="342900" lvl="1" indent="-342900">
              <a:lnSpc>
                <a:spcPct val="90000"/>
              </a:lnSpc>
              <a:defRPr/>
            </a:pPr>
            <a:r>
              <a:rPr lang="en-US" sz="3200" dirty="0"/>
              <a:t>M</a:t>
            </a:r>
            <a:r>
              <a:rPr lang="en-US" sz="3200" dirty="0" smtClean="0"/>
              <a:t>ultiple recreational species</a:t>
            </a:r>
          </a:p>
          <a:p>
            <a:pPr marL="857250" lvl="2" indent="-457200">
              <a:lnSpc>
                <a:spcPct val="90000"/>
              </a:lnSpc>
              <a:buFont typeface="Arial" panose="020B0604020202020204" pitchFamily="34" charset="0"/>
              <a:buChar char="•"/>
              <a:defRPr/>
            </a:pPr>
            <a:r>
              <a:rPr lang="en-US" sz="2800" dirty="0" smtClean="0"/>
              <a:t>Brook trout, bass</a:t>
            </a:r>
          </a:p>
          <a:p>
            <a:pPr marL="857250" lvl="2" indent="-457200">
              <a:lnSpc>
                <a:spcPct val="90000"/>
              </a:lnSpc>
              <a:buFont typeface="Arial" panose="020B0604020202020204" pitchFamily="34" charset="0"/>
              <a:buChar char="•"/>
              <a:defRPr/>
            </a:pPr>
            <a:r>
              <a:rPr lang="en-US" sz="2800" dirty="0" smtClean="0"/>
              <a:t>Shad, herring, eels</a:t>
            </a:r>
          </a:p>
          <a:p>
            <a:pPr marL="857250" lvl="2" indent="-457200">
              <a:lnSpc>
                <a:spcPct val="90000"/>
              </a:lnSpc>
              <a:buFont typeface="Arial" panose="020B0604020202020204" pitchFamily="34" charset="0"/>
              <a:buChar char="•"/>
              <a:defRPr/>
            </a:pPr>
            <a:r>
              <a:rPr lang="en-US" sz="2800" dirty="0" smtClean="0"/>
              <a:t>Endangered, Invasive, &amp;</a:t>
            </a:r>
          </a:p>
          <a:p>
            <a:pPr marL="400050" lvl="2" indent="0">
              <a:lnSpc>
                <a:spcPct val="90000"/>
              </a:lnSpc>
              <a:buNone/>
              <a:defRPr/>
            </a:pPr>
            <a:r>
              <a:rPr lang="en-US" sz="2800" dirty="0"/>
              <a:t>	</a:t>
            </a:r>
            <a:r>
              <a:rPr lang="en-US" sz="2800" dirty="0" smtClean="0"/>
              <a:t>those of concern</a:t>
            </a:r>
          </a:p>
          <a:p>
            <a:pPr>
              <a:lnSpc>
                <a:spcPct val="90000"/>
              </a:lnSpc>
              <a:defRPr/>
            </a:pPr>
            <a:r>
              <a:rPr lang="en-US" sz="3200" dirty="0" smtClean="0"/>
              <a:t>CBP outcomes:</a:t>
            </a:r>
          </a:p>
          <a:p>
            <a:pPr lvl="1">
              <a:lnSpc>
                <a:spcPct val="90000"/>
              </a:lnSpc>
              <a:defRPr/>
            </a:pPr>
            <a:r>
              <a:rPr lang="en-US" dirty="0"/>
              <a:t>F</a:t>
            </a:r>
            <a:r>
              <a:rPr lang="en-US" dirty="0" smtClean="0"/>
              <a:t>ish habitat, fish passage, stream health, brook trout</a:t>
            </a:r>
          </a:p>
          <a:p>
            <a:pPr>
              <a:lnSpc>
                <a:spcPct val="90000"/>
              </a:lnSpc>
              <a:defRPr/>
            </a:pPr>
            <a:r>
              <a:rPr lang="en-US" sz="3200" dirty="0" smtClean="0"/>
              <a:t>USGS: </a:t>
            </a:r>
            <a:r>
              <a:rPr lang="en-US" dirty="0"/>
              <a:t>L</a:t>
            </a:r>
            <a:r>
              <a:rPr lang="en-US" sz="2800" dirty="0" smtClean="0"/>
              <a:t>and management </a:t>
            </a:r>
          </a:p>
          <a:p>
            <a:pPr marL="0" indent="0">
              <a:lnSpc>
                <a:spcPct val="90000"/>
              </a:lnSpc>
              <a:buNone/>
              <a:defRPr/>
            </a:pPr>
            <a:endParaRPr lang="en-US" dirty="0" smtClean="0"/>
          </a:p>
          <a:p>
            <a:pPr marL="457200" lvl="1" indent="0">
              <a:lnSpc>
                <a:spcPct val="90000"/>
              </a:lnSpc>
              <a:buFont typeface="Wingdings" pitchFamily="2" charset="2"/>
              <a:buNone/>
              <a:defRPr/>
            </a:pPr>
            <a:endParaRPr lang="en-US" dirty="0" smtClean="0"/>
          </a:p>
          <a:p>
            <a:pPr lvl="1">
              <a:defRPr/>
            </a:pPr>
            <a:endParaRPr lang="en-US" sz="1800" dirty="0" smtClean="0"/>
          </a:p>
        </p:txBody>
      </p:sp>
      <p:pic>
        <p:nvPicPr>
          <p:cNvPr id="5"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81575" y="838200"/>
            <a:ext cx="3905250" cy="5123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4"/>
          </p:nvPr>
        </p:nvSpPr>
        <p:spPr/>
        <p:txBody>
          <a:bodyPr/>
          <a:lstStyle/>
          <a:p>
            <a:pPr>
              <a:defRPr/>
            </a:pPr>
            <a:fld id="{B617C02E-CFFE-9949-9181-61F6F9A43480}" type="slidenum">
              <a:rPr lang="en-US" smtClean="0"/>
              <a:pPr>
                <a:defRPr/>
              </a:pPr>
              <a:t>11</a:t>
            </a:fld>
            <a:endParaRPr lang="en-US" dirty="0"/>
          </a:p>
        </p:txBody>
      </p:sp>
    </p:spTree>
    <p:extLst>
      <p:ext uri="{BB962C8B-B14F-4D97-AF65-F5344CB8AC3E}">
        <p14:creationId xmlns:p14="http://schemas.microsoft.com/office/powerpoint/2010/main" val="3073462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bwMode="auto">
          <a:xfrm>
            <a:off x="77689" y="3200400"/>
            <a:ext cx="3581400" cy="3429000"/>
          </a:xfrm>
          <a:prstGeom prst="ellipse">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u="sng" dirty="0" smtClean="0"/>
              <a:t>Aquatic stressors</a:t>
            </a:r>
            <a:r>
              <a:rPr kumimoji="0" lang="en-US" sz="2000" b="0" i="0" u="sng" strike="noStrike" cap="none" normalizeH="0" baseline="0" dirty="0" smtClean="0">
                <a:ln>
                  <a:noFill/>
                </a:ln>
                <a:solidFill>
                  <a:schemeClr val="tx1"/>
                </a:solidFill>
                <a:effectLst/>
              </a:rPr>
              <a:t>:</a:t>
            </a:r>
            <a:endParaRPr lang="en-US" sz="2000" dirty="0" smtClean="0"/>
          </a:p>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Geomorphology</a:t>
            </a:r>
          </a:p>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Sediment</a:t>
            </a:r>
          </a:p>
          <a:p>
            <a:pPr algn="ctr" eaLnBrk="0" hangingPunct="0"/>
            <a:r>
              <a:rPr kumimoji="0" lang="en-US" sz="2000" b="0" i="0" u="none" strike="noStrike" cap="none" normalizeH="0" baseline="0" dirty="0" smtClean="0">
                <a:ln>
                  <a:noFill/>
                </a:ln>
                <a:solidFill>
                  <a:schemeClr val="tx1"/>
                </a:solidFill>
                <a:effectLst/>
              </a:rPr>
              <a:t>Flow</a:t>
            </a:r>
          </a:p>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Temperature</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rPr>
              <a:t>Chemistry </a:t>
            </a:r>
          </a:p>
          <a:p>
            <a:pPr marL="0" marR="0" indent="0" algn="ctr" defTabSz="914400" rtl="0" eaLnBrk="0" fontAlgn="base" latinLnBrk="0" hangingPunct="0">
              <a:lnSpc>
                <a:spcPct val="100000"/>
              </a:lnSpc>
              <a:spcBef>
                <a:spcPct val="0"/>
              </a:spcBef>
              <a:spcAft>
                <a:spcPct val="0"/>
              </a:spcAft>
              <a:buClrTx/>
              <a:buSzTx/>
              <a:buFontTx/>
              <a:buNone/>
              <a:tabLst/>
            </a:pPr>
            <a:r>
              <a:rPr lang="en-US" sz="2000" dirty="0" err="1" smtClean="0"/>
              <a:t>Landuse</a:t>
            </a:r>
            <a:endParaRPr lang="en-US" sz="2000" dirty="0" smtClean="0"/>
          </a:p>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 </a:t>
            </a:r>
            <a:r>
              <a:rPr lang="en-US" sz="2000" dirty="0"/>
              <a:t>C</a:t>
            </a:r>
            <a:r>
              <a:rPr lang="en-US" sz="2000" dirty="0" smtClean="0"/>
              <a:t>limate change</a:t>
            </a:r>
          </a:p>
        </p:txBody>
      </p:sp>
      <p:sp>
        <p:nvSpPr>
          <p:cNvPr id="12" name="Rectangle 11"/>
          <p:cNvSpPr/>
          <p:nvPr/>
        </p:nvSpPr>
        <p:spPr bwMode="auto">
          <a:xfrm>
            <a:off x="1981200" y="76200"/>
            <a:ext cx="5105400" cy="25146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2000" u="sng" dirty="0" smtClean="0"/>
              <a:t>Recreational Fisheries:</a:t>
            </a:r>
          </a:p>
          <a:p>
            <a:pPr marL="342900" indent="-342900" eaLnBrk="0" hangingPunct="0">
              <a:buFont typeface="Arial" panose="020B0604020202020204" pitchFamily="34" charset="0"/>
              <a:buChar char="•"/>
            </a:pPr>
            <a:r>
              <a:rPr lang="en-US" sz="2000" dirty="0" smtClean="0"/>
              <a:t>Multiple species</a:t>
            </a:r>
          </a:p>
          <a:p>
            <a:pPr eaLnBrk="0" hangingPunct="0"/>
            <a:r>
              <a:rPr lang="en-US" sz="2000" dirty="0"/>
              <a:t> </a:t>
            </a:r>
            <a:r>
              <a:rPr lang="en-US" sz="2000" dirty="0" smtClean="0"/>
              <a:t>      </a:t>
            </a:r>
            <a:r>
              <a:rPr lang="en-US" sz="1800" dirty="0" smtClean="0"/>
              <a:t>-Coldwater systems (trout)</a:t>
            </a:r>
          </a:p>
          <a:p>
            <a:pPr eaLnBrk="0" hangingPunct="0"/>
            <a:r>
              <a:rPr lang="en-US" sz="1800" dirty="0"/>
              <a:t> </a:t>
            </a:r>
            <a:r>
              <a:rPr lang="en-US" sz="1800" dirty="0" smtClean="0"/>
              <a:t>      -Riverine (SMB, LMB)</a:t>
            </a:r>
          </a:p>
          <a:p>
            <a:pPr eaLnBrk="0" hangingPunct="0"/>
            <a:r>
              <a:rPr lang="en-US" sz="1800" dirty="0"/>
              <a:t> </a:t>
            </a:r>
            <a:r>
              <a:rPr lang="en-US" sz="1800" dirty="0" smtClean="0"/>
              <a:t>      -Diadromous (Shad, Herring, Eel)</a:t>
            </a:r>
          </a:p>
          <a:p>
            <a:pPr eaLnBrk="0" hangingPunct="0"/>
            <a:r>
              <a:rPr lang="en-US" sz="1800" dirty="0"/>
              <a:t> </a:t>
            </a:r>
            <a:r>
              <a:rPr lang="en-US" sz="1800" dirty="0" smtClean="0"/>
              <a:t>      -Endangered and species of concern </a:t>
            </a:r>
          </a:p>
          <a:p>
            <a:pPr marL="342900" indent="-342900" eaLnBrk="0" hangingPunct="0">
              <a:buFont typeface="Arial" panose="020B0604020202020204" pitchFamily="34" charset="0"/>
              <a:buChar char="•"/>
            </a:pPr>
            <a:r>
              <a:rPr lang="en-US" sz="2000" dirty="0" smtClean="0"/>
              <a:t>Habitat</a:t>
            </a:r>
          </a:p>
          <a:p>
            <a:pPr marL="342900" indent="-342900" eaLnBrk="0" hangingPunct="0">
              <a:buFont typeface="Arial" panose="020B0604020202020204" pitchFamily="34" charset="0"/>
              <a:buChar char="•"/>
            </a:pPr>
            <a:r>
              <a:rPr lang="en-US" sz="2000" dirty="0" smtClean="0"/>
              <a:t>Health </a:t>
            </a:r>
          </a:p>
        </p:txBody>
      </p:sp>
      <p:sp>
        <p:nvSpPr>
          <p:cNvPr id="13" name="Oval 12"/>
          <p:cNvSpPr/>
          <p:nvPr/>
        </p:nvSpPr>
        <p:spPr bwMode="auto">
          <a:xfrm>
            <a:off x="5118209" y="3200400"/>
            <a:ext cx="3873391" cy="3429000"/>
          </a:xfrm>
          <a:prstGeom prst="ellipse">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sng" strike="noStrike" cap="none" normalizeH="0" baseline="0" dirty="0" smtClean="0">
                <a:ln>
                  <a:noFill/>
                </a:ln>
                <a:solidFill>
                  <a:schemeClr val="tx1"/>
                </a:solidFill>
                <a:effectLst/>
              </a:rPr>
              <a:t>Biotic Factors:</a:t>
            </a:r>
          </a:p>
          <a:p>
            <a:pPr algn="ctr" eaLnBrk="0" hangingPunct="0"/>
            <a:r>
              <a:rPr lang="en-US" sz="2000" dirty="0"/>
              <a:t>Benthic </a:t>
            </a:r>
            <a:r>
              <a:rPr lang="en-US" sz="2000" dirty="0" smtClean="0"/>
              <a:t>condition</a:t>
            </a:r>
          </a:p>
          <a:p>
            <a:pPr algn="ctr" eaLnBrk="0" hangingPunct="0"/>
            <a:r>
              <a:rPr lang="en-US" sz="2000" dirty="0"/>
              <a:t>S</a:t>
            </a:r>
            <a:r>
              <a:rPr lang="en-US" sz="2000" dirty="0" smtClean="0"/>
              <a:t>tream health</a:t>
            </a:r>
          </a:p>
          <a:p>
            <a:pPr algn="ctr" eaLnBrk="0" hangingPunct="0"/>
            <a:r>
              <a:rPr lang="en-US" sz="2000" dirty="0" smtClean="0"/>
              <a:t> Disease </a:t>
            </a:r>
          </a:p>
          <a:p>
            <a:pPr algn="ctr" eaLnBrk="0" hangingPunct="0"/>
            <a:r>
              <a:rPr lang="en-US" sz="2000" dirty="0" smtClean="0"/>
              <a:t>Pathogens</a:t>
            </a:r>
          </a:p>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Parasites</a:t>
            </a:r>
          </a:p>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Competition</a:t>
            </a:r>
          </a:p>
          <a:p>
            <a:pPr marL="0" marR="0" indent="0" algn="ctr" defTabSz="914400" rtl="0" eaLnBrk="0" fontAlgn="base" latinLnBrk="0" hangingPunct="0">
              <a:lnSpc>
                <a:spcPct val="100000"/>
              </a:lnSpc>
              <a:spcBef>
                <a:spcPct val="0"/>
              </a:spcBef>
              <a:spcAft>
                <a:spcPct val="0"/>
              </a:spcAft>
              <a:buClrTx/>
              <a:buSzTx/>
              <a:buFontTx/>
              <a:buNone/>
              <a:tabLst/>
            </a:pPr>
            <a:r>
              <a:rPr lang="en-US" sz="2000" dirty="0" smtClean="0"/>
              <a:t>Invasive species</a:t>
            </a:r>
          </a:p>
        </p:txBody>
      </p:sp>
      <p:sp>
        <p:nvSpPr>
          <p:cNvPr id="17" name="Left-Right Arrow 16"/>
          <p:cNvSpPr/>
          <p:nvPr/>
        </p:nvSpPr>
        <p:spPr bwMode="auto">
          <a:xfrm>
            <a:off x="3659089" y="4859741"/>
            <a:ext cx="1528916" cy="484632"/>
          </a:xfrm>
          <a:prstGeom prst="leftRight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19" name="Left-Right Arrow 18"/>
          <p:cNvSpPr/>
          <p:nvPr/>
        </p:nvSpPr>
        <p:spPr bwMode="auto">
          <a:xfrm rot="6765580">
            <a:off x="2705721" y="2877203"/>
            <a:ext cx="943408" cy="484632"/>
          </a:xfrm>
          <a:prstGeom prst="leftRight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20" name="Left-Right Arrow 19"/>
          <p:cNvSpPr/>
          <p:nvPr/>
        </p:nvSpPr>
        <p:spPr bwMode="auto">
          <a:xfrm rot="14081507">
            <a:off x="5115180" y="2858060"/>
            <a:ext cx="951470" cy="484632"/>
          </a:xfrm>
          <a:prstGeom prst="leftRightArrow">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2" name="Slide Number Placeholder 1"/>
          <p:cNvSpPr>
            <a:spLocks noGrp="1"/>
          </p:cNvSpPr>
          <p:nvPr>
            <p:ph type="sldNum" sz="quarter" idx="4"/>
          </p:nvPr>
        </p:nvSpPr>
        <p:spPr/>
        <p:txBody>
          <a:bodyPr/>
          <a:lstStyle/>
          <a:p>
            <a:pPr>
              <a:defRPr/>
            </a:pPr>
            <a:fld id="{B617C02E-CFFE-9949-9181-61F6F9A43480}" type="slidenum">
              <a:rPr lang="en-US" smtClean="0"/>
              <a:pPr>
                <a:defRPr/>
              </a:pPr>
              <a:t>12</a:t>
            </a:fld>
            <a:endParaRPr lang="en-US" dirty="0"/>
          </a:p>
        </p:txBody>
      </p:sp>
    </p:spTree>
    <p:extLst>
      <p:ext uri="{BB962C8B-B14F-4D97-AF65-F5344CB8AC3E}">
        <p14:creationId xmlns:p14="http://schemas.microsoft.com/office/powerpoint/2010/main" val="1974075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28600" y="0"/>
            <a:ext cx="8610600" cy="609600"/>
          </a:xfrm>
        </p:spPr>
        <p:txBody>
          <a:bodyPr/>
          <a:lstStyle/>
          <a:p>
            <a:r>
              <a:rPr lang="en-US" altLang="en-US" sz="3200" dirty="0" smtClean="0"/>
              <a:t>Evolve:  Aquatic Conditions for Fisheries</a:t>
            </a:r>
          </a:p>
        </p:txBody>
      </p:sp>
      <p:sp>
        <p:nvSpPr>
          <p:cNvPr id="8195" name="Rectangle 3"/>
          <p:cNvSpPr>
            <a:spLocks noGrp="1" noChangeArrowheads="1"/>
          </p:cNvSpPr>
          <p:nvPr>
            <p:ph type="body" sz="half" idx="1"/>
          </p:nvPr>
        </p:nvSpPr>
        <p:spPr>
          <a:xfrm>
            <a:off x="152400" y="762000"/>
            <a:ext cx="5410200" cy="6172200"/>
          </a:xfrm>
        </p:spPr>
        <p:txBody>
          <a:bodyPr/>
          <a:lstStyle/>
          <a:p>
            <a:pPr marL="342900" lvl="1" indent="-342900">
              <a:lnSpc>
                <a:spcPct val="90000"/>
              </a:lnSpc>
              <a:defRPr/>
            </a:pPr>
            <a:r>
              <a:rPr lang="en-US" sz="2800" dirty="0" smtClean="0"/>
              <a:t>Better link the patterns in the </a:t>
            </a:r>
            <a:r>
              <a:rPr lang="en-US" sz="2800" dirty="0" err="1" smtClean="0"/>
              <a:t>nontidal</a:t>
            </a:r>
            <a:r>
              <a:rPr lang="en-US" sz="2800" dirty="0" smtClean="0"/>
              <a:t> system with both: </a:t>
            </a:r>
          </a:p>
          <a:p>
            <a:pPr marL="742950" lvl="2" indent="-342900">
              <a:lnSpc>
                <a:spcPct val="90000"/>
              </a:lnSpc>
              <a:defRPr/>
            </a:pPr>
            <a:r>
              <a:rPr lang="en-US" sz="2400" dirty="0" smtClean="0"/>
              <a:t>Recreational fisheries </a:t>
            </a:r>
          </a:p>
          <a:p>
            <a:pPr marL="742950" lvl="2" indent="-342900">
              <a:lnSpc>
                <a:spcPct val="90000"/>
              </a:lnSpc>
              <a:defRPr/>
            </a:pPr>
            <a:r>
              <a:rPr lang="en-US" sz="2400" dirty="0"/>
              <a:t>O</a:t>
            </a:r>
            <a:r>
              <a:rPr lang="en-US" sz="2400" dirty="0" smtClean="0"/>
              <a:t>bserved response in the tidal system (e.g. DO, SAV)</a:t>
            </a:r>
          </a:p>
          <a:p>
            <a:pPr marL="457200" lvl="1" indent="-457200">
              <a:lnSpc>
                <a:spcPct val="90000"/>
              </a:lnSpc>
              <a:defRPr/>
            </a:pPr>
            <a:endParaRPr lang="en-US" sz="2800" dirty="0" smtClean="0"/>
          </a:p>
          <a:p>
            <a:pPr>
              <a:lnSpc>
                <a:spcPct val="90000"/>
              </a:lnSpc>
              <a:defRPr/>
            </a:pPr>
            <a:r>
              <a:rPr lang="en-US" dirty="0" smtClean="0"/>
              <a:t>CBP outcomes: WIPs; water- </a:t>
            </a:r>
            <a:r>
              <a:rPr lang="en-US" dirty="0"/>
              <a:t>q</a:t>
            </a:r>
            <a:r>
              <a:rPr lang="en-US" dirty="0" smtClean="0"/>
              <a:t>uality monitoring and assessment, fish habitat</a:t>
            </a:r>
            <a:endParaRPr lang="en-US" dirty="0"/>
          </a:p>
          <a:p>
            <a:pPr>
              <a:lnSpc>
                <a:spcPct val="90000"/>
              </a:lnSpc>
              <a:defRPr/>
            </a:pPr>
            <a:endParaRPr lang="en-US" dirty="0" smtClean="0"/>
          </a:p>
          <a:p>
            <a:pPr>
              <a:lnSpc>
                <a:spcPct val="90000"/>
              </a:lnSpc>
              <a:defRPr/>
            </a:pPr>
            <a:r>
              <a:rPr lang="en-US" dirty="0" smtClean="0"/>
              <a:t>USGS priorities: Land and Water Management</a:t>
            </a:r>
          </a:p>
          <a:p>
            <a:pPr marL="457200" lvl="1" indent="0">
              <a:lnSpc>
                <a:spcPct val="90000"/>
              </a:lnSpc>
              <a:buFont typeface="Wingdings" pitchFamily="2" charset="2"/>
              <a:buNone/>
              <a:defRPr/>
            </a:pPr>
            <a:endParaRPr lang="en-US" dirty="0" smtClean="0"/>
          </a:p>
          <a:p>
            <a:pPr lvl="1">
              <a:defRPr/>
            </a:pPr>
            <a:endParaRPr lang="en-US" sz="1800" dirty="0" smtClean="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81600" y="4343400"/>
            <a:ext cx="2617988" cy="2311011"/>
          </a:xfrm>
          <a:prstGeom prst="rect">
            <a:avLst/>
          </a:prstGeom>
        </p:spPr>
      </p:pic>
      <p:sp>
        <p:nvSpPr>
          <p:cNvPr id="2" name="Slide Number Placeholder 1"/>
          <p:cNvSpPr>
            <a:spLocks noGrp="1"/>
          </p:cNvSpPr>
          <p:nvPr>
            <p:ph type="sldNum" sz="quarter" idx="4"/>
          </p:nvPr>
        </p:nvSpPr>
        <p:spPr/>
        <p:txBody>
          <a:bodyPr/>
          <a:lstStyle/>
          <a:p>
            <a:pPr>
              <a:defRPr/>
            </a:pPr>
            <a:fld id="{B617C02E-CFFE-9949-9181-61F6F9A43480}" type="slidenum">
              <a:rPr lang="en-US" smtClean="0">
                <a:solidFill>
                  <a:srgbClr val="000000"/>
                </a:solidFill>
              </a:rPr>
              <a:pPr>
                <a:defRPr/>
              </a:pPr>
              <a:t>13</a:t>
            </a:fld>
            <a:endParaRPr lang="en-US" dirty="0">
              <a:solidFill>
                <a:srgbClr val="000000"/>
              </a:solidFill>
            </a:endParaRPr>
          </a:p>
        </p:txBody>
      </p:sp>
      <p:pic>
        <p:nvPicPr>
          <p:cNvPr id="8" name="Content Placeholder 5"/>
          <p:cNvPicPr>
            <a:picLocks noChangeAspect="1"/>
          </p:cNvPicPr>
          <p:nvPr/>
        </p:nvPicPr>
        <p:blipFill>
          <a:blip r:embed="rId4"/>
          <a:stretch>
            <a:fillRect/>
          </a:stretch>
        </p:blipFill>
        <p:spPr>
          <a:xfrm>
            <a:off x="5943600" y="688683"/>
            <a:ext cx="2593848" cy="3550920"/>
          </a:xfrm>
          <a:prstGeom prst="rect">
            <a:avLst/>
          </a:prstGeom>
        </p:spPr>
      </p:pic>
    </p:spTree>
    <p:extLst>
      <p:ext uri="{BB962C8B-B14F-4D97-AF65-F5344CB8AC3E}">
        <p14:creationId xmlns:p14="http://schemas.microsoft.com/office/powerpoint/2010/main" val="1823729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52400" y="0"/>
            <a:ext cx="9296400" cy="762000"/>
          </a:xfrm>
        </p:spPr>
        <p:txBody>
          <a:bodyPr/>
          <a:lstStyle/>
          <a:p>
            <a:r>
              <a:rPr lang="en-US" altLang="en-US" sz="3200" dirty="0" smtClean="0"/>
              <a:t/>
            </a:r>
            <a:br>
              <a:rPr lang="en-US" altLang="en-US" sz="3200" dirty="0" smtClean="0"/>
            </a:br>
            <a:r>
              <a:rPr lang="en-US" altLang="en-US" sz="3200" dirty="0" smtClean="0"/>
              <a:t>Fish Health and Consumption </a:t>
            </a:r>
            <a:br>
              <a:rPr lang="en-US" altLang="en-US" sz="3200" dirty="0" smtClean="0"/>
            </a:br>
            <a:endParaRPr lang="en-US" altLang="en-US" sz="2800" b="0" dirty="0" smtClean="0">
              <a:solidFill>
                <a:schemeClr val="bg1">
                  <a:lumMod val="95000"/>
                </a:schemeClr>
              </a:solidFill>
            </a:endParaRPr>
          </a:p>
        </p:txBody>
      </p:sp>
      <p:sp>
        <p:nvSpPr>
          <p:cNvPr id="8195" name="Rectangle 3"/>
          <p:cNvSpPr>
            <a:spLocks noGrp="1" noChangeArrowheads="1"/>
          </p:cNvSpPr>
          <p:nvPr>
            <p:ph type="body" sz="half" idx="1"/>
          </p:nvPr>
        </p:nvSpPr>
        <p:spPr>
          <a:xfrm>
            <a:off x="0" y="762000"/>
            <a:ext cx="6553200" cy="5410200"/>
          </a:xfrm>
        </p:spPr>
        <p:txBody>
          <a:bodyPr/>
          <a:lstStyle/>
          <a:p>
            <a:pPr>
              <a:lnSpc>
                <a:spcPct val="90000"/>
              </a:lnSpc>
              <a:defRPr/>
            </a:pPr>
            <a:r>
              <a:rPr lang="en-US" dirty="0"/>
              <a:t>Degraded health and fish kills in </a:t>
            </a:r>
            <a:r>
              <a:rPr lang="en-US" dirty="0" smtClean="0"/>
              <a:t>watershed - EDC Study</a:t>
            </a:r>
          </a:p>
          <a:p>
            <a:pPr>
              <a:lnSpc>
                <a:spcPct val="90000"/>
              </a:lnSpc>
              <a:defRPr/>
            </a:pPr>
            <a:endParaRPr lang="en-US" dirty="0" smtClean="0"/>
          </a:p>
          <a:p>
            <a:pPr>
              <a:lnSpc>
                <a:spcPct val="90000"/>
              </a:lnSpc>
              <a:defRPr/>
            </a:pPr>
            <a:r>
              <a:rPr lang="en-US" dirty="0" smtClean="0"/>
              <a:t>Evolve Activities: </a:t>
            </a:r>
            <a:endParaRPr lang="en-US" dirty="0"/>
          </a:p>
          <a:p>
            <a:pPr lvl="1">
              <a:lnSpc>
                <a:spcPct val="90000"/>
              </a:lnSpc>
              <a:buFont typeface="Arial" panose="020B0604020202020204" pitchFamily="34" charset="0"/>
              <a:buChar char="•"/>
              <a:defRPr/>
            </a:pPr>
            <a:r>
              <a:rPr lang="en-US" sz="2000" dirty="0"/>
              <a:t>Fish health &amp; recreational species </a:t>
            </a:r>
          </a:p>
          <a:p>
            <a:pPr lvl="1">
              <a:lnSpc>
                <a:spcPct val="90000"/>
              </a:lnSpc>
              <a:buFont typeface="Arial" panose="020B0604020202020204" pitchFamily="34" charset="0"/>
              <a:buChar char="•"/>
              <a:defRPr/>
            </a:pPr>
            <a:r>
              <a:rPr lang="en-US" sz="2000" dirty="0" smtClean="0"/>
              <a:t>Safer </a:t>
            </a:r>
            <a:r>
              <a:rPr lang="en-US" sz="2000" dirty="0"/>
              <a:t>for human consumption</a:t>
            </a:r>
          </a:p>
          <a:p>
            <a:pPr lvl="1">
              <a:lnSpc>
                <a:spcPct val="90000"/>
              </a:lnSpc>
              <a:buFont typeface="Arial" panose="020B0604020202020204" pitchFamily="34" charset="0"/>
              <a:buChar char="•"/>
              <a:defRPr/>
            </a:pPr>
            <a:r>
              <a:rPr lang="en-US" sz="2000" dirty="0" smtClean="0"/>
              <a:t>Effects </a:t>
            </a:r>
            <a:r>
              <a:rPr lang="en-US" sz="2000" dirty="0"/>
              <a:t>of disease, contaminants, pathogens </a:t>
            </a:r>
          </a:p>
          <a:p>
            <a:pPr lvl="1">
              <a:lnSpc>
                <a:spcPct val="90000"/>
              </a:lnSpc>
              <a:buFont typeface="Arial" panose="020B0604020202020204" pitchFamily="34" charset="0"/>
              <a:buChar char="•"/>
              <a:defRPr/>
            </a:pPr>
            <a:r>
              <a:rPr lang="en-US" sz="2000" dirty="0" smtClean="0"/>
              <a:t>Co-benefits </a:t>
            </a:r>
            <a:r>
              <a:rPr lang="en-US" sz="2000" dirty="0"/>
              <a:t>of nutrients/sediment reduction</a:t>
            </a:r>
          </a:p>
          <a:p>
            <a:pPr marL="457200" lvl="1" indent="0">
              <a:lnSpc>
                <a:spcPct val="90000"/>
              </a:lnSpc>
              <a:buNone/>
              <a:defRPr/>
            </a:pPr>
            <a:endParaRPr lang="en-US" sz="1600" dirty="0" smtClean="0"/>
          </a:p>
          <a:p>
            <a:pPr>
              <a:lnSpc>
                <a:spcPct val="90000"/>
              </a:lnSpc>
              <a:defRPr/>
            </a:pPr>
            <a:r>
              <a:rPr lang="en-US" sz="2400" dirty="0"/>
              <a:t>CBP: fish habitat, toxic </a:t>
            </a:r>
            <a:r>
              <a:rPr lang="en-US" sz="2400" dirty="0" smtClean="0"/>
              <a:t>contaminants,</a:t>
            </a:r>
          </a:p>
          <a:p>
            <a:pPr marL="0" indent="0">
              <a:lnSpc>
                <a:spcPct val="90000"/>
              </a:lnSpc>
              <a:buNone/>
              <a:defRPr/>
            </a:pPr>
            <a:r>
              <a:rPr lang="en-US" sz="2400" dirty="0"/>
              <a:t>	</a:t>
            </a:r>
            <a:r>
              <a:rPr lang="en-US" sz="2400" dirty="0" smtClean="0"/>
              <a:t>WIP </a:t>
            </a:r>
            <a:r>
              <a:rPr lang="en-US" sz="2400" dirty="0"/>
              <a:t>2025</a:t>
            </a:r>
          </a:p>
          <a:p>
            <a:pPr>
              <a:lnSpc>
                <a:spcPct val="90000"/>
              </a:lnSpc>
              <a:defRPr/>
            </a:pPr>
            <a:r>
              <a:rPr lang="en-US" sz="2400" dirty="0" smtClean="0"/>
              <a:t>USGS</a:t>
            </a:r>
            <a:r>
              <a:rPr lang="en-US" sz="2400" dirty="0"/>
              <a:t>:  Land &amp; water </a:t>
            </a:r>
            <a:r>
              <a:rPr lang="en-US" sz="2400" dirty="0" smtClean="0"/>
              <a:t>management</a:t>
            </a:r>
          </a:p>
          <a:p>
            <a:pPr marL="0" indent="0">
              <a:lnSpc>
                <a:spcPct val="90000"/>
              </a:lnSpc>
              <a:buNone/>
              <a:defRPr/>
            </a:pPr>
            <a:r>
              <a:rPr lang="en-US" sz="2400" dirty="0"/>
              <a:t>	</a:t>
            </a:r>
            <a:r>
              <a:rPr lang="en-US" sz="2400" dirty="0" smtClean="0"/>
              <a:t>public </a:t>
            </a:r>
            <a:r>
              <a:rPr lang="en-US" sz="2400" dirty="0"/>
              <a:t>health </a:t>
            </a:r>
          </a:p>
          <a:p>
            <a:pPr>
              <a:lnSpc>
                <a:spcPct val="90000"/>
              </a:lnSpc>
              <a:defRPr/>
            </a:pPr>
            <a:endParaRPr lang="en-US" dirty="0" smtClean="0"/>
          </a:p>
          <a:p>
            <a:pPr marL="457200" lvl="1" indent="0">
              <a:lnSpc>
                <a:spcPct val="90000"/>
              </a:lnSpc>
              <a:buFont typeface="Wingdings" pitchFamily="2" charset="2"/>
              <a:buNone/>
              <a:defRPr/>
            </a:pPr>
            <a:endParaRPr lang="en-US" dirty="0" smtClean="0"/>
          </a:p>
          <a:p>
            <a:pPr lvl="1">
              <a:defRPr/>
            </a:pPr>
            <a:endParaRPr lang="en-US" sz="1800" dirty="0" smtClean="0"/>
          </a:p>
        </p:txBody>
      </p:sp>
      <p:pic>
        <p:nvPicPr>
          <p:cNvPr id="8199"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19735" b="15929"/>
          <a:stretch/>
        </p:blipFill>
        <p:spPr bwMode="auto">
          <a:xfrm>
            <a:off x="5410200" y="5182561"/>
            <a:ext cx="296253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8" descr="Outfall_1_s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889" y="3014481"/>
            <a:ext cx="2107311" cy="2090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P0000783"/>
          <p:cNvPicPr>
            <a:picLocks noChangeAspect="1" noChangeArrowheads="1"/>
          </p:cNvPicPr>
          <p:nvPr/>
        </p:nvPicPr>
        <p:blipFill>
          <a:blip r:embed="rId5" cstate="email">
            <a:extLst>
              <a:ext uri="{28A0092B-C50C-407E-A947-70E740481C1C}">
                <a14:useLocalDpi xmlns:a14="http://schemas.microsoft.com/office/drawing/2010/main" val="0"/>
              </a:ext>
            </a:extLst>
          </a:blip>
          <a:srcRect l="30138" r="13699" b="30138"/>
          <a:stretch>
            <a:fillRect/>
          </a:stretch>
        </p:blipFill>
        <p:spPr bwMode="auto">
          <a:xfrm>
            <a:off x="6324600" y="734567"/>
            <a:ext cx="2647950"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pPr>
              <a:defRPr/>
            </a:pPr>
            <a:fld id="{B617C02E-CFFE-9949-9181-61F6F9A43480}" type="slidenum">
              <a:rPr lang="en-US" smtClean="0"/>
              <a:pPr>
                <a:defRPr/>
              </a:pPr>
              <a:t>14</a:t>
            </a:fld>
            <a:endParaRPr lang="en-US" dirty="0"/>
          </a:p>
        </p:txBody>
      </p:sp>
    </p:spTree>
    <p:extLst>
      <p:ext uri="{BB962C8B-B14F-4D97-AF65-F5344CB8AC3E}">
        <p14:creationId xmlns:p14="http://schemas.microsoft.com/office/powerpoint/2010/main" val="1544837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B617C02E-CFFE-9949-9181-61F6F9A43480}" type="slidenum">
              <a:rPr lang="en-US" smtClean="0"/>
              <a:pPr>
                <a:defRPr/>
              </a:pPr>
              <a:t>15</a:t>
            </a:fld>
            <a:endParaRPr lang="en-US" dirty="0"/>
          </a:p>
        </p:txBody>
      </p:sp>
      <p:pic>
        <p:nvPicPr>
          <p:cNvPr id="10" name="Picture 2" descr="G:\Landscapes Fall2009\202E Photos\Final Images\02-cbp_6158_RussMader.ti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86200" y="633843"/>
            <a:ext cx="5029581" cy="3776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2400" y="4617720"/>
            <a:ext cx="6861174" cy="1323439"/>
          </a:xfrm>
          <a:prstGeom prst="rect">
            <a:avLst/>
          </a:prstGeom>
        </p:spPr>
        <p:txBody>
          <a:bodyPr wrap="square">
            <a:spAutoFit/>
          </a:bodyPr>
          <a:lstStyle/>
          <a:p>
            <a:r>
              <a:rPr lang="en-US" b="1" dirty="0" smtClean="0">
                <a:solidFill>
                  <a:srgbClr val="FFFF99"/>
                </a:solidFill>
              </a:rPr>
              <a:t>MIGRATORY WATERBIRDS AND COASTAL HABITATS</a:t>
            </a:r>
            <a:endParaRPr lang="en-US" b="1" dirty="0">
              <a:solidFill>
                <a:srgbClr val="FFFF99"/>
              </a:solidFill>
            </a:endParaRPr>
          </a:p>
        </p:txBody>
      </p:sp>
      <p:sp>
        <p:nvSpPr>
          <p:cNvPr id="8" name="Text Placeholder 6"/>
          <p:cNvSpPr txBox="1">
            <a:spLocks/>
          </p:cNvSpPr>
          <p:nvPr/>
        </p:nvSpPr>
        <p:spPr bwMode="auto">
          <a:xfrm>
            <a:off x="152400" y="3200400"/>
            <a:ext cx="4166532" cy="114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b" anchorCtr="0" compatLnSpc="1">
            <a:prstTxWarp prst="textNoShape">
              <a:avLst/>
            </a:prstTxWarp>
          </a:bodyPr>
          <a:lstStyle>
            <a:lvl1pPr marL="0" indent="0" algn="l" rtl="0" eaLnBrk="0" fontAlgn="base" hangingPunct="0">
              <a:spcBef>
                <a:spcPct val="20000"/>
              </a:spcBef>
              <a:spcAft>
                <a:spcPct val="0"/>
              </a:spcAft>
              <a:buClr>
                <a:srgbClr val="FFFF99"/>
              </a:buClr>
              <a:buSzPct val="125000"/>
              <a:buFont typeface="Wingdings" charset="0"/>
              <a:buNone/>
              <a:defRPr sz="2000">
                <a:solidFill>
                  <a:schemeClr val="bg1"/>
                </a:solidFill>
                <a:latin typeface="+mn-lt"/>
                <a:ea typeface="ＭＳ Ｐゴシック" charset="0"/>
                <a:cs typeface="ＭＳ Ｐゴシック" charset="0"/>
              </a:defRPr>
            </a:lvl1pPr>
            <a:lvl2pPr marL="457200" indent="0" algn="l" rtl="0" eaLnBrk="0" fontAlgn="base" hangingPunct="0">
              <a:spcBef>
                <a:spcPct val="20000"/>
              </a:spcBef>
              <a:spcAft>
                <a:spcPct val="0"/>
              </a:spcAft>
              <a:buClr>
                <a:srgbClr val="FFFF99"/>
              </a:buClr>
              <a:buSzPct val="125000"/>
              <a:buFont typeface="Wingdings" charset="0"/>
              <a:buNone/>
              <a:defRPr sz="1800">
                <a:solidFill>
                  <a:schemeClr val="bg1"/>
                </a:solidFill>
                <a:latin typeface="+mn-lt"/>
                <a:ea typeface="ＭＳ Ｐゴシック" charset="0"/>
              </a:defRPr>
            </a:lvl2pPr>
            <a:lvl3pPr marL="914400" indent="0" algn="l" rtl="0" eaLnBrk="0" fontAlgn="base" hangingPunct="0">
              <a:spcBef>
                <a:spcPct val="20000"/>
              </a:spcBef>
              <a:spcAft>
                <a:spcPct val="0"/>
              </a:spcAft>
              <a:buClr>
                <a:srgbClr val="FFFF99"/>
              </a:buClr>
              <a:buSzPct val="125000"/>
              <a:buFont typeface="Wingdings" charset="0"/>
              <a:buNone/>
              <a:defRPr sz="1600">
                <a:solidFill>
                  <a:schemeClr val="bg1"/>
                </a:solidFill>
                <a:latin typeface="+mn-lt"/>
                <a:ea typeface="ＭＳ Ｐゴシック" charset="0"/>
              </a:defRPr>
            </a:lvl3pPr>
            <a:lvl4pPr marL="1371600" indent="0" algn="l" rtl="0" eaLnBrk="0" fontAlgn="base" hangingPunct="0">
              <a:spcBef>
                <a:spcPct val="20000"/>
              </a:spcBef>
              <a:spcAft>
                <a:spcPct val="0"/>
              </a:spcAft>
              <a:buClr>
                <a:srgbClr val="FFFF99"/>
              </a:buClr>
              <a:buSzPct val="125000"/>
              <a:buFont typeface="Wingdings" charset="0"/>
              <a:buNone/>
              <a:defRPr sz="1400">
                <a:solidFill>
                  <a:schemeClr val="bg1"/>
                </a:solidFill>
                <a:latin typeface="+mn-lt"/>
                <a:ea typeface="ＭＳ Ｐゴシック" charset="0"/>
              </a:defRPr>
            </a:lvl4pPr>
            <a:lvl5pPr marL="1828800" indent="0" algn="l" rtl="0" eaLnBrk="0" fontAlgn="base" hangingPunct="0">
              <a:spcBef>
                <a:spcPct val="20000"/>
              </a:spcBef>
              <a:spcAft>
                <a:spcPct val="0"/>
              </a:spcAft>
              <a:buClr>
                <a:srgbClr val="FFFF99"/>
              </a:buClr>
              <a:buSzPct val="125000"/>
              <a:buFont typeface="Wingdings" charset="0"/>
              <a:buNone/>
              <a:defRPr sz="1400">
                <a:solidFill>
                  <a:schemeClr val="bg1"/>
                </a:solidFill>
                <a:latin typeface="+mn-lt"/>
                <a:ea typeface="ＭＳ Ｐゴシック" charset="0"/>
              </a:defRPr>
            </a:lvl5pPr>
            <a:lvl6pPr marL="2286000" indent="0" algn="l" rtl="0" eaLnBrk="0" fontAlgn="base" hangingPunct="0">
              <a:spcBef>
                <a:spcPct val="20000"/>
              </a:spcBef>
              <a:spcAft>
                <a:spcPct val="0"/>
              </a:spcAft>
              <a:buClr>
                <a:srgbClr val="FFFF99"/>
              </a:buClr>
              <a:buSzPct val="125000"/>
              <a:buFont typeface="Wingdings" pitchFamily="2" charset="2"/>
              <a:buNone/>
              <a:defRPr sz="1400">
                <a:solidFill>
                  <a:schemeClr val="bg1"/>
                </a:solidFill>
                <a:latin typeface="+mn-lt"/>
              </a:defRPr>
            </a:lvl6pPr>
            <a:lvl7pPr marL="2743200" indent="0" algn="l" rtl="0" eaLnBrk="0" fontAlgn="base" hangingPunct="0">
              <a:spcBef>
                <a:spcPct val="20000"/>
              </a:spcBef>
              <a:spcAft>
                <a:spcPct val="0"/>
              </a:spcAft>
              <a:buClr>
                <a:srgbClr val="FFFF99"/>
              </a:buClr>
              <a:buSzPct val="125000"/>
              <a:buFont typeface="Wingdings" pitchFamily="2" charset="2"/>
              <a:buNone/>
              <a:defRPr sz="1400">
                <a:solidFill>
                  <a:schemeClr val="bg1"/>
                </a:solidFill>
                <a:latin typeface="+mn-lt"/>
              </a:defRPr>
            </a:lvl7pPr>
            <a:lvl8pPr marL="3200400" indent="0" algn="l" rtl="0" eaLnBrk="0" fontAlgn="base" hangingPunct="0">
              <a:spcBef>
                <a:spcPct val="20000"/>
              </a:spcBef>
              <a:spcAft>
                <a:spcPct val="0"/>
              </a:spcAft>
              <a:buClr>
                <a:srgbClr val="FFFF99"/>
              </a:buClr>
              <a:buSzPct val="125000"/>
              <a:buFont typeface="Wingdings" pitchFamily="2" charset="2"/>
              <a:buNone/>
              <a:defRPr sz="1400">
                <a:solidFill>
                  <a:schemeClr val="bg1"/>
                </a:solidFill>
                <a:latin typeface="+mn-lt"/>
              </a:defRPr>
            </a:lvl8pPr>
            <a:lvl9pPr marL="3657600" indent="0" algn="l" rtl="0" eaLnBrk="0" fontAlgn="base" hangingPunct="0">
              <a:spcBef>
                <a:spcPct val="20000"/>
              </a:spcBef>
              <a:spcAft>
                <a:spcPct val="0"/>
              </a:spcAft>
              <a:buClr>
                <a:srgbClr val="FFFF99"/>
              </a:buClr>
              <a:buSzPct val="125000"/>
              <a:buFont typeface="Wingdings" pitchFamily="2" charset="2"/>
              <a:buNone/>
              <a:defRPr sz="1400">
                <a:solidFill>
                  <a:schemeClr val="bg1"/>
                </a:solidFill>
                <a:latin typeface="+mn-lt"/>
              </a:defRPr>
            </a:lvl9pPr>
          </a:lstStyle>
          <a:p>
            <a:r>
              <a:rPr lang="en-US" sz="2800" kern="0" dirty="0" smtClean="0"/>
              <a:t>Proposed Chesapeake Science Theme: </a:t>
            </a:r>
            <a:endParaRPr lang="en-US" sz="2800" kern="0" dirty="0"/>
          </a:p>
        </p:txBody>
      </p:sp>
    </p:spTree>
    <p:extLst>
      <p:ext uri="{BB962C8B-B14F-4D97-AF65-F5344CB8AC3E}">
        <p14:creationId xmlns:p14="http://schemas.microsoft.com/office/powerpoint/2010/main" val="1534159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 y="76200"/>
            <a:ext cx="9144000" cy="762000"/>
          </a:xfrm>
        </p:spPr>
        <p:txBody>
          <a:bodyPr/>
          <a:lstStyle/>
          <a:p>
            <a:r>
              <a:rPr lang="en-US" altLang="en-US" dirty="0"/>
              <a:t>M</a:t>
            </a:r>
            <a:r>
              <a:rPr lang="en-US" altLang="en-US" dirty="0" smtClean="0"/>
              <a:t>igratory </a:t>
            </a:r>
            <a:r>
              <a:rPr lang="en-US" altLang="en-US" dirty="0"/>
              <a:t>W</a:t>
            </a:r>
            <a:r>
              <a:rPr lang="en-US" altLang="en-US" dirty="0" smtClean="0"/>
              <a:t>aterbirds and Habitats</a:t>
            </a:r>
            <a:br>
              <a:rPr lang="en-US" altLang="en-US" dirty="0" smtClean="0"/>
            </a:br>
            <a:endParaRPr lang="en-US" altLang="en-US" sz="2800" b="0" dirty="0" smtClean="0">
              <a:solidFill>
                <a:schemeClr val="bg1">
                  <a:lumMod val="95000"/>
                </a:schemeClr>
              </a:solidFill>
            </a:endParaRPr>
          </a:p>
        </p:txBody>
      </p:sp>
      <p:sp>
        <p:nvSpPr>
          <p:cNvPr id="6147" name="Rectangle 3"/>
          <p:cNvSpPr>
            <a:spLocks noGrp="1" noChangeArrowheads="1"/>
          </p:cNvSpPr>
          <p:nvPr>
            <p:ph type="body" idx="1"/>
          </p:nvPr>
        </p:nvSpPr>
        <p:spPr>
          <a:xfrm>
            <a:off x="2838891" y="1371599"/>
            <a:ext cx="6457509" cy="6019801"/>
          </a:xfrm>
        </p:spPr>
        <p:txBody>
          <a:bodyPr/>
          <a:lstStyle/>
          <a:p>
            <a:pPr marL="457200" lvl="1" indent="-457200">
              <a:lnSpc>
                <a:spcPct val="90000"/>
              </a:lnSpc>
              <a:buFont typeface="Wingdings" panose="05000000000000000000" pitchFamily="2" charset="2"/>
              <a:buChar char="§"/>
              <a:defRPr/>
            </a:pPr>
            <a:r>
              <a:rPr lang="en-US" sz="2800" dirty="0" smtClean="0"/>
              <a:t>Current USGS activities </a:t>
            </a:r>
          </a:p>
          <a:p>
            <a:pPr lvl="1">
              <a:lnSpc>
                <a:spcPct val="90000"/>
              </a:lnSpc>
              <a:buFont typeface="Arial" panose="020B0604020202020204" pitchFamily="34" charset="0"/>
              <a:buChar char="•"/>
              <a:defRPr/>
            </a:pPr>
            <a:r>
              <a:rPr lang="en-US" dirty="0" smtClean="0"/>
              <a:t>Black Duck as indicator species </a:t>
            </a:r>
          </a:p>
          <a:p>
            <a:pPr lvl="1">
              <a:lnSpc>
                <a:spcPct val="90000"/>
              </a:lnSpc>
              <a:buFont typeface="Arial" panose="020B0604020202020204" pitchFamily="34" charset="0"/>
              <a:buChar char="•"/>
              <a:defRPr/>
            </a:pPr>
            <a:r>
              <a:rPr lang="en-US" dirty="0"/>
              <a:t>F</a:t>
            </a:r>
            <a:r>
              <a:rPr lang="en-US" dirty="0" smtClean="0"/>
              <a:t>ood requirements and modeling</a:t>
            </a:r>
          </a:p>
          <a:p>
            <a:pPr lvl="1">
              <a:lnSpc>
                <a:spcPct val="90000"/>
              </a:lnSpc>
              <a:buFont typeface="Arial" panose="020B0604020202020204" pitchFamily="34" charset="0"/>
              <a:buChar char="•"/>
              <a:defRPr/>
            </a:pPr>
            <a:r>
              <a:rPr lang="en-US" dirty="0" smtClean="0"/>
              <a:t>Sea-level </a:t>
            </a:r>
            <a:r>
              <a:rPr lang="en-US" dirty="0"/>
              <a:t>rise and </a:t>
            </a:r>
            <a:r>
              <a:rPr lang="en-US" dirty="0" smtClean="0"/>
              <a:t>BD habitat mapping</a:t>
            </a:r>
          </a:p>
          <a:p>
            <a:pPr lvl="1">
              <a:lnSpc>
                <a:spcPct val="90000"/>
              </a:lnSpc>
              <a:buFont typeface="Arial" panose="020B0604020202020204" pitchFamily="34" charset="0"/>
              <a:buChar char="•"/>
              <a:defRPr/>
            </a:pPr>
            <a:r>
              <a:rPr lang="en-US" dirty="0"/>
              <a:t>FWS </a:t>
            </a:r>
            <a:r>
              <a:rPr lang="en-US" dirty="0" smtClean="0"/>
              <a:t>Refuges</a:t>
            </a:r>
          </a:p>
          <a:p>
            <a:pPr lvl="1">
              <a:lnSpc>
                <a:spcPct val="90000"/>
              </a:lnSpc>
              <a:buFont typeface="Arial" panose="020B0604020202020204" pitchFamily="34" charset="0"/>
              <a:buChar char="•"/>
              <a:defRPr/>
            </a:pPr>
            <a:r>
              <a:rPr lang="en-US" dirty="0" smtClean="0"/>
              <a:t>2018 commitments</a:t>
            </a:r>
          </a:p>
          <a:p>
            <a:pPr marL="457200" lvl="1" indent="0">
              <a:lnSpc>
                <a:spcPct val="90000"/>
              </a:lnSpc>
              <a:buNone/>
              <a:defRPr/>
            </a:pPr>
            <a:r>
              <a:rPr lang="en-US" sz="1800" dirty="0" smtClean="0"/>
              <a:t>  </a:t>
            </a:r>
          </a:p>
          <a:p>
            <a:pPr marL="457200" lvl="1" indent="0">
              <a:lnSpc>
                <a:spcPct val="90000"/>
              </a:lnSpc>
              <a:buNone/>
              <a:defRPr/>
            </a:pPr>
            <a:r>
              <a:rPr lang="en-US" sz="1600" dirty="0" smtClean="0"/>
              <a:t>  </a:t>
            </a:r>
          </a:p>
          <a:p>
            <a:pPr>
              <a:lnSpc>
                <a:spcPct val="90000"/>
              </a:lnSpc>
              <a:defRPr/>
            </a:pPr>
            <a:r>
              <a:rPr lang="en-US" dirty="0" smtClean="0"/>
              <a:t>CBP: Black ducks, wetlands</a:t>
            </a:r>
          </a:p>
          <a:p>
            <a:pPr>
              <a:lnSpc>
                <a:spcPct val="90000"/>
              </a:lnSpc>
              <a:defRPr/>
            </a:pPr>
            <a:r>
              <a:rPr lang="en-US" dirty="0" smtClean="0"/>
              <a:t>USGS: </a:t>
            </a:r>
            <a:r>
              <a:rPr lang="en-US" dirty="0"/>
              <a:t>L</a:t>
            </a:r>
            <a:r>
              <a:rPr lang="en-US" dirty="0" smtClean="0"/>
              <a:t>and </a:t>
            </a:r>
            <a:r>
              <a:rPr lang="en-US" dirty="0"/>
              <a:t>m</a:t>
            </a:r>
            <a:r>
              <a:rPr lang="en-US" dirty="0" smtClean="0"/>
              <a:t>anagement</a:t>
            </a:r>
          </a:p>
          <a:p>
            <a:pPr>
              <a:lnSpc>
                <a:spcPct val="90000"/>
              </a:lnSpc>
              <a:defRPr/>
            </a:pPr>
            <a:endParaRPr lang="en-US" dirty="0" smtClean="0"/>
          </a:p>
        </p:txBody>
      </p:sp>
      <p:pic>
        <p:nvPicPr>
          <p:cNvPr id="9221" name="Picture 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7245" y="1524000"/>
            <a:ext cx="2631646" cy="3627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4"/>
          </p:nvPr>
        </p:nvSpPr>
        <p:spPr/>
        <p:txBody>
          <a:bodyPr/>
          <a:lstStyle/>
          <a:p>
            <a:pPr>
              <a:defRPr/>
            </a:pPr>
            <a:fld id="{B617C02E-CFFE-9949-9181-61F6F9A43480}" type="slidenum">
              <a:rPr lang="en-US" smtClean="0"/>
              <a:pPr>
                <a:defRPr/>
              </a:pPr>
              <a:t>16</a:t>
            </a:fld>
            <a:endParaRPr lang="en-US" dirty="0"/>
          </a:p>
        </p:txBody>
      </p:sp>
    </p:spTree>
    <p:extLst>
      <p:ext uri="{BB962C8B-B14F-4D97-AF65-F5344CB8AC3E}">
        <p14:creationId xmlns:p14="http://schemas.microsoft.com/office/powerpoint/2010/main" val="3018649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 y="76200"/>
            <a:ext cx="9144000" cy="762000"/>
          </a:xfrm>
        </p:spPr>
        <p:txBody>
          <a:bodyPr/>
          <a:lstStyle/>
          <a:p>
            <a:r>
              <a:rPr lang="en-US" altLang="en-US" dirty="0"/>
              <a:t>M</a:t>
            </a:r>
            <a:r>
              <a:rPr lang="en-US" altLang="en-US" dirty="0" smtClean="0"/>
              <a:t>igratory </a:t>
            </a:r>
            <a:r>
              <a:rPr lang="en-US" altLang="en-US" dirty="0"/>
              <a:t>W</a:t>
            </a:r>
            <a:r>
              <a:rPr lang="en-US" altLang="en-US" dirty="0" smtClean="0"/>
              <a:t>aterbirds and Habitats</a:t>
            </a:r>
            <a:br>
              <a:rPr lang="en-US" altLang="en-US" dirty="0" smtClean="0"/>
            </a:br>
            <a:endParaRPr lang="en-US" altLang="en-US" sz="2800" b="0" dirty="0" smtClean="0">
              <a:solidFill>
                <a:schemeClr val="bg1">
                  <a:lumMod val="95000"/>
                </a:schemeClr>
              </a:solidFill>
            </a:endParaRPr>
          </a:p>
        </p:txBody>
      </p:sp>
      <p:sp>
        <p:nvSpPr>
          <p:cNvPr id="6147" name="Rectangle 3"/>
          <p:cNvSpPr>
            <a:spLocks noGrp="1" noChangeArrowheads="1"/>
          </p:cNvSpPr>
          <p:nvPr>
            <p:ph type="body" idx="1"/>
          </p:nvPr>
        </p:nvSpPr>
        <p:spPr>
          <a:xfrm>
            <a:off x="484628" y="838199"/>
            <a:ext cx="6830572" cy="6019801"/>
          </a:xfrm>
        </p:spPr>
        <p:txBody>
          <a:bodyPr/>
          <a:lstStyle/>
          <a:p>
            <a:pPr marL="457200" lvl="1" indent="0">
              <a:lnSpc>
                <a:spcPct val="90000"/>
              </a:lnSpc>
              <a:buNone/>
              <a:defRPr/>
            </a:pPr>
            <a:r>
              <a:rPr lang="en-US" sz="1800" dirty="0" smtClean="0"/>
              <a:t>  </a:t>
            </a:r>
          </a:p>
          <a:p>
            <a:pPr>
              <a:lnSpc>
                <a:spcPct val="90000"/>
              </a:lnSpc>
              <a:defRPr/>
            </a:pPr>
            <a:r>
              <a:rPr lang="en-US" dirty="0" smtClean="0"/>
              <a:t>Evolve</a:t>
            </a:r>
          </a:p>
          <a:p>
            <a:pPr lvl="1">
              <a:lnSpc>
                <a:spcPct val="90000"/>
              </a:lnSpc>
              <a:buFont typeface="Arial" panose="020B0604020202020204" pitchFamily="34" charset="0"/>
              <a:buChar char="•"/>
              <a:defRPr/>
            </a:pPr>
            <a:r>
              <a:rPr lang="en-US" sz="2800" dirty="0" smtClean="0"/>
              <a:t>Multiple species</a:t>
            </a:r>
          </a:p>
          <a:p>
            <a:pPr lvl="1">
              <a:lnSpc>
                <a:spcPct val="90000"/>
              </a:lnSpc>
              <a:buFont typeface="Arial" panose="020B0604020202020204" pitchFamily="34" charset="0"/>
              <a:buChar char="•"/>
              <a:defRPr/>
            </a:pPr>
            <a:r>
              <a:rPr lang="en-US" sz="2800" dirty="0" smtClean="0"/>
              <a:t>Regional c</a:t>
            </a:r>
            <a:r>
              <a:rPr lang="en-US" sz="2800" dirty="0"/>
              <a:t>o</a:t>
            </a:r>
            <a:r>
              <a:rPr lang="en-US" sz="2800" dirty="0" smtClean="0"/>
              <a:t>astal </a:t>
            </a:r>
            <a:r>
              <a:rPr lang="en-US" sz="2800" dirty="0" smtClean="0"/>
              <a:t>habitats</a:t>
            </a:r>
            <a:endParaRPr lang="en-US" sz="2800" dirty="0" smtClean="0"/>
          </a:p>
          <a:p>
            <a:pPr lvl="1">
              <a:lnSpc>
                <a:spcPct val="90000"/>
              </a:lnSpc>
              <a:buFont typeface="Arial" panose="020B0604020202020204" pitchFamily="34" charset="0"/>
              <a:buChar char="•"/>
              <a:defRPr/>
            </a:pPr>
            <a:r>
              <a:rPr lang="en-US" sz="2800" dirty="0" smtClean="0"/>
              <a:t>Land change, SLR, &amp; wetland </a:t>
            </a:r>
            <a:r>
              <a:rPr lang="en-US" sz="2800" dirty="0" smtClean="0"/>
              <a:t>adaptation (</a:t>
            </a:r>
            <a:r>
              <a:rPr lang="en-US" sz="2800" dirty="0" err="1" smtClean="0"/>
              <a:t>incl</a:t>
            </a:r>
            <a:r>
              <a:rPr lang="en-US" sz="2800" dirty="0" smtClean="0"/>
              <a:t> SAV)</a:t>
            </a:r>
            <a:endParaRPr lang="en-US" sz="2800" dirty="0" smtClean="0"/>
          </a:p>
          <a:p>
            <a:pPr marL="457200" lvl="1" indent="0">
              <a:lnSpc>
                <a:spcPct val="90000"/>
              </a:lnSpc>
              <a:buNone/>
              <a:defRPr/>
            </a:pPr>
            <a:r>
              <a:rPr lang="en-US" sz="1600" dirty="0" smtClean="0"/>
              <a:t>  </a:t>
            </a:r>
          </a:p>
          <a:p>
            <a:pPr marL="457200" lvl="1" indent="0">
              <a:lnSpc>
                <a:spcPct val="90000"/>
              </a:lnSpc>
              <a:buNone/>
              <a:defRPr/>
            </a:pPr>
            <a:endParaRPr lang="en-US" sz="1600" dirty="0" smtClean="0"/>
          </a:p>
          <a:p>
            <a:pPr>
              <a:lnSpc>
                <a:spcPct val="90000"/>
              </a:lnSpc>
              <a:defRPr/>
            </a:pPr>
            <a:r>
              <a:rPr lang="en-US" dirty="0" smtClean="0"/>
              <a:t>CBP: Black ducks, wetlands</a:t>
            </a:r>
          </a:p>
          <a:p>
            <a:pPr>
              <a:lnSpc>
                <a:spcPct val="90000"/>
              </a:lnSpc>
              <a:defRPr/>
            </a:pPr>
            <a:r>
              <a:rPr lang="en-US" dirty="0" smtClean="0"/>
              <a:t>USGS: </a:t>
            </a:r>
            <a:r>
              <a:rPr lang="en-US" dirty="0"/>
              <a:t>L</a:t>
            </a:r>
            <a:r>
              <a:rPr lang="en-US" dirty="0" smtClean="0"/>
              <a:t>and </a:t>
            </a:r>
            <a:r>
              <a:rPr lang="en-US" dirty="0"/>
              <a:t>m</a:t>
            </a:r>
            <a:r>
              <a:rPr lang="en-US" dirty="0" smtClean="0"/>
              <a:t>anagement</a:t>
            </a:r>
          </a:p>
          <a:p>
            <a:pPr>
              <a:lnSpc>
                <a:spcPct val="90000"/>
              </a:lnSpc>
              <a:defRPr/>
            </a:pPr>
            <a:endParaRPr lang="en-US" dirty="0" smtClean="0"/>
          </a:p>
        </p:txBody>
      </p:sp>
      <p:pic>
        <p:nvPicPr>
          <p:cNvPr id="5" name="Picture 4" descr="american_black_duck.jpg"/>
          <p:cNvPicPr>
            <a:picLocks noChangeAspect="1"/>
          </p:cNvPicPr>
          <p:nvPr/>
        </p:nvPicPr>
        <p:blipFill>
          <a:blip r:embed="rId3"/>
          <a:stretch>
            <a:fillRect/>
          </a:stretch>
        </p:blipFill>
        <p:spPr>
          <a:xfrm>
            <a:off x="6172200" y="4114800"/>
            <a:ext cx="2149475" cy="1565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Slide Number Placeholder 1"/>
          <p:cNvSpPr>
            <a:spLocks noGrp="1"/>
          </p:cNvSpPr>
          <p:nvPr>
            <p:ph type="sldNum" sz="quarter" idx="4"/>
          </p:nvPr>
        </p:nvSpPr>
        <p:spPr/>
        <p:txBody>
          <a:bodyPr/>
          <a:lstStyle/>
          <a:p>
            <a:pPr>
              <a:defRPr/>
            </a:pPr>
            <a:fld id="{B617C02E-CFFE-9949-9181-61F6F9A43480}" type="slidenum">
              <a:rPr lang="en-US">
                <a:solidFill>
                  <a:srgbClr val="000000"/>
                </a:solidFill>
              </a:rPr>
              <a:pPr>
                <a:defRPr/>
              </a:pPr>
              <a:t>17</a:t>
            </a:fld>
            <a:endParaRPr lang="en-US" dirty="0">
              <a:solidFill>
                <a:srgbClr val="000000"/>
              </a:solidFill>
            </a:endParaRPr>
          </a:p>
        </p:txBody>
      </p:sp>
    </p:spTree>
    <p:extLst>
      <p:ext uri="{BB962C8B-B14F-4D97-AF65-F5344CB8AC3E}">
        <p14:creationId xmlns:p14="http://schemas.microsoft.com/office/powerpoint/2010/main" val="42460836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 y="76200"/>
            <a:ext cx="9144000" cy="762000"/>
          </a:xfrm>
        </p:spPr>
        <p:txBody>
          <a:bodyPr/>
          <a:lstStyle/>
          <a:p>
            <a:r>
              <a:rPr lang="en-US" altLang="en-US" dirty="0"/>
              <a:t>M</a:t>
            </a:r>
            <a:r>
              <a:rPr lang="en-US" altLang="en-US" dirty="0" smtClean="0"/>
              <a:t>igratory </a:t>
            </a:r>
            <a:r>
              <a:rPr lang="en-US" altLang="en-US" dirty="0"/>
              <a:t>W</a:t>
            </a:r>
            <a:r>
              <a:rPr lang="en-US" altLang="en-US" dirty="0" smtClean="0"/>
              <a:t>aterbirds and Habitats</a:t>
            </a:r>
            <a:br>
              <a:rPr lang="en-US" altLang="en-US" dirty="0" smtClean="0"/>
            </a:br>
            <a:endParaRPr lang="en-US" altLang="en-US" sz="2800" b="0" dirty="0" smtClean="0">
              <a:solidFill>
                <a:schemeClr val="bg1">
                  <a:lumMod val="95000"/>
                </a:schemeClr>
              </a:solidFill>
            </a:endParaRPr>
          </a:p>
        </p:txBody>
      </p:sp>
      <p:sp>
        <p:nvSpPr>
          <p:cNvPr id="6147" name="Rectangle 3"/>
          <p:cNvSpPr>
            <a:spLocks noGrp="1" noChangeArrowheads="1"/>
          </p:cNvSpPr>
          <p:nvPr>
            <p:ph type="body" idx="1"/>
          </p:nvPr>
        </p:nvSpPr>
        <p:spPr>
          <a:xfrm>
            <a:off x="-304800" y="380999"/>
            <a:ext cx="8458200" cy="6019801"/>
          </a:xfrm>
        </p:spPr>
        <p:txBody>
          <a:bodyPr/>
          <a:lstStyle/>
          <a:p>
            <a:pPr marL="457200" lvl="1" indent="0">
              <a:lnSpc>
                <a:spcPct val="90000"/>
              </a:lnSpc>
              <a:buNone/>
              <a:defRPr/>
            </a:pPr>
            <a:endParaRPr lang="en-US" sz="1800" dirty="0" smtClean="0"/>
          </a:p>
          <a:p>
            <a:pPr lvl="1">
              <a:lnSpc>
                <a:spcPct val="90000"/>
              </a:lnSpc>
              <a:defRPr/>
            </a:pPr>
            <a:r>
              <a:rPr lang="en-US" sz="2800" dirty="0" smtClean="0"/>
              <a:t>Multiple species and their habitats - potentially:</a:t>
            </a:r>
          </a:p>
          <a:p>
            <a:pPr lvl="2">
              <a:lnSpc>
                <a:spcPct val="90000"/>
              </a:lnSpc>
              <a:buFont typeface="Arial" panose="020B0604020202020204" pitchFamily="34" charset="0"/>
              <a:buChar char="•"/>
              <a:defRPr/>
            </a:pPr>
            <a:r>
              <a:rPr lang="en-US" dirty="0" smtClean="0"/>
              <a:t>Black ducks – coastal salt marshes</a:t>
            </a:r>
          </a:p>
          <a:p>
            <a:pPr lvl="2">
              <a:lnSpc>
                <a:spcPct val="90000"/>
              </a:lnSpc>
              <a:buFont typeface="Arial" panose="020B0604020202020204" pitchFamily="34" charset="0"/>
              <a:buChar char="•"/>
              <a:defRPr/>
            </a:pPr>
            <a:r>
              <a:rPr lang="en-US" dirty="0" smtClean="0"/>
              <a:t>Lesser </a:t>
            </a:r>
            <a:r>
              <a:rPr lang="en-US" dirty="0" err="1" smtClean="0"/>
              <a:t>Scaup</a:t>
            </a:r>
            <a:r>
              <a:rPr lang="en-US" dirty="0" smtClean="0"/>
              <a:t> - shallow waters </a:t>
            </a:r>
          </a:p>
          <a:p>
            <a:pPr lvl="2">
              <a:lnSpc>
                <a:spcPct val="90000"/>
              </a:lnSpc>
              <a:buFont typeface="Arial" panose="020B0604020202020204" pitchFamily="34" charset="0"/>
              <a:buChar char="•"/>
              <a:defRPr/>
            </a:pPr>
            <a:r>
              <a:rPr lang="en-US" dirty="0" smtClean="0"/>
              <a:t>Surf Scoters – deeper/open waters</a:t>
            </a:r>
          </a:p>
          <a:p>
            <a:pPr lvl="2">
              <a:lnSpc>
                <a:spcPct val="90000"/>
              </a:lnSpc>
              <a:buFont typeface="Arial" panose="020B0604020202020204" pitchFamily="34" charset="0"/>
              <a:buChar char="•"/>
              <a:defRPr/>
            </a:pPr>
            <a:r>
              <a:rPr lang="en-US" dirty="0" smtClean="0"/>
              <a:t>Wood Ducks – freshwater systems</a:t>
            </a:r>
          </a:p>
          <a:p>
            <a:pPr lvl="2">
              <a:lnSpc>
                <a:spcPct val="90000"/>
              </a:lnSpc>
              <a:buFont typeface="Arial" panose="020B0604020202020204" pitchFamily="34" charset="0"/>
              <a:buChar char="•"/>
              <a:defRPr/>
            </a:pPr>
            <a:r>
              <a:rPr lang="en-US" dirty="0" smtClean="0"/>
              <a:t>Other?</a:t>
            </a:r>
          </a:p>
          <a:p>
            <a:pPr lvl="1">
              <a:lnSpc>
                <a:spcPct val="90000"/>
              </a:lnSpc>
              <a:defRPr/>
            </a:pPr>
            <a:endParaRPr lang="en-US" sz="1800" dirty="0" smtClean="0"/>
          </a:p>
          <a:p>
            <a:pPr lvl="1">
              <a:lnSpc>
                <a:spcPct val="90000"/>
              </a:lnSpc>
              <a:defRPr/>
            </a:pPr>
            <a:r>
              <a:rPr lang="en-US" sz="2800" dirty="0" smtClean="0"/>
              <a:t>Appl. of bioenergetics models to other </a:t>
            </a:r>
          </a:p>
          <a:p>
            <a:pPr marL="457200" lvl="1" indent="0">
              <a:lnSpc>
                <a:spcPct val="90000"/>
              </a:lnSpc>
              <a:buNone/>
              <a:defRPr/>
            </a:pPr>
            <a:r>
              <a:rPr lang="en-US" sz="2800" dirty="0"/>
              <a:t>	</a:t>
            </a:r>
            <a:r>
              <a:rPr lang="en-US" sz="2800" dirty="0" smtClean="0"/>
              <a:t>systems (SF Bay, maybe DE Bay)</a:t>
            </a:r>
          </a:p>
          <a:p>
            <a:pPr lvl="1">
              <a:lnSpc>
                <a:spcPct val="90000"/>
              </a:lnSpc>
              <a:defRPr/>
            </a:pPr>
            <a:endParaRPr lang="en-US" sz="1800" dirty="0"/>
          </a:p>
          <a:p>
            <a:pPr lvl="1">
              <a:lnSpc>
                <a:spcPct val="90000"/>
              </a:lnSpc>
              <a:defRPr/>
            </a:pPr>
            <a:r>
              <a:rPr lang="en-US" sz="2800" dirty="0" smtClean="0"/>
              <a:t>Continue to track Land Change </a:t>
            </a:r>
          </a:p>
          <a:p>
            <a:pPr marL="457200" lvl="1" indent="0">
              <a:lnSpc>
                <a:spcPct val="90000"/>
              </a:lnSpc>
              <a:buNone/>
              <a:defRPr/>
            </a:pPr>
            <a:r>
              <a:rPr lang="en-US" sz="2800" dirty="0"/>
              <a:t>	</a:t>
            </a:r>
            <a:r>
              <a:rPr lang="en-US" sz="2800" dirty="0" smtClean="0"/>
              <a:t>and SLR</a:t>
            </a:r>
          </a:p>
          <a:p>
            <a:pPr lvl="1">
              <a:lnSpc>
                <a:spcPct val="90000"/>
              </a:lnSpc>
              <a:defRPr/>
            </a:pPr>
            <a:endParaRPr lang="en-US" sz="1800" dirty="0" smtClean="0"/>
          </a:p>
          <a:p>
            <a:pPr lvl="1">
              <a:lnSpc>
                <a:spcPct val="90000"/>
              </a:lnSpc>
              <a:defRPr/>
            </a:pPr>
            <a:r>
              <a:rPr lang="en-US" sz="2800" dirty="0" smtClean="0"/>
              <a:t>Continue wetland adaptation and restoration</a:t>
            </a:r>
          </a:p>
          <a:p>
            <a:pPr marL="457200" lvl="1" indent="0">
              <a:lnSpc>
                <a:spcPct val="90000"/>
              </a:lnSpc>
              <a:buNone/>
              <a:defRPr/>
            </a:pPr>
            <a:r>
              <a:rPr lang="en-US" sz="1600" dirty="0" smtClean="0"/>
              <a:t>  </a:t>
            </a:r>
          </a:p>
          <a:p>
            <a:pPr>
              <a:lnSpc>
                <a:spcPct val="90000"/>
              </a:lnSpc>
              <a:defRPr/>
            </a:pPr>
            <a:endParaRPr lang="en-US" dirty="0" smtClean="0"/>
          </a:p>
        </p:txBody>
      </p:sp>
      <p:sp>
        <p:nvSpPr>
          <p:cNvPr id="2" name="Slide Number Placeholder 1"/>
          <p:cNvSpPr>
            <a:spLocks noGrp="1"/>
          </p:cNvSpPr>
          <p:nvPr>
            <p:ph type="sldNum" sz="quarter" idx="4"/>
          </p:nvPr>
        </p:nvSpPr>
        <p:spPr/>
        <p:txBody>
          <a:bodyPr/>
          <a:lstStyle/>
          <a:p>
            <a:pPr>
              <a:defRPr/>
            </a:pPr>
            <a:fld id="{B617C02E-CFFE-9949-9181-61F6F9A43480}" type="slidenum">
              <a:rPr lang="en-US">
                <a:solidFill>
                  <a:srgbClr val="000000"/>
                </a:solidFill>
              </a:rPr>
              <a:pPr>
                <a:defRPr/>
              </a:pPr>
              <a:t>18</a:t>
            </a:fld>
            <a:endParaRPr lang="en-US" dirty="0">
              <a:solidFill>
                <a:srgbClr val="000000"/>
              </a:solidFill>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l="16723" t="9233" r="29583" b="7676"/>
          <a:stretch/>
        </p:blipFill>
        <p:spPr>
          <a:xfrm>
            <a:off x="6687015" y="2705457"/>
            <a:ext cx="2228385" cy="2301437"/>
          </a:xfrm>
          <a:prstGeom prst="rect">
            <a:avLst/>
          </a:prstGeom>
        </p:spPr>
      </p:pic>
    </p:spTree>
    <p:extLst>
      <p:ext uri="{BB962C8B-B14F-4D97-AF65-F5344CB8AC3E}">
        <p14:creationId xmlns:p14="http://schemas.microsoft.com/office/powerpoint/2010/main" val="31870075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4423" y="706336"/>
            <a:ext cx="4950017" cy="2000548"/>
          </a:xfrm>
          <a:prstGeom prst="rect">
            <a:avLst/>
          </a:prstGeom>
          <a:solidFill>
            <a:srgbClr val="FFFF99"/>
          </a:solidFill>
          <a:ln>
            <a:solidFill>
              <a:schemeClr val="tx1"/>
            </a:solidFill>
          </a:ln>
        </p:spPr>
        <p:txBody>
          <a:bodyPr wrap="square" rtlCol="0">
            <a:spAutoFit/>
          </a:bodyPr>
          <a:lstStyle/>
          <a:p>
            <a:r>
              <a:rPr lang="en-US" sz="2800" b="1" dirty="0" smtClean="0"/>
              <a:t>Current Activities (2018)</a:t>
            </a:r>
          </a:p>
          <a:p>
            <a:pPr marL="342900" indent="-342900">
              <a:buFont typeface="Arial" panose="020B0604020202020204" pitchFamily="34" charset="0"/>
              <a:buChar char="•"/>
            </a:pPr>
            <a:r>
              <a:rPr lang="en-US" sz="2400" dirty="0" smtClean="0"/>
              <a:t>Synthesis of completed activities </a:t>
            </a:r>
          </a:p>
          <a:p>
            <a:pPr marL="342900" indent="-342900">
              <a:buFont typeface="Arial" panose="020B0604020202020204" pitchFamily="34" charset="0"/>
              <a:buChar char="•"/>
            </a:pPr>
            <a:r>
              <a:rPr lang="en-US" sz="2400" dirty="0" smtClean="0"/>
              <a:t>Communicate and inform</a:t>
            </a:r>
          </a:p>
          <a:p>
            <a:pPr marL="342900" indent="-342900">
              <a:buFont typeface="Arial" panose="020B0604020202020204" pitchFamily="34" charset="0"/>
              <a:buChar char="•"/>
            </a:pPr>
            <a:r>
              <a:rPr lang="en-US" sz="2400" dirty="0" smtClean="0"/>
              <a:t>Continue selected efforts</a:t>
            </a:r>
          </a:p>
          <a:p>
            <a:pPr marL="342900" indent="-342900">
              <a:buFont typeface="Arial" panose="020B0604020202020204" pitchFamily="34" charset="0"/>
              <a:buChar char="•"/>
            </a:pPr>
            <a:r>
              <a:rPr lang="en-US" sz="2400" dirty="0" smtClean="0"/>
              <a:t>Planning to evolve</a:t>
            </a:r>
            <a:endParaRPr lang="en-US" sz="2400" dirty="0"/>
          </a:p>
        </p:txBody>
      </p:sp>
      <p:sp>
        <p:nvSpPr>
          <p:cNvPr id="23" name="TextBox 22"/>
          <p:cNvSpPr txBox="1"/>
          <p:nvPr/>
        </p:nvSpPr>
        <p:spPr>
          <a:xfrm>
            <a:off x="3429000" y="2311262"/>
            <a:ext cx="4169437" cy="2677656"/>
          </a:xfrm>
          <a:prstGeom prst="rect">
            <a:avLst/>
          </a:prstGeom>
          <a:solidFill>
            <a:schemeClr val="accent2"/>
          </a:solidFill>
          <a:ln>
            <a:solidFill>
              <a:schemeClr val="tx1"/>
            </a:solidFill>
          </a:ln>
        </p:spPr>
        <p:txBody>
          <a:bodyPr wrap="square" rtlCol="0">
            <a:spAutoFit/>
          </a:bodyPr>
          <a:lstStyle/>
          <a:p>
            <a:r>
              <a:rPr lang="en-US" sz="2400" b="1" dirty="0" smtClean="0"/>
              <a:t>Planning (during 2018)</a:t>
            </a:r>
          </a:p>
          <a:p>
            <a:pPr marL="285750" indent="-285750">
              <a:buFont typeface="Arial" panose="020B0604020202020204" pitchFamily="34" charset="0"/>
              <a:buChar char="•"/>
            </a:pPr>
            <a:r>
              <a:rPr lang="en-US" sz="2400" dirty="0" smtClean="0"/>
              <a:t>Management issues and science needs</a:t>
            </a:r>
          </a:p>
          <a:p>
            <a:pPr marL="285750" indent="-285750">
              <a:buFont typeface="Arial" panose="020B0604020202020204" pitchFamily="34" charset="0"/>
              <a:buChar char="•"/>
            </a:pPr>
            <a:r>
              <a:rPr lang="en-US" sz="2400" dirty="0" smtClean="0"/>
              <a:t>Science questions</a:t>
            </a:r>
          </a:p>
          <a:p>
            <a:pPr marL="285750" indent="-285750">
              <a:buFont typeface="Arial" panose="020B0604020202020204" pitchFamily="34" charset="0"/>
              <a:buChar char="•"/>
            </a:pPr>
            <a:r>
              <a:rPr lang="en-US" sz="2400" dirty="0" smtClean="0"/>
              <a:t>Integration activities</a:t>
            </a:r>
          </a:p>
          <a:p>
            <a:pPr marL="285750" indent="-285750">
              <a:buFont typeface="Arial" panose="020B0604020202020204" pitchFamily="34" charset="0"/>
              <a:buChar char="•"/>
            </a:pPr>
            <a:r>
              <a:rPr lang="en-US" sz="2400" dirty="0" smtClean="0"/>
              <a:t>Themes and objectives </a:t>
            </a:r>
          </a:p>
          <a:p>
            <a:pPr marL="285750" indent="-285750">
              <a:buFont typeface="Arial" panose="020B0604020202020204" pitchFamily="34" charset="0"/>
              <a:buChar char="•"/>
            </a:pPr>
            <a:r>
              <a:rPr lang="en-US" sz="2400" dirty="0" smtClean="0"/>
              <a:t>Projects and resources</a:t>
            </a:r>
          </a:p>
        </p:txBody>
      </p:sp>
      <p:sp>
        <p:nvSpPr>
          <p:cNvPr id="5" name="Oval 4"/>
          <p:cNvSpPr/>
          <p:nvPr/>
        </p:nvSpPr>
        <p:spPr bwMode="auto">
          <a:xfrm rot="1949797">
            <a:off x="6108" y="4301386"/>
            <a:ext cx="4958776" cy="1978128"/>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000" dirty="0" smtClean="0"/>
              <a:t>Science Team </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dirty="0" smtClean="0">
                <a:ln>
                  <a:noFill/>
                </a:ln>
                <a:solidFill>
                  <a:schemeClr val="tx1"/>
                </a:solidFill>
                <a:effectLst/>
              </a:rPr>
              <a:t>Scientists </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000" dirty="0" smtClean="0"/>
              <a:t>MAs </a:t>
            </a:r>
            <a:r>
              <a:rPr kumimoji="0" lang="en-US" sz="2000" b="0" i="0" u="none" strike="noStrike" cap="none" normalizeH="0" dirty="0" smtClean="0">
                <a:ln>
                  <a:noFill/>
                </a:ln>
                <a:solidFill>
                  <a:schemeClr val="tx1"/>
                </a:solidFill>
                <a:effectLst/>
              </a:rPr>
              <a:t>and Managers</a:t>
            </a:r>
          </a:p>
          <a:p>
            <a:pPr marL="285750" marR="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sz="2000" dirty="0" smtClean="0"/>
              <a:t>CBP Stakeholders</a:t>
            </a:r>
            <a:endParaRPr kumimoji="0" lang="en-US" sz="2000" b="0" i="0" u="none" strike="noStrike" cap="none" normalizeH="0" dirty="0" smtClean="0">
              <a:ln>
                <a:noFill/>
              </a:ln>
              <a:solidFill>
                <a:schemeClr val="tx1"/>
              </a:solidFill>
              <a:effectLst/>
            </a:endParaRPr>
          </a:p>
        </p:txBody>
      </p:sp>
      <p:sp>
        <p:nvSpPr>
          <p:cNvPr id="26" name="TextBox 25"/>
          <p:cNvSpPr txBox="1"/>
          <p:nvPr/>
        </p:nvSpPr>
        <p:spPr>
          <a:xfrm>
            <a:off x="5872049" y="4953001"/>
            <a:ext cx="3271951" cy="2000548"/>
          </a:xfrm>
          <a:prstGeom prst="rect">
            <a:avLst/>
          </a:prstGeom>
          <a:solidFill>
            <a:srgbClr val="FFFF99"/>
          </a:solidFill>
          <a:ln>
            <a:solidFill>
              <a:schemeClr val="tx1"/>
            </a:solidFill>
          </a:ln>
        </p:spPr>
        <p:txBody>
          <a:bodyPr wrap="square" rtlCol="0">
            <a:spAutoFit/>
          </a:bodyPr>
          <a:lstStyle/>
          <a:p>
            <a:r>
              <a:rPr lang="en-US" sz="2800" b="1" dirty="0" smtClean="0"/>
              <a:t>Implement (2019)   </a:t>
            </a:r>
          </a:p>
          <a:p>
            <a:pPr marL="285750" indent="-285750">
              <a:buFont typeface="Arial" panose="020B0604020202020204" pitchFamily="34" charset="0"/>
              <a:buChar char="•"/>
            </a:pPr>
            <a:r>
              <a:rPr lang="en-US" sz="2400" dirty="0" smtClean="0"/>
              <a:t>Work plan</a:t>
            </a:r>
          </a:p>
          <a:p>
            <a:pPr marL="285750" indent="-285750">
              <a:buFont typeface="Arial" panose="020B0604020202020204" pitchFamily="34" charset="0"/>
              <a:buChar char="•"/>
            </a:pPr>
            <a:r>
              <a:rPr lang="en-US" sz="2400" dirty="0" smtClean="0"/>
              <a:t>Funds (MAs) </a:t>
            </a:r>
          </a:p>
          <a:p>
            <a:pPr marL="285750" indent="-285750">
              <a:buFont typeface="Arial" panose="020B0604020202020204" pitchFamily="34" charset="0"/>
              <a:buChar char="•"/>
            </a:pPr>
            <a:r>
              <a:rPr lang="en-US" sz="2400" dirty="0" smtClean="0"/>
              <a:t>2018: Some new activities begin</a:t>
            </a:r>
          </a:p>
        </p:txBody>
      </p:sp>
      <p:sp>
        <p:nvSpPr>
          <p:cNvPr id="29" name="Left-Right Arrow 28"/>
          <p:cNvSpPr/>
          <p:nvPr/>
        </p:nvSpPr>
        <p:spPr bwMode="auto">
          <a:xfrm rot="12981635">
            <a:off x="5158469" y="1345116"/>
            <a:ext cx="1527180" cy="568814"/>
          </a:xfrm>
          <a:prstGeom prst="leftRightArrow">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0" scaled="1"/>
            <a:tileRect/>
          </a:gra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endParaRPr>
          </a:p>
        </p:txBody>
      </p:sp>
      <p:sp>
        <p:nvSpPr>
          <p:cNvPr id="46" name="Left-Right Arrow 45"/>
          <p:cNvSpPr/>
          <p:nvPr/>
        </p:nvSpPr>
        <p:spPr bwMode="auto">
          <a:xfrm rot="2288772">
            <a:off x="7624703" y="4042302"/>
            <a:ext cx="1201328" cy="538941"/>
          </a:xfrm>
          <a:prstGeom prst="leftRightArrow">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0" scaled="1"/>
            <a:tileRect/>
          </a:gra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mtClean="0">
              <a:solidFill>
                <a:srgbClr val="000000"/>
              </a:solidFill>
            </a:endParaRPr>
          </a:p>
        </p:txBody>
      </p:sp>
      <p:sp>
        <p:nvSpPr>
          <p:cNvPr id="47" name="Curved Up Arrow 46"/>
          <p:cNvSpPr/>
          <p:nvPr/>
        </p:nvSpPr>
        <p:spPr bwMode="auto">
          <a:xfrm rot="19695830" flipV="1">
            <a:off x="1826670" y="3012600"/>
            <a:ext cx="1332894" cy="599784"/>
          </a:xfrm>
          <a:prstGeom prst="curvedUpArrow">
            <a:avLst/>
          </a:prstGeom>
          <a:gradFill>
            <a:gsLst>
              <a:gs pos="0">
                <a:schemeClr val="accent6">
                  <a:lumMod val="20000"/>
                  <a:lumOff val="80000"/>
                </a:schemeClr>
              </a:gs>
              <a:gs pos="100000">
                <a:schemeClr val="accent2">
                  <a:lumMod val="50000"/>
                </a:schemeClr>
              </a:gs>
            </a:gsLst>
            <a:lin ang="18900000" scaled="1"/>
          </a:gra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50" name="Curved Up Arrow 49"/>
          <p:cNvSpPr/>
          <p:nvPr/>
        </p:nvSpPr>
        <p:spPr bwMode="auto">
          <a:xfrm rot="8322825" flipV="1">
            <a:off x="4587532" y="5409184"/>
            <a:ext cx="1354578" cy="599784"/>
          </a:xfrm>
          <a:prstGeom prst="curvedUpArrow">
            <a:avLst/>
          </a:prstGeom>
          <a:gradFill>
            <a:gsLst>
              <a:gs pos="0">
                <a:schemeClr val="accent6">
                  <a:lumMod val="20000"/>
                  <a:lumOff val="80000"/>
                </a:schemeClr>
              </a:gs>
              <a:gs pos="100000">
                <a:schemeClr val="accent2">
                  <a:lumMod val="50000"/>
                </a:schemeClr>
              </a:gs>
            </a:gsLst>
            <a:lin ang="18900000" scaled="1"/>
          </a:gra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tx1"/>
              </a:solidFill>
              <a:effectLst/>
              <a:latin typeface="Arial" charset="0"/>
            </a:endParaRPr>
          </a:p>
        </p:txBody>
      </p:sp>
      <p:sp>
        <p:nvSpPr>
          <p:cNvPr id="56" name="TextBox 55"/>
          <p:cNvSpPr txBox="1"/>
          <p:nvPr/>
        </p:nvSpPr>
        <p:spPr>
          <a:xfrm>
            <a:off x="0" y="76200"/>
            <a:ext cx="9144000" cy="584775"/>
          </a:xfrm>
          <a:prstGeom prst="rect">
            <a:avLst/>
          </a:prstGeom>
          <a:noFill/>
          <a:ln w="25400">
            <a:solidFill>
              <a:schemeClr val="tx1"/>
            </a:solidFill>
          </a:ln>
        </p:spPr>
        <p:txBody>
          <a:bodyPr wrap="square" rtlCol="0">
            <a:spAutoFit/>
          </a:bodyPr>
          <a:lstStyle/>
          <a:p>
            <a:pPr algn="ctr"/>
            <a:r>
              <a:rPr lang="en-US" sz="3200" b="1" dirty="0" smtClean="0">
                <a:solidFill>
                  <a:srgbClr val="FFFF99"/>
                </a:solidFill>
                <a:effectLst>
                  <a:outerShdw blurRad="38100" dist="38100" dir="2700000" algn="tl">
                    <a:srgbClr val="000000">
                      <a:alpha val="43137"/>
                    </a:srgbClr>
                  </a:outerShdw>
                </a:effectLst>
              </a:rPr>
              <a:t>How can you participate in this evolution?</a:t>
            </a:r>
            <a:endParaRPr lang="en-US" sz="3200" b="1" dirty="0">
              <a:solidFill>
                <a:srgbClr val="FFFF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76987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Why</a:t>
            </a:r>
            <a:r>
              <a:rPr lang="en-US" dirty="0" smtClean="0"/>
              <a:t> Evolve Chesapeake Studies</a:t>
            </a:r>
            <a:endParaRPr lang="en-US" dirty="0"/>
          </a:p>
        </p:txBody>
      </p:sp>
      <p:sp>
        <p:nvSpPr>
          <p:cNvPr id="3" name="Content Placeholder 2"/>
          <p:cNvSpPr>
            <a:spLocks noGrp="1"/>
          </p:cNvSpPr>
          <p:nvPr>
            <p:ph idx="1"/>
          </p:nvPr>
        </p:nvSpPr>
        <p:spPr/>
        <p:txBody>
          <a:bodyPr/>
          <a:lstStyle/>
          <a:p>
            <a:r>
              <a:rPr lang="en-US" dirty="0" smtClean="0"/>
              <a:t>Several major items completed in 2017-18</a:t>
            </a:r>
          </a:p>
          <a:p>
            <a:pPr marL="457200" lvl="1" indent="0">
              <a:buNone/>
            </a:pPr>
            <a:r>
              <a:rPr lang="en-US" dirty="0" smtClean="0"/>
              <a:t> </a:t>
            </a:r>
          </a:p>
          <a:p>
            <a:r>
              <a:rPr lang="en-US" dirty="0" smtClean="0"/>
              <a:t>New administration priorities</a:t>
            </a:r>
          </a:p>
          <a:p>
            <a:endParaRPr lang="en-US" dirty="0"/>
          </a:p>
          <a:p>
            <a:r>
              <a:rPr lang="en-US" dirty="0" smtClean="0"/>
              <a:t>Existing Federal responsibilities</a:t>
            </a:r>
          </a:p>
          <a:p>
            <a:endParaRPr lang="en-US" dirty="0"/>
          </a:p>
          <a:p>
            <a:r>
              <a:rPr lang="en-US" dirty="0" smtClean="0"/>
              <a:t>Unmet </a:t>
            </a:r>
            <a:r>
              <a:rPr lang="en-US" dirty="0"/>
              <a:t>p</a:t>
            </a:r>
            <a:r>
              <a:rPr lang="en-US" dirty="0" smtClean="0"/>
              <a:t>artners needs of Bay Agreement</a:t>
            </a:r>
          </a:p>
          <a:p>
            <a:endParaRPr lang="en-US" dirty="0"/>
          </a:p>
          <a:p>
            <a:r>
              <a:rPr lang="en-US" dirty="0" smtClean="0"/>
              <a:t>Reduced Federal resources </a:t>
            </a:r>
            <a:endParaRPr lang="en-US" dirty="0"/>
          </a:p>
        </p:txBody>
      </p:sp>
      <p:sp>
        <p:nvSpPr>
          <p:cNvPr id="4" name="Slide Number Placeholder 3"/>
          <p:cNvSpPr>
            <a:spLocks noGrp="1"/>
          </p:cNvSpPr>
          <p:nvPr>
            <p:ph type="sldNum" sz="quarter" idx="4"/>
          </p:nvPr>
        </p:nvSpPr>
        <p:spPr/>
        <p:txBody>
          <a:bodyPr/>
          <a:lstStyle/>
          <a:p>
            <a:pPr>
              <a:defRPr/>
            </a:pPr>
            <a:fld id="{B617C02E-CFFE-9949-9181-61F6F9A43480}" type="slidenum">
              <a:rPr lang="en-US">
                <a:solidFill>
                  <a:srgbClr val="000000"/>
                </a:solidFill>
              </a:rPr>
              <a:pPr>
                <a:defRPr/>
              </a:pPr>
              <a:t>2</a:t>
            </a:fld>
            <a:endParaRPr lang="en-US" dirty="0">
              <a:solidFill>
                <a:srgbClr val="000000"/>
              </a:solidFill>
            </a:endParaRPr>
          </a:p>
        </p:txBody>
      </p:sp>
    </p:spTree>
    <p:extLst>
      <p:ext uri="{BB962C8B-B14F-4D97-AF65-F5344CB8AC3E}">
        <p14:creationId xmlns:p14="http://schemas.microsoft.com/office/powerpoint/2010/main" val="4043722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1143000"/>
          </a:xfrm>
        </p:spPr>
        <p:txBody>
          <a:bodyPr/>
          <a:lstStyle/>
          <a:p>
            <a:r>
              <a:rPr lang="en-US" u="sng" dirty="0" smtClean="0"/>
              <a:t>Questions?</a:t>
            </a:r>
            <a:br>
              <a:rPr lang="en-US" u="sng" dirty="0" smtClean="0"/>
            </a:br>
            <a:endParaRPr lang="en-US" u="sng" dirty="0"/>
          </a:p>
        </p:txBody>
      </p:sp>
      <p:sp>
        <p:nvSpPr>
          <p:cNvPr id="5" name="Slide Number Placeholder 4"/>
          <p:cNvSpPr>
            <a:spLocks noGrp="1"/>
          </p:cNvSpPr>
          <p:nvPr>
            <p:ph type="sldNum" sz="quarter" idx="4"/>
          </p:nvPr>
        </p:nvSpPr>
        <p:spPr/>
        <p:txBody>
          <a:bodyPr/>
          <a:lstStyle/>
          <a:p>
            <a:pPr>
              <a:defRPr/>
            </a:pPr>
            <a:fld id="{B617C02E-CFFE-9949-9181-61F6F9A43480}" type="slidenum">
              <a:rPr lang="en-US">
                <a:solidFill>
                  <a:srgbClr val="000000"/>
                </a:solidFill>
              </a:rPr>
              <a:pPr>
                <a:defRPr/>
              </a:pPr>
              <a:t>20</a:t>
            </a:fld>
            <a:endParaRPr lang="en-US" dirty="0">
              <a:solidFill>
                <a:srgbClr val="000000"/>
              </a:solidFill>
            </a:endParaRPr>
          </a:p>
        </p:txBody>
      </p:sp>
      <p:pic>
        <p:nvPicPr>
          <p:cNvPr id="6" name="Content Placeholder 5" descr="spielmann"/>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bwMode="auto">
          <a:xfrm>
            <a:off x="2514600" y="1828800"/>
            <a:ext cx="4278393" cy="320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4642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Advisory Team</a:t>
            </a:r>
            <a:endParaRPr lang="en-US" dirty="0"/>
          </a:p>
        </p:txBody>
      </p:sp>
      <p:sp>
        <p:nvSpPr>
          <p:cNvPr id="3" name="Content Placeholder 2"/>
          <p:cNvSpPr>
            <a:spLocks noGrp="1"/>
          </p:cNvSpPr>
          <p:nvPr>
            <p:ph idx="1"/>
          </p:nvPr>
        </p:nvSpPr>
        <p:spPr>
          <a:xfrm>
            <a:off x="228600" y="1371600"/>
            <a:ext cx="8610600" cy="4724400"/>
          </a:xfrm>
        </p:spPr>
        <p:txBody>
          <a:bodyPr/>
          <a:lstStyle/>
          <a:p>
            <a:r>
              <a:rPr lang="en-US" u="sng" dirty="0" smtClean="0"/>
              <a:t>Who:</a:t>
            </a:r>
            <a:r>
              <a:rPr lang="en-US" dirty="0" smtClean="0"/>
              <a:t> USGS Mission Areas and CBP Leaders</a:t>
            </a:r>
          </a:p>
          <a:p>
            <a:pPr marL="457200" lvl="1" indent="0">
              <a:buNone/>
            </a:pPr>
            <a:r>
              <a:rPr lang="en-US" dirty="0" smtClean="0"/>
              <a:t> </a:t>
            </a:r>
          </a:p>
          <a:p>
            <a:r>
              <a:rPr lang="en-US" u="sng" dirty="0" smtClean="0"/>
              <a:t>What:</a:t>
            </a:r>
            <a:r>
              <a:rPr lang="en-US" dirty="0" smtClean="0"/>
              <a:t> Input to help evolve USGS Chesapeake Bay Efforts. </a:t>
            </a:r>
          </a:p>
          <a:p>
            <a:pPr lvl="1"/>
            <a:r>
              <a:rPr lang="en-US" dirty="0" smtClean="0"/>
              <a:t>Best alignment of USGS directions and needs of Chesapeake Watershed Agreement </a:t>
            </a:r>
          </a:p>
          <a:p>
            <a:pPr marL="457200" lvl="1" indent="0">
              <a:buNone/>
            </a:pPr>
            <a:endParaRPr lang="en-US" dirty="0" smtClean="0"/>
          </a:p>
          <a:p>
            <a:r>
              <a:rPr lang="en-US" u="sng" dirty="0" smtClean="0"/>
              <a:t>When:</a:t>
            </a:r>
            <a:r>
              <a:rPr lang="en-US" dirty="0" smtClean="0"/>
              <a:t> Evolution will occur over FY2018-19.  </a:t>
            </a:r>
          </a:p>
          <a:p>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pPr>
              <a:defRPr/>
            </a:pPr>
            <a:fld id="{B617C02E-CFFE-9949-9181-61F6F9A43480}" type="slidenum">
              <a:rPr lang="en-US">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200308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0" y="304800"/>
            <a:ext cx="9144000" cy="838200"/>
          </a:xfrm>
        </p:spPr>
        <p:txBody>
          <a:bodyPr/>
          <a:lstStyle/>
          <a:p>
            <a:r>
              <a:rPr lang="en-US" sz="3200" dirty="0" smtClean="0">
                <a:latin typeface="Arial" charset="0"/>
              </a:rPr>
              <a:t>Current USGS </a:t>
            </a:r>
            <a:r>
              <a:rPr lang="en-US" sz="3200" dirty="0">
                <a:latin typeface="Arial" charset="0"/>
              </a:rPr>
              <a:t>Chesapeake Science </a:t>
            </a:r>
            <a:r>
              <a:rPr lang="en-US" sz="3200" dirty="0" smtClean="0">
                <a:latin typeface="Arial" charset="0"/>
              </a:rPr>
              <a:t>Themes</a:t>
            </a:r>
            <a:endParaRPr lang="en-US" sz="3200" dirty="0">
              <a:latin typeface="Arial" charset="0"/>
            </a:endParaRPr>
          </a:p>
        </p:txBody>
      </p:sp>
      <p:sp>
        <p:nvSpPr>
          <p:cNvPr id="15362" name="Rectangle 3"/>
          <p:cNvSpPr>
            <a:spLocks noGrp="1" noChangeArrowheads="1"/>
          </p:cNvSpPr>
          <p:nvPr>
            <p:ph type="body" idx="1"/>
          </p:nvPr>
        </p:nvSpPr>
        <p:spPr>
          <a:xfrm>
            <a:off x="3657600" y="1295400"/>
            <a:ext cx="5715001" cy="6248400"/>
          </a:xfrm>
        </p:spPr>
        <p:txBody>
          <a:bodyPr/>
          <a:lstStyle/>
          <a:p>
            <a:r>
              <a:rPr lang="en-US" dirty="0">
                <a:latin typeface="Arial" charset="0"/>
              </a:rPr>
              <a:t>Fish, wildlife, and </a:t>
            </a:r>
            <a:r>
              <a:rPr lang="en-US" dirty="0" smtClean="0">
                <a:latin typeface="Arial" charset="0"/>
              </a:rPr>
              <a:t>habitats</a:t>
            </a:r>
          </a:p>
          <a:p>
            <a:endParaRPr lang="en-US" dirty="0">
              <a:latin typeface="Arial" charset="0"/>
            </a:endParaRPr>
          </a:p>
          <a:p>
            <a:r>
              <a:rPr lang="en-US" dirty="0">
                <a:latin typeface="Arial" charset="0"/>
              </a:rPr>
              <a:t>Water </a:t>
            </a:r>
            <a:r>
              <a:rPr lang="en-US" dirty="0" smtClean="0">
                <a:latin typeface="Arial" charset="0"/>
              </a:rPr>
              <a:t>quality </a:t>
            </a:r>
            <a:r>
              <a:rPr lang="en-US" dirty="0">
                <a:latin typeface="Arial" charset="0"/>
              </a:rPr>
              <a:t>and links to ecologic </a:t>
            </a:r>
            <a:r>
              <a:rPr lang="en-US" dirty="0" smtClean="0">
                <a:latin typeface="Arial" charset="0"/>
              </a:rPr>
              <a:t>responses</a:t>
            </a:r>
          </a:p>
          <a:p>
            <a:endParaRPr lang="en-US" dirty="0">
              <a:latin typeface="Arial" charset="0"/>
            </a:endParaRPr>
          </a:p>
          <a:p>
            <a:r>
              <a:rPr lang="en-US" dirty="0">
                <a:latin typeface="Arial" charset="0"/>
              </a:rPr>
              <a:t>C</a:t>
            </a:r>
            <a:r>
              <a:rPr lang="en-US" dirty="0" smtClean="0">
                <a:latin typeface="Arial" charset="0"/>
              </a:rPr>
              <a:t>limate and land change</a:t>
            </a:r>
            <a:endParaRPr lang="en-US" dirty="0">
              <a:latin typeface="Arial" charset="0"/>
            </a:endParaRPr>
          </a:p>
          <a:p>
            <a:endParaRPr lang="en-US" dirty="0" smtClean="0">
              <a:latin typeface="Arial" charset="0"/>
            </a:endParaRPr>
          </a:p>
          <a:p>
            <a:r>
              <a:rPr lang="en-US" dirty="0" smtClean="0">
                <a:latin typeface="Arial" charset="0"/>
              </a:rPr>
              <a:t>Synthesize </a:t>
            </a:r>
            <a:r>
              <a:rPr lang="en-US" dirty="0">
                <a:latin typeface="Arial" charset="0"/>
              </a:rPr>
              <a:t>and provide science for ecosystem </a:t>
            </a:r>
            <a:r>
              <a:rPr lang="en-US" dirty="0" smtClean="0">
                <a:latin typeface="Arial" charset="0"/>
              </a:rPr>
              <a:t>management</a:t>
            </a:r>
          </a:p>
          <a:p>
            <a:pPr marL="0" indent="0">
              <a:buNone/>
            </a:pPr>
            <a:endParaRPr lang="en-US" dirty="0">
              <a:latin typeface="Arial" charset="0"/>
            </a:endParaRPr>
          </a:p>
          <a:p>
            <a:endParaRPr lang="en-US" sz="2400" dirty="0">
              <a:latin typeface="Arial" charset="0"/>
            </a:endParaRPr>
          </a:p>
          <a:p>
            <a:endParaRPr lang="en-US" sz="2400" dirty="0">
              <a:latin typeface="Arial" charset="0"/>
            </a:endParaRPr>
          </a:p>
        </p:txBody>
      </p:sp>
      <p:sp>
        <p:nvSpPr>
          <p:cNvPr id="2" name="Slide Number Placeholder 1"/>
          <p:cNvSpPr>
            <a:spLocks noGrp="1"/>
          </p:cNvSpPr>
          <p:nvPr>
            <p:ph type="sldNum" sz="quarter" idx="4"/>
          </p:nvPr>
        </p:nvSpPr>
        <p:spPr/>
        <p:txBody>
          <a:bodyPr/>
          <a:lstStyle/>
          <a:p>
            <a:pPr>
              <a:defRPr/>
            </a:pPr>
            <a:fld id="{B617C02E-CFFE-9949-9181-61F6F9A43480}" type="slidenum">
              <a:rPr lang="en-US">
                <a:solidFill>
                  <a:srgbClr val="000000"/>
                </a:solidFill>
              </a:rPr>
              <a:pPr>
                <a:defRPr/>
              </a:pPr>
              <a:t>4</a:t>
            </a:fld>
            <a:endParaRPr lang="en-US" dirty="0">
              <a:solidFill>
                <a:srgbClr val="000000"/>
              </a:solidFill>
            </a:endParaRPr>
          </a:p>
        </p:txBody>
      </p:sp>
      <p:pic>
        <p:nvPicPr>
          <p:cNvPr id="3075" name="Picture 3" descr="C:\Users\swphilli\Pictures\lands with farming and water.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7953" y="1524000"/>
            <a:ext cx="3463447" cy="3914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900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0" y="0"/>
            <a:ext cx="8991600" cy="990600"/>
          </a:xfrm>
        </p:spPr>
        <p:txBody>
          <a:bodyPr/>
          <a:lstStyle/>
          <a:p>
            <a:r>
              <a:rPr lang="en-US" dirty="0" smtClean="0">
                <a:latin typeface="Arial" charset="0"/>
              </a:rPr>
              <a:t>New Considerations</a:t>
            </a:r>
            <a:endParaRPr lang="en-US" dirty="0">
              <a:latin typeface="Arial" charset="0"/>
            </a:endParaRPr>
          </a:p>
        </p:txBody>
      </p:sp>
      <p:sp>
        <p:nvSpPr>
          <p:cNvPr id="13314" name="Content Placeholder 2"/>
          <p:cNvSpPr>
            <a:spLocks noGrp="1"/>
          </p:cNvSpPr>
          <p:nvPr>
            <p:ph idx="1"/>
          </p:nvPr>
        </p:nvSpPr>
        <p:spPr>
          <a:xfrm>
            <a:off x="3505200" y="838200"/>
            <a:ext cx="5638800" cy="5257800"/>
          </a:xfrm>
        </p:spPr>
        <p:txBody>
          <a:bodyPr/>
          <a:lstStyle/>
          <a:p>
            <a:r>
              <a:rPr lang="en-US" dirty="0">
                <a:latin typeface="Arial" charset="0"/>
              </a:rPr>
              <a:t>DOI priorities</a:t>
            </a:r>
          </a:p>
          <a:p>
            <a:pPr lvl="1"/>
            <a:r>
              <a:rPr lang="en-US" dirty="0">
                <a:latin typeface="Arial" charset="0"/>
              </a:rPr>
              <a:t>Energy</a:t>
            </a:r>
          </a:p>
          <a:p>
            <a:pPr lvl="1"/>
            <a:r>
              <a:rPr lang="en-US" dirty="0">
                <a:latin typeface="Arial" charset="0"/>
              </a:rPr>
              <a:t>Infrastructure </a:t>
            </a:r>
          </a:p>
          <a:p>
            <a:pPr lvl="1"/>
            <a:r>
              <a:rPr lang="en-US" dirty="0">
                <a:latin typeface="Arial" charset="0"/>
              </a:rPr>
              <a:t>Lands</a:t>
            </a:r>
          </a:p>
          <a:p>
            <a:pPr lvl="1"/>
            <a:r>
              <a:rPr lang="en-US" dirty="0">
                <a:latin typeface="Arial" charset="0"/>
              </a:rPr>
              <a:t>Trust r</a:t>
            </a:r>
            <a:r>
              <a:rPr lang="en-US" dirty="0" smtClean="0">
                <a:latin typeface="Arial" charset="0"/>
              </a:rPr>
              <a:t>esponsibilities</a:t>
            </a:r>
          </a:p>
          <a:p>
            <a:r>
              <a:rPr lang="en-US" dirty="0" smtClean="0">
                <a:latin typeface="Arial" charset="0"/>
              </a:rPr>
              <a:t>USGS</a:t>
            </a:r>
          </a:p>
          <a:p>
            <a:pPr lvl="1"/>
            <a:r>
              <a:rPr lang="en-US" dirty="0" smtClean="0">
                <a:latin typeface="Arial" charset="0"/>
              </a:rPr>
              <a:t>Natural resources (energy)</a:t>
            </a:r>
          </a:p>
          <a:p>
            <a:pPr lvl="1"/>
            <a:r>
              <a:rPr lang="en-US" dirty="0" smtClean="0">
                <a:latin typeface="Arial" charset="0"/>
              </a:rPr>
              <a:t>Land and water </a:t>
            </a:r>
            <a:r>
              <a:rPr lang="en-US" dirty="0">
                <a:latin typeface="Arial" charset="0"/>
              </a:rPr>
              <a:t>m</a:t>
            </a:r>
            <a:r>
              <a:rPr lang="en-US" dirty="0" smtClean="0">
                <a:latin typeface="Arial" charset="0"/>
              </a:rPr>
              <a:t>anagement</a:t>
            </a:r>
          </a:p>
          <a:p>
            <a:pPr lvl="1"/>
            <a:r>
              <a:rPr lang="en-US" dirty="0" smtClean="0">
                <a:latin typeface="Arial" charset="0"/>
              </a:rPr>
              <a:t>Public Safety, health, and property</a:t>
            </a:r>
            <a:endParaRPr lang="en-US" dirty="0">
              <a:latin typeface="Arial" charset="0"/>
            </a:endParaRPr>
          </a:p>
          <a:p>
            <a:r>
              <a:rPr lang="en-US" dirty="0" smtClean="0">
                <a:latin typeface="Arial" charset="0"/>
              </a:rPr>
              <a:t>Bay Agreement</a:t>
            </a:r>
          </a:p>
          <a:p>
            <a:pPr lvl="1"/>
            <a:r>
              <a:rPr lang="en-US" sz="2800" dirty="0" smtClean="0">
                <a:latin typeface="Arial" charset="0"/>
              </a:rPr>
              <a:t>Goals</a:t>
            </a:r>
          </a:p>
          <a:p>
            <a:pPr lvl="1"/>
            <a:r>
              <a:rPr lang="en-US" sz="2800" dirty="0" smtClean="0">
                <a:latin typeface="Arial" charset="0"/>
              </a:rPr>
              <a:t>Outcomes</a:t>
            </a:r>
          </a:p>
        </p:txBody>
      </p:sp>
      <p:sp>
        <p:nvSpPr>
          <p:cNvPr id="2" name="Slide Number Placeholder 1"/>
          <p:cNvSpPr>
            <a:spLocks noGrp="1"/>
          </p:cNvSpPr>
          <p:nvPr>
            <p:ph type="sldNum" sz="quarter" idx="4"/>
          </p:nvPr>
        </p:nvSpPr>
        <p:spPr/>
        <p:txBody>
          <a:bodyPr/>
          <a:lstStyle/>
          <a:p>
            <a:pPr>
              <a:defRPr/>
            </a:pPr>
            <a:fld id="{B617C02E-CFFE-9949-9181-61F6F9A43480}" type="slidenum">
              <a:rPr lang="en-US">
                <a:solidFill>
                  <a:srgbClr val="000000"/>
                </a:solidFill>
              </a:rPr>
              <a:pPr>
                <a:defRPr/>
              </a:pPr>
              <a:t>5</a:t>
            </a:fld>
            <a:endParaRPr lang="en-US" dirty="0">
              <a:solidFill>
                <a:srgbClr val="000000"/>
              </a:solidFill>
            </a:endParaRPr>
          </a:p>
        </p:txBody>
      </p:sp>
      <p:pic>
        <p:nvPicPr>
          <p:cNvPr id="7"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 y="3276600"/>
            <a:ext cx="2895600" cy="3710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876300"/>
            <a:ext cx="355822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008521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051"/>
            <a:ext cx="3915508" cy="1041749"/>
          </a:xfrm>
        </p:spPr>
        <p:txBody>
          <a:bodyPr/>
          <a:lstStyle/>
          <a:p>
            <a:r>
              <a:rPr lang="en-US" dirty="0" smtClean="0"/>
              <a:t>Bay Agreement</a:t>
            </a:r>
            <a:endParaRPr lang="en-US" dirty="0"/>
          </a:p>
        </p:txBody>
      </p:sp>
      <p:sp>
        <p:nvSpPr>
          <p:cNvPr id="3" name="Content Placeholder 2"/>
          <p:cNvSpPr>
            <a:spLocks noGrp="1"/>
          </p:cNvSpPr>
          <p:nvPr>
            <p:ph idx="1"/>
          </p:nvPr>
        </p:nvSpPr>
        <p:spPr>
          <a:xfrm>
            <a:off x="3915508" y="25051"/>
            <a:ext cx="5228492" cy="6604349"/>
          </a:xfrm>
        </p:spPr>
        <p:txBody>
          <a:bodyPr/>
          <a:lstStyle/>
          <a:p>
            <a:pPr eaLnBrk="1" hangingPunct="1"/>
            <a:r>
              <a:rPr lang="en-US" dirty="0" smtClean="0">
                <a:latin typeface="Arial" charset="0"/>
                <a:cs typeface="Arial" charset="0"/>
              </a:rPr>
              <a:t>Restoration response</a:t>
            </a:r>
          </a:p>
          <a:p>
            <a:pPr eaLnBrk="1" hangingPunct="1"/>
            <a:r>
              <a:rPr lang="en-US" dirty="0" smtClean="0">
                <a:latin typeface="Arial" charset="0"/>
                <a:cs typeface="Arial" charset="0"/>
              </a:rPr>
              <a:t>“Unmet” science needs</a:t>
            </a:r>
          </a:p>
          <a:p>
            <a:pPr lvl="1" eaLnBrk="1" hangingPunct="1"/>
            <a:r>
              <a:rPr lang="en-US" dirty="0" smtClean="0">
                <a:latin typeface="Arial" charset="0"/>
                <a:cs typeface="Arial" charset="0"/>
              </a:rPr>
              <a:t>Largest needs</a:t>
            </a:r>
          </a:p>
          <a:p>
            <a:pPr lvl="1" eaLnBrk="1" hangingPunct="1"/>
            <a:r>
              <a:rPr lang="en-US" dirty="0" smtClean="0">
                <a:latin typeface="Arial" charset="0"/>
                <a:cs typeface="Arial" charset="0"/>
              </a:rPr>
              <a:t>USGS capabilities</a:t>
            </a:r>
          </a:p>
          <a:p>
            <a:pPr eaLnBrk="1" hangingPunct="1"/>
            <a:r>
              <a:rPr lang="en-US" dirty="0" smtClean="0">
                <a:latin typeface="Arial" charset="0"/>
                <a:cs typeface="Arial" charset="0"/>
              </a:rPr>
              <a:t>Watershed Agreement </a:t>
            </a:r>
            <a:endParaRPr lang="en-US" dirty="0">
              <a:latin typeface="Arial" charset="0"/>
              <a:cs typeface="Arial" charset="0"/>
            </a:endParaRPr>
          </a:p>
          <a:p>
            <a:pPr lvl="1" eaLnBrk="1" hangingPunct="1"/>
            <a:r>
              <a:rPr lang="en-US" dirty="0" smtClean="0">
                <a:solidFill>
                  <a:srgbClr val="FFFF00"/>
                </a:solidFill>
                <a:latin typeface="Arial" charset="0"/>
                <a:cs typeface="Arial" charset="0"/>
              </a:rPr>
              <a:t>Fish </a:t>
            </a:r>
            <a:endParaRPr lang="en-US" dirty="0">
              <a:solidFill>
                <a:srgbClr val="FFFF00"/>
              </a:solidFill>
              <a:latin typeface="Arial" charset="0"/>
              <a:cs typeface="Arial" charset="0"/>
            </a:endParaRPr>
          </a:p>
          <a:p>
            <a:pPr lvl="1" eaLnBrk="1" hangingPunct="1"/>
            <a:r>
              <a:rPr lang="en-US" dirty="0" smtClean="0">
                <a:solidFill>
                  <a:srgbClr val="FFFF00"/>
                </a:solidFill>
                <a:latin typeface="Arial" charset="0"/>
                <a:cs typeface="Arial" charset="0"/>
              </a:rPr>
              <a:t>Habitats  and waterfowl</a:t>
            </a:r>
            <a:endParaRPr lang="en-US" dirty="0">
              <a:solidFill>
                <a:srgbClr val="FFFF00"/>
              </a:solidFill>
              <a:latin typeface="Arial" charset="0"/>
              <a:cs typeface="Arial" charset="0"/>
            </a:endParaRPr>
          </a:p>
          <a:p>
            <a:pPr lvl="1" eaLnBrk="1" hangingPunct="1"/>
            <a:r>
              <a:rPr lang="en-US" dirty="0">
                <a:solidFill>
                  <a:srgbClr val="FFFF00"/>
                </a:solidFill>
                <a:latin typeface="Arial" charset="0"/>
                <a:cs typeface="Arial" charset="0"/>
              </a:rPr>
              <a:t>Water </a:t>
            </a:r>
            <a:r>
              <a:rPr lang="en-US" dirty="0" smtClean="0">
                <a:solidFill>
                  <a:srgbClr val="FFFF00"/>
                </a:solidFill>
                <a:latin typeface="Arial" charset="0"/>
                <a:cs typeface="Arial" charset="0"/>
              </a:rPr>
              <a:t>quality</a:t>
            </a:r>
          </a:p>
          <a:p>
            <a:pPr lvl="1" eaLnBrk="1" hangingPunct="1"/>
            <a:r>
              <a:rPr lang="en-US" dirty="0" smtClean="0">
                <a:solidFill>
                  <a:srgbClr val="FFFF00"/>
                </a:solidFill>
                <a:latin typeface="Arial" charset="0"/>
                <a:cs typeface="Arial" charset="0"/>
              </a:rPr>
              <a:t>Toxic contaminants</a:t>
            </a:r>
            <a:endParaRPr lang="en-US" dirty="0">
              <a:solidFill>
                <a:srgbClr val="FFFF00"/>
              </a:solidFill>
              <a:latin typeface="Arial" charset="0"/>
              <a:cs typeface="Arial" charset="0"/>
            </a:endParaRPr>
          </a:p>
          <a:p>
            <a:pPr lvl="1" eaLnBrk="1" hangingPunct="1"/>
            <a:r>
              <a:rPr lang="en-US" dirty="0">
                <a:solidFill>
                  <a:srgbClr val="FFFF00"/>
                </a:solidFill>
                <a:latin typeface="Arial" charset="0"/>
                <a:cs typeface="Arial" charset="0"/>
              </a:rPr>
              <a:t>Healthy watersheds</a:t>
            </a:r>
          </a:p>
          <a:p>
            <a:pPr lvl="1" eaLnBrk="1" hangingPunct="1"/>
            <a:r>
              <a:rPr lang="en-US" dirty="0">
                <a:solidFill>
                  <a:srgbClr val="FFFF00"/>
                </a:solidFill>
                <a:latin typeface="Arial" charset="0"/>
                <a:cs typeface="Arial" charset="0"/>
              </a:rPr>
              <a:t>Land conservation</a:t>
            </a:r>
          </a:p>
          <a:p>
            <a:pPr lvl="1" eaLnBrk="1" hangingPunct="1"/>
            <a:r>
              <a:rPr lang="en-US" dirty="0" smtClean="0">
                <a:latin typeface="Arial" charset="0"/>
                <a:cs typeface="Arial" charset="0"/>
              </a:rPr>
              <a:t>Stewardship</a:t>
            </a:r>
          </a:p>
          <a:p>
            <a:pPr lvl="1" eaLnBrk="1" hangingPunct="1"/>
            <a:r>
              <a:rPr lang="en-US" dirty="0" smtClean="0">
                <a:latin typeface="Arial" charset="0"/>
                <a:cs typeface="Arial" charset="0"/>
              </a:rPr>
              <a:t>Access</a:t>
            </a:r>
            <a:endParaRPr lang="en-US" dirty="0">
              <a:latin typeface="Arial" charset="0"/>
              <a:cs typeface="Arial" charset="0"/>
            </a:endParaRPr>
          </a:p>
          <a:p>
            <a:pPr lvl="1" eaLnBrk="1" hangingPunct="1"/>
            <a:r>
              <a:rPr lang="en-US" dirty="0" err="1" smtClean="0">
                <a:latin typeface="Arial" charset="0"/>
                <a:cs typeface="Arial" charset="0"/>
              </a:rPr>
              <a:t>Env</a:t>
            </a:r>
            <a:r>
              <a:rPr lang="en-US" dirty="0" smtClean="0">
                <a:latin typeface="Arial" charset="0"/>
                <a:cs typeface="Arial" charset="0"/>
              </a:rPr>
              <a:t>. literacy</a:t>
            </a:r>
          </a:p>
          <a:p>
            <a:pPr lvl="1" eaLnBrk="1" hangingPunct="1"/>
            <a:r>
              <a:rPr lang="en-US" dirty="0">
                <a:solidFill>
                  <a:srgbClr val="FFFF00"/>
                </a:solidFill>
                <a:latin typeface="Arial" charset="0"/>
                <a:cs typeface="Arial" charset="0"/>
              </a:rPr>
              <a:t>Climate r</a:t>
            </a:r>
            <a:r>
              <a:rPr lang="en-US" dirty="0" smtClean="0">
                <a:solidFill>
                  <a:srgbClr val="FFFF00"/>
                </a:solidFill>
                <a:latin typeface="Arial" charset="0"/>
                <a:cs typeface="Arial" charset="0"/>
              </a:rPr>
              <a:t>esilience</a:t>
            </a:r>
            <a:endParaRPr lang="en-US" dirty="0">
              <a:latin typeface="Arial" charset="0"/>
              <a:cs typeface="Arial" charset="0"/>
            </a:endParaRPr>
          </a:p>
          <a:p>
            <a:endParaRPr lang="en-US" dirty="0"/>
          </a:p>
        </p:txBody>
      </p:sp>
      <p:sp>
        <p:nvSpPr>
          <p:cNvPr id="4" name="Slide Number Placeholder 3"/>
          <p:cNvSpPr>
            <a:spLocks noGrp="1"/>
          </p:cNvSpPr>
          <p:nvPr>
            <p:ph type="sldNum" sz="quarter" idx="4"/>
          </p:nvPr>
        </p:nvSpPr>
        <p:spPr/>
        <p:txBody>
          <a:bodyPr/>
          <a:lstStyle/>
          <a:p>
            <a:pPr>
              <a:defRPr/>
            </a:pPr>
            <a:fld id="{B617C02E-CFFE-9949-9181-61F6F9A43480}" type="slidenum">
              <a:rPr lang="en-US">
                <a:solidFill>
                  <a:srgbClr val="000000"/>
                </a:solidFill>
              </a:rPr>
              <a:pPr>
                <a:defRPr/>
              </a:pPr>
              <a:t>6</a:t>
            </a:fld>
            <a:endParaRPr lang="en-US" dirty="0">
              <a:solidFill>
                <a:srgbClr val="000000"/>
              </a:solidFill>
            </a:endParaRPr>
          </a:p>
        </p:txBody>
      </p:sp>
      <p:pic>
        <p:nvPicPr>
          <p:cNvPr id="7" name="Picture 6" descr="K:\Science plan revision 2014-2025\Science Plan update August\September update\Bay location on East Coast_sept 23.jp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1447800"/>
            <a:ext cx="3686908" cy="4267200"/>
          </a:xfrm>
          <a:prstGeom prst="rect">
            <a:avLst/>
          </a:prstGeom>
          <a:noFill/>
          <a:ln>
            <a:noFill/>
          </a:ln>
        </p:spPr>
      </p:pic>
    </p:spTree>
    <p:extLst>
      <p:ext uri="{BB962C8B-B14F-4D97-AF65-F5344CB8AC3E}">
        <p14:creationId xmlns:p14="http://schemas.microsoft.com/office/powerpoint/2010/main" val="2398635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400" cy="1143000"/>
          </a:xfrm>
        </p:spPr>
        <p:txBody>
          <a:bodyPr/>
          <a:lstStyle/>
          <a:p>
            <a:r>
              <a:rPr lang="en-US" dirty="0" smtClean="0"/>
              <a:t>Potential Refined Chesapeake Themes</a:t>
            </a:r>
            <a:endParaRPr lang="en-US" dirty="0"/>
          </a:p>
        </p:txBody>
      </p:sp>
      <p:sp>
        <p:nvSpPr>
          <p:cNvPr id="3" name="Content Placeholder 2"/>
          <p:cNvSpPr>
            <a:spLocks noGrp="1"/>
          </p:cNvSpPr>
          <p:nvPr>
            <p:ph idx="1"/>
          </p:nvPr>
        </p:nvSpPr>
        <p:spPr>
          <a:xfrm>
            <a:off x="152400" y="1371600"/>
            <a:ext cx="3048000" cy="4724400"/>
          </a:xfrm>
        </p:spPr>
        <p:txBody>
          <a:bodyPr/>
          <a:lstStyle/>
          <a:p>
            <a:r>
              <a:rPr lang="en-US" dirty="0" smtClean="0"/>
              <a:t>Fisheries and habitat</a:t>
            </a:r>
          </a:p>
          <a:p>
            <a:r>
              <a:rPr lang="en-US" dirty="0" smtClean="0"/>
              <a:t>Migratory </a:t>
            </a:r>
            <a:r>
              <a:rPr lang="en-US" dirty="0" err="1"/>
              <a:t>w</a:t>
            </a:r>
            <a:r>
              <a:rPr lang="en-US" dirty="0" err="1" smtClean="0"/>
              <a:t>aterbirds</a:t>
            </a:r>
            <a:endParaRPr lang="en-US" dirty="0" smtClean="0"/>
          </a:p>
          <a:p>
            <a:r>
              <a:rPr lang="en-US" dirty="0" smtClean="0"/>
              <a:t>People and lands</a:t>
            </a:r>
          </a:p>
          <a:p>
            <a:r>
              <a:rPr lang="en-US" dirty="0" smtClean="0"/>
              <a:t>Integrate and inform </a:t>
            </a:r>
          </a:p>
          <a:p>
            <a:endParaRPr lang="en-US" dirty="0"/>
          </a:p>
        </p:txBody>
      </p:sp>
      <p:sp>
        <p:nvSpPr>
          <p:cNvPr id="4" name="Slide Number Placeholder 3"/>
          <p:cNvSpPr>
            <a:spLocks noGrp="1"/>
          </p:cNvSpPr>
          <p:nvPr>
            <p:ph type="sldNum" sz="quarter" idx="4"/>
          </p:nvPr>
        </p:nvSpPr>
        <p:spPr/>
        <p:txBody>
          <a:bodyPr/>
          <a:lstStyle/>
          <a:p>
            <a:pPr>
              <a:defRPr/>
            </a:pPr>
            <a:fld id="{B617C02E-CFFE-9949-9181-61F6F9A43480}" type="slidenum">
              <a:rPr lang="en-US">
                <a:solidFill>
                  <a:srgbClr val="000000"/>
                </a:solidFill>
              </a:rPr>
              <a:pPr>
                <a:defRPr/>
              </a:pPr>
              <a:t>7</a:t>
            </a:fld>
            <a:endParaRPr lang="en-US" dirty="0">
              <a:solidFill>
                <a:srgbClr val="000000"/>
              </a:solidFill>
            </a:endParaRPr>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39882" y="1192541"/>
            <a:ext cx="6083990" cy="5082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684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200" y="2667000"/>
            <a:ext cx="5029200" cy="3101975"/>
          </a:xfrm>
        </p:spPr>
        <p:txBody>
          <a:bodyPr/>
          <a:lstStyle/>
          <a:p>
            <a:r>
              <a:rPr lang="en-US" sz="3200" dirty="0" smtClean="0"/>
              <a:t>SCIENCE TO SUPPORT FRESHWATER Fisheries and THEIR Habitat</a:t>
            </a:r>
            <a:endParaRPr lang="en-US" sz="3200" dirty="0"/>
          </a:p>
        </p:txBody>
      </p:sp>
      <p:sp>
        <p:nvSpPr>
          <p:cNvPr id="7" name="Text Placeholder 6"/>
          <p:cNvSpPr>
            <a:spLocks noGrp="1"/>
          </p:cNvSpPr>
          <p:nvPr>
            <p:ph type="body" idx="1"/>
          </p:nvPr>
        </p:nvSpPr>
        <p:spPr>
          <a:xfrm>
            <a:off x="24468" y="1143000"/>
            <a:ext cx="4166532" cy="1142999"/>
          </a:xfrm>
        </p:spPr>
        <p:txBody>
          <a:bodyPr/>
          <a:lstStyle/>
          <a:p>
            <a:r>
              <a:rPr lang="en-US" sz="2800" dirty="0" smtClean="0"/>
              <a:t>Proposed Chesapeake Science Theme: </a:t>
            </a:r>
            <a:endParaRPr lang="en-US" sz="2800" dirty="0"/>
          </a:p>
        </p:txBody>
      </p:sp>
      <p:sp>
        <p:nvSpPr>
          <p:cNvPr id="4" name="Slide Number Placeholder 3"/>
          <p:cNvSpPr>
            <a:spLocks noGrp="1"/>
          </p:cNvSpPr>
          <p:nvPr>
            <p:ph type="sldNum" sz="quarter" idx="4"/>
          </p:nvPr>
        </p:nvSpPr>
        <p:spPr/>
        <p:txBody>
          <a:bodyPr/>
          <a:lstStyle/>
          <a:p>
            <a:pPr>
              <a:defRPr/>
            </a:pPr>
            <a:fld id="{B617C02E-CFFE-9949-9181-61F6F9A43480}" type="slidenum">
              <a:rPr lang="en-US" smtClean="0"/>
              <a:pPr>
                <a:defRPr/>
              </a:pPr>
              <a:t>8</a:t>
            </a:fld>
            <a:endParaRPr lang="en-US" dirty="0"/>
          </a:p>
        </p:txBody>
      </p:sp>
      <p:pic>
        <p:nvPicPr>
          <p:cNvPr id="2" name="Picture 1"/>
          <p:cNvPicPr>
            <a:picLocks noChangeAspect="1"/>
          </p:cNvPicPr>
          <p:nvPr/>
        </p:nvPicPr>
        <p:blipFill>
          <a:blip r:embed="rId3"/>
          <a:stretch>
            <a:fillRect/>
          </a:stretch>
        </p:blipFill>
        <p:spPr>
          <a:xfrm>
            <a:off x="5181600" y="152400"/>
            <a:ext cx="3784396" cy="3954600"/>
          </a:xfrm>
          <a:prstGeom prst="rect">
            <a:avLst/>
          </a:prstGeom>
        </p:spPr>
      </p:pic>
    </p:spTree>
    <p:extLst>
      <p:ext uri="{BB962C8B-B14F-4D97-AF65-F5344CB8AC3E}">
        <p14:creationId xmlns:p14="http://schemas.microsoft.com/office/powerpoint/2010/main" val="3519075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3"/>
          <p:cNvSpPr>
            <a:spLocks noGrp="1"/>
          </p:cNvSpPr>
          <p:nvPr>
            <p:ph type="title"/>
          </p:nvPr>
        </p:nvSpPr>
        <p:spPr>
          <a:xfrm>
            <a:off x="146538" y="0"/>
            <a:ext cx="8692662" cy="1066800"/>
          </a:xfrm>
        </p:spPr>
        <p:txBody>
          <a:bodyPr/>
          <a:lstStyle/>
          <a:p>
            <a:r>
              <a:rPr lang="en-US" dirty="0" smtClean="0">
                <a:latin typeface="Arial" charset="0"/>
              </a:rPr>
              <a:t>Theme: Fisheries and Habitat</a:t>
            </a:r>
            <a:endParaRPr lang="en-US" dirty="0">
              <a:latin typeface="Arial" charset="0"/>
            </a:endParaRPr>
          </a:p>
        </p:txBody>
      </p:sp>
      <p:sp>
        <p:nvSpPr>
          <p:cNvPr id="28674" name="Content Placeholder 4"/>
          <p:cNvSpPr>
            <a:spLocks noGrp="1"/>
          </p:cNvSpPr>
          <p:nvPr>
            <p:ph idx="1"/>
          </p:nvPr>
        </p:nvSpPr>
        <p:spPr>
          <a:xfrm>
            <a:off x="3065968" y="1066799"/>
            <a:ext cx="6001832" cy="5654675"/>
          </a:xfrm>
        </p:spPr>
        <p:txBody>
          <a:bodyPr/>
          <a:lstStyle/>
          <a:p>
            <a:pPr marL="0" indent="0">
              <a:lnSpc>
                <a:spcPct val="90000"/>
              </a:lnSpc>
              <a:buNone/>
            </a:pPr>
            <a:r>
              <a:rPr lang="en-US" u="sng" dirty="0" smtClean="0">
                <a:latin typeface="Arial" charset="0"/>
              </a:rPr>
              <a:t>Current Efforts: </a:t>
            </a:r>
            <a:endParaRPr lang="en-US" u="sng" dirty="0">
              <a:latin typeface="Arial" charset="0"/>
            </a:endParaRPr>
          </a:p>
          <a:p>
            <a:pPr lvl="1">
              <a:lnSpc>
                <a:spcPct val="90000"/>
              </a:lnSpc>
            </a:pPr>
            <a:r>
              <a:rPr lang="en-US" sz="2800" dirty="0" smtClean="0">
                <a:latin typeface="Arial" charset="0"/>
              </a:rPr>
              <a:t>Freshwater fish and habitats</a:t>
            </a:r>
          </a:p>
          <a:p>
            <a:pPr lvl="2">
              <a:lnSpc>
                <a:spcPct val="90000"/>
              </a:lnSpc>
            </a:pPr>
            <a:r>
              <a:rPr lang="en-US" sz="2400" dirty="0" smtClean="0">
                <a:latin typeface="Arial" charset="0"/>
              </a:rPr>
              <a:t>Brook trout </a:t>
            </a:r>
            <a:endParaRPr lang="en-US" sz="2400" dirty="0">
              <a:latin typeface="Arial" charset="0"/>
            </a:endParaRPr>
          </a:p>
          <a:p>
            <a:pPr lvl="2">
              <a:lnSpc>
                <a:spcPct val="90000"/>
              </a:lnSpc>
            </a:pPr>
            <a:r>
              <a:rPr lang="en-US" sz="2400" dirty="0" smtClean="0">
                <a:latin typeface="Arial" charset="0"/>
              </a:rPr>
              <a:t>UOGs</a:t>
            </a:r>
          </a:p>
          <a:p>
            <a:pPr lvl="1">
              <a:lnSpc>
                <a:spcPct val="90000"/>
              </a:lnSpc>
            </a:pPr>
            <a:r>
              <a:rPr lang="en-US" sz="2800" dirty="0" smtClean="0">
                <a:latin typeface="Arial" charset="0"/>
              </a:rPr>
              <a:t>Toxic contaminants and stresses</a:t>
            </a:r>
          </a:p>
          <a:p>
            <a:pPr lvl="2">
              <a:lnSpc>
                <a:spcPct val="90000"/>
              </a:lnSpc>
            </a:pPr>
            <a:r>
              <a:rPr lang="en-US" sz="2400" dirty="0" smtClean="0">
                <a:latin typeface="Arial" charset="0"/>
              </a:rPr>
              <a:t>EDCs and toxic contaminants  </a:t>
            </a:r>
            <a:endParaRPr lang="en-US" dirty="0">
              <a:latin typeface="Arial" charset="0"/>
            </a:endParaRPr>
          </a:p>
          <a:p>
            <a:pPr lvl="1">
              <a:lnSpc>
                <a:spcPct val="90000"/>
              </a:lnSpc>
            </a:pPr>
            <a:r>
              <a:rPr lang="en-US" sz="2800" dirty="0" smtClean="0">
                <a:latin typeface="Arial" charset="0"/>
              </a:rPr>
              <a:t>Water quality </a:t>
            </a:r>
          </a:p>
          <a:p>
            <a:pPr lvl="2">
              <a:lnSpc>
                <a:spcPct val="90000"/>
              </a:lnSpc>
            </a:pPr>
            <a:r>
              <a:rPr lang="en-US" sz="2400" dirty="0">
                <a:latin typeface="Arial" charset="0"/>
              </a:rPr>
              <a:t>Improve </a:t>
            </a:r>
            <a:r>
              <a:rPr lang="en-US" sz="2400" dirty="0" smtClean="0">
                <a:latin typeface="Arial" charset="0"/>
              </a:rPr>
              <a:t>conditions </a:t>
            </a:r>
            <a:r>
              <a:rPr lang="en-US" sz="2400" dirty="0">
                <a:latin typeface="Arial" charset="0"/>
              </a:rPr>
              <a:t>for </a:t>
            </a:r>
            <a:r>
              <a:rPr lang="en-US" sz="2400" dirty="0" smtClean="0">
                <a:latin typeface="Arial" charset="0"/>
              </a:rPr>
              <a:t>tidal fisheries</a:t>
            </a:r>
            <a:endParaRPr lang="en-US" sz="2400" dirty="0">
              <a:latin typeface="Arial" charset="0"/>
            </a:endParaRPr>
          </a:p>
          <a:p>
            <a:pPr lvl="2">
              <a:lnSpc>
                <a:spcPct val="90000"/>
              </a:lnSpc>
            </a:pPr>
            <a:r>
              <a:rPr lang="en-US" sz="2400" dirty="0" smtClean="0">
                <a:latin typeface="Arial" charset="0"/>
              </a:rPr>
              <a:t>Nutrient and sediment sources, change, and delivery for Bay TMDL</a:t>
            </a:r>
          </a:p>
          <a:p>
            <a:pPr lvl="1">
              <a:lnSpc>
                <a:spcPct val="90000"/>
              </a:lnSpc>
            </a:pPr>
            <a:r>
              <a:rPr lang="en-US" sz="2800" dirty="0" smtClean="0">
                <a:latin typeface="Arial" charset="0"/>
              </a:rPr>
              <a:t>Land classification </a:t>
            </a:r>
          </a:p>
        </p:txBody>
      </p:sp>
      <p:sp>
        <p:nvSpPr>
          <p:cNvPr id="2" name="Slide Number Placeholder 1"/>
          <p:cNvSpPr>
            <a:spLocks noGrp="1"/>
          </p:cNvSpPr>
          <p:nvPr>
            <p:ph type="sldNum" sz="quarter" idx="4"/>
          </p:nvPr>
        </p:nvSpPr>
        <p:spPr/>
        <p:txBody>
          <a:bodyPr/>
          <a:lstStyle/>
          <a:p>
            <a:pPr>
              <a:defRPr/>
            </a:pPr>
            <a:fld id="{B617C02E-CFFE-9949-9181-61F6F9A43480}" type="slidenum">
              <a:rPr lang="en-US" smtClean="0"/>
              <a:pPr>
                <a:defRPr/>
              </a:pPr>
              <a:t>9</a:t>
            </a:fld>
            <a:endParaRPr lang="en-US" dirty="0"/>
          </a:p>
        </p:txBody>
      </p:sp>
      <p:pic>
        <p:nvPicPr>
          <p:cNvPr id="7" name="Content Placeholder 4"/>
          <p:cNvPicPr>
            <a:picLocks noChangeAspect="1"/>
          </p:cNvPicPr>
          <p:nvPr/>
        </p:nvPicPr>
        <p:blipFill>
          <a:blip r:embed="rId3"/>
          <a:srcRect t="3488" b="3488"/>
          <a:stretch>
            <a:fillRect/>
          </a:stretch>
        </p:blipFill>
        <p:spPr bwMode="auto">
          <a:xfrm>
            <a:off x="275304" y="1752600"/>
            <a:ext cx="3001296"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8893" y="3810001"/>
            <a:ext cx="3193907" cy="281939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green-gray-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green-gray-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lnDef>
  </a:objectDefaults>
  <a:extraClrSchemeLst>
    <a:extraClrScheme>
      <a:clrScheme name="green-gray-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reen-gray-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reen-gray-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reen-gray-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reen-gray-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reen-gray-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reen-gray-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green-gray-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green-gray-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defRPr>
        </a:defPPr>
      </a:lstStyle>
    </a:lnDef>
  </a:objectDefaults>
  <a:extraClrSchemeLst>
    <a:extraClrScheme>
      <a:clrScheme name="green-gray-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reen-gray-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reen-gray-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reen-gray-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reen-gray-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reen-gray-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reen-gray-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Cliff</Template>
  <TotalTime>20515</TotalTime>
  <Words>3401</Words>
  <Application>Microsoft Office PowerPoint</Application>
  <PresentationFormat>On-screen Show (4:3)</PresentationFormat>
  <Paragraphs>363</Paragraphs>
  <Slides>20</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ＭＳ Ｐゴシック</vt:lpstr>
      <vt:lpstr>Arial</vt:lpstr>
      <vt:lpstr>Times New Roman</vt:lpstr>
      <vt:lpstr>Wingdings</vt:lpstr>
      <vt:lpstr>green-gray-template</vt:lpstr>
      <vt:lpstr>1_green-gray-template</vt:lpstr>
      <vt:lpstr>Evolving USGS Chesapeake Activities – 2018/2019</vt:lpstr>
      <vt:lpstr>Why Evolve Chesapeake Studies</vt:lpstr>
      <vt:lpstr>Advisory Team</vt:lpstr>
      <vt:lpstr>Current USGS Chesapeake Science Themes</vt:lpstr>
      <vt:lpstr>New Considerations</vt:lpstr>
      <vt:lpstr>Bay Agreement</vt:lpstr>
      <vt:lpstr>Potential Refined Chesapeake Themes</vt:lpstr>
      <vt:lpstr>SCIENCE TO SUPPORT FRESHWATER Fisheries and THEIR Habitat</vt:lpstr>
      <vt:lpstr>Theme: Fisheries and Habitat</vt:lpstr>
      <vt:lpstr>Fisheries and Habitat</vt:lpstr>
      <vt:lpstr>Recreational Fisheries and Habitat</vt:lpstr>
      <vt:lpstr>PowerPoint Presentation</vt:lpstr>
      <vt:lpstr>Evolve:  Aquatic Conditions for Fisheries</vt:lpstr>
      <vt:lpstr> Fish Health and Consumption  </vt:lpstr>
      <vt:lpstr>PowerPoint Presentation</vt:lpstr>
      <vt:lpstr>Migratory Waterbirds and Habitats </vt:lpstr>
      <vt:lpstr>Migratory Waterbirds and Habitats </vt:lpstr>
      <vt:lpstr>Migratory Waterbirds and Habitats </vt:lpstr>
      <vt:lpstr>PowerPoint Presentation</vt:lpstr>
      <vt:lpstr>Questions? </vt:lpstr>
    </vt:vector>
  </TitlesOfParts>
  <Company>USGS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USGS Activities</dc:title>
  <dc:creator>swphilli</dc:creator>
  <cp:lastModifiedBy>Hyer, Kenneth E</cp:lastModifiedBy>
  <cp:revision>905</cp:revision>
  <cp:lastPrinted>2017-11-03T20:14:15Z</cp:lastPrinted>
  <dcterms:created xsi:type="dcterms:W3CDTF">2000-03-27T17:07:39Z</dcterms:created>
  <dcterms:modified xsi:type="dcterms:W3CDTF">2017-11-03T20:19:22Z</dcterms:modified>
</cp:coreProperties>
</file>