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handoutMasterIdLst>
    <p:handoutMasterId r:id="rId13"/>
  </p:handoutMasterIdLst>
  <p:sldIdLst>
    <p:sldId id="256" r:id="rId2"/>
    <p:sldId id="576" r:id="rId3"/>
    <p:sldId id="417" r:id="rId4"/>
    <p:sldId id="577" r:id="rId5"/>
    <p:sldId id="564" r:id="rId6"/>
    <p:sldId id="575" r:id="rId7"/>
    <p:sldId id="565" r:id="rId8"/>
    <p:sldId id="578" r:id="rId9"/>
    <p:sldId id="579" r:id="rId10"/>
    <p:sldId id="580" r:id="rId1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rey Allenby" initials="JM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39" autoAdjust="0"/>
    <p:restoredTop sz="94660" autoAdjust="0"/>
  </p:normalViewPr>
  <p:slideViewPr>
    <p:cSldViewPr>
      <p:cViewPr varScale="1">
        <p:scale>
          <a:sx n="56" d="100"/>
          <a:sy n="56" d="100"/>
        </p:scale>
        <p:origin x="78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8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577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0E84F74D-265B-49E0-96CB-F5425348F141}" type="datetimeFigureOut">
              <a:rPr lang="en-US" smtClean="0"/>
              <a:t>8/13/2015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5773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15161E66-168B-46DB-8F12-1B956193A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15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B0132-2CA2-47E9-883F-34B7C6B44342}" type="datetimeFigureOut">
              <a:rPr lang="en-US" smtClean="0"/>
              <a:t>8/13/2015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9A39C-9A94-455C-BD0E-1DDDBAA3D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609C5-445C-4011-B615-6ADA335350B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8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609C5-445C-4011-B615-6ADA335350B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2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9D73F-8A74-43C4-BDFE-7F7A799D5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6400801"/>
            <a:ext cx="12192000" cy="4572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 smtClean="0">
                <a:latin typeface="Cambria" panose="02040503050406030204" pitchFamily="18" charset="0"/>
              </a:rPr>
              <a:t>Saving</a:t>
            </a:r>
            <a:r>
              <a:rPr lang="en-US" sz="1600" i="1" baseline="0" dirty="0" smtClean="0">
                <a:latin typeface="Cambria" panose="02040503050406030204" pitchFamily="18" charset="0"/>
              </a:rPr>
              <a:t> the Chesapeake’s Great Rivers and Special Places</a:t>
            </a:r>
            <a:endParaRPr lang="en-US" sz="1600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B31B0-C616-411E-90BD-792C430970E4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259D4-3AC4-4410-AFE0-8A97723E8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ound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54F77-FF9A-4A21-AD5E-FAFC1EABE28D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A53BC-661B-4B39-BD84-FAB4C0114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01F8E8-2B93-40C5-9ED3-E76B6694DB1C}" type="datetimeFigureOut">
              <a:rPr lang="en-US" smtClean="0"/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F5D9-C647-4742-89BB-8A77F9BDD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3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400801"/>
            <a:ext cx="12192000" cy="4572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 smtClean="0">
                <a:latin typeface="Cambria" panose="02040503050406030204" pitchFamily="18" charset="0"/>
              </a:rPr>
              <a:t>Saving</a:t>
            </a:r>
            <a:r>
              <a:rPr lang="en-US" sz="1600" i="1" baseline="0" dirty="0" smtClean="0">
                <a:latin typeface="Cambria" panose="02040503050406030204" pitchFamily="18" charset="0"/>
              </a:rPr>
              <a:t> the Chesapeake’s Great Rivers and Special Places</a:t>
            </a:r>
            <a:endParaRPr lang="en-US" sz="1600" i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200" y="228600"/>
            <a:ext cx="2814146" cy="682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400800"/>
            <a:ext cx="12192000" cy="4572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 smtClean="0">
                <a:latin typeface="Cambria" panose="02040503050406030204" pitchFamily="18" charset="0"/>
              </a:rPr>
              <a:t>Saving</a:t>
            </a:r>
            <a:r>
              <a:rPr lang="en-US" sz="1600" i="1" baseline="0" dirty="0" smtClean="0">
                <a:latin typeface="Cambria" panose="02040503050406030204" pitchFamily="18" charset="0"/>
              </a:rPr>
              <a:t> the Chesapeake’s Great Rivers and Special Places</a:t>
            </a:r>
            <a:endParaRPr lang="en-US" sz="1600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63BCF-332E-441F-ADA0-19A218AE8C38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0B2C4-FE15-4AF9-BA01-0405A445B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3DD38-5ACA-4EF1-97C4-FB9D34BEBC56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207B-34C5-4E97-B1E7-D39535858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1143000"/>
          </a:xfrm>
          <a:prstGeom prst="round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726B5-AE29-43E8-BF05-6ED053899F8A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73A3-0EB5-40A3-9755-B73946E87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A2D3D-1BBE-488F-92EA-E42F4E49C76F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CF333-CF5A-48A3-929A-E02BFE810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ound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64A2-4F7E-45E2-9A9A-FA01876E8D11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5AEEB-ACFC-4462-9BE2-DD4457CC6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ound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16AC9-5F8F-46DF-8DE0-88D48B1A89DA}" type="datetimeFigureOut">
              <a:rPr lang="en-US"/>
              <a:pPr>
                <a:defRPr/>
              </a:pPr>
              <a:t>8/13/2015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976BD-1112-468D-B26A-E2FB02AFB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F0F3A9-F34D-4CE4-8F61-DB816079B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200" y="228600"/>
            <a:ext cx="2814146" cy="68213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400800"/>
            <a:ext cx="12192000" cy="45720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i="1" dirty="0" smtClean="0">
                <a:latin typeface="Cambria" panose="02040503050406030204" pitchFamily="18" charset="0"/>
              </a:rPr>
              <a:t>Saving</a:t>
            </a:r>
            <a:r>
              <a:rPr lang="en-US" sz="1600" i="1" baseline="0" dirty="0" smtClean="0">
                <a:latin typeface="Cambria" panose="02040503050406030204" pitchFamily="18" charset="0"/>
              </a:rPr>
              <a:t> the Chesapeake’s Great Rivers and Special Places</a:t>
            </a:r>
            <a:endParaRPr lang="en-US" sz="1600" i="1" dirty="0">
              <a:latin typeface="Cambria" panose="0204050305040603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anose="020405030504060302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9200"/>
            <a:ext cx="12192000" cy="51816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762000" y="3048000"/>
            <a:ext cx="7924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25400" dist="50800" dir="2700000" algn="tl" rotWithShape="0">
                    <a:prstClr val="black"/>
                  </a:outerShdw>
                </a:effectLst>
                <a:latin typeface="Cambria" panose="02040503050406030204" pitchFamily="18" charset="0"/>
              </a:rPr>
              <a:t>High Resolution Land Cover Data in the Chesapeake Bay</a:t>
            </a:r>
            <a:endParaRPr lang="en-US" sz="11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600"/>
              </a:lnSpc>
            </a:pP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Chesapeake Conservancy</a:t>
            </a:r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76200" y="1200008"/>
            <a:ext cx="360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Chesapeake Conservancy</a:t>
            </a:r>
          </a:p>
          <a:p>
            <a:pPr algn="ctr"/>
            <a:r>
              <a:rPr lang="en-US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Vermont</a:t>
            </a:r>
            <a:endParaRPr lang="en-US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1056" y="1338507"/>
            <a:ext cx="233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Use Workgroup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90511" y="133820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Mapped P6 Classes</a:t>
            </a:r>
            <a:endParaRPr lang="en-US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2340" y="5557588"/>
            <a:ext cx="322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Overlay with NWI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NHD-H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267" y="5340944"/>
            <a:ext cx="2104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</a:p>
          <a:p>
            <a:endParaRPr lang="en-US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Wetlands (emergent)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739" y="4928989"/>
            <a:ext cx="22557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Tidal wetlands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Palustrine forested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Palustrine scrub-shrub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Palustrine emergent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266" y="386375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Barren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266" y="342683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Scrub-shrub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266" y="432799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Herbaceous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267" y="2452318"/>
            <a:ext cx="295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Canopy over Impervious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267" y="2971942"/>
            <a:ext cx="270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Canopy over </a:t>
            </a: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ervious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267" y="1884033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Impervious Roads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266" y="2183368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Impervious Structures, etc.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44921" y="1903083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Impervious Roads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44921" y="2202418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Impervious Non-roads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82287" y="3531773"/>
            <a:ext cx="3546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GIS Analysis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Land Use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47573" y="3036250"/>
            <a:ext cx="30298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Canopy over Herbaceous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Canopy over Scrub-shrub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Space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Turf Grass</a:t>
            </a:r>
          </a:p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Agricultural Area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ight Brace 30"/>
          <p:cNvSpPr/>
          <p:nvPr/>
        </p:nvSpPr>
        <p:spPr>
          <a:xfrm>
            <a:off x="3069207" y="3101899"/>
            <a:ext cx="326073" cy="16230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eft Brace 31"/>
          <p:cNvSpPr/>
          <p:nvPr/>
        </p:nvSpPr>
        <p:spPr>
          <a:xfrm>
            <a:off x="6909099" y="3101899"/>
            <a:ext cx="293663" cy="16943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44921" y="2471368"/>
            <a:ext cx="295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Canopy over Impervious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Left Brace 39"/>
          <p:cNvSpPr/>
          <p:nvPr/>
        </p:nvSpPr>
        <p:spPr>
          <a:xfrm>
            <a:off x="6963131" y="4953000"/>
            <a:ext cx="239631" cy="14293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Arrow Connector 51"/>
          <p:cNvCxnSpPr>
            <a:stCxn id="20" idx="3"/>
            <a:endCxn id="22" idx="1"/>
          </p:cNvCxnSpPr>
          <p:nvPr/>
        </p:nvCxnSpPr>
        <p:spPr>
          <a:xfrm>
            <a:off x="2008292" y="2068699"/>
            <a:ext cx="5536629" cy="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1" idx="3"/>
            <a:endCxn id="23" idx="1"/>
          </p:cNvCxnSpPr>
          <p:nvPr/>
        </p:nvCxnSpPr>
        <p:spPr>
          <a:xfrm>
            <a:off x="2809792" y="2368034"/>
            <a:ext cx="4735129" cy="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7" idx="3"/>
            <a:endCxn id="33" idx="1"/>
          </p:cNvCxnSpPr>
          <p:nvPr/>
        </p:nvCxnSpPr>
        <p:spPr>
          <a:xfrm>
            <a:off x="3090191" y="2636984"/>
            <a:ext cx="4454730" cy="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ight Brace 58"/>
          <p:cNvSpPr/>
          <p:nvPr/>
        </p:nvSpPr>
        <p:spPr>
          <a:xfrm>
            <a:off x="2889235" y="5162856"/>
            <a:ext cx="326072" cy="11805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4800" y="130470"/>
            <a:ext cx="4267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 in Developing the Phase 6 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Mapped 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Use Classes</a:t>
            </a:r>
          </a:p>
        </p:txBody>
      </p:sp>
    </p:spTree>
    <p:extLst>
      <p:ext uri="{BB962C8B-B14F-4D97-AF65-F5344CB8AC3E}">
        <p14:creationId xmlns:p14="http://schemas.microsoft.com/office/powerpoint/2010/main" val="380485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8" b="18437"/>
          <a:stretch/>
        </p:blipFill>
        <p:spPr>
          <a:xfrm>
            <a:off x="0" y="1219199"/>
            <a:ext cx="12198350" cy="518160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76200"/>
            <a:ext cx="39999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Team</a:t>
            </a:r>
            <a:endParaRPr lang="en-US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4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320635" y="1720068"/>
            <a:ext cx="1302391" cy="4590849"/>
            <a:chOff x="7577006" y="1725274"/>
            <a:chExt cx="1302391" cy="4590849"/>
          </a:xfrm>
        </p:grpSpPr>
        <p:sp>
          <p:nvSpPr>
            <p:cNvPr id="11" name="TextBox 10"/>
            <p:cNvSpPr txBox="1"/>
            <p:nvPr/>
          </p:nvSpPr>
          <p:spPr>
            <a:xfrm>
              <a:off x="7583997" y="537840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Green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77006" y="4648675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Blue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83997" y="5946791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77006" y="3918941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82250" y="3189207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NDVI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81900" y="2459473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nDTM</a:t>
              </a:r>
              <a:endPara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83997" y="1725274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nDSM</a:t>
              </a:r>
              <a:endPara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0163" y="1930134"/>
            <a:ext cx="388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remote sensing and GIS modeling to generate a 1m resolution land cover dataset for all watershed counties in NY, PA, MD, DE, DC, and WV</a:t>
            </a:r>
            <a:endParaRPr lang="en-US" sz="2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035" y="1357917"/>
            <a:ext cx="3714750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325" y="1241271"/>
            <a:ext cx="3886201" cy="516089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304800" y="76200"/>
            <a:ext cx="39999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2500" lnSpcReduction="10000"/>
            <a:scene3d>
              <a:camera prst="orthographicFront"/>
              <a:lightRig rig="threePt" dir="t"/>
            </a:scene3d>
            <a:flatTx/>
          </a:bodyPr>
          <a:lstStyle/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</a:t>
            </a:r>
            <a:b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lang="en-US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Cover Classification</a:t>
            </a:r>
            <a:endParaRPr lang="en-US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04800" y="76200"/>
            <a:ext cx="39999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 Area</a:t>
            </a:r>
            <a:endParaRPr lang="en-US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t="13333" r="8333" b="11111"/>
          <a:stretch/>
        </p:blipFill>
        <p:spPr>
          <a:xfrm>
            <a:off x="0" y="1219200"/>
            <a:ext cx="6114765" cy="518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2549" b="14294"/>
          <a:stretch/>
        </p:blipFill>
        <p:spPr>
          <a:xfrm>
            <a:off x="6629400" y="1219201"/>
            <a:ext cx="539143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47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Content Placeholder 8"/>
          <p:cNvSpPr>
            <a:spLocks noGrp="1"/>
          </p:cNvSpPr>
          <p:nvPr>
            <p:ph idx="1"/>
          </p:nvPr>
        </p:nvSpPr>
        <p:spPr>
          <a:xfrm>
            <a:off x="184723" y="1905000"/>
            <a:ext cx="4280692" cy="2417382"/>
          </a:xfrm>
        </p:spPr>
        <p:txBody>
          <a:bodyPr/>
          <a:lstStyle/>
          <a:p>
            <a:pPr eaLnBrk="1" hangingPunct="1">
              <a:spcBef>
                <a:spcPts val="18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rule-based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object oriented image classification 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identify 10 land 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 types with 900x the resolution of National Land Cover Dataset (NLCD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76200"/>
            <a:ext cx="39999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2500" lnSpcReduction="10000"/>
            <a:scene3d>
              <a:camera prst="orthographicFront"/>
              <a:lightRig rig="threePt" dir="t"/>
            </a:scene3d>
            <a:flatTx/>
          </a:bodyPr>
          <a:lstStyle/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</a:t>
            </a:r>
            <a:b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lang="en-US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Cover Classification</a:t>
            </a:r>
            <a:endParaRPr lang="en-US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842" y="1266614"/>
            <a:ext cx="3036490" cy="229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200" y="3541647"/>
            <a:ext cx="2817617" cy="212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 rot="2756637">
            <a:off x="8312941" y="2961056"/>
            <a:ext cx="621509" cy="5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9128316">
            <a:off x="8086825" y="4843659"/>
            <a:ext cx="621509" cy="5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0" y="1310285"/>
            <a:ext cx="1717531" cy="159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6442299">
            <a:off x="9970278" y="2988234"/>
            <a:ext cx="555460" cy="457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0000" r="12615" b="43333"/>
          <a:stretch/>
        </p:blipFill>
        <p:spPr>
          <a:xfrm>
            <a:off x="4838092" y="3733800"/>
            <a:ext cx="3117867" cy="25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Content Placeholder 8"/>
          <p:cNvSpPr>
            <a:spLocks noGrp="1"/>
          </p:cNvSpPr>
          <p:nvPr>
            <p:ph idx="1"/>
          </p:nvPr>
        </p:nvSpPr>
        <p:spPr>
          <a:xfrm>
            <a:off x="152400" y="1295400"/>
            <a:ext cx="4953000" cy="4800600"/>
          </a:xfrm>
        </p:spPr>
        <p:txBody>
          <a:bodyPr/>
          <a:lstStyle/>
          <a:p>
            <a:pPr lvl="0"/>
            <a:r>
              <a:rPr lang="en-US" sz="2200" b="1" dirty="0">
                <a:solidFill>
                  <a:schemeClr val="tx2"/>
                </a:solidFill>
              </a:rPr>
              <a:t>Water</a:t>
            </a:r>
          </a:p>
          <a:p>
            <a:pPr lvl="0"/>
            <a:r>
              <a:rPr lang="en-US" sz="2200" b="1" dirty="0">
                <a:solidFill>
                  <a:schemeClr val="tx2"/>
                </a:solidFill>
              </a:rPr>
              <a:t>Emergent </a:t>
            </a:r>
            <a:r>
              <a:rPr lang="en-US" sz="2200" b="1" dirty="0" smtClean="0">
                <a:solidFill>
                  <a:schemeClr val="tx2"/>
                </a:solidFill>
              </a:rPr>
              <a:t>Wetlands*</a:t>
            </a:r>
            <a:endParaRPr lang="en-US" sz="2200" b="1" dirty="0">
              <a:solidFill>
                <a:schemeClr val="tx2"/>
              </a:solidFill>
            </a:endParaRPr>
          </a:p>
          <a:p>
            <a:pPr lvl="0"/>
            <a:r>
              <a:rPr lang="en-US" sz="2200" b="1" dirty="0">
                <a:solidFill>
                  <a:schemeClr val="tx2"/>
                </a:solidFill>
              </a:rPr>
              <a:t>Tree canopy</a:t>
            </a:r>
          </a:p>
          <a:p>
            <a:pPr lvl="0"/>
            <a:r>
              <a:rPr lang="en-US" sz="2200" b="1" dirty="0">
                <a:solidFill>
                  <a:schemeClr val="tx2"/>
                </a:solidFill>
              </a:rPr>
              <a:t>Scrub-shrub</a:t>
            </a:r>
          </a:p>
          <a:p>
            <a:pPr lvl="0"/>
            <a:r>
              <a:rPr lang="en-US" sz="2200" b="1" dirty="0">
                <a:solidFill>
                  <a:schemeClr val="tx2"/>
                </a:solidFill>
              </a:rPr>
              <a:t>Herbaceous/Grass</a:t>
            </a:r>
          </a:p>
          <a:p>
            <a:pPr lvl="0"/>
            <a:r>
              <a:rPr lang="en-US" sz="2200" b="1" dirty="0">
                <a:solidFill>
                  <a:schemeClr val="tx2"/>
                </a:solidFill>
              </a:rPr>
              <a:t>Barren</a:t>
            </a:r>
          </a:p>
          <a:p>
            <a:pPr lvl="0"/>
            <a:r>
              <a:rPr lang="en-US" sz="2200" b="1" dirty="0">
                <a:solidFill>
                  <a:schemeClr val="tx2"/>
                </a:solidFill>
              </a:rPr>
              <a:t>Impervious surfaces- </a:t>
            </a:r>
            <a:r>
              <a:rPr lang="en-US" sz="2200" b="1" dirty="0" smtClean="0">
                <a:solidFill>
                  <a:schemeClr val="tx2"/>
                </a:solidFill>
              </a:rPr>
              <a:t>Roads*</a:t>
            </a:r>
          </a:p>
          <a:p>
            <a:pPr lvl="0"/>
            <a:r>
              <a:rPr lang="en-US" sz="2200" b="1" dirty="0" smtClean="0">
                <a:solidFill>
                  <a:schemeClr val="tx2"/>
                </a:solidFill>
              </a:rPr>
              <a:t>Impervious </a:t>
            </a:r>
            <a:r>
              <a:rPr lang="en-US" sz="2200" b="1" dirty="0">
                <a:solidFill>
                  <a:schemeClr val="tx2"/>
                </a:solidFill>
              </a:rPr>
              <a:t>surfaces- </a:t>
            </a:r>
            <a:r>
              <a:rPr lang="en-US" sz="2200" b="1" dirty="0" smtClean="0">
                <a:solidFill>
                  <a:schemeClr val="tx2"/>
                </a:solidFill>
              </a:rPr>
              <a:t>Other*</a:t>
            </a:r>
            <a:endParaRPr lang="en-US" sz="2200" b="1" dirty="0">
              <a:solidFill>
                <a:schemeClr val="tx2"/>
              </a:solidFill>
            </a:endParaRPr>
          </a:p>
          <a:p>
            <a:pPr lvl="0"/>
            <a:r>
              <a:rPr lang="en-US" sz="2200" b="1" dirty="0">
                <a:solidFill>
                  <a:schemeClr val="tx2"/>
                </a:solidFill>
              </a:rPr>
              <a:t>Impervious surfaces- </a:t>
            </a:r>
            <a:r>
              <a:rPr lang="en-US" sz="2200" b="1" dirty="0" smtClean="0">
                <a:solidFill>
                  <a:schemeClr val="tx2"/>
                </a:solidFill>
              </a:rPr>
              <a:t>structures</a:t>
            </a:r>
          </a:p>
          <a:p>
            <a:pPr lvl="0"/>
            <a:r>
              <a:rPr lang="en-US" sz="2200" b="1" dirty="0" smtClean="0">
                <a:solidFill>
                  <a:schemeClr val="tx2"/>
                </a:solidFill>
              </a:rPr>
              <a:t>Impervious </a:t>
            </a:r>
            <a:r>
              <a:rPr lang="en-US" sz="2200" b="1" dirty="0">
                <a:solidFill>
                  <a:schemeClr val="tx2"/>
                </a:solidFill>
              </a:rPr>
              <a:t>surfaces- obscured by tree </a:t>
            </a:r>
            <a:r>
              <a:rPr lang="en-US" sz="2200" b="1" dirty="0" smtClean="0">
                <a:solidFill>
                  <a:schemeClr val="tx2"/>
                </a:solidFill>
              </a:rPr>
              <a:t>canopy*</a:t>
            </a:r>
            <a:br>
              <a:rPr lang="en-US" sz="2200" b="1" dirty="0" smtClean="0">
                <a:solidFill>
                  <a:schemeClr val="tx2"/>
                </a:solidFill>
              </a:rPr>
            </a:br>
            <a:endParaRPr lang="en-US" sz="800" b="1" dirty="0" smtClean="0">
              <a:solidFill>
                <a:schemeClr val="tx2"/>
              </a:solidFill>
            </a:endParaRPr>
          </a:p>
          <a:p>
            <a:pPr lvl="0" indent="-228600">
              <a:spcBef>
                <a:spcPts val="1200"/>
              </a:spcBef>
              <a:buNone/>
            </a:pPr>
            <a:r>
              <a:rPr lang="en-US" sz="1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 Classes will be extracted by </a:t>
            </a:r>
            <a:r>
              <a:rPr lang="en-US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intersecting </a:t>
            </a:r>
            <a:r>
              <a:rPr lang="en-US" sz="1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leaf-off </a:t>
            </a:r>
            <a:r>
              <a:rPr lang="en-US" sz="1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</a:t>
            </a:r>
            <a:r>
              <a:rPr lang="en-US" sz="14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planimetric data with leaf-on classification data</a:t>
            </a:r>
            <a:endParaRPr lang="en-US" sz="1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76200"/>
            <a:ext cx="39999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2500" lnSpcReduction="10000"/>
            <a:scene3d>
              <a:camera prst="orthographicFront"/>
              <a:lightRig rig="threePt" dir="t"/>
            </a:scene3d>
            <a:flatTx/>
          </a:bodyPr>
          <a:lstStyle/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</a:t>
            </a:r>
            <a:b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lang="en-US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Cover Classification</a:t>
            </a:r>
            <a:endParaRPr lang="en-US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0000" r="12615" b="47451"/>
          <a:stretch/>
        </p:blipFill>
        <p:spPr>
          <a:xfrm>
            <a:off x="5181600" y="1238250"/>
            <a:ext cx="70104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Content Placeholder 8"/>
          <p:cNvSpPr>
            <a:spLocks noGrp="1"/>
          </p:cNvSpPr>
          <p:nvPr>
            <p:ph idx="1"/>
          </p:nvPr>
        </p:nvSpPr>
        <p:spPr>
          <a:xfrm>
            <a:off x="304800" y="1370420"/>
            <a:ext cx="4287175" cy="48768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2-stage process:</a:t>
            </a:r>
          </a:p>
          <a:p>
            <a:pPr marL="630238"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semi-automated feature extraction </a:t>
            </a:r>
          </a:p>
          <a:p>
            <a:pPr marL="630238" lvl="1"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Manual reclassification to improve overall accuracy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(~95% 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accuracy)</a:t>
            </a:r>
          </a:p>
          <a:p>
            <a:pPr eaLnBrk="1" hangingPunct="1">
              <a:spcBef>
                <a:spcPts val="18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 incorporates LiDAR data but we have an alternate method that still produces high accuracy </a:t>
            </a:r>
            <a:b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for areas where LiDAR has not been collected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76200"/>
            <a:ext cx="39999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</a:t>
            </a:r>
            <a:b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Land Use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1219200"/>
            <a:ext cx="7391400" cy="518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8727"/>
            <a:ext cx="7393262" cy="51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0000" r="12615" b="8889"/>
          <a:stretch/>
        </p:blipFill>
        <p:spPr>
          <a:xfrm>
            <a:off x="4419600" y="-1"/>
            <a:ext cx="4910203" cy="689316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76200"/>
            <a:ext cx="39999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Progress to Date</a:t>
            </a:r>
            <a:endParaRPr lang="en-US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0000" r="11176" b="30000"/>
          <a:stretch/>
        </p:blipFill>
        <p:spPr>
          <a:xfrm>
            <a:off x="6477000" y="1225548"/>
            <a:ext cx="5086350" cy="5182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0000" r="12615" b="32222"/>
          <a:stretch/>
        </p:blipFill>
        <p:spPr>
          <a:xfrm>
            <a:off x="381000" y="1225549"/>
            <a:ext cx="5182319" cy="51823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76200"/>
            <a:ext cx="39999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  <a:scene3d>
              <a:camera prst="orthographicFront"/>
              <a:lightRig rig="threePt" dir="t"/>
            </a:scene3d>
            <a:flatTx/>
          </a:bodyPr>
          <a:lstStyle/>
          <a:p>
            <a:pPr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en-US" sz="32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Examples of Land Cover Product Outputs</a:t>
            </a:r>
            <a:endParaRPr lang="en-US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12630</TotalTime>
  <Words>238</Words>
  <Application>Microsoft Office PowerPoint</Application>
  <PresentationFormat>Widescreen</PresentationFormat>
  <Paragraphs>71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Chesapeake Conservancy</dc:creator>
  <cp:keywords/>
  <dc:description/>
  <cp:lastModifiedBy>Watterson, Samantha</cp:lastModifiedBy>
  <cp:revision>431</cp:revision>
  <cp:lastPrinted>2013-10-24T16:38:03Z</cp:lastPrinted>
  <dcterms:created xsi:type="dcterms:W3CDTF">2011-11-14T18:38:56Z</dcterms:created>
  <dcterms:modified xsi:type="dcterms:W3CDTF">2015-08-13T14:15:10Z</dcterms:modified>
  <cp:category/>
</cp:coreProperties>
</file>