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notesMasterIdLst>
    <p:notesMasterId r:id="rId17"/>
  </p:notesMasterIdLst>
  <p:sldIdLst>
    <p:sldId id="261" r:id="rId4"/>
    <p:sldId id="259" r:id="rId5"/>
    <p:sldId id="267" r:id="rId6"/>
    <p:sldId id="258" r:id="rId7"/>
    <p:sldId id="260" r:id="rId8"/>
    <p:sldId id="270" r:id="rId9"/>
    <p:sldId id="264" r:id="rId10"/>
    <p:sldId id="266" r:id="rId11"/>
    <p:sldId id="263" r:id="rId12"/>
    <p:sldId id="268" r:id="rId13"/>
    <p:sldId id="257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FE5"/>
    <a:srgbClr val="C1E7FF"/>
    <a:srgbClr val="008000"/>
    <a:srgbClr val="FFCC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35" autoAdjust="0"/>
    <p:restoredTop sz="94660"/>
  </p:normalViewPr>
  <p:slideViewPr>
    <p:cSldViewPr>
      <p:cViewPr varScale="1">
        <p:scale>
          <a:sx n="67" d="100"/>
          <a:sy n="67" d="100"/>
        </p:scale>
        <p:origin x="50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886373578302713"/>
          <c:y val="1.7543859649122806E-2"/>
          <c:w val="0.60378098571011962"/>
          <c:h val="0.7722173873002716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990099"/>
              </a:solidFill>
            </c:spPr>
          </c:dPt>
          <c:dPt>
            <c:idx val="6"/>
            <c:invertIfNegative val="0"/>
            <c:bubble3D val="0"/>
            <c:spPr>
              <a:solidFill>
                <a:srgbClr val="990099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Civic Engagement</c:v>
                </c:pt>
                <c:pt idx="1">
                  <c:v>Volunteerism</c:v>
                </c:pt>
                <c:pt idx="2">
                  <c:v>Cues to Engagement</c:v>
                </c:pt>
                <c:pt idx="3">
                  <c:v>Stewardship Behaviors</c:v>
                </c:pt>
                <c:pt idx="4">
                  <c:v>Overall Index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72</c:v>
                </c:pt>
                <c:pt idx="1">
                  <c:v>57</c:v>
                </c:pt>
                <c:pt idx="2">
                  <c:v>84</c:v>
                </c:pt>
                <c:pt idx="3">
                  <c:v>49</c:v>
                </c:pt>
                <c:pt idx="4">
                  <c:v>65.5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439081368"/>
        <c:axId val="439078624"/>
      </c:barChart>
      <c:valAx>
        <c:axId val="439078624"/>
        <c:scaling>
          <c:orientation val="minMax"/>
          <c:max val="100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439081368"/>
        <c:crosses val="autoZero"/>
        <c:crossBetween val="between"/>
        <c:majorUnit val="20"/>
      </c:valAx>
      <c:catAx>
        <c:axId val="439081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3907862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F8B32-E583-497A-93DB-C6FE206435CA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47C22-EF55-4AA7-93B9-D02FB4794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0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78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35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12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4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01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43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04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51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5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51401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92D2-61C7-458A-99CB-EF7A02DB1B0A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605F-7C17-4A9F-8976-17FBB043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92D2-61C7-458A-99CB-EF7A02DB1B0A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605F-7C17-4A9F-8976-17FBB043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5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92D2-61C7-458A-99CB-EF7A02DB1B0A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605F-7C17-4A9F-8976-17FBB043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2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9/9/2015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18194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9/9/2015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69190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9/9/2015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21220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9/9/2015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59525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9/9/2015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18370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9/9/2015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30576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9/9/2015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17704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9/9/2015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35383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92D2-61C7-458A-99CB-EF7A02DB1B0A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605F-7C17-4A9F-8976-17FBB043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1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9/9/2015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927656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9/9/2015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28722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9/9/2015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06673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9/9/2015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6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6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3001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9/9/2015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31268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9/9/2015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72706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9/9/2015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53226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9/9/2015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33775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9/9/2015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62265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278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92D2-61C7-458A-99CB-EF7A02DB1B0A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605F-7C17-4A9F-8976-17FBB043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725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0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765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917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864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9188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343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722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479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8837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68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92D2-61C7-458A-99CB-EF7A02DB1B0A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605F-7C17-4A9F-8976-17FBB043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92D2-61C7-458A-99CB-EF7A02DB1B0A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605F-7C17-4A9F-8976-17FBB043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67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92D2-61C7-458A-99CB-EF7A02DB1B0A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605F-7C17-4A9F-8976-17FBB043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3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92D2-61C7-458A-99CB-EF7A02DB1B0A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605F-7C17-4A9F-8976-17FBB043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9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92D2-61C7-458A-99CB-EF7A02DB1B0A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605F-7C17-4A9F-8976-17FBB043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44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92D2-61C7-458A-99CB-EF7A02DB1B0A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605F-7C17-4A9F-8976-17FBB043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2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92D2-61C7-458A-99CB-EF7A02DB1B0A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7605F-7C17-4A9F-8976-17FBB0439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9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457200"/>
            <a:fld id="{51CF1133-3259-4C45-BABA-5B62D9C6F78D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457200"/>
              <a:t>9/9/2015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457200"/>
            <a:r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
              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457200"/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457200"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284812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019800"/>
            <a:ext cx="32766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7" descr="OW_logo - color version - high re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096000"/>
            <a:ext cx="213677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55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727" y="1016780"/>
            <a:ext cx="936235" cy="659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796" y="1905000"/>
            <a:ext cx="8072005" cy="1091645"/>
          </a:xfrm>
        </p:spPr>
        <p:txBody>
          <a:bodyPr>
            <a:noAutofit/>
          </a:bodyPr>
          <a:lstStyle/>
          <a:p>
            <a:r>
              <a:rPr lang="en-US" sz="4800" dirty="0"/>
              <a:t>Achieving the Goal of Stewardship</a:t>
            </a:r>
            <a:br>
              <a:rPr lang="en-US" sz="4800" dirty="0"/>
            </a:b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8007" y="1295400"/>
            <a:ext cx="6858000" cy="618523"/>
          </a:xfrm>
        </p:spPr>
        <p:txBody>
          <a:bodyPr/>
          <a:lstStyle/>
          <a:p>
            <a:r>
              <a:rPr lang="en-US" dirty="0" smtClean="0"/>
              <a:t>2014 Chesapeake Watershed Agreement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124200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Developing a Citizen Stewardship </a:t>
            </a:r>
            <a:r>
              <a:rPr lang="en-US" sz="3000" b="1" dirty="0" smtClean="0"/>
              <a:t>Indicator</a:t>
            </a:r>
          </a:p>
          <a:p>
            <a:r>
              <a:rPr lang="en-US" sz="3000" b="1" dirty="0" smtClean="0"/>
              <a:t>Survey Questionnaire Review</a:t>
            </a:r>
          </a:p>
          <a:p>
            <a:r>
              <a:rPr lang="en-US" sz="2400" dirty="0" smtClean="0"/>
              <a:t>September 9, 2015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5708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25908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Questionnaire Review</a:t>
            </a:r>
          </a:p>
        </p:txBody>
      </p:sp>
    </p:spTree>
    <p:extLst>
      <p:ext uri="{BB962C8B-B14F-4D97-AF65-F5344CB8AC3E}">
        <p14:creationId xmlns:p14="http://schemas.microsoft.com/office/powerpoint/2010/main" val="522540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1" name="Text Box 44"/>
          <p:cNvSpPr txBox="1">
            <a:spLocks noChangeArrowheads="1"/>
          </p:cNvSpPr>
          <p:nvPr/>
        </p:nvSpPr>
        <p:spPr bwMode="auto">
          <a:xfrm>
            <a:off x="2051099" y="101600"/>
            <a:ext cx="47244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dirty="0" smtClean="0">
                <a:solidFill>
                  <a:srgbClr val="000000"/>
                </a:solidFill>
              </a:rPr>
              <a:t>Citizen Stewardship Index</a:t>
            </a:r>
          </a:p>
          <a:p>
            <a:pPr algn="ctr" eaLnBrk="1" hangingPunct="1"/>
            <a:r>
              <a:rPr lang="en-US" altLang="en-US" dirty="0" smtClean="0">
                <a:solidFill>
                  <a:srgbClr val="000000"/>
                </a:solidFill>
              </a:rPr>
              <a:t>Measuring Stewardship </a:t>
            </a:r>
            <a:r>
              <a:rPr lang="en-US" altLang="en-US" dirty="0">
                <a:solidFill>
                  <a:srgbClr val="000000"/>
                </a:solidFill>
              </a:rPr>
              <a:t>P</a:t>
            </a:r>
            <a:r>
              <a:rPr lang="en-US" altLang="en-US" dirty="0" smtClean="0">
                <a:solidFill>
                  <a:srgbClr val="000000"/>
                </a:solidFill>
              </a:rPr>
              <a:t>rogress</a:t>
            </a: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55713"/>
            <a:ext cx="1524000" cy="139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Maryland Counties Ma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406" y="1295400"/>
            <a:ext cx="2287753" cy="125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55713"/>
            <a:ext cx="2012817" cy="142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09709"/>
            <a:ext cx="1533622" cy="201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202267"/>
              </p:ext>
            </p:extLst>
          </p:nvPr>
        </p:nvGraphicFramePr>
        <p:xfrm>
          <a:off x="167104" y="3098020"/>
          <a:ext cx="8672095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311"/>
                <a:gridCol w="1799585"/>
                <a:gridCol w="2438400"/>
                <a:gridCol w="1999380"/>
                <a:gridCol w="1734419"/>
              </a:tblGrid>
              <a:tr h="7119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b="1" dirty="0" smtClean="0">
                          <a:solidFill>
                            <a:srgbClr val="000000"/>
                          </a:solidFill>
                        </a:rPr>
                        <a:t>Regional 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altLang="en-US" b="1" dirty="0" smtClean="0">
                          <a:solidFill>
                            <a:srgbClr val="000000"/>
                          </a:solidFill>
                        </a:rPr>
                        <a:t>State or</a:t>
                      </a:r>
                    </a:p>
                    <a:p>
                      <a:pPr algn="ctr" eaLnBrk="1" hangingPunct="1"/>
                      <a:r>
                        <a:rPr lang="en-US" altLang="en-US" b="1" dirty="0" smtClean="0">
                          <a:solidFill>
                            <a:srgbClr val="000000"/>
                          </a:solidFill>
                        </a:rPr>
                        <a:t>Jurisdiction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altLang="en-US" b="1" dirty="0" smtClean="0">
                          <a:solidFill>
                            <a:srgbClr val="000000"/>
                          </a:solidFill>
                        </a:rPr>
                        <a:t>County or</a:t>
                      </a:r>
                    </a:p>
                    <a:p>
                      <a:pPr algn="ctr" eaLnBrk="1" hangingPunct="1"/>
                      <a:r>
                        <a:rPr lang="en-US" altLang="en-US" b="1" dirty="0" smtClean="0">
                          <a:solidFill>
                            <a:srgbClr val="000000"/>
                          </a:solidFill>
                        </a:rPr>
                        <a:t>Municipality 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b="1" dirty="0" smtClean="0">
                          <a:solidFill>
                            <a:srgbClr val="000000"/>
                          </a:solidFill>
                        </a:rPr>
                        <a:t>Community Index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Tool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Index Survey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Index Survey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Index Survey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Baysurvey.org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Date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Pilot Winter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Pilot</a:t>
                      </a:r>
                      <a:r>
                        <a:rPr lang="en-US" baseline="0" dirty="0" smtClean="0"/>
                        <a:t> Winter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Ongoing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Result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Pilot (+/- </a:t>
                      </a:r>
                      <a:r>
                        <a:rPr lang="en-US" dirty="0" smtClean="0"/>
                        <a:t>2.2%)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Pilot (+/-</a:t>
                      </a:r>
                      <a:r>
                        <a:rPr lang="en-US" baseline="0" dirty="0" smtClean="0"/>
                        <a:t> 4.9% </a:t>
                      </a:r>
                      <a:r>
                        <a:rPr lang="en-US" baseline="0" dirty="0" smtClean="0"/>
                        <a:t>to 9.8</a:t>
                      </a:r>
                      <a:r>
                        <a:rPr lang="en-US" baseline="0" dirty="0" smtClean="0"/>
                        <a:t>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Pilot 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Needs</a:t>
                      </a:r>
                      <a:r>
                        <a:rPr lang="en-US" baseline="0" dirty="0" smtClean="0"/>
                        <a:t> update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Base- line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2016 GIT request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2016 GIT request + partner match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County match as interested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Ongoing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094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917240"/>
              </p:ext>
            </p:extLst>
          </p:nvPr>
        </p:nvGraphicFramePr>
        <p:xfrm>
          <a:off x="990600" y="2133600"/>
          <a:ext cx="7086601" cy="34059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9944"/>
                <a:gridCol w="2364224"/>
                <a:gridCol w="2382433"/>
              </a:tblGrid>
              <a:tr h="280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Pilot program 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>
                          <a:effectLst/>
                        </a:rPr>
                        <a:t>2015)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Rollout Option 1 (2016+)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42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N=2,000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All states statistically significant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N=5,200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0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400 (±4.9%)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1,000 (±3.1%)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0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400 (±4.9%)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1,000 (±3.1%)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0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400 (±4.9%)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1,000 (±3.1%)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0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400 (±4.9%)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800 (±3.5%)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0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WV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 (±6.9%)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600 (±4.0%)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0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 (±9.8%)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400 (±4.9%)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0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 (±9.8%)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400 (±4.9%)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 Box 44"/>
          <p:cNvSpPr txBox="1">
            <a:spLocks noChangeArrowheads="1"/>
          </p:cNvSpPr>
          <p:nvPr/>
        </p:nvSpPr>
        <p:spPr bwMode="auto">
          <a:xfrm>
            <a:off x="2051099" y="1180981"/>
            <a:ext cx="47244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dirty="0" smtClean="0">
                <a:solidFill>
                  <a:srgbClr val="000000"/>
                </a:solidFill>
              </a:rPr>
              <a:t>Citizen Stewardship Index</a:t>
            </a:r>
          </a:p>
          <a:p>
            <a:pPr algn="ctr" eaLnBrk="1" hangingPunct="1"/>
            <a:r>
              <a:rPr lang="en-US" altLang="en-US" dirty="0" smtClean="0">
                <a:solidFill>
                  <a:srgbClr val="000000"/>
                </a:solidFill>
              </a:rPr>
              <a:t>Sampling Methodology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1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25908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4041981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97" y="2514600"/>
            <a:ext cx="4534567" cy="31350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880" y="9144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Measuring </a:t>
            </a:r>
          </a:p>
          <a:p>
            <a:pPr algn="ctr"/>
            <a:r>
              <a:rPr lang="en-US" sz="4000" b="1" dirty="0" smtClean="0"/>
              <a:t>Stewardship Behavior</a:t>
            </a:r>
          </a:p>
        </p:txBody>
      </p:sp>
    </p:spTree>
    <p:extLst>
      <p:ext uri="{BB962C8B-B14F-4D97-AF65-F5344CB8AC3E}">
        <p14:creationId xmlns:p14="http://schemas.microsoft.com/office/powerpoint/2010/main" val="508153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62000" y="3810000"/>
            <a:ext cx="7813962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3300"/>
                </a:solidFill>
                <a:latin typeface="Arial Black" pitchFamily="34" charset="0"/>
              </a:rPr>
              <a:t>Puget Sound Behavior Index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solidFill>
                  <a:schemeClr val="tx1"/>
                </a:solidFill>
              </a:rPr>
              <a:t>Measures both positive and negative </a:t>
            </a:r>
            <a:r>
              <a:rPr lang="en-US" sz="2800" dirty="0">
                <a:solidFill>
                  <a:schemeClr val="tx1"/>
                </a:solidFill>
              </a:rPr>
              <a:t>behaviors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28 behaviors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Stratified for 12 counties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Scale: Never, Seldom, Sometimes, Usually, </a:t>
            </a:r>
            <a:r>
              <a:rPr lang="en-US" sz="2800" dirty="0" smtClean="0">
                <a:solidFill>
                  <a:schemeClr val="tx1"/>
                </a:solidFill>
              </a:rPr>
              <a:t>Always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2" t="9788" r="25476" b="15926"/>
          <a:stretch/>
        </p:blipFill>
        <p:spPr>
          <a:xfrm>
            <a:off x="2618202" y="365869"/>
            <a:ext cx="4101558" cy="344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23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51165" y="4960456"/>
            <a:ext cx="7813962" cy="1371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>
                <a:solidFill>
                  <a:srgbClr val="003300"/>
                </a:solidFill>
              </a:rPr>
              <a:t>Meta-index with 4 sub-indices.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Internally weighted.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65 variables.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" t="8081" r="5342" b="15353"/>
          <a:stretch/>
        </p:blipFill>
        <p:spPr>
          <a:xfrm>
            <a:off x="1357746" y="421532"/>
            <a:ext cx="6594763" cy="440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67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GBgXFxcYFxwcFxwaGhwcFxcYGhUaHCggGBwlHBccITEhJSksLi4uGCAzODMtNygtLisBCgoKDg0OGxAQGy8kHyUwLC4tLCw0LCwsLCwsLCwsLCwvLCwsLCwsLC80LCwsLCwsLCwsLCwsNCwsLCwsLCwsLP/AABEIAKgBLAMBIgACEQEDEQH/xAAcAAACAgMBAQAAAAAAAAAAAAAFBgMEAAIHAQj/xABHEAACAQIDBQUEBwUHAwMFAAABAgMAEQQSIQUGMUFREyJhcYEykaGxBxQjQlLB8GJykrLRFSQzQ4LC4aLS8RaTo1NVY2SD/8QAGQEAAgMBAAAAAAAAAAAAAAAAAQMAAgQF/8QAMBEAAgIBAwMDAQcEAwAAAAAAAAECEQMSITEEE0EiUWEycYGhscHR8AUjQpGi4fH/2gAMAwEAAhEDEQA/AEV4lPFVPmBUbYOP8C+gt8q22fh2nXPHJYXI7663sDyzdasHZE4/zIj/ABf9lZHlhF05Dlim1aiUTs2I/d+J/rWjbIj/AGh6/wBRVrF4eWJC7mPKLXIzcyANLdTVaHHhvvR+rhT/ANVqvGWpXF2VlHS6kqIm2Kn4m9bH8qjfYY/GPVf+avHE+MXpNGf91SMJB/lP6C/youbXLAo3wCG2CeTJ8RUbbBf9k/6j+Yo2C/8A9KXz7NrfKvPrAHHMPNSPyqdxk0oAPsSQfd9zD+tRNsmQfcb3X+VMoxS/iFbDEL+Ie+j3H7E0oU2wDj7rDzU1EcOfCnRZfGvc1Tu/BNAk9gfCtexPSnZ0U8VX1AqFsJH+BfdR7qBpYnGM9DXmU9Kb22bEfufE/wBa0Oyoz+Iev9aPcRNLFK1e2pnbYyfib4H8qibYg5OPVf8AmjriDSxeAr2jjbDPJl9xFRnYbfs/xH8xR1IlAcUX2bu/NJGZsjLh1IzSmwGrBTkuRnbXgK8TZDBhmU5bi+o4V1/dvBxYvAIikh4i3PQtc3uvQ0rNl0rYbhxqb9Ry7ae7BjhOIjkDwiwuylJMxIGXLqCbG9w1rA0EUV2PbGwuwwOJMzAxCN8kY0UOwGQgHn2mWx5Ec71yFIT4UcGRyW4ephGEqiSRrViNaiVDU8amnmRlmJKMbJwWdgKFQV076IpIu0mEioWyKyFgCRlJDZb8CcwvbpV1srMuR+A7u3ucGUEgUS2huUhsAtwTbTTzN+VHNjbViClLgZSQKh29t5UAyXYggmw6UdUrFdvD29Te5xXe/ZBw2IkiJvlIsQLXBAYG3kRSrOtOO++2vrOIeSwANgOtlFrnx0pQnkqrQ3F8FKRarSLVqSSq0j1U0oquKjYVM71EzUGMImFa1uxrS9QI8bq4c9mQQQQTcGtyTeh021ZIMQ5SxUhQynge6PcdePzq3gsWknsmx5qeP/IrlZMc9TyPhm6OSOlQXKINtk9g2p4r8xS1ambbw+xP7y0tgVs6X6PvM2f6iOQaU9JiXAAvwHQUjyDSnZhSutSajfyM6ZtN0brjXvxHuoDtra84mOWaVNF0WRgOF+ANFgNPEGlzbB+3f/T/ACrS+khHW9vBfqJycd2bpt3EjQTNbxCt/MDTFuhtDte2+sRxzWyZbxoLXz34Jrew91J9qZtzF7sviyfJv610lCLfBjcnQ0pDhCBfCp5gC9ats/An/JYeTMPk9YFrW1M7aK6mYdkYMnQzKPB2/MmtDsDCnhPMvnY/7K2jFelaHaiHUyJt24/u4s/6kU/0qltPYxhiaX6xG4W2gXU3YL+PxvUmL2nFG+VmN7agAm3uoOuLEuMSzXj1Cg8PYN+6f2r0uUIcDYanu+CFcZ5e4j5E14Md4X8ifzFbbU2ayyv2cbFNCMoJAuNRp43oewpThToeoxkrRfGNH4TUgxq9D8P60LFYTQ0g7aC0cgc5Re58Kd/oskK9vGfx/AqD82+NJuwMLa8h4EWHv1HnoKbfo9kGeU82fX3D8gKz5XyhkMaSTLH0qYpg0UWchGUsRfQkNYedvzpJX0py+mOHXDN07RffkI+RrnqpenYktJlzN6gkYh+Ee4Vgw6/hHuoaoq1gsRkkVuQN/wDn86duhAZweyEJUsQqm+ovcWtp059fdVsYVY3Chjp94fMV5BLnVSpJAYXN76eIJsBcLqdLiqe2cUAoKOpbMQcuo53N/dw0qmPJLVRfNghouh92VvDh4BfI0jDmQNfU/wBKj2t9I7OMscCJ0LsW+AC2rmuHxrKePGp5sYWIJAuBYcelvyrQ37mCOGlSJ9rZpXZ2K3Y3NhYdNBQeXBN4e+rcmM8PjULYwdDVHJj4wS4B8mCfp8RVWXBP0Puox9aXx91afWl6/ChqY1IAvhmHI+41AyGmb6wv4hXnaqeYoaiwrFDXmU0zNGp5KfQV42ET8A91HUErbX/xn8x/KKpW6aHlVnab3lZhezWKki1xYa61XFCC9K+wkvqYRw0kmIUwki4GcMeOhAsSP3uPhQ2eBkbKwsf1qOoonu4PtW/cP8y0bxGHWQZXFxy6jyPKs08yxT01sPji1xu9xNkGlO7rSztLYzpcr306jiPMfmKapBSurnGSi4v3/QZ08XFtMrKLMaWdsLbEOP3f5VpomFmFLW2Red/9P8q1Ok+v7idR9P3lG1Nm5CdyX94fKljJTZuOAIpidAGBJ6DLr8q6ceTEw+5Cgk6AAknoBxNCsHtyJ3yd5SdFLDQn0OnrUO0t4ImjkRQ5LKyg2AGotfU3t6UtwsAynoQfcb1J5d9h+PBa9Q+onGt8tDxvDh/xN/A39K9/9QYf8Z/gb+lM1x9xXbn7A7amylM+c3YNa6Djcd0a8gbDx4+j3u+iLFZYkQ24AA/Gwv8AGhWzo0dROGvGwYE9LG3A68vhU+xtqJm9lyt7ZxawJNlv0vXK6qctXpOj0kIyXr/0TbaiVbsVGg9pRltbjmUaEW56VzveJgZ2KiwIX17o19a6RjNpxlyln0tfNltrroL3I9KVPpEwCxSQZFIvGbjllzHJr6t7hR6fLOS0yL5cUISuPn9BSQV7DGWZVHEm1aqwopsGNTmbiwYAeAINz5/0rRJ0mxNcBvFQrFGFW4GUE+fWi30aQEqXP3nNvS3/ADS5vBixlI8AB8qeNzIDHFEOguf9WtY99G/kbKtdLwefS/F/d4W6SgehRvzArmCiur/St3sIgHEyr/K1cxiwMhBIFx8K0YpJR3MWWLctivpzrV2voBx0FWZMI4UsV0Gp4cOF7etEN1MGJJb5Q1rBb3HeJ0OnGwB99MeRKOoUsUnLTQy7OwAw2DZzYyMMkdxeztwIv01b0pL2vhexlyEk6Kw66jXXzBp23zmyvh4OGTvtb8TG2b4NS9vlAC0T8ypB9DcfM1mwTalv5s1dRjTg68UAA3CrDvb3fmaqCPXjwq3MwKJYAEFwT19kj3Xrc2c+iJnqMmsIrXQ0Cx4WFRtWzCvBQCaFa0IqUmtGqENRHXuSvKHO5Btc+80QnSdn4GOXZ6h1BsoIPMHKBcHlShjtjvHcjvp1HEeY/MfCumbTiCxOUtlezqBwAYi/xvQBRXFw9ROE5e18HUz4ItRXmuRY3YF3c/sj4n/ijxGtUtqTLhyrqgu5Ie2lwNR4XqzhMYkuqHlqDxHmKbmbn/cS2FYqj6L3LHAHypT2Ztd4wAe+nQ8R5H8vlTg690+R+VIUfCm9HGM1JSXt+pTqJOLTQ3riElQMhvYi45jzFLu1R9u/+n+UVVjcqbqbHw/WtEMThJHUYjLdXF2y/dI7puOndven48KxSu9mJnkeSPG5Sq/snGNHmHFCRnQ8GHMH0qherOD5+laZOkVwK5pMaoMfgmZVWEBmKqLxroSbC5v1NE5dkwG94o/4QPlSPFJlZXHFWVh5qQR8qacRvNFkuobPbRSOfi3C1WhNNeoblxSTWmyssuzzyA/0yflXuXZ3h/8ALSyqWFYRVO58Id2flj7s2VFiywkGI6214g20v5m/kKuTsw7JYVjvcMysSB4DTzpY2HhpUh7Sx7Nm7vS6nK1+l/jlNGY8TE7L2hAK2AYgajxvz0rDlg1O2bMDjVL+UH01S0gXtB+G5W19ONB97t5WQonZ5+4rFrkW4jL7OugB9avCZVv2eU5ugGp9KNPgXaBEAOe40JHDXU9NKZ0eOTk5LZC+tyY4xSatnNU3qFtYtf3x/wBtRrtHt3AijOc6BF7zE9QANa6Rht15CTmKADxJ/KlnZ2/2GgZVELMFY5plCXbU6qvHLY9QTlU2roTxNqpSOWssYu4x3+0L7qblRkl8WqvKP8ltVS/AsODk9dQLaXOoco9nIl8gsDrbkPLoPCqmIxAljTF4Vw4tmFuEifeXX2W08LEC/CppNsx2GVwWZA6qAcxBF1NuQNrX4X0verz6aMsemJSOaSlqYqfSKrOIIxqTJoL2ucp+Fr0LwMuQBDGb21sQfD8qX8TtSbFzduTYhvs1+6o5D+vmaO4fGBs5tYnU63sTqdbDma4eRtKjs9PFS9QL3seIIAmjZtVINxobkX5ajh1ox9HOE1B6anzOvysKV96cYCyoVBMeue+puBYW9KMbt76YbDwPmz57d1Qt72HDNwq+iTxJRXInJOPebk+EV96sQZMdMQbqpVPKwH+69Vt5J80MV+IYg+6m47rJ3nDWZtSb3DEm5J8zSHvBODJ2a6hCbnlfTn4UcMlKSS8Fc0dGN35Bq6mp3TuA9GI94Fv5TVRmINeQpJIwRWOpAtfT3Vv+Tm1eyJa1ING9rbrSYeLtCxYDUi3LmRQRfO9UhOMlaGTxSg6kjzNWpNbvatDarlDwmtMtbGsBqAPAbVA+GUkm51qwSa0y1AnX9oxr2SoqHRgmUG/dHeHjyt60tyte5sF8BoKZNu41cwkiIN15frpSpisUkQvKct+vHUX4cTob1xJQfhcnczSQH3sHcj/ePypfidlYMpKsOBFHN48SkkcbIwYZiNPLgRyNAwa6nSr+0k/k5Gd+u0MWztvhhllGViLBh7JPiOXy8qWgpGhBBGhB4jzFbZrEHoRTlt7CRsjOwGZQbNz04A9RfketVbhgmkl9X6f+lkpZY7vgT3iNvOruy8NiGsIu00uRYnzOnA+6tthQdviFj1y/e8hqa7ZsvaECxFUBsg1AS2g0FjzFWz5tG1FsGDWtTOIJH2khjbLHKdFNrKx/Cy/dY9Rp4VgwzxFldSp0t0PHUHgaZfpASKZBicOVJRgJMrKWF9FLFCQNR1PGh+08UJYYnBBOoPnYX+NVWSTrbZ7P4YyGJRyV7figZatJNK3tTt9HW76SZsVMuZY/8NTwLD71udjoB116U/HBydIflmoRtgrY+5WKnAbKIkOoaS4JHUIBf32pr2Z9G0K6zyPKei/Zr8CW+Ip2luHjHM3J9zX+JHuFSt4VujhhH5ObPqckvgB4jCJhkRFT7EAIAdRbhlYnj5njS1jtjrJM/wBWIUgBssnAk2JVH1J0I4j1roFgwIIuDoQeFQYPBKlwLjXQ8TY8Qeovr6edMnDHkjUluKhlyY3cWIWHgkjyM6FnDqOyUguTqwUAGw9k3JIAAJp/wuI7RFcAjhoRZhrqCOFVMHBCSzDKHaTMdbNfVfS4J08T1q5AmUlQLAjQfu90/DLVMOFYoV5GdRn7s78FnLbTkTY+ViPyr572lsZsJiTBIua2sdyQHTirAgi+nEDgbivoMnVf1w/80B2/s8SqAY1cWtYgEllCslieBILpca98dKs8ansJboVvov2tHFC0MsgAknPY2bVSVGYHW66ger+NS7x7djw0OKw79lJPHrCTYnLOeNuTISTYcsvKkLGYBTNIsLMLOyC+jgElULDlqAGGhB5aigUcRuQRYjQjoRx+NJ7rjHSFKw9sDHLl7NiFbkWOh8L8j50f243ZWky6EDW2hJ1tSQydPjWrkhGUsxU2ut/w8Le81z59MpS1Jm/H1jjDS19hcx2MzBiGuW9r9dKFxmtIxYeB/KstoD6fAVojFJUjLKTk7Y3Rb2TNh1w97FRlDg6lBwB8QNL9KFBgOVDYZLEEVbxEwIFuf6tVFjUXsgynKVW+CMyXuPEUV3aD9qDGqvY2N2y62ue98L0ElsBc/iHDpRzd7EiMnXIw8TY34HTiL/Chl+h0XwJa1Y0YzamJlQxtGjAXVirC57oNgMtuDHUfhbQUiYfQAHiNPdTfjcQYos91U66KxsW1C929tSenAmlGFWNyeJN/fqT76V062Y/q+UrJCK1tWzL51Ps/A9tdRIqyfdVr97ybr4U9tJWzLGLk6RWy1qV8akxWGkiNpEZPMaHyPA+lRgipdgaa2Zqa8Br116VqL/oUQH0G+6kcc9o1CxkX65eVhfj+vChH0ibrROoxHZs2VURxHbMEQmzDMbWANmtrYDpRbBbS7IqshLK1sr6cTyfx8edMSEMtuN+vP0q3Yira8jXlk6T8HzhtaGMv3IuzXu2BOp9qx0Y8PHXWqRw69PiaePpF3Mkw9pYFeSEk+zxiIswB5leNm8LHWxZcwexZ5Y1kRAysL3DKPSxNL0yWw+DxybtIp4LZ8bZs4c2GgXmSba+FTbXmdVMYLMpPFtT42Y6+GtZFHIhPcYcVItY35jz/AKVtt3BSxOEkR4xa4Dixs2t/D/il6bluTJpinpL/ANHCRCWQSqrIyhTmFwQeI1ror4iKM2iiCplPs9mq6ag2LDoOVcb2TjWw8yuozfdK/iDch48CPGuk7M2/g3JkDtE8gGZQLM3AcANeHEdKR1ON6r8DuknDTpfKJt8NpLJgZ1Cj2X1XVdNRqNNDYedcphdlXT2b8D1tqfd8qb/pA2yzCPDopjjPeN/aIUjKD0F9bcdB5UoIC18oJA10HIaXpvTRqFsR1U/7np8BDYeBkxUyxggAnvG3BR7R/XMiu3YHDLHEkaaKrRqB5EOQfQ/9NJP0WbJtG0zD/EOVf3F9o+pv7hT5hSMysebSP6AWrq4IaVZiyZJS5ZpiJ/tr/gVR/FIAfhf3VeOjEeooBiMVwsB33DOwPAKcwW1ulj60bkkvYj09adONULTJbVuorVTet1pYRNuRnDcQxB870zYJ7xxM3G7AnqO9/QUP2vb6ygK3DZfXXnRpo9AANA2lOyStICRozG+n3Rf5f0qlsrE3Re0PtAHN48deQ4Ciccep8wP176VN78Hlw0igkBELePKw+PwpTlUWyVbRyCfFgYmaTDnLaSUItvaia6W155TqDyOmo1rKc13LFix1JN28yTqfPwqOaPLI1+OYn36j51IsoAseHI9OoPhzHr1rDd7jWa2raFspDZVaxDZWF1NtcrLzB4Ec71qTrXt6gAhvJttsWVJjjQXJAUc7G5voLkW5chVHCYEdmb/eB9AeFvgagU6jzPwFqMYHCSOgyKSANT/5qr2RZP3F3KVYg8RUwq1tLCG97EMBqLcapxo34Tx6GrIgQwewZ5kzRwyOgPFVuDY2IX8ZvpZbm+lM+w92xiAVfMGXQZR3h4e+qG6W82NwzJHCrSqWIWBlYglzchctmBub8dDc8zXV9yVxEUEnbxWnmmefKsMyoplbMytJ2bcCTwuAABfnS5wlPZOhuKcYcqzk+9W7skJUrnaNB37nvD9oj3jwoDhmA0ze+uzfSps/E4nDBkVVMRvIolJLrqLIhQF7aNyNmIsSK4gVN9RRhBxjTdlcklKVpUEG4cbitYnZTdGKnqND7xVASFG6j9fGiOcEXHCi0VTHTd7bsU6iLEhDJ7IzqLSX0vfk3I0J3x3a+r2ljUiMnKRe+VuVj+E/A+eixiGtYnqNenjTlt/aats+JA+bNkYa30B1v4gi1uIrO4OE048M2d1ZcbU+Vw/Ing1mW/SvUNZl/V60GM6/upDbBIrgWy3YNwu3eNyeI1NZu1vdaZsOzB1BPZsTZyoOnH2tOuvnSIdtt2RXNaFDZEH3rcCSNW14Dyoa+DdZo4yrfWpCCBcd0HhbXibE66cqb3LdJbIOilfln0lgMSr6hha1/G/AaetaNsnDtqYo7nj3Rrxvfxvf3muZ7MGMiJKMJgCRlbjbiLSjS9tLEcaY9ib5QyxkuSliVufZzLoQJB3Wt4GrJp8BnCUdpIMHc7CmRJAhGRsyqD3b8eYvxF+PL0qPfPdmPF4eSPKna5LxSMO8rA3AzWvbkfAmrOB25E6lkkRsnt2INujeKnrRPCPnJbkQP18qlFFRxnYX0W4ozxNMY1jR1ZrPmYhSGsoHC9rXNrUeggijx2JRVTIXLINNHYksq9ASCbcrX510kuI0djwQMx8hc/KuMbGzyYtJXe/afZyd1i129p1GuRQMpudAEFxltSM2JTWk39Dicm5eEX9t7n/WmlkJysqARnkDnFjYfd4g6cGvypE3f2CZ2lhLPFIilrixFgQCrC4J46W0ruOygqxvGJM5BBIY94BuBIvcKcul+lVcXGvaaKoZgMzAAE3Nzc8/8NffTcODRFRZn6uu7KmabLwwhiVVFlRQoHQaD5Vs5tYDj2IH8bkX9ymrDr3D+uFD8TIFnLE2VMNGx9GlJ+FdCBhkC8bjVVrAEsL5R90qCY7g/vKQfSruxMS5yIfu8T+yBp87elLWxdvRyxEzRkNfPGpB0ViTcE+1diTm/atyo7sjbMQuGvGTwzCwPrTZ7oERoik1tU4NUcE4IzAgg86uCsrRcD7yCzxOBqD77EED4mim1b9hNlJVuykKkaEHIbEHkQbVR3gjusbdHUe//wAUWxKXVx1Uj3ijJ+lEE/c7YbYvAnEPjMaJLyCy4ghbr7OhBPTnQP6Odn/2hJKmKnxLBYwwAmbW5sb3vcaim36GJc2z3HSdx6GONv8Acas7i7hts+VpDiBLmiMZURZNcyNmvnP4SLeNYtxtHOp91g+1XwMOih7Zm7xVModmJ5m3DqbCn5txtkI6YZ2/vDrdQZiJW494IDl+6dMvI6aVBsqLLvJir84Aw/gw4/JqW/pCmMe2kkvbKcM48lKn5g0CAPe3dmTB4rsBeQPYwtaxYMcoU8swbQ+h0vXQv/SGy8BAhx5DO1lLs0li3EhEQ6KOpHDiavfSLhl+sbLkYezjY4/42VvnGKD/AEu4Ez4rZ0OYL2rSxhiLgMzQrw9RQIAPpG3QTBiOfDEnDynLYtmysRmWz/eVlBtfpxNxa59FO7GHxSTyYmMSBWREuWFjYlvZIvfMnuqxvju1jYNnESYxZMPAIlEKwhdMyxqc983dzX15CpNgmTD7vtLArGaSYSIApJJWZI72GpGWK9TyQT97dlLg9oPHb7EOsig8OyYhst+Nh3k692ugfSRuTAmDaXCwrG8Jztlv3o+D3ueQ73kp60P+mbACbD4fGopF1yOCLMFkGePMDqMpzC3V6cMXtwJPgVexhxkTob8O0tG0V/Bg7rbmWXpRII21sJh8Phdk4xR2BYxiaWId/vRXdvZa5GVzwPE6a0Ug3rwLHu7ZxCH8MkcQH/yYUH41Jv3sw4XZMKqdcJiUeInWyh5Fiv1IV1B8QapYXbG13HsbMxQ//HICfe0gHwokDUW8sP3NsYT/APoIv9siVx76QMGiY1mjngnWYCYvAAIw7Fg65RI9jdc3tffro8s2OP8AibAwz+IaE/kaQPpDaTtIe02emB7rWVMtpNRcnKoHdvb/AFVGQUZlvaruw5BdoyBr3l08NR8j76qmqruQbgkEHQjjVWrREMckQLIuUat05D/kij28uz4YooVWKNWYliVUAmwA1NvGlLd3aijEKcQxyad48vMDlRzfzHdpKnYyDKiDVSCCXudLcRYCs0oy7iRpi4rE35BmNhAS4AGo4etD7/q9RJiJL5WcsLcKn/XCnpUZ2N2Nw6R4gH78gJUcg2paw62/OmzZGEjm7OQxo0iAAORdlI0OvUGufttc4jFIyRNmU90Bhz7t9VsOgvzNMUW1ZMHBJiSFZHmKhe8XDDOHzKwW2qEcTwoYsmiKjk5/U13DVJx4H0Q8b6g8QeB8xz5e6q2OnMKqoUZbgCx4AmwAHO1b7QjnBcQz4NnjOVlkzx62DWzZjfQ8vEcRXPdq7yYyGZFxEQQsQQTcoVJF2Q3toPdcXp7nG9i7mlu7/wBMv72QuZYez7vausVxo12dBoR1DXI4d0dK7dgx3RauPYDHx47FYeNY3XsJBPmuCLRg2zDldio48665s5uNG090Zcta3RW3ge0Eoyhswy5TwYNYMOI+6TzHmKUsLsw4V2ijQuScypGyBgL2uGlYd2+nE+zY0y7VnYzZVD2QFiUaMHMTlUWkPS54etVpJGt3hKRro+Hjk48f8M9aolcrUqomHJmi32+OHx+Tf4mYeAKD/dzCxCXuUbNbPpmRjfLfnb2tKGxm8znkD7rdz5rf1q/h8QO+eOUC4ETxcF4ZXPSw00oZh5AJZIzx7gJ5aCxPqfnWqKt+4mdr6tmELcvD56/nQ3aM0ccj9o4TtIlgS+t5HEojUAftEe6it9WNtL6dOFcx+lzaZTEYdV4xlZyPFTZPk3vqzlpTF8sY8bsgoqqF7qZQttRZRb5VIMOCtmW55Vdm2kpjEl+61iLakg6i3nx9arqXYZn+yTp94+ZrVba3KcBHAIEjyjXXl1PKr+Ek7oA9/L0qnBAMt3IRBwBNtPE8vKrOHxUbew6t+6bj3ikSRZEW3m7kY6yLRhTc0v7fe5hX9rN7rVJtDebDwHLJJ3xxVQWYeduHrVZbRTYVyUvoRFsNOnScfyKP9tBtwNozHazxPNK6/wB4UK8jsvdJIsrG2gWh24+08UpxZwsmHiiDCWRpwbBTnsQRoLAG9/CosJs3FwbTiyyxLNP2sqSqM0Zzq7PZSOYvp4iuTPqsUZOLlut39lX+W5oUJNJ0Me8m01wm34pXNkaJFkPIK4ePMT0BAY/u0U353HkxmMgniZMmVElzGxCqxbMtgcxKsRbT2R1uEDbsUuIMWIxmJXvSPhmfswAgiZtSFtcXJ8daOxti8LPhsDFtF8sga47JT2ahSyZe0zaNYgAEWtVX1mFOr93w/wDHnwHtyf8APcK/TRtYJ9VjQjtVk+sD9nJ3UJHizG37hovtrAptnBQzYeQRyKwdCb9x7WeNiuqkGxuPwqeBrm+8O78irHPiJJWklxJhcuNct2CyAk80QEDgL25Ve2zsX+zmjME+MjMkyRs4ZVRlIJNimpYcswtxqq6/C2knd3X3ck7Utx52xs76vsafDSTdrLHh5JXYkliA5kzd4k5Qe6Cfw1HtDbjbK2XgiIg7lY0KlioBMbSObgG/eFvWk7fTdwQQzzibFdoCkZaaVW7ZXtcC3eIFzo34DpbWo97NhQx4eJkExMhiCyPNmRc+pvGTe1hxtbhVIf1HDPS436nS/B/qWeGSv4HbZm1RtnZ2KjdFjkuUC3uAwAkhfXlnH/SaVt9sRm2Nstw1pE7JdD31IhOtuIIaMetDt6N2cKsWKWFHWXB9iWZ2zCRZQDex0BFzwtqvjV/ePdvBpg5ZUhVCIonR0d2kzObWdDcBDoL3/Fwy1Vf1LG9Oz9Trx5qvPm0Tsy3D+8e8EOO2G7GSNZmVC0eYBu0jkUuFQm9jlJHgRXM8PhMMwvJsnEkHUSQSyOCOtmRlHW16a59iYeTBhhh1jP1FcSJ1uPtFF2RjwN/+7wrmYiRXLLiEjbibrKCCeWaNGv51p6fqY5rpVWwucHHkZi2AT7u2IvAGG3xsaX95cRAzp2D4xtDf6yUNtfu5CemtEExeJHDaijyxGJHw7OhO22lazSYsYmw0HayuR/7qC1aChUqnOCCb89R41ahbMDpYjkb+/hVmJQVyuARy8PI0LICQtF8LhfsrgcBmPqf+fhVc4ACxDG1+BH50QXEHLluba6ctaDZGCXa0gNXcpOtU8cmV18QDwI4+flxq4KjCdX3c3TgTZQxIh7bEmI4pQcxvKoaSFQqEHTRbDjr1rfeG85kEuEU3aU5D2pS8f1uOJx9oFvaPDd0Wz9uTzBVU3T+kJ8NCcNJ/hgt2b5cxUE3KEX9m5NiASL2tbgVwmIgkAyYqAhrA5igdAALFQQDcFFFj58qGiLdtbjFdcjQMdI6qqXWMI6LI5Ase0kKSOjOCQIoweAv2nBcthY3owCS7LkbExojKpm0t3XDFls443By35hj1rleP20yTBVmWOIx95kVCVYZ+AAub3tbo54XvTluhjJNpSKGMhwkHZGQuxPbTJYoAlyqICM5UcSEvxtQhPVVR5DO1dysYNx93kwsTMQBJKbtfkgJ7NPcb+bGm/CTBIxIxsoBJJ5BRreqkq94i3E0vb7Y90gigiPelck3/AAJqw8CWK+gatHCBixvJNRXkrbJ2vJM00jJiQpkIXLHE4AA0W9ib2I01qeTafZ6u5jXjebCnysTHINdelbbG2PjYowIZUW4zGN7mzHib2trar+JXaJiYMIy2U8bWOh1p8MOKSTlp/wB/9GfJnywm41dOvpi/xBOz9vRyRyMkkb/aC5QOALBpACr6i4jI9a12MoYuzhs4IJKnXvai49/uoTh8NPED2scYuy2IAsTlkGtueot51HtIGKGSaN8syxxsGFi3elQPcHQg6ix092lpVibS4DqeTeqHqJtNFYg+Q+BIrjv0t4ZhjEkawV4gFGl+4TmBA4e0Kb9nfSIFUDFRG/DtIdQfOP2l9M3pSV9J0WIbFhpInAKXjUd6ydSFJykm/Gx08KTLJGUbQXCUZU0UNj74YjDqIxkkQWVA41XXQKw1I8DfwtVvF7zY2TNcqLm66XKkcLNpb1vSzs45nHhrRd3NKeWa2TDpRRO1MVG+dndm43cB7eIJuB6UZ2dvzjDcXDW4d3n00NqouoNT4JrL1sTQ70l5DoTDeI25PJZnazWt3eXM2PXxoWwrxpb1qrGlzySlvJllFLgL7obdXCDFFjZ3itF3cw7RQ2XMOlyONXNr70xnH4fFoJDkUB4mFspswYISejnpqPHSDclo/wC/rPnMRwUzOEIDkI8ZIUtpmte16cN4MFg5W2jI4ieS5bMz2kU/VoGw4jCm5DSZlOUEk3HK1ZZdFilkeV8tU/saousklHSJO9G3MPNEIcOkgXtpJ3MhW+aS91UAnu94+4casf24cTtDCywQu8iJHH2dxmdkzlrHgAQ3PhbWug47BYOGZO0TBph4+0QBhHlLmWPtVCnuq6xAA3Bdhe2U60L2bt/AQPCqvh1WIQWdVUsSfrMMxLgFm7giY3/EDzq8ejxxSj9v/LkDySbv+bCPvDvQ00bwOpDLinmDNJmKe0BFa3BcxA1tpwovvlicRNAk0mAWLtmQxyiTPJci6DIBdSyjQEC9Gdn734cQYY5h24jKnLhzeN/q7iQ91LEPOEYAXHM2ArbB70wDLO8E5nbsGkVcO10aOPsHIlvldcpLoLCxDXPe0kejwxaaXG63fmr8/BHlk/Ir7S2/i8Us0ZwpKzMhyiOQlXS0d08SUCnxBHWqmKwGOxnZ/wB1kYxRrhwVicXCErZifvA5r8LG+gpzffoo3+BMyrKvfdVRmh+r9nLdWbRzKO0AOhubkXqjtLfRjmKxvlEeJXWWH/NSJUkZI2tmVomNgNA5sTc1fH0+LHWlVX7UVlNvlgrFDa2JhSFopGR2KC6qrO0WYlXYkElezY62uUPEiocJhtpzxt2YLIQuCYfZC6qwQJY6lVaUAyDhn48aMr9IDu5eLBMzM7XIdjdLzsqAKmjA4l+90A050v4be84VVhXDQpJEUaMyZi8b2i7VgjWt2nZK1uWZrGxqLBiSpRXvwiOcvcK4fdjaksXYdtGIVKoFMwCMto2QqUBzoRLHY6+0OdJE+EkBdexgcrcNmkCyAqSDoJlJ1FuBvannZu9mPnVjhYICiAd1SCY1VUQAK0oYgdkp4HUdKB43Yk2d5MTsuadpWeTNG7pbMwYhVQMCAWNr/i8BTYQjH6VRVuygNjzf/blOn3ZZiPMETn51n9jTWB/s6Pl3jNLl48R/ebW9akfA4MKc2zNop3Abhjx173ei9mrS7OwhW/8AZO0Se61gz5T4huxvY8fWr0AHzYFwpEgwOFTixEqvIwGuUASSynlotgeelCMOw43Guo1p7wOyWJP1fd9iTZlOJmkZdRpdJMi8R150pb6YGWKe+IeAzyAtJHCRaE6BY2Ve6py24X8zxIaID58Rrx0rxZgaHW4dOvTnWwv+v141Wg0SY975f1p+jV9ALDyoTKdDRLD+yKhDbeDCiLFZQTl+zPwAPyNEnwcf4F9Reh29EwfEBl5qnzNFZjpRAa7PiXNcgADwAru+70MYw8YiN0Khgw+8SLknob8uVrcq4BhGuW8Db4CjuxN9J8AcoAkhJBMbG1ieJRvuk9NR4X1qyZEduQnnSFvXt6MY3sxlLxp3GLZVVlJvma2lmJGl72taiWD36gmhMkItJrZJiIxcWzd8nK1s19D7q0lwP1cmd44y8rghlOYxKxGe76XXUsWGpJ8rjNk7aUvf8Sd6WO3B7mmxdszmKPtWytIwJZWZWRCwKlmY6BsxIXSwsLagUcVHB720MQi2tm/u7REjRgGaEm97jjpbWkTePZPalphBOhQRu0KLYsntB1KkqxUXFgAQRyBFB8BvCpU4d5FSBnzBxceOYKb2NtdBxOvWpjnBt6Vyzp48eDLhTbSdbvzfn+cfmdAmwTIJc+MbER5GsrLELHRlcNGoJKkeR1pe2rJnw7oT3syqB65mPl3f+oUMixGy4XDieYkG+gJHiCMvAjQ1cnjNjqNNCep4aVryQUdjkKTYo4N8yjmCL+lr1cmSMx2ZsgOgIOtzw4G4oFs/HKjMj6ZWZeAsQCbakGx9KvYlBJHYEgX0OnHr3Rc1ypQakdWGVOHyC8Fhwksig3C2ANrXB8PSrpodsgm73N9QL+V6IGnswGHhVXFY5obAAENc6+Fv61YY1U2lhmdQRxW+nn/4qEI/7df8K1q23ZOi0LPjWpNHSiWFH2ux4ot/1yrVdosb91QB4ePnQ69T4Qa+dxr46UQDmuLbEwJLiJpZSAwGeRmsMxHdDHT2Re3SisOHwgT/AAMzWGpdrX/ipO2X/hR6ng3lqx5U04M5l8xalyCjbe+cR4P7CIR3dAWUtdQbm4N9LkBb+NW9zCpwcRZI2e7gsyKzGzta7EX0Fh6VDvAmbBSD9nN/CCazcZ74S1/Zdx77N/uql+kv5DOPkSyho4m14GNDpa3C3UirGxdiYd1ZTDGucEHIuTRtPu2vpQyWItLx4Lp4XJufgKPbE0e3QVW6Ct2cv2FeNVs8qc2AkddeZspFjRfYeFld1b6jHiywaQFpQC65cpV+0vcgyofRbcKE4kfazoOUkij0JH5Uc3NSHOi/XJMM+RRbtVSzsEz92UEWJS9uB7pFaYcimX9qbMwFpTidn4zAMACJY7vErW9nMuZe8D+H1FV8LDs3KDBtnFxsF1DM62OlgO6unHnyroxwePjSUxYqHEqQNJo8hIKjXtodD/Br1qtM2MaECTZ+GkHZtYriB4cni8OtMogkSxldE3hDd1luW0sL2U3lPH86thbQA/8AqOxyDuBteAGUfbXottmG4BbYiqGYE2OFN7gaDKb30NTYaFfqq5dhi+RQzEYUXsRqCXzHnyHGpRAHiMLgAL4rb2Im5FY5GYNrYWUdpQne3ZcBwbHZ+DkEMLLJJi5e7IbkoY8jAMy/aq1xYCx6V0fYss6qow2yYoTYd95IY1BI7x+xV2NyDy51tvFs6eaJxj8VDhoSjoFhkKoxIJtLJMNQLAgLl4Ne99BRD5zVra1hNYtzr1rDblVCGH51gk6itWW3OsZL1CF7GH7aO/IL8GNG5Wv5VlZRAylsl/bblnPHyFQbTYtbT2jf0GgHxrKyoQ7NuYRBgYE7xCgSvlKOrdoWaRbEXzgEXW+ltDfQtbBWXI9xG6lQCCp73Pw5el6ysrD1Unrkn/jx96f7FMb18gzY2zTh5JFY3iBIhF3Y98k2DElVC2yKAFtfnegW29nxIl0M6mWUl1vGTnIDXYlDbSxJvYWPrlZVMeeeOUlH+bAWyr3/AHKuBsLZsRJbSzZ4V0Nv2ATx+FDdutlYskkJQqCS8ymTNbXuqNfO9ZWV0e7OS3f5fsdTF/T4Sx6rfFnJ3YkljxNyfXWvY8Y6qyqxCtxH64elZWVDCi/sI6P5j9fCiN6ysqrIamoySxsDYeHGsrKAAbtKJSe4GJ5njeh1ZWVcJlSfdPpXlZUIHsK1oYz4f1NMOy30086yspUgLkJ4s58PKttTFNb+AgfOhG5OIBMoX2SsZtw17wJ/XSvayqr6WXfKDYmJe6k6XFHNgsTIST92srKqwx5OZ4xv75ih/wDsTfzvTjuXMO3Pa4ZpVyrfIgkWwVvue0faGmU/1ysrRDkW+RzlwOzSr9kfqjtYgRl8I5NuHZ9zN4gqeFWo9hSiLubQxVuzY2PYOLdAWhvb1v41lZTSEe09k4vsVP18m2Q6wRcfZ1ygda22ds/GthRfGoFC6ZcMoblbMzOwI8lHLUcDlZUIWdn7LxTIofHNl0v2cMaNbMbjOc1jbmALVL9Tw0UgcyTYiS9ljedpjc80hZsoYfiAFhm1AvWVlB8kPn/fDDGPHYlCjIe2dwrWDBZD2iA5SR7LjgaCMt+FZWVRkNLVqT0rKyoE/9k="/>
          <p:cNvSpPr>
            <a:spLocks noChangeAspect="1" noChangeArrowheads="1"/>
          </p:cNvSpPr>
          <p:nvPr/>
        </p:nvSpPr>
        <p:spPr bwMode="auto">
          <a:xfrm>
            <a:off x="2057400" y="121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>
            <a:spLocks noChangeAspect="1"/>
          </p:cNvSpPr>
          <p:nvPr/>
        </p:nvSpPr>
        <p:spPr>
          <a:xfrm>
            <a:off x="838200" y="381000"/>
            <a:ext cx="742755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From Our </a:t>
            </a:r>
            <a:r>
              <a:rPr lang="en-US" sz="4800" b="1" dirty="0" smtClean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Previous Meetings</a:t>
            </a:r>
            <a:endParaRPr lang="en-US" sz="4800" b="1" dirty="0" smtClean="0">
              <a:solidFill>
                <a:srgbClr val="003300"/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2025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time horizon for this Indicator.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Tracking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human </a:t>
            </a:r>
            <a:r>
              <a:rPr lang="en-US" sz="2800" u="sng" dirty="0" smtClean="0">
                <a:latin typeface="+mj-lt"/>
                <a:ea typeface="+mj-ea"/>
                <a:cs typeface="+mj-cs"/>
              </a:rPr>
              <a:t>behavior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.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Measure: Stewardship Behaviors, Volunteerism, Civic Engagement.</a:t>
            </a:r>
            <a:endParaRPr lang="en-US" sz="2800" dirty="0" smtClean="0">
              <a:latin typeface="+mj-lt"/>
              <a:ea typeface="+mj-ea"/>
              <a:cs typeface="+mj-cs"/>
            </a:endParaRP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Include a </a:t>
            </a:r>
            <a:r>
              <a:rPr lang="en-US" sz="2800" i="1" dirty="0" smtClean="0">
                <a:latin typeface="+mj-lt"/>
                <a:ea typeface="+mj-ea"/>
                <a:cs typeface="+mj-cs"/>
              </a:rPr>
              <a:t>scaled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measure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of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frequency and/or future likelihood.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Leadership not measured here because incidence too small.</a:t>
            </a:r>
            <a:endParaRPr lang="en-US" sz="2800" dirty="0" smtClean="0">
              <a:latin typeface="+mj-lt"/>
              <a:ea typeface="+mj-ea"/>
              <a:cs typeface="+mj-cs"/>
            </a:endParaRP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This is a meta-index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1603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GBgXFxcYFxwcFxwaGhwcFxcYGhUaHCggGBwlHBccITEhJSksLi4uGCAzODMtNygtLisBCgoKDg0OGxAQGy8kHyUwLC4tLCw0LCwsLCwsLCwsLCwvLCwsLCwsLC80LCwsLCwsLCwsLCwsNCwsLCwsLCwsLP/AABEIAKgBLAMBIgACEQEDEQH/xAAcAAACAgMBAQAAAAAAAAAAAAAFBgMEAAIHAQj/xABHEAACAQIDBQUEBwUHAwMFAAABAgMAEQQSIQUGMUFREyJhcYEykaGxBxQjQlLB8GJykrLRFSQzQ4LC4aLS8RaTo1NVY2SD/8QAGQEAAgMBAAAAAAAAAAAAAAAAAQMAAgQF/8QAMBEAAgIBAwMDAQcEAwAAAAAAAAECEQMSITEEE0EiUWEycYGhscHR8AUjQpGi4fH/2gAMAwEAAhEDEQA/AEV4lPFVPmBUbYOP8C+gt8q22fh2nXPHJYXI7663sDyzdasHZE4/zIj/ABf9lZHlhF05Dlim1aiUTs2I/d+J/rWjbIj/AGh6/wBRVrF4eWJC7mPKLXIzcyANLdTVaHHhvvR+rhT/ANVqvGWpXF2VlHS6kqIm2Kn4m9bH8qjfYY/GPVf+avHE+MXpNGf91SMJB/lP6C/youbXLAo3wCG2CeTJ8RUbbBf9k/6j+Yo2C/8A9KXz7NrfKvPrAHHMPNSPyqdxk0oAPsSQfd9zD+tRNsmQfcb3X+VMoxS/iFbDEL+Ie+j3H7E0oU2wDj7rDzU1EcOfCnRZfGvc1Tu/BNAk9gfCtexPSnZ0U8VX1AqFsJH+BfdR7qBpYnGM9DXmU9Kb22bEfufE/wBa0Oyoz+Iev9aPcRNLFK1e2pnbYyfib4H8qibYg5OPVf8AmjriDSxeAr2jjbDPJl9xFRnYbfs/xH8xR1IlAcUX2bu/NJGZsjLh1IzSmwGrBTkuRnbXgK8TZDBhmU5bi+o4V1/dvBxYvAIikh4i3PQtc3uvQ0rNl0rYbhxqb9Ry7ae7BjhOIjkDwiwuylJMxIGXLqCbG9w1rA0EUV2PbGwuwwOJMzAxCN8kY0UOwGQgHn2mWx5Ec71yFIT4UcGRyW4ephGEqiSRrViNaiVDU8amnmRlmJKMbJwWdgKFQV076IpIu0mEioWyKyFgCRlJDZb8CcwvbpV1srMuR+A7u3ucGUEgUS2huUhsAtwTbTTzN+VHNjbViClLgZSQKh29t5UAyXYggmw6UdUrFdvD29Te5xXe/ZBw2IkiJvlIsQLXBAYG3kRSrOtOO++2vrOIeSwANgOtlFrnx0pQnkqrQ3F8FKRarSLVqSSq0j1U0oquKjYVM71EzUGMImFa1uxrS9QI8bq4c9mQQQQTcGtyTeh021ZIMQ5SxUhQynge6PcdePzq3gsWknsmx5qeP/IrlZMc9TyPhm6OSOlQXKINtk9g2p4r8xS1ambbw+xP7y0tgVs6X6PvM2f6iOQaU9JiXAAvwHQUjyDSnZhSutSajfyM6ZtN0brjXvxHuoDtra84mOWaVNF0WRgOF+ANFgNPEGlzbB+3f/T/ACrS+khHW9vBfqJycd2bpt3EjQTNbxCt/MDTFuhtDte2+sRxzWyZbxoLXz34Jrew91J9qZtzF7sviyfJv610lCLfBjcnQ0pDhCBfCp5gC9ats/An/JYeTMPk9YFrW1M7aK6mYdkYMnQzKPB2/MmtDsDCnhPMvnY/7K2jFelaHaiHUyJt24/u4s/6kU/0qltPYxhiaX6xG4W2gXU3YL+PxvUmL2nFG+VmN7agAm3uoOuLEuMSzXj1Cg8PYN+6f2r0uUIcDYanu+CFcZ5e4j5E14Md4X8ifzFbbU2ayyv2cbFNCMoJAuNRp43oewpThToeoxkrRfGNH4TUgxq9D8P60LFYTQ0g7aC0cgc5Re58Kd/oskK9vGfx/AqD82+NJuwMLa8h4EWHv1HnoKbfo9kGeU82fX3D8gKz5XyhkMaSTLH0qYpg0UWchGUsRfQkNYedvzpJX0py+mOHXDN07RffkI+RrnqpenYktJlzN6gkYh+Ee4Vgw6/hHuoaoq1gsRkkVuQN/wDn86duhAZweyEJUsQqm+ovcWtp059fdVsYVY3Chjp94fMV5BLnVSpJAYXN76eIJsBcLqdLiqe2cUAoKOpbMQcuo53N/dw0qmPJLVRfNghouh92VvDh4BfI0jDmQNfU/wBKj2t9I7OMscCJ0LsW+AC2rmuHxrKePGp5sYWIJAuBYcelvyrQ37mCOGlSJ9rZpXZ2K3Y3NhYdNBQeXBN4e+rcmM8PjULYwdDVHJj4wS4B8mCfp8RVWXBP0Puox9aXx91afWl6/ChqY1IAvhmHI+41AyGmb6wv4hXnaqeYoaiwrFDXmU0zNGp5KfQV42ET8A91HUErbX/xn8x/KKpW6aHlVnab3lZhezWKki1xYa61XFCC9K+wkvqYRw0kmIUwki4GcMeOhAsSP3uPhQ2eBkbKwsf1qOoonu4PtW/cP8y0bxGHWQZXFxy6jyPKs08yxT01sPji1xu9xNkGlO7rSztLYzpcr306jiPMfmKapBSurnGSi4v3/QZ08XFtMrKLMaWdsLbEOP3f5VpomFmFLW2Red/9P8q1Ok+v7idR9P3lG1Nm5CdyX94fKljJTZuOAIpidAGBJ6DLr8q6ceTEw+5Cgk6AAknoBxNCsHtyJ3yd5SdFLDQn0OnrUO0t4ImjkRQ5LKyg2AGotfU3t6UtwsAynoQfcb1J5d9h+PBa9Q+onGt8tDxvDh/xN/A39K9/9QYf8Z/gb+lM1x9xXbn7A7amylM+c3YNa6Djcd0a8gbDx4+j3u+iLFZYkQ24AA/Gwv8AGhWzo0dROGvGwYE9LG3A68vhU+xtqJm9lyt7ZxawJNlv0vXK6qctXpOj0kIyXr/0TbaiVbsVGg9pRltbjmUaEW56VzveJgZ2KiwIX17o19a6RjNpxlyln0tfNltrroL3I9KVPpEwCxSQZFIvGbjllzHJr6t7hR6fLOS0yL5cUISuPn9BSQV7DGWZVHEm1aqwopsGNTmbiwYAeAINz5/0rRJ0mxNcBvFQrFGFW4GUE+fWi30aQEqXP3nNvS3/ADS5vBixlI8AB8qeNzIDHFEOguf9WtY99G/kbKtdLwefS/F/d4W6SgehRvzArmCiur/St3sIgHEyr/K1cxiwMhBIFx8K0YpJR3MWWLctivpzrV2voBx0FWZMI4UsV0Gp4cOF7etEN1MGJJb5Q1rBb3HeJ0OnGwB99MeRKOoUsUnLTQy7OwAw2DZzYyMMkdxeztwIv01b0pL2vhexlyEk6Kw66jXXzBp23zmyvh4OGTvtb8TG2b4NS9vlAC0T8ypB9DcfM1mwTalv5s1dRjTg68UAA3CrDvb3fmaqCPXjwq3MwKJYAEFwT19kj3Xrc2c+iJnqMmsIrXQ0Cx4WFRtWzCvBQCaFa0IqUmtGqENRHXuSvKHO5Btc+80QnSdn4GOXZ6h1BsoIPMHKBcHlShjtjvHcjvp1HEeY/MfCumbTiCxOUtlezqBwAYi/xvQBRXFw9ROE5e18HUz4ItRXmuRY3YF3c/sj4n/ijxGtUtqTLhyrqgu5Ie2lwNR4XqzhMYkuqHlqDxHmKbmbn/cS2FYqj6L3LHAHypT2Ztd4wAe+nQ8R5H8vlTg690+R+VIUfCm9HGM1JSXt+pTqJOLTQ3riElQMhvYi45jzFLu1R9u/+n+UVVjcqbqbHw/WtEMThJHUYjLdXF2y/dI7puOndven48KxSu9mJnkeSPG5Sq/snGNHmHFCRnQ8GHMH0qherOD5+laZOkVwK5pMaoMfgmZVWEBmKqLxroSbC5v1NE5dkwG94o/4QPlSPFJlZXHFWVh5qQR8qacRvNFkuobPbRSOfi3C1WhNNeoblxSTWmyssuzzyA/0yflXuXZ3h/8ALSyqWFYRVO58Id2flj7s2VFiywkGI6214g20v5m/kKuTsw7JYVjvcMysSB4DTzpY2HhpUh7Sx7Nm7vS6nK1+l/jlNGY8TE7L2hAK2AYgajxvz0rDlg1O2bMDjVL+UH01S0gXtB+G5W19ONB97t5WQonZ5+4rFrkW4jL7OugB9avCZVv2eU5ugGp9KNPgXaBEAOe40JHDXU9NKZ0eOTk5LZC+tyY4xSatnNU3qFtYtf3x/wBtRrtHt3AijOc6BF7zE9QANa6Rht15CTmKADxJ/KlnZ2/2GgZVELMFY5plCXbU6qvHLY9QTlU2roTxNqpSOWssYu4x3+0L7qblRkl8WqvKP8ltVS/AsODk9dQLaXOoco9nIl8gsDrbkPLoPCqmIxAljTF4Vw4tmFuEifeXX2W08LEC/CppNsx2GVwWZA6qAcxBF1NuQNrX4X0verz6aMsemJSOaSlqYqfSKrOIIxqTJoL2ucp+Fr0LwMuQBDGb21sQfD8qX8TtSbFzduTYhvs1+6o5D+vmaO4fGBs5tYnU63sTqdbDma4eRtKjs9PFS9QL3seIIAmjZtVINxobkX5ajh1ox9HOE1B6anzOvysKV96cYCyoVBMeue+puBYW9KMbt76YbDwPmz57d1Qt72HDNwq+iTxJRXInJOPebk+EV96sQZMdMQbqpVPKwH+69Vt5J80MV+IYg+6m47rJ3nDWZtSb3DEm5J8zSHvBODJ2a6hCbnlfTn4UcMlKSS8Fc0dGN35Bq6mp3TuA9GI94Fv5TVRmINeQpJIwRWOpAtfT3Vv+Tm1eyJa1ING9rbrSYeLtCxYDUi3LmRQRfO9UhOMlaGTxSg6kjzNWpNbvatDarlDwmtMtbGsBqAPAbVA+GUkm51qwSa0y1AnX9oxr2SoqHRgmUG/dHeHjyt60tyte5sF8BoKZNu41cwkiIN15frpSpisUkQvKct+vHUX4cTob1xJQfhcnczSQH3sHcj/ePypfidlYMpKsOBFHN48SkkcbIwYZiNPLgRyNAwa6nSr+0k/k5Gd+u0MWztvhhllGViLBh7JPiOXy8qWgpGhBBGhB4jzFbZrEHoRTlt7CRsjOwGZQbNz04A9RfketVbhgmkl9X6f+lkpZY7vgT3iNvOruy8NiGsIu00uRYnzOnA+6tthQdviFj1y/e8hqa7ZsvaECxFUBsg1AS2g0FjzFWz5tG1FsGDWtTOIJH2khjbLHKdFNrKx/Cy/dY9Rp4VgwzxFldSp0t0PHUHgaZfpASKZBicOVJRgJMrKWF9FLFCQNR1PGh+08UJYYnBBOoPnYX+NVWSTrbZ7P4YyGJRyV7figZatJNK3tTt9HW76SZsVMuZY/8NTwLD71udjoB116U/HBydIflmoRtgrY+5WKnAbKIkOoaS4JHUIBf32pr2Z9G0K6zyPKei/Zr8CW+Ip2luHjHM3J9zX+JHuFSt4VujhhH5ObPqckvgB4jCJhkRFT7EAIAdRbhlYnj5njS1jtjrJM/wBWIUgBssnAk2JVH1J0I4j1roFgwIIuDoQeFQYPBKlwLjXQ8TY8Qeovr6edMnDHkjUluKhlyY3cWIWHgkjyM6FnDqOyUguTqwUAGw9k3JIAAJp/wuI7RFcAjhoRZhrqCOFVMHBCSzDKHaTMdbNfVfS4J08T1q5AmUlQLAjQfu90/DLVMOFYoV5GdRn7s78FnLbTkTY+ViPyr572lsZsJiTBIua2sdyQHTirAgi+nEDgbivoMnVf1w/80B2/s8SqAY1cWtYgEllCslieBILpca98dKs8ansJboVvov2tHFC0MsgAknPY2bVSVGYHW66ger+NS7x7djw0OKw79lJPHrCTYnLOeNuTISTYcsvKkLGYBTNIsLMLOyC+jgElULDlqAGGhB5aigUcRuQRYjQjoRx+NJ7rjHSFKw9sDHLl7NiFbkWOh8L8j50f243ZWky6EDW2hJ1tSQydPjWrkhGUsxU2ut/w8Le81z59MpS1Jm/H1jjDS19hcx2MzBiGuW9r9dKFxmtIxYeB/KstoD6fAVojFJUjLKTk7Y3Rb2TNh1w97FRlDg6lBwB8QNL9KFBgOVDYZLEEVbxEwIFuf6tVFjUXsgynKVW+CMyXuPEUV3aD9qDGqvY2N2y62ue98L0ElsBc/iHDpRzd7EiMnXIw8TY34HTiL/Chl+h0XwJa1Y0YzamJlQxtGjAXVirC57oNgMtuDHUfhbQUiYfQAHiNPdTfjcQYos91U66KxsW1C929tSenAmlGFWNyeJN/fqT76V062Y/q+UrJCK1tWzL51Ps/A9tdRIqyfdVr97ybr4U9tJWzLGLk6RWy1qV8akxWGkiNpEZPMaHyPA+lRgipdgaa2Zqa8Br116VqL/oUQH0G+6kcc9o1CxkX65eVhfj+vChH0ibrROoxHZs2VURxHbMEQmzDMbWANmtrYDpRbBbS7IqshLK1sr6cTyfx8edMSEMtuN+vP0q3Yira8jXlk6T8HzhtaGMv3IuzXu2BOp9qx0Y8PHXWqRw69PiaePpF3Mkw9pYFeSEk+zxiIswB5leNm8LHWxZcwexZ5Y1kRAysL3DKPSxNL0yWw+DxybtIp4LZ8bZs4c2GgXmSba+FTbXmdVMYLMpPFtT42Y6+GtZFHIhPcYcVItY35jz/AKVtt3BSxOEkR4xa4Dixs2t/D/il6bluTJpinpL/ANHCRCWQSqrIyhTmFwQeI1ror4iKM2iiCplPs9mq6ag2LDoOVcb2TjWw8yuozfdK/iDch48CPGuk7M2/g3JkDtE8gGZQLM3AcANeHEdKR1ON6r8DuknDTpfKJt8NpLJgZ1Cj2X1XVdNRqNNDYedcphdlXT2b8D1tqfd8qb/pA2yzCPDopjjPeN/aIUjKD0F9bcdB5UoIC18oJA10HIaXpvTRqFsR1U/7np8BDYeBkxUyxggAnvG3BR7R/XMiu3YHDLHEkaaKrRqB5EOQfQ/9NJP0WbJtG0zD/EOVf3F9o+pv7hT5hSMysebSP6AWrq4IaVZiyZJS5ZpiJ/tr/gVR/FIAfhf3VeOjEeooBiMVwsB33DOwPAKcwW1ulj60bkkvYj09adONULTJbVuorVTet1pYRNuRnDcQxB870zYJ7xxM3G7AnqO9/QUP2vb6ygK3DZfXXnRpo9AANA2lOyStICRozG+n3Rf5f0qlsrE3Re0PtAHN48deQ4Ciccep8wP176VN78Hlw0igkBELePKw+PwpTlUWyVbRyCfFgYmaTDnLaSUItvaia6W155TqDyOmo1rKc13LFix1JN28yTqfPwqOaPLI1+OYn36j51IsoAseHI9OoPhzHr1rDd7jWa2raFspDZVaxDZWF1NtcrLzB4Ec71qTrXt6gAhvJttsWVJjjQXJAUc7G5voLkW5chVHCYEdmb/eB9AeFvgagU6jzPwFqMYHCSOgyKSANT/5qr2RZP3F3KVYg8RUwq1tLCG97EMBqLcapxo34Tx6GrIgQwewZ5kzRwyOgPFVuDY2IX8ZvpZbm+lM+w92xiAVfMGXQZR3h4e+qG6W82NwzJHCrSqWIWBlYglzchctmBub8dDc8zXV9yVxEUEnbxWnmmefKsMyoplbMytJ2bcCTwuAABfnS5wlPZOhuKcYcqzk+9W7skJUrnaNB37nvD9oj3jwoDhmA0ze+uzfSps/E4nDBkVVMRvIolJLrqLIhQF7aNyNmIsSK4gVN9RRhBxjTdlcklKVpUEG4cbitYnZTdGKnqND7xVASFG6j9fGiOcEXHCi0VTHTd7bsU6iLEhDJ7IzqLSX0vfk3I0J3x3a+r2ljUiMnKRe+VuVj+E/A+eixiGtYnqNenjTlt/aats+JA+bNkYa30B1v4gi1uIrO4OE048M2d1ZcbU+Vw/Ing1mW/SvUNZl/V60GM6/upDbBIrgWy3YNwu3eNyeI1NZu1vdaZsOzB1BPZsTZyoOnH2tOuvnSIdtt2RXNaFDZEH3rcCSNW14Dyoa+DdZo4yrfWpCCBcd0HhbXibE66cqb3LdJbIOilfln0lgMSr6hha1/G/AaetaNsnDtqYo7nj3Rrxvfxvf3muZ7MGMiJKMJgCRlbjbiLSjS9tLEcaY9ib5QyxkuSliVufZzLoQJB3Wt4GrJp8BnCUdpIMHc7CmRJAhGRsyqD3b8eYvxF+PL0qPfPdmPF4eSPKna5LxSMO8rA3AzWvbkfAmrOB25E6lkkRsnt2INujeKnrRPCPnJbkQP18qlFFRxnYX0W4ozxNMY1jR1ZrPmYhSGsoHC9rXNrUeggijx2JRVTIXLINNHYksq9ASCbcrX510kuI0djwQMx8hc/KuMbGzyYtJXe/afZyd1i129p1GuRQMpudAEFxltSM2JTWk39Dicm5eEX9t7n/WmlkJysqARnkDnFjYfd4g6cGvypE3f2CZ2lhLPFIilrixFgQCrC4J46W0ruOygqxvGJM5BBIY94BuBIvcKcul+lVcXGvaaKoZgMzAAE3Nzc8/8NffTcODRFRZn6uu7KmabLwwhiVVFlRQoHQaD5Vs5tYDj2IH8bkX9ymrDr3D+uFD8TIFnLE2VMNGx9GlJ+FdCBhkC8bjVVrAEsL5R90qCY7g/vKQfSruxMS5yIfu8T+yBp87elLWxdvRyxEzRkNfPGpB0ViTcE+1diTm/atyo7sjbMQuGvGTwzCwPrTZ7oERoik1tU4NUcE4IzAgg86uCsrRcD7yCzxOBqD77EED4mim1b9hNlJVuykKkaEHIbEHkQbVR3gjusbdHUe//wAUWxKXVx1Uj3ijJ+lEE/c7YbYvAnEPjMaJLyCy4ghbr7OhBPTnQP6Odn/2hJKmKnxLBYwwAmbW5sb3vcaim36GJc2z3HSdx6GONv8Acas7i7hts+VpDiBLmiMZURZNcyNmvnP4SLeNYtxtHOp91g+1XwMOih7Zm7xVModmJ5m3DqbCn5txtkI6YZ2/vDrdQZiJW494IDl+6dMvI6aVBsqLLvJir84Aw/gw4/JqW/pCmMe2kkvbKcM48lKn5g0CAPe3dmTB4rsBeQPYwtaxYMcoU8swbQ+h0vXQv/SGy8BAhx5DO1lLs0li3EhEQ6KOpHDiavfSLhl+sbLkYezjY4/42VvnGKD/AEu4Ez4rZ0OYL2rSxhiLgMzQrw9RQIAPpG3QTBiOfDEnDynLYtmysRmWz/eVlBtfpxNxa59FO7GHxSTyYmMSBWREuWFjYlvZIvfMnuqxvju1jYNnESYxZMPAIlEKwhdMyxqc983dzX15CpNgmTD7vtLArGaSYSIApJJWZI72GpGWK9TyQT97dlLg9oPHb7EOsig8OyYhst+Nh3k692ugfSRuTAmDaXCwrG8Jztlv3o+D3ueQ73kp60P+mbACbD4fGopF1yOCLMFkGePMDqMpzC3V6cMXtwJPgVexhxkTob8O0tG0V/Bg7rbmWXpRII21sJh8Phdk4xR2BYxiaWId/vRXdvZa5GVzwPE6a0Ug3rwLHu7ZxCH8MkcQH/yYUH41Jv3sw4XZMKqdcJiUeInWyh5Fiv1IV1B8QapYXbG13HsbMxQ//HICfe0gHwokDUW8sP3NsYT/APoIv9siVx76QMGiY1mjngnWYCYvAAIw7Fg65RI9jdc3tffro8s2OP8AibAwz+IaE/kaQPpDaTtIe02emB7rWVMtpNRcnKoHdvb/AFVGQUZlvaruw5BdoyBr3l08NR8j76qmqruQbgkEHQjjVWrREMckQLIuUat05D/kij28uz4YooVWKNWYliVUAmwA1NvGlLd3aijEKcQxyad48vMDlRzfzHdpKnYyDKiDVSCCXudLcRYCs0oy7iRpi4rE35BmNhAS4AGo4etD7/q9RJiJL5WcsLcKn/XCnpUZ2N2Nw6R4gH78gJUcg2paw62/OmzZGEjm7OQxo0iAAORdlI0OvUGufttc4jFIyRNmU90Bhz7t9VsOgvzNMUW1ZMHBJiSFZHmKhe8XDDOHzKwW2qEcTwoYsmiKjk5/U13DVJx4H0Q8b6g8QeB8xz5e6q2OnMKqoUZbgCx4AmwAHO1b7QjnBcQz4NnjOVlkzx62DWzZjfQ8vEcRXPdq7yYyGZFxEQQsQQTcoVJF2Q3toPdcXp7nG9i7mlu7/wBMv72QuZYez7vausVxo12dBoR1DXI4d0dK7dgx3RauPYDHx47FYeNY3XsJBPmuCLRg2zDldio48665s5uNG090Zcta3RW3ge0Eoyhswy5TwYNYMOI+6TzHmKUsLsw4V2ijQuScypGyBgL2uGlYd2+nE+zY0y7VnYzZVD2QFiUaMHMTlUWkPS54etVpJGt3hKRro+Hjk48f8M9aolcrUqomHJmi32+OHx+Tf4mYeAKD/dzCxCXuUbNbPpmRjfLfnb2tKGxm8znkD7rdz5rf1q/h8QO+eOUC4ETxcF4ZXPSw00oZh5AJZIzx7gJ5aCxPqfnWqKt+4mdr6tmELcvD56/nQ3aM0ccj9o4TtIlgS+t5HEojUAftEe6it9WNtL6dOFcx+lzaZTEYdV4xlZyPFTZPk3vqzlpTF8sY8bsgoqqF7qZQttRZRb5VIMOCtmW55Vdm2kpjEl+61iLakg6i3nx9arqXYZn+yTp94+ZrVba3KcBHAIEjyjXXl1PKr+Ek7oA9/L0qnBAMt3IRBwBNtPE8vKrOHxUbew6t+6bj3ikSRZEW3m7kY6yLRhTc0v7fe5hX9rN7rVJtDebDwHLJJ3xxVQWYeduHrVZbRTYVyUvoRFsNOnScfyKP9tBtwNozHazxPNK6/wB4UK8jsvdJIsrG2gWh24+08UpxZwsmHiiDCWRpwbBTnsQRoLAG9/CosJs3FwbTiyyxLNP2sqSqM0Zzq7PZSOYvp4iuTPqsUZOLlut39lX+W5oUJNJ0Me8m01wm34pXNkaJFkPIK4ePMT0BAY/u0U353HkxmMgniZMmVElzGxCqxbMtgcxKsRbT2R1uEDbsUuIMWIxmJXvSPhmfswAgiZtSFtcXJ8daOxti8LPhsDFtF8sga47JT2ahSyZe0zaNYgAEWtVX1mFOr93w/wDHnwHtyf8APcK/TRtYJ9VjQjtVk+sD9nJ3UJHizG37hovtrAptnBQzYeQRyKwdCb9x7WeNiuqkGxuPwqeBrm+8O78irHPiJJWklxJhcuNct2CyAk80QEDgL25Ve2zsX+zmjME+MjMkyRs4ZVRlIJNimpYcswtxqq6/C2knd3X3ck7Utx52xs76vsafDSTdrLHh5JXYkliA5kzd4k5Qe6Cfw1HtDbjbK2XgiIg7lY0KlioBMbSObgG/eFvWk7fTdwQQzzibFdoCkZaaVW7ZXtcC3eIFzo34DpbWo97NhQx4eJkExMhiCyPNmRc+pvGTe1hxtbhVIf1HDPS436nS/B/qWeGSv4HbZm1RtnZ2KjdFjkuUC3uAwAkhfXlnH/SaVt9sRm2Nstw1pE7JdD31IhOtuIIaMetDt6N2cKsWKWFHWXB9iWZ2zCRZQDex0BFzwtqvjV/ePdvBpg5ZUhVCIonR0d2kzObWdDcBDoL3/Fwy1Vf1LG9Oz9Trx5qvPm0Tsy3D+8e8EOO2G7GSNZmVC0eYBu0jkUuFQm9jlJHgRXM8PhMMwvJsnEkHUSQSyOCOtmRlHW16a59iYeTBhhh1jP1FcSJ1uPtFF2RjwN/+7wrmYiRXLLiEjbibrKCCeWaNGv51p6fqY5rpVWwucHHkZi2AT7u2IvAGG3xsaX95cRAzp2D4xtDf6yUNtfu5CemtEExeJHDaijyxGJHw7OhO22lazSYsYmw0HayuR/7qC1aChUqnOCCb89R41ahbMDpYjkb+/hVmJQVyuARy8PI0LICQtF8LhfsrgcBmPqf+fhVc4ACxDG1+BH50QXEHLluba6ctaDZGCXa0gNXcpOtU8cmV18QDwI4+flxq4KjCdX3c3TgTZQxIh7bEmI4pQcxvKoaSFQqEHTRbDjr1rfeG85kEuEU3aU5D2pS8f1uOJx9oFvaPDd0Wz9uTzBVU3T+kJ8NCcNJ/hgt2b5cxUE3KEX9m5NiASL2tbgVwmIgkAyYqAhrA5igdAALFQQDcFFFj58qGiLdtbjFdcjQMdI6qqXWMI6LI5Ase0kKSOjOCQIoweAv2nBcthY3owCS7LkbExojKpm0t3XDFls443By35hj1rleP20yTBVmWOIx95kVCVYZ+AAub3tbo54XvTluhjJNpSKGMhwkHZGQuxPbTJYoAlyqICM5UcSEvxtQhPVVR5DO1dysYNx93kwsTMQBJKbtfkgJ7NPcb+bGm/CTBIxIxsoBJJ5BRreqkq94i3E0vb7Y90gigiPelck3/AAJqw8CWK+gatHCBixvJNRXkrbJ2vJM00jJiQpkIXLHE4AA0W9ib2I01qeTafZ6u5jXjebCnysTHINdelbbG2PjYowIZUW4zGN7mzHib2trar+JXaJiYMIy2U8bWOh1p8MOKSTlp/wB/9GfJnywm41dOvpi/xBOz9vRyRyMkkb/aC5QOALBpACr6i4jI9a12MoYuzhs4IJKnXvai49/uoTh8NPED2scYuy2IAsTlkGtueot51HtIGKGSaN8syxxsGFi3elQPcHQg6ix092lpVibS4DqeTeqHqJtNFYg+Q+BIrjv0t4ZhjEkawV4gFGl+4TmBA4e0Kb9nfSIFUDFRG/DtIdQfOP2l9M3pSV9J0WIbFhpInAKXjUd6ydSFJykm/Gx08KTLJGUbQXCUZU0UNj74YjDqIxkkQWVA41XXQKw1I8DfwtVvF7zY2TNcqLm66XKkcLNpb1vSzs45nHhrRd3NKeWa2TDpRRO1MVG+dndm43cB7eIJuB6UZ2dvzjDcXDW4d3n00NqouoNT4JrL1sTQ70l5DoTDeI25PJZnazWt3eXM2PXxoWwrxpb1qrGlzySlvJllFLgL7obdXCDFFjZ3itF3cw7RQ2XMOlyONXNr70xnH4fFoJDkUB4mFspswYISejnpqPHSDclo/wC/rPnMRwUzOEIDkI8ZIUtpmte16cN4MFg5W2jI4ieS5bMz2kU/VoGw4jCm5DSZlOUEk3HK1ZZdFilkeV8tU/saousklHSJO9G3MPNEIcOkgXtpJ3MhW+aS91UAnu94+4casf24cTtDCywQu8iJHH2dxmdkzlrHgAQ3PhbWug47BYOGZO0TBph4+0QBhHlLmWPtVCnuq6xAA3Bdhe2U60L2bt/AQPCqvh1WIQWdVUsSfrMMxLgFm7giY3/EDzq8ejxxSj9v/LkDySbv+bCPvDvQ00bwOpDLinmDNJmKe0BFa3BcxA1tpwovvlicRNAk0mAWLtmQxyiTPJci6DIBdSyjQEC9Gdn734cQYY5h24jKnLhzeN/q7iQ91LEPOEYAXHM2ArbB70wDLO8E5nbsGkVcO10aOPsHIlvldcpLoLCxDXPe0kejwxaaXG63fmr8/BHlk/Ir7S2/i8Us0ZwpKzMhyiOQlXS0d08SUCnxBHWqmKwGOxnZ/wB1kYxRrhwVicXCErZifvA5r8LG+gpzffoo3+BMyrKvfdVRmh+r9nLdWbRzKO0AOhubkXqjtLfRjmKxvlEeJXWWH/NSJUkZI2tmVomNgNA5sTc1fH0+LHWlVX7UVlNvlgrFDa2JhSFopGR2KC6qrO0WYlXYkElezY62uUPEiocJhtpzxt2YLIQuCYfZC6qwQJY6lVaUAyDhn48aMr9IDu5eLBMzM7XIdjdLzsqAKmjA4l+90A050v4be84VVhXDQpJEUaMyZi8b2i7VgjWt2nZK1uWZrGxqLBiSpRXvwiOcvcK4fdjaksXYdtGIVKoFMwCMto2QqUBzoRLHY6+0OdJE+EkBdexgcrcNmkCyAqSDoJlJ1FuBvannZu9mPnVjhYICiAd1SCY1VUQAK0oYgdkp4HUdKB43Yk2d5MTsuadpWeTNG7pbMwYhVQMCAWNr/i8BTYQjH6VRVuygNjzf/blOn3ZZiPMETn51n9jTWB/s6Pl3jNLl48R/ebW9akfA4MKc2zNop3Abhjx173ei9mrS7OwhW/8AZO0Se61gz5T4huxvY8fWr0AHzYFwpEgwOFTixEqvIwGuUASSynlotgeelCMOw43Guo1p7wOyWJP1fd9iTZlOJmkZdRpdJMi8R150pb6YGWKe+IeAzyAtJHCRaE6BY2Ve6py24X8zxIaID58Rrx0rxZgaHW4dOvTnWwv+v141Wg0SY975f1p+jV9ALDyoTKdDRLD+yKhDbeDCiLFZQTl+zPwAPyNEnwcf4F9Reh29EwfEBl5qnzNFZjpRAa7PiXNcgADwAru+70MYw8YiN0Khgw+8SLknob8uVrcq4BhGuW8Db4CjuxN9J8AcoAkhJBMbG1ieJRvuk9NR4X1qyZEduQnnSFvXt6MY3sxlLxp3GLZVVlJvma2lmJGl72taiWD36gmhMkItJrZJiIxcWzd8nK1s19D7q0lwP1cmd44y8rghlOYxKxGe76XXUsWGpJ8rjNk7aUvf8Sd6WO3B7mmxdszmKPtWytIwJZWZWRCwKlmY6BsxIXSwsLagUcVHB720MQi2tm/u7REjRgGaEm97jjpbWkTePZPalphBOhQRu0KLYsntB1KkqxUXFgAQRyBFB8BvCpU4d5FSBnzBxceOYKb2NtdBxOvWpjnBt6Vyzp48eDLhTbSdbvzfn+cfmdAmwTIJc+MbER5GsrLELHRlcNGoJKkeR1pe2rJnw7oT3syqB65mPl3f+oUMixGy4XDieYkG+gJHiCMvAjQ1cnjNjqNNCep4aVryQUdjkKTYo4N8yjmCL+lr1cmSMx2ZsgOgIOtzw4G4oFs/HKjMj6ZWZeAsQCbakGx9KvYlBJHYEgX0OnHr3Rc1ypQakdWGVOHyC8Fhwksig3C2ANrXB8PSrpodsgm73N9QL+V6IGnswGHhVXFY5obAAENc6+Fv61YY1U2lhmdQRxW+nn/4qEI/7df8K1q23ZOi0LPjWpNHSiWFH2ux4ot/1yrVdosb91QB4ePnQ69T4Qa+dxr46UQDmuLbEwJLiJpZSAwGeRmsMxHdDHT2Re3SisOHwgT/AAMzWGpdrX/ipO2X/hR6ng3lqx5U04M5l8xalyCjbe+cR4P7CIR3dAWUtdQbm4N9LkBb+NW9zCpwcRZI2e7gsyKzGzta7EX0Fh6VDvAmbBSD9nN/CCazcZ74S1/Zdx77N/uql+kv5DOPkSyho4m14GNDpa3C3UirGxdiYd1ZTDGucEHIuTRtPu2vpQyWItLx4Lp4XJufgKPbE0e3QVW6Ct2cv2FeNVs8qc2AkddeZspFjRfYeFld1b6jHiywaQFpQC65cpV+0vcgyofRbcKE4kfazoOUkij0JH5Uc3NSHOi/XJMM+RRbtVSzsEz92UEWJS9uB7pFaYcimX9qbMwFpTidn4zAMACJY7vErW9nMuZe8D+H1FV8LDs3KDBtnFxsF1DM62OlgO6unHnyroxwePjSUxYqHEqQNJo8hIKjXtodD/Br1qtM2MaECTZ+GkHZtYriB4cni8OtMogkSxldE3hDd1luW0sL2U3lPH86thbQA/8AqOxyDuBteAGUfbXottmG4BbYiqGYE2OFN7gaDKb30NTYaFfqq5dhi+RQzEYUXsRqCXzHnyHGpRAHiMLgAL4rb2Im5FY5GYNrYWUdpQne3ZcBwbHZ+DkEMLLJJi5e7IbkoY8jAMy/aq1xYCx6V0fYss6qow2yYoTYd95IY1BI7x+xV2NyDy51tvFs6eaJxj8VDhoSjoFhkKoxIJtLJMNQLAgLl4Ne99BRD5zVra1hNYtzr1rDblVCGH51gk6itWW3OsZL1CF7GH7aO/IL8GNG5Wv5VlZRAylsl/bblnPHyFQbTYtbT2jf0GgHxrKyoQ7NuYRBgYE7xCgSvlKOrdoWaRbEXzgEXW+ltDfQtbBWXI9xG6lQCCp73Pw5el6ysrD1Unrkn/jx96f7FMb18gzY2zTh5JFY3iBIhF3Y98k2DElVC2yKAFtfnegW29nxIl0M6mWUl1vGTnIDXYlDbSxJvYWPrlZVMeeeOUlH+bAWyr3/AHKuBsLZsRJbSzZ4V0Nv2ATx+FDdutlYskkJQqCS8ymTNbXuqNfO9ZWV0e7OS3f5fsdTF/T4Sx6rfFnJ3YkljxNyfXWvY8Y6qyqxCtxH64elZWVDCi/sI6P5j9fCiN6ysqrIamoySxsDYeHGsrKAAbtKJSe4GJ5njeh1ZWVcJlSfdPpXlZUIHsK1oYz4f1NMOy30086yspUgLkJ4s58PKttTFNb+AgfOhG5OIBMoX2SsZtw17wJ/XSvayqr6WXfKDYmJe6k6XFHNgsTIST92srKqwx5OZ4xv75ih/wDsTfzvTjuXMO3Pa4ZpVyrfIgkWwVvue0faGmU/1ysrRDkW+RzlwOzSr9kfqjtYgRl8I5NuHZ9zN4gqeFWo9hSiLubQxVuzY2PYOLdAWhvb1v41lZTSEe09k4vsVP18m2Q6wRcfZ1ygda22ds/GthRfGoFC6ZcMoblbMzOwI8lHLUcDlZUIWdn7LxTIofHNl0v2cMaNbMbjOc1jbmALVL9Tw0UgcyTYiS9ljedpjc80hZsoYfiAFhm1AvWVlB8kPn/fDDGPHYlCjIe2dwrWDBZD2iA5SR7LjgaCMt+FZWVRkNLVqT0rKyoE/9k="/>
          <p:cNvSpPr>
            <a:spLocks noChangeAspect="1" noChangeArrowheads="1"/>
          </p:cNvSpPr>
          <p:nvPr/>
        </p:nvSpPr>
        <p:spPr bwMode="auto">
          <a:xfrm>
            <a:off x="2057400" y="121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>
            <a:spLocks noChangeAspect="1"/>
          </p:cNvSpPr>
          <p:nvPr/>
        </p:nvSpPr>
        <p:spPr>
          <a:xfrm>
            <a:off x="838200" y="381000"/>
            <a:ext cx="74275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What This Survey Tool is </a:t>
            </a:r>
            <a:r>
              <a:rPr lang="en-US" sz="4800" b="1" i="1" dirty="0" smtClean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Not</a:t>
            </a:r>
            <a:endParaRPr lang="en-US" sz="4800" b="1" i="1" dirty="0" smtClean="0">
              <a:solidFill>
                <a:srgbClr val="003300"/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latin typeface="+mj-lt"/>
                <a:ea typeface="+mj-ea"/>
                <a:cs typeface="+mj-cs"/>
              </a:rPr>
              <a:t>The citizen stewardship index will NOT </a:t>
            </a:r>
            <a:r>
              <a:rPr lang="en-US" sz="2800" u="sng" dirty="0">
                <a:latin typeface="+mj-lt"/>
                <a:ea typeface="+mj-ea"/>
                <a:cs typeface="+mj-cs"/>
              </a:rPr>
              <a:t>verify implementation</a:t>
            </a:r>
            <a:r>
              <a:rPr lang="en-US" sz="2800" dirty="0">
                <a:latin typeface="+mj-lt"/>
                <a:ea typeface="+mj-ea"/>
                <a:cs typeface="+mj-cs"/>
              </a:rPr>
              <a:t> of behaviors or practices per Bay Program protocols.  Other tools like the Smart Tracker exist for this purpose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.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It will NOT answer </a:t>
            </a:r>
            <a:r>
              <a:rPr lang="en-US" sz="2800" u="sng" dirty="0" smtClean="0">
                <a:latin typeface="+mj-lt"/>
                <a:ea typeface="+mj-ea"/>
                <a:cs typeface="+mj-cs"/>
              </a:rPr>
              <a:t>why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questions.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It will NOT measure </a:t>
            </a:r>
            <a:r>
              <a:rPr lang="en-US" sz="2800" u="sng" dirty="0" smtClean="0">
                <a:latin typeface="+mj-lt"/>
                <a:ea typeface="+mj-ea"/>
                <a:cs typeface="+mj-cs"/>
              </a:rPr>
              <a:t>public policy preferences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.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It will not measure </a:t>
            </a:r>
            <a:r>
              <a:rPr lang="en-US" sz="2800" u="sng" dirty="0" smtClean="0">
                <a:latin typeface="+mj-lt"/>
                <a:ea typeface="+mj-ea"/>
                <a:cs typeface="+mj-cs"/>
              </a:rPr>
              <a:t>perceptions and attitudes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, except those that directly drive stewardship behavior.</a:t>
            </a:r>
            <a:endParaRPr lang="en-US" sz="2800" dirty="0" smtClean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3286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GBgXFxcYFxwcFxwaGhwcFxcYGhUaHCggGBwlHBccITEhJSksLi4uGCAzODMtNygtLisBCgoKDg0OGxAQGy8kHyUwLC4tLCw0LCwsLCwsLCwsLCwvLCwsLCwsLC80LCwsLCwsLCwsLCwsNCwsLCwsLCwsLP/AABEIAKgBLAMBIgACEQEDEQH/xAAcAAACAgMBAQAAAAAAAAAAAAAFBgMEAAIHAQj/xABHEAACAQIDBQUEBwUHAwMFAAABAgMAEQQSIQUGMUFREyJhcYEykaGxBxQjQlLB8GJykrLRFSQzQ4LC4aLS8RaTo1NVY2SD/8QAGQEAAgMBAAAAAAAAAAAAAAAAAQMAAgQF/8QAMBEAAgIBAwMDAQcEAwAAAAAAAAECEQMSITEEE0EiUWEycYGhscHR8AUjQpGi4fH/2gAMAwEAAhEDEQA/AEV4lPFVPmBUbYOP8C+gt8q22fh2nXPHJYXI7663sDyzdasHZE4/zIj/ABf9lZHlhF05Dlim1aiUTs2I/d+J/rWjbIj/AGh6/wBRVrF4eWJC7mPKLXIzcyANLdTVaHHhvvR+rhT/ANVqvGWpXF2VlHS6kqIm2Kn4m9bH8qjfYY/GPVf+avHE+MXpNGf91SMJB/lP6C/youbXLAo3wCG2CeTJ8RUbbBf9k/6j+Yo2C/8A9KXz7NrfKvPrAHHMPNSPyqdxk0oAPsSQfd9zD+tRNsmQfcb3X+VMoxS/iFbDEL+Ie+j3H7E0oU2wDj7rDzU1EcOfCnRZfGvc1Tu/BNAk9gfCtexPSnZ0U8VX1AqFsJH+BfdR7qBpYnGM9DXmU9Kb22bEfufE/wBa0Oyoz+Iev9aPcRNLFK1e2pnbYyfib4H8qibYg5OPVf8AmjriDSxeAr2jjbDPJl9xFRnYbfs/xH8xR1IlAcUX2bu/NJGZsjLh1IzSmwGrBTkuRnbXgK8TZDBhmU5bi+o4V1/dvBxYvAIikh4i3PQtc3uvQ0rNl0rYbhxqb9Ry7ae7BjhOIjkDwiwuylJMxIGXLqCbG9w1rA0EUV2PbGwuwwOJMzAxCN8kY0UOwGQgHn2mWx5Ec71yFIT4UcGRyW4ephGEqiSRrViNaiVDU8amnmRlmJKMbJwWdgKFQV076IpIu0mEioWyKyFgCRlJDZb8CcwvbpV1srMuR+A7u3ucGUEgUS2huUhsAtwTbTTzN+VHNjbViClLgZSQKh29t5UAyXYggmw6UdUrFdvD29Te5xXe/ZBw2IkiJvlIsQLXBAYG3kRSrOtOO++2vrOIeSwANgOtlFrnx0pQnkqrQ3F8FKRarSLVqSSq0j1U0oquKjYVM71EzUGMImFa1uxrS9QI8bq4c9mQQQQTcGtyTeh021ZIMQ5SxUhQynge6PcdePzq3gsWknsmx5qeP/IrlZMc9TyPhm6OSOlQXKINtk9g2p4r8xS1ambbw+xP7y0tgVs6X6PvM2f6iOQaU9JiXAAvwHQUjyDSnZhSutSajfyM6ZtN0brjXvxHuoDtra84mOWaVNF0WRgOF+ANFgNPEGlzbB+3f/T/ACrS+khHW9vBfqJycd2bpt3EjQTNbxCt/MDTFuhtDte2+sRxzWyZbxoLXz34Jrew91J9qZtzF7sviyfJv610lCLfBjcnQ0pDhCBfCp5gC9ats/An/JYeTMPk9YFrW1M7aK6mYdkYMnQzKPB2/MmtDsDCnhPMvnY/7K2jFelaHaiHUyJt24/u4s/6kU/0qltPYxhiaX6xG4W2gXU3YL+PxvUmL2nFG+VmN7agAm3uoOuLEuMSzXj1Cg8PYN+6f2r0uUIcDYanu+CFcZ5e4j5E14Md4X8ifzFbbU2ayyv2cbFNCMoJAuNRp43oewpThToeoxkrRfGNH4TUgxq9D8P60LFYTQ0g7aC0cgc5Re58Kd/oskK9vGfx/AqD82+NJuwMLa8h4EWHv1HnoKbfo9kGeU82fX3D8gKz5XyhkMaSTLH0qYpg0UWchGUsRfQkNYedvzpJX0py+mOHXDN07RffkI+RrnqpenYktJlzN6gkYh+Ee4Vgw6/hHuoaoq1gsRkkVuQN/wDn86duhAZweyEJUsQqm+ovcWtp059fdVsYVY3Chjp94fMV5BLnVSpJAYXN76eIJsBcLqdLiqe2cUAoKOpbMQcuo53N/dw0qmPJLVRfNghouh92VvDh4BfI0jDmQNfU/wBKj2t9I7OMscCJ0LsW+AC2rmuHxrKePGp5sYWIJAuBYcelvyrQ37mCOGlSJ9rZpXZ2K3Y3NhYdNBQeXBN4e+rcmM8PjULYwdDVHJj4wS4B8mCfp8RVWXBP0Puox9aXx91afWl6/ChqY1IAvhmHI+41AyGmb6wv4hXnaqeYoaiwrFDXmU0zNGp5KfQV42ET8A91HUErbX/xn8x/KKpW6aHlVnab3lZhezWKki1xYa61XFCC9K+wkvqYRw0kmIUwki4GcMeOhAsSP3uPhQ2eBkbKwsf1qOoonu4PtW/cP8y0bxGHWQZXFxy6jyPKs08yxT01sPji1xu9xNkGlO7rSztLYzpcr306jiPMfmKapBSurnGSi4v3/QZ08XFtMrKLMaWdsLbEOP3f5VpomFmFLW2Red/9P8q1Ok+v7idR9P3lG1Nm5CdyX94fKljJTZuOAIpidAGBJ6DLr8q6ceTEw+5Cgk6AAknoBxNCsHtyJ3yd5SdFLDQn0OnrUO0t4ImjkRQ5LKyg2AGotfU3t6UtwsAynoQfcb1J5d9h+PBa9Q+onGt8tDxvDh/xN/A39K9/9QYf8Z/gb+lM1x9xXbn7A7amylM+c3YNa6Djcd0a8gbDx4+j3u+iLFZYkQ24AA/Gwv8AGhWzo0dROGvGwYE9LG3A68vhU+xtqJm9lyt7ZxawJNlv0vXK6qctXpOj0kIyXr/0TbaiVbsVGg9pRltbjmUaEW56VzveJgZ2KiwIX17o19a6RjNpxlyln0tfNltrroL3I9KVPpEwCxSQZFIvGbjllzHJr6t7hR6fLOS0yL5cUISuPn9BSQV7DGWZVHEm1aqwopsGNTmbiwYAeAINz5/0rRJ0mxNcBvFQrFGFW4GUE+fWi30aQEqXP3nNvS3/ADS5vBixlI8AB8qeNzIDHFEOguf9WtY99G/kbKtdLwefS/F/d4W6SgehRvzArmCiur/St3sIgHEyr/K1cxiwMhBIFx8K0YpJR3MWWLctivpzrV2voBx0FWZMI4UsV0Gp4cOF7etEN1MGJJb5Q1rBb3HeJ0OnGwB99MeRKOoUsUnLTQy7OwAw2DZzYyMMkdxeztwIv01b0pL2vhexlyEk6Kw66jXXzBp23zmyvh4OGTvtb8TG2b4NS9vlAC0T8ypB9DcfM1mwTalv5s1dRjTg68UAA3CrDvb3fmaqCPXjwq3MwKJYAEFwT19kj3Xrc2c+iJnqMmsIrXQ0Cx4WFRtWzCvBQCaFa0IqUmtGqENRHXuSvKHO5Btc+80QnSdn4GOXZ6h1BsoIPMHKBcHlShjtjvHcjvp1HEeY/MfCumbTiCxOUtlezqBwAYi/xvQBRXFw9ROE5e18HUz4ItRXmuRY3YF3c/sj4n/ijxGtUtqTLhyrqgu5Ie2lwNR4XqzhMYkuqHlqDxHmKbmbn/cS2FYqj6L3LHAHypT2Ztd4wAe+nQ8R5H8vlTg690+R+VIUfCm9HGM1JSXt+pTqJOLTQ3riElQMhvYi45jzFLu1R9u/+n+UVVjcqbqbHw/WtEMThJHUYjLdXF2y/dI7puOndven48KxSu9mJnkeSPG5Sq/snGNHmHFCRnQ8GHMH0qherOD5+laZOkVwK5pMaoMfgmZVWEBmKqLxroSbC5v1NE5dkwG94o/4QPlSPFJlZXHFWVh5qQR8qacRvNFkuobPbRSOfi3C1WhNNeoblxSTWmyssuzzyA/0yflXuXZ3h/8ALSyqWFYRVO58Id2flj7s2VFiywkGI6214g20v5m/kKuTsw7JYVjvcMysSB4DTzpY2HhpUh7Sx7Nm7vS6nK1+l/jlNGY8TE7L2hAK2AYgajxvz0rDlg1O2bMDjVL+UH01S0gXtB+G5W19ONB97t5WQonZ5+4rFrkW4jL7OugB9avCZVv2eU5ugGp9KNPgXaBEAOe40JHDXU9NKZ0eOTk5LZC+tyY4xSatnNU3qFtYtf3x/wBtRrtHt3AijOc6BF7zE9QANa6Rht15CTmKADxJ/KlnZ2/2GgZVELMFY5plCXbU6qvHLY9QTlU2roTxNqpSOWssYu4x3+0L7qblRkl8WqvKP8ltVS/AsODk9dQLaXOoco9nIl8gsDrbkPLoPCqmIxAljTF4Vw4tmFuEifeXX2W08LEC/CppNsx2GVwWZA6qAcxBF1NuQNrX4X0verz6aMsemJSOaSlqYqfSKrOIIxqTJoL2ucp+Fr0LwMuQBDGb21sQfD8qX8TtSbFzduTYhvs1+6o5D+vmaO4fGBs5tYnU63sTqdbDma4eRtKjs9PFS9QL3seIIAmjZtVINxobkX5ajh1ox9HOE1B6anzOvysKV96cYCyoVBMeue+puBYW9KMbt76YbDwPmz57d1Qt72HDNwq+iTxJRXInJOPebk+EV96sQZMdMQbqpVPKwH+69Vt5J80MV+IYg+6m47rJ3nDWZtSb3DEm5J8zSHvBODJ2a6hCbnlfTn4UcMlKSS8Fc0dGN35Bq6mp3TuA9GI94Fv5TVRmINeQpJIwRWOpAtfT3Vv+Tm1eyJa1ING9rbrSYeLtCxYDUi3LmRQRfO9UhOMlaGTxSg6kjzNWpNbvatDarlDwmtMtbGsBqAPAbVA+GUkm51qwSa0y1AnX9oxr2SoqHRgmUG/dHeHjyt60tyte5sF8BoKZNu41cwkiIN15frpSpisUkQvKct+vHUX4cTob1xJQfhcnczSQH3sHcj/ePypfidlYMpKsOBFHN48SkkcbIwYZiNPLgRyNAwa6nSr+0k/k5Gd+u0MWztvhhllGViLBh7JPiOXy8qWgpGhBBGhB4jzFbZrEHoRTlt7CRsjOwGZQbNz04A9RfketVbhgmkl9X6f+lkpZY7vgT3iNvOruy8NiGsIu00uRYnzOnA+6tthQdviFj1y/e8hqa7ZsvaECxFUBsg1AS2g0FjzFWz5tG1FsGDWtTOIJH2khjbLHKdFNrKx/Cy/dY9Rp4VgwzxFldSp0t0PHUHgaZfpASKZBicOVJRgJMrKWF9FLFCQNR1PGh+08UJYYnBBOoPnYX+NVWSTrbZ7P4YyGJRyV7figZatJNK3tTt9HW76SZsVMuZY/8NTwLD71udjoB116U/HBydIflmoRtgrY+5WKnAbKIkOoaS4JHUIBf32pr2Z9G0K6zyPKei/Zr8CW+Ip2luHjHM3J9zX+JHuFSt4VujhhH5ObPqckvgB4jCJhkRFT7EAIAdRbhlYnj5njS1jtjrJM/wBWIUgBssnAk2JVH1J0I4j1roFgwIIuDoQeFQYPBKlwLjXQ8TY8Qeovr6edMnDHkjUluKhlyY3cWIWHgkjyM6FnDqOyUguTqwUAGw9k3JIAAJp/wuI7RFcAjhoRZhrqCOFVMHBCSzDKHaTMdbNfVfS4J08T1q5AmUlQLAjQfu90/DLVMOFYoV5GdRn7s78FnLbTkTY+ViPyr572lsZsJiTBIua2sdyQHTirAgi+nEDgbivoMnVf1w/80B2/s8SqAY1cWtYgEllCslieBILpca98dKs8ansJboVvov2tHFC0MsgAknPY2bVSVGYHW66ger+NS7x7djw0OKw79lJPHrCTYnLOeNuTISTYcsvKkLGYBTNIsLMLOyC+jgElULDlqAGGhB5aigUcRuQRYjQjoRx+NJ7rjHSFKw9sDHLl7NiFbkWOh8L8j50f243ZWky6EDW2hJ1tSQydPjWrkhGUsxU2ut/w8Le81z59MpS1Jm/H1jjDS19hcx2MzBiGuW9r9dKFxmtIxYeB/KstoD6fAVojFJUjLKTk7Y3Rb2TNh1w97FRlDg6lBwB8QNL9KFBgOVDYZLEEVbxEwIFuf6tVFjUXsgynKVW+CMyXuPEUV3aD9qDGqvY2N2y62ue98L0ElsBc/iHDpRzd7EiMnXIw8TY34HTiL/Chl+h0XwJa1Y0YzamJlQxtGjAXVirC57oNgMtuDHUfhbQUiYfQAHiNPdTfjcQYos91U66KxsW1C929tSenAmlGFWNyeJN/fqT76V062Y/q+UrJCK1tWzL51Ps/A9tdRIqyfdVr97ybr4U9tJWzLGLk6RWy1qV8akxWGkiNpEZPMaHyPA+lRgipdgaa2Zqa8Br116VqL/oUQH0G+6kcc9o1CxkX65eVhfj+vChH0ibrROoxHZs2VURxHbMEQmzDMbWANmtrYDpRbBbS7IqshLK1sr6cTyfx8edMSEMtuN+vP0q3Yira8jXlk6T8HzhtaGMv3IuzXu2BOp9qx0Y8PHXWqRw69PiaePpF3Mkw9pYFeSEk+zxiIswB5leNm8LHWxZcwexZ5Y1kRAysL3DKPSxNL0yWw+DxybtIp4LZ8bZs4c2GgXmSba+FTbXmdVMYLMpPFtT42Y6+GtZFHIhPcYcVItY35jz/AKVtt3BSxOEkR4xa4Dixs2t/D/il6bluTJpinpL/ANHCRCWQSqrIyhTmFwQeI1ror4iKM2iiCplPs9mq6ag2LDoOVcb2TjWw8yuozfdK/iDch48CPGuk7M2/g3JkDtE8gGZQLM3AcANeHEdKR1ON6r8DuknDTpfKJt8NpLJgZ1Cj2X1XVdNRqNNDYedcphdlXT2b8D1tqfd8qb/pA2yzCPDopjjPeN/aIUjKD0F9bcdB5UoIC18oJA10HIaXpvTRqFsR1U/7np8BDYeBkxUyxggAnvG3BR7R/XMiu3YHDLHEkaaKrRqB5EOQfQ/9NJP0WbJtG0zD/EOVf3F9o+pv7hT5hSMysebSP6AWrq4IaVZiyZJS5ZpiJ/tr/gVR/FIAfhf3VeOjEeooBiMVwsB33DOwPAKcwW1ulj60bkkvYj09adONULTJbVuorVTet1pYRNuRnDcQxB870zYJ7xxM3G7AnqO9/QUP2vb6ygK3DZfXXnRpo9AANA2lOyStICRozG+n3Rf5f0qlsrE3Re0PtAHN48deQ4Ciccep8wP176VN78Hlw0igkBELePKw+PwpTlUWyVbRyCfFgYmaTDnLaSUItvaia6W155TqDyOmo1rKc13LFix1JN28yTqfPwqOaPLI1+OYn36j51IsoAseHI9OoPhzHr1rDd7jWa2raFspDZVaxDZWF1NtcrLzB4Ec71qTrXt6gAhvJttsWVJjjQXJAUc7G5voLkW5chVHCYEdmb/eB9AeFvgagU6jzPwFqMYHCSOgyKSANT/5qr2RZP3F3KVYg8RUwq1tLCG97EMBqLcapxo34Tx6GrIgQwewZ5kzRwyOgPFVuDY2IX8ZvpZbm+lM+w92xiAVfMGXQZR3h4e+qG6W82NwzJHCrSqWIWBlYglzchctmBub8dDc8zXV9yVxEUEnbxWnmmefKsMyoplbMytJ2bcCTwuAABfnS5wlPZOhuKcYcqzk+9W7skJUrnaNB37nvD9oj3jwoDhmA0ze+uzfSps/E4nDBkVVMRvIolJLrqLIhQF7aNyNmIsSK4gVN9RRhBxjTdlcklKVpUEG4cbitYnZTdGKnqND7xVASFG6j9fGiOcEXHCi0VTHTd7bsU6iLEhDJ7IzqLSX0vfk3I0J3x3a+r2ljUiMnKRe+VuVj+E/A+eixiGtYnqNenjTlt/aats+JA+bNkYa30B1v4gi1uIrO4OE048M2d1ZcbU+Vw/Ing1mW/SvUNZl/V60GM6/upDbBIrgWy3YNwu3eNyeI1NZu1vdaZsOzB1BPZsTZyoOnH2tOuvnSIdtt2RXNaFDZEH3rcCSNW14Dyoa+DdZo4yrfWpCCBcd0HhbXibE66cqb3LdJbIOilfln0lgMSr6hha1/G/AaetaNsnDtqYo7nj3Rrxvfxvf3muZ7MGMiJKMJgCRlbjbiLSjS9tLEcaY9ib5QyxkuSliVufZzLoQJB3Wt4GrJp8BnCUdpIMHc7CmRJAhGRsyqD3b8eYvxF+PL0qPfPdmPF4eSPKna5LxSMO8rA3AzWvbkfAmrOB25E6lkkRsnt2INujeKnrRPCPnJbkQP18qlFFRxnYX0W4ozxNMY1jR1ZrPmYhSGsoHC9rXNrUeggijx2JRVTIXLINNHYksq9ASCbcrX510kuI0djwQMx8hc/KuMbGzyYtJXe/afZyd1i129p1GuRQMpudAEFxltSM2JTWk39Dicm5eEX9t7n/WmlkJysqARnkDnFjYfd4g6cGvypE3f2CZ2lhLPFIilrixFgQCrC4J46W0ruOygqxvGJM5BBIY94BuBIvcKcul+lVcXGvaaKoZgMzAAE3Nzc8/8NffTcODRFRZn6uu7KmabLwwhiVVFlRQoHQaD5Vs5tYDj2IH8bkX9ymrDr3D+uFD8TIFnLE2VMNGx9GlJ+FdCBhkC8bjVVrAEsL5R90qCY7g/vKQfSruxMS5yIfu8T+yBp87elLWxdvRyxEzRkNfPGpB0ViTcE+1diTm/atyo7sjbMQuGvGTwzCwPrTZ7oERoik1tU4NUcE4IzAgg86uCsrRcD7yCzxOBqD77EED4mim1b9hNlJVuykKkaEHIbEHkQbVR3gjusbdHUe//wAUWxKXVx1Uj3ijJ+lEE/c7YbYvAnEPjMaJLyCy4ghbr7OhBPTnQP6Odn/2hJKmKnxLBYwwAmbW5sb3vcaim36GJc2z3HSdx6GONv8Acas7i7hts+VpDiBLmiMZURZNcyNmvnP4SLeNYtxtHOp91g+1XwMOih7Zm7xVModmJ5m3DqbCn5txtkI6YZ2/vDrdQZiJW494IDl+6dMvI6aVBsqLLvJir84Aw/gw4/JqW/pCmMe2kkvbKcM48lKn5g0CAPe3dmTB4rsBeQPYwtaxYMcoU8swbQ+h0vXQv/SGy8BAhx5DO1lLs0li3EhEQ6KOpHDiavfSLhl+sbLkYezjY4/42VvnGKD/AEu4Ez4rZ0OYL2rSxhiLgMzQrw9RQIAPpG3QTBiOfDEnDynLYtmysRmWz/eVlBtfpxNxa59FO7GHxSTyYmMSBWREuWFjYlvZIvfMnuqxvju1jYNnESYxZMPAIlEKwhdMyxqc983dzX15CpNgmTD7vtLArGaSYSIApJJWZI72GpGWK9TyQT97dlLg9oPHb7EOsig8OyYhst+Nh3k692ugfSRuTAmDaXCwrG8Jztlv3o+D3ueQ73kp60P+mbACbD4fGopF1yOCLMFkGePMDqMpzC3V6cMXtwJPgVexhxkTob8O0tG0V/Bg7rbmWXpRII21sJh8Phdk4xR2BYxiaWId/vRXdvZa5GVzwPE6a0Ug3rwLHu7ZxCH8MkcQH/yYUH41Jv3sw4XZMKqdcJiUeInWyh5Fiv1IV1B8QapYXbG13HsbMxQ//HICfe0gHwokDUW8sP3NsYT/APoIv9siVx76QMGiY1mjngnWYCYvAAIw7Fg65RI9jdc3tffro8s2OP8AibAwz+IaE/kaQPpDaTtIe02emB7rWVMtpNRcnKoHdvb/AFVGQUZlvaruw5BdoyBr3l08NR8j76qmqruQbgkEHQjjVWrREMckQLIuUat05D/kij28uz4YooVWKNWYliVUAmwA1NvGlLd3aijEKcQxyad48vMDlRzfzHdpKnYyDKiDVSCCXudLcRYCs0oy7iRpi4rE35BmNhAS4AGo4etD7/q9RJiJL5WcsLcKn/XCnpUZ2N2Nw6R4gH78gJUcg2paw62/OmzZGEjm7OQxo0iAAORdlI0OvUGufttc4jFIyRNmU90Bhz7t9VsOgvzNMUW1ZMHBJiSFZHmKhe8XDDOHzKwW2qEcTwoYsmiKjk5/U13DVJx4H0Q8b6g8QeB8xz5e6q2OnMKqoUZbgCx4AmwAHO1b7QjnBcQz4NnjOVlkzx62DWzZjfQ8vEcRXPdq7yYyGZFxEQQsQQTcoVJF2Q3toPdcXp7nG9i7mlu7/wBMv72QuZYez7vausVxo12dBoR1DXI4d0dK7dgx3RauPYDHx47FYeNY3XsJBPmuCLRg2zDldio48665s5uNG090Zcta3RW3ge0Eoyhswy5TwYNYMOI+6TzHmKUsLsw4V2ijQuScypGyBgL2uGlYd2+nE+zY0y7VnYzZVD2QFiUaMHMTlUWkPS54etVpJGt3hKRro+Hjk48f8M9aolcrUqomHJmi32+OHx+Tf4mYeAKD/dzCxCXuUbNbPpmRjfLfnb2tKGxm8znkD7rdz5rf1q/h8QO+eOUC4ETxcF4ZXPSw00oZh5AJZIzx7gJ5aCxPqfnWqKt+4mdr6tmELcvD56/nQ3aM0ccj9o4TtIlgS+t5HEojUAftEe6it9WNtL6dOFcx+lzaZTEYdV4xlZyPFTZPk3vqzlpTF8sY8bsgoqqF7qZQttRZRb5VIMOCtmW55Vdm2kpjEl+61iLakg6i3nx9arqXYZn+yTp94+ZrVba3KcBHAIEjyjXXl1PKr+Ek7oA9/L0qnBAMt3IRBwBNtPE8vKrOHxUbew6t+6bj3ikSRZEW3m7kY6yLRhTc0v7fe5hX9rN7rVJtDebDwHLJJ3xxVQWYeduHrVZbRTYVyUvoRFsNOnScfyKP9tBtwNozHazxPNK6/wB4UK8jsvdJIsrG2gWh24+08UpxZwsmHiiDCWRpwbBTnsQRoLAG9/CosJs3FwbTiyyxLNP2sqSqM0Zzq7PZSOYvp4iuTPqsUZOLlut39lX+W5oUJNJ0Me8m01wm34pXNkaJFkPIK4ePMT0BAY/u0U353HkxmMgniZMmVElzGxCqxbMtgcxKsRbT2R1uEDbsUuIMWIxmJXvSPhmfswAgiZtSFtcXJ8daOxti8LPhsDFtF8sga47JT2ahSyZe0zaNYgAEWtVX1mFOr93w/wDHnwHtyf8APcK/TRtYJ9VjQjtVk+sD9nJ3UJHizG37hovtrAptnBQzYeQRyKwdCb9x7WeNiuqkGxuPwqeBrm+8O78irHPiJJWklxJhcuNct2CyAk80QEDgL25Ve2zsX+zmjME+MjMkyRs4ZVRlIJNimpYcswtxqq6/C2knd3X3ck7Utx52xs76vsafDSTdrLHh5JXYkliA5kzd4k5Qe6Cfw1HtDbjbK2XgiIg7lY0KlioBMbSObgG/eFvWk7fTdwQQzzibFdoCkZaaVW7ZXtcC3eIFzo34DpbWo97NhQx4eJkExMhiCyPNmRc+pvGTe1hxtbhVIf1HDPS436nS/B/qWeGSv4HbZm1RtnZ2KjdFjkuUC3uAwAkhfXlnH/SaVt9sRm2Nstw1pE7JdD31IhOtuIIaMetDt6N2cKsWKWFHWXB9iWZ2zCRZQDex0BFzwtqvjV/ePdvBpg5ZUhVCIonR0d2kzObWdDcBDoL3/Fwy1Vf1LG9Oz9Trx5qvPm0Tsy3D+8e8EOO2G7GSNZmVC0eYBu0jkUuFQm9jlJHgRXM8PhMMwvJsnEkHUSQSyOCOtmRlHW16a59iYeTBhhh1jP1FcSJ1uPtFF2RjwN/+7wrmYiRXLLiEjbibrKCCeWaNGv51p6fqY5rpVWwucHHkZi2AT7u2IvAGG3xsaX95cRAzp2D4xtDf6yUNtfu5CemtEExeJHDaijyxGJHw7OhO22lazSYsYmw0HayuR/7qC1aChUqnOCCb89R41ahbMDpYjkb+/hVmJQVyuARy8PI0LICQtF8LhfsrgcBmPqf+fhVc4ACxDG1+BH50QXEHLluba6ctaDZGCXa0gNXcpOtU8cmV18QDwI4+flxq4KjCdX3c3TgTZQxIh7bEmI4pQcxvKoaSFQqEHTRbDjr1rfeG85kEuEU3aU5D2pS8f1uOJx9oFvaPDd0Wz9uTzBVU3T+kJ8NCcNJ/hgt2b5cxUE3KEX9m5NiASL2tbgVwmIgkAyYqAhrA5igdAALFQQDcFFFj58qGiLdtbjFdcjQMdI6qqXWMI6LI5Ase0kKSOjOCQIoweAv2nBcthY3owCS7LkbExojKpm0t3XDFls443By35hj1rleP20yTBVmWOIx95kVCVYZ+AAub3tbo54XvTluhjJNpSKGMhwkHZGQuxPbTJYoAlyqICM5UcSEvxtQhPVVR5DO1dysYNx93kwsTMQBJKbtfkgJ7NPcb+bGm/CTBIxIxsoBJJ5BRreqkq94i3E0vb7Y90gigiPelck3/AAJqw8CWK+gatHCBixvJNRXkrbJ2vJM00jJiQpkIXLHE4AA0W9ib2I01qeTafZ6u5jXjebCnysTHINdelbbG2PjYowIZUW4zGN7mzHib2trar+JXaJiYMIy2U8bWOh1p8MOKSTlp/wB/9GfJnywm41dOvpi/xBOz9vRyRyMkkb/aC5QOALBpACr6i4jI9a12MoYuzhs4IJKnXvai49/uoTh8NPED2scYuy2IAsTlkGtueot51HtIGKGSaN8syxxsGFi3elQPcHQg6ix092lpVibS4DqeTeqHqJtNFYg+Q+BIrjv0t4ZhjEkawV4gFGl+4TmBA4e0Kb9nfSIFUDFRG/DtIdQfOP2l9M3pSV9J0WIbFhpInAKXjUd6ydSFJykm/Gx08KTLJGUbQXCUZU0UNj74YjDqIxkkQWVA41XXQKw1I8DfwtVvF7zY2TNcqLm66XKkcLNpb1vSzs45nHhrRd3NKeWa2TDpRRO1MVG+dndm43cB7eIJuB6UZ2dvzjDcXDW4d3n00NqouoNT4JrL1sTQ70l5DoTDeI25PJZnazWt3eXM2PXxoWwrxpb1qrGlzySlvJllFLgL7obdXCDFFjZ3itF3cw7RQ2XMOlyONXNr70xnH4fFoJDkUB4mFspswYISejnpqPHSDclo/wC/rPnMRwUzOEIDkI8ZIUtpmte16cN4MFg5W2jI4ieS5bMz2kU/VoGw4jCm5DSZlOUEk3HK1ZZdFilkeV8tU/saousklHSJO9G3MPNEIcOkgXtpJ3MhW+aS91UAnu94+4casf24cTtDCywQu8iJHH2dxmdkzlrHgAQ3PhbWug47BYOGZO0TBph4+0QBhHlLmWPtVCnuq6xAA3Bdhe2U60L2bt/AQPCqvh1WIQWdVUsSfrMMxLgFm7giY3/EDzq8ejxxSj9v/LkDySbv+bCPvDvQ00bwOpDLinmDNJmKe0BFa3BcxA1tpwovvlicRNAk0mAWLtmQxyiTPJci6DIBdSyjQEC9Gdn734cQYY5h24jKnLhzeN/q7iQ91LEPOEYAXHM2ArbB70wDLO8E5nbsGkVcO10aOPsHIlvldcpLoLCxDXPe0kejwxaaXG63fmr8/BHlk/Ir7S2/i8Us0ZwpKzMhyiOQlXS0d08SUCnxBHWqmKwGOxnZ/wB1kYxRrhwVicXCErZifvA5r8LG+gpzffoo3+BMyrKvfdVRmh+r9nLdWbRzKO0AOhubkXqjtLfRjmKxvlEeJXWWH/NSJUkZI2tmVomNgNA5sTc1fH0+LHWlVX7UVlNvlgrFDa2JhSFopGR2KC6qrO0WYlXYkElezY62uUPEiocJhtpzxt2YLIQuCYfZC6qwQJY6lVaUAyDhn48aMr9IDu5eLBMzM7XIdjdLzsqAKmjA4l+90A050v4be84VVhXDQpJEUaMyZi8b2i7VgjWt2nZK1uWZrGxqLBiSpRXvwiOcvcK4fdjaksXYdtGIVKoFMwCMto2QqUBzoRLHY6+0OdJE+EkBdexgcrcNmkCyAqSDoJlJ1FuBvannZu9mPnVjhYICiAd1SCY1VUQAK0oYgdkp4HUdKB43Yk2d5MTsuadpWeTNG7pbMwYhVQMCAWNr/i8BTYQjH6VRVuygNjzf/blOn3ZZiPMETn51n9jTWB/s6Pl3jNLl48R/ebW9akfA4MKc2zNop3Abhjx173ei9mrS7OwhW/8AZO0Se61gz5T4huxvY8fWr0AHzYFwpEgwOFTixEqvIwGuUASSynlotgeelCMOw43Guo1p7wOyWJP1fd9iTZlOJmkZdRpdJMi8R150pb6YGWKe+IeAzyAtJHCRaE6BY2Ve6py24X8zxIaID58Rrx0rxZgaHW4dOvTnWwv+v141Wg0SY975f1p+jV9ALDyoTKdDRLD+yKhDbeDCiLFZQTl+zPwAPyNEnwcf4F9Reh29EwfEBl5qnzNFZjpRAa7PiXNcgADwAru+70MYw8YiN0Khgw+8SLknob8uVrcq4BhGuW8Db4CjuxN9J8AcoAkhJBMbG1ieJRvuk9NR4X1qyZEduQnnSFvXt6MY3sxlLxp3GLZVVlJvma2lmJGl72taiWD36gmhMkItJrZJiIxcWzd8nK1s19D7q0lwP1cmd44y8rghlOYxKxGe76XXUsWGpJ8rjNk7aUvf8Sd6WO3B7mmxdszmKPtWytIwJZWZWRCwKlmY6BsxIXSwsLagUcVHB720MQi2tm/u7REjRgGaEm97jjpbWkTePZPalphBOhQRu0KLYsntB1KkqxUXFgAQRyBFB8BvCpU4d5FSBnzBxceOYKb2NtdBxOvWpjnBt6Vyzp48eDLhTbSdbvzfn+cfmdAmwTIJc+MbER5GsrLELHRlcNGoJKkeR1pe2rJnw7oT3syqB65mPl3f+oUMixGy4XDieYkG+gJHiCMvAjQ1cnjNjqNNCep4aVryQUdjkKTYo4N8yjmCL+lr1cmSMx2ZsgOgIOtzw4G4oFs/HKjMj6ZWZeAsQCbakGx9KvYlBJHYEgX0OnHr3Rc1ypQakdWGVOHyC8Fhwksig3C2ANrXB8PSrpodsgm73N9QL+V6IGnswGHhVXFY5obAAENc6+Fv61YY1U2lhmdQRxW+nn/4qEI/7df8K1q23ZOi0LPjWpNHSiWFH2ux4ot/1yrVdosb91QB4ePnQ69T4Qa+dxr46UQDmuLbEwJLiJpZSAwGeRmsMxHdDHT2Re3SisOHwgT/AAMzWGpdrX/ipO2X/hR6ng3lqx5U04M5l8xalyCjbe+cR4P7CIR3dAWUtdQbm4N9LkBb+NW9zCpwcRZI2e7gsyKzGzta7EX0Fh6VDvAmbBSD9nN/CCazcZ74S1/Zdx77N/uql+kv5DOPkSyho4m14GNDpa3C3UirGxdiYd1ZTDGucEHIuTRtPu2vpQyWItLx4Lp4XJufgKPbE0e3QVW6Ct2cv2FeNVs8qc2AkddeZspFjRfYeFld1b6jHiywaQFpQC65cpV+0vcgyofRbcKE4kfazoOUkij0JH5Uc3NSHOi/XJMM+RRbtVSzsEz92UEWJS9uB7pFaYcimX9qbMwFpTidn4zAMACJY7vErW9nMuZe8D+H1FV8LDs3KDBtnFxsF1DM62OlgO6unHnyroxwePjSUxYqHEqQNJo8hIKjXtodD/Br1qtM2MaECTZ+GkHZtYriB4cni8OtMogkSxldE3hDd1luW0sL2U3lPH86thbQA/8AqOxyDuBteAGUfbXottmG4BbYiqGYE2OFN7gaDKb30NTYaFfqq5dhi+RQzEYUXsRqCXzHnyHGpRAHiMLgAL4rb2Im5FY5GYNrYWUdpQne3ZcBwbHZ+DkEMLLJJi5e7IbkoY8jAMy/aq1xYCx6V0fYss6qow2yYoTYd95IY1BI7x+xV2NyDy51tvFs6eaJxj8VDhoSjoFhkKoxIJtLJMNQLAgLl4Ne99BRD5zVra1hNYtzr1rDblVCGH51gk6itWW3OsZL1CF7GH7aO/IL8GNG5Wv5VlZRAylsl/bblnPHyFQbTYtbT2jf0GgHxrKyoQ7NuYRBgYE7xCgSvlKOrdoWaRbEXzgEXW+ltDfQtbBWXI9xG6lQCCp73Pw5el6ysrD1Unrkn/jx96f7FMb18gzY2zTh5JFY3iBIhF3Y98k2DElVC2yKAFtfnegW29nxIl0M6mWUl1vGTnIDXYlDbSxJvYWPrlZVMeeeOUlH+bAWyr3/AHKuBsLZsRJbSzZ4V0Nv2ATx+FDdutlYskkJQqCS8ymTNbXuqNfO9ZWV0e7OS3f5fsdTF/T4Sx6rfFnJ3YkljxNyfXWvY8Y6qyqxCtxH64elZWVDCi/sI6P5j9fCiN6ysqrIamoySxsDYeHGsrKAAbtKJSe4GJ5njeh1ZWVcJlSfdPpXlZUIHsK1oYz4f1NMOy30086yspUgLkJ4s58PKttTFNb+AgfOhG5OIBMoX2SsZtw17wJ/XSvayqr6WXfKDYmJe6k6XFHNgsTIST92srKqwx5OZ4xv75ih/wDsTfzvTjuXMO3Pa4ZpVyrfIgkWwVvue0faGmU/1ysrRDkW+RzlwOzSr9kfqjtYgRl8I5NuHZ9zN4gqeFWo9hSiLubQxVuzY2PYOLdAWhvb1v41lZTSEe09k4vsVP18m2Q6wRcfZ1ygda22ds/GthRfGoFC6ZcMoblbMzOwI8lHLUcDlZUIWdn7LxTIofHNl0v2cMaNbMbjOc1jbmALVL9Tw0UgcyTYiS9ljedpjc80hZsoYfiAFhm1AvWVlB8kPn/fDDGPHYlCjIe2dwrWDBZD2iA5SR7LjgaCMt+FZWVRkNLVqT0rKyoE/9k="/>
          <p:cNvSpPr>
            <a:spLocks noChangeAspect="1" noChangeArrowheads="1"/>
          </p:cNvSpPr>
          <p:nvPr/>
        </p:nvSpPr>
        <p:spPr bwMode="auto">
          <a:xfrm>
            <a:off x="2057400" y="121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>
            <a:spLocks noChangeAspect="1"/>
          </p:cNvSpPr>
          <p:nvPr/>
        </p:nvSpPr>
        <p:spPr>
          <a:xfrm>
            <a:off x="838200" y="381000"/>
            <a:ext cx="7427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>Questionnaire Structure</a:t>
            </a:r>
            <a:endParaRPr lang="en-US" sz="4800" b="1" dirty="0" smtClean="0">
              <a:solidFill>
                <a:srgbClr val="0033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4680" y="1716643"/>
            <a:ext cx="7970335" cy="420115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Introduction and Screening</a:t>
            </a:r>
          </a:p>
          <a:p>
            <a:pPr marL="466725" indent="-466725">
              <a:spcBef>
                <a:spcPts val="1800"/>
              </a:spcBef>
              <a:buFont typeface="+mj-lt"/>
              <a:buAutoNum type="arabicPeriod"/>
            </a:pPr>
            <a:r>
              <a:rPr lang="en-US" sz="3200" dirty="0" smtClean="0">
                <a:solidFill>
                  <a:srgbClr val="002060"/>
                </a:solidFill>
              </a:rPr>
              <a:t>Stewardship Behaviors</a:t>
            </a:r>
          </a:p>
          <a:p>
            <a:pPr marL="466725" indent="-466725">
              <a:spcBef>
                <a:spcPts val="1800"/>
              </a:spcBef>
              <a:buFont typeface="+mj-lt"/>
              <a:buAutoNum type="arabicPeriod"/>
            </a:pPr>
            <a:r>
              <a:rPr lang="en-US" sz="3200" dirty="0" smtClean="0">
                <a:solidFill>
                  <a:srgbClr val="002060"/>
                </a:solidFill>
              </a:rPr>
              <a:t>Cues to Individual Engagement</a:t>
            </a:r>
          </a:p>
          <a:p>
            <a:pPr marL="466725" indent="-466725">
              <a:spcBef>
                <a:spcPts val="1800"/>
              </a:spcBef>
              <a:buFont typeface="+mj-lt"/>
              <a:buAutoNum type="arabicPeriod"/>
            </a:pPr>
            <a:r>
              <a:rPr lang="en-US" sz="3200" dirty="0" smtClean="0">
                <a:solidFill>
                  <a:srgbClr val="002060"/>
                </a:solidFill>
              </a:rPr>
              <a:t>Volunteerism</a:t>
            </a:r>
          </a:p>
          <a:p>
            <a:pPr marL="466725" indent="-466725">
              <a:spcBef>
                <a:spcPts val="1800"/>
              </a:spcBef>
              <a:buFont typeface="+mj-lt"/>
              <a:buAutoNum type="arabicPeriod"/>
            </a:pPr>
            <a:r>
              <a:rPr lang="en-US" sz="3200" dirty="0" smtClean="0">
                <a:solidFill>
                  <a:srgbClr val="002060"/>
                </a:solidFill>
              </a:rPr>
              <a:t>Civic Engagement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480866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>
              <a:spcBef>
                <a:spcPts val="0"/>
              </a:spcBef>
            </a:pPr>
            <a:r>
              <a:rPr lang="en-US" sz="2800" dirty="0" smtClean="0">
                <a:solidFill>
                  <a:srgbClr val="00B050"/>
                </a:solidFill>
                <a:latin typeface="Arial Black" pitchFamily="34" charset="0"/>
                <a:ea typeface="+mn-ea"/>
                <a:cs typeface="+mn-cs"/>
              </a:rPr>
              <a:t>Citizen Stewardship Indicator</a:t>
            </a:r>
            <a:br>
              <a:rPr lang="en-US" sz="2800" dirty="0" smtClean="0">
                <a:solidFill>
                  <a:srgbClr val="00B050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n-US" sz="2800" i="1" dirty="0" smtClean="0">
                <a:solidFill>
                  <a:srgbClr val="0070C0"/>
                </a:solidFill>
                <a:latin typeface="Arial Black" pitchFamily="34" charset="0"/>
                <a:ea typeface="+mn-ea"/>
                <a:cs typeface="+mn-cs"/>
              </a:rPr>
              <a:t>Virginia</a:t>
            </a:r>
            <a:endParaRPr lang="en-US" sz="2800" i="1" dirty="0">
              <a:solidFill>
                <a:srgbClr val="0070C0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466953"/>
              </p:ext>
            </p:extLst>
          </p:nvPr>
        </p:nvGraphicFramePr>
        <p:xfrm>
          <a:off x="361950" y="1689100"/>
          <a:ext cx="84201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33800" y="894418"/>
            <a:ext cx="2667000" cy="523220"/>
          </a:xfrm>
          <a:prstGeom prst="rect">
            <a:avLst/>
          </a:prstGeom>
          <a:solidFill>
            <a:srgbClr val="FFCCFF">
              <a:alpha val="60000"/>
            </a:srgb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Arial" charset="0"/>
              </a:rPr>
              <a:t>SAMPLE</a:t>
            </a:r>
            <a:endParaRPr lang="en-US" sz="28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05600" y="6019800"/>
            <a:ext cx="1981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00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GBgXFxcYFxwcFxwaGhwcFxcYGhUaHCggGBwlHBccITEhJSksLi4uGCAzODMtNygtLisBCgoKDg0OGxAQGy8kHyUwLC4tLCw0LCwsLCwsLCwsLCwvLCwsLCwsLC80LCwsLCwsLCwsLCwsNCwsLCwsLCwsLP/AABEIAKgBLAMBIgACEQEDEQH/xAAcAAACAgMBAQAAAAAAAAAAAAAFBgMEAAIHAQj/xABHEAACAQIDBQUEBwUHAwMFAAABAgMAEQQSIQUGMUFREyJhcYEykaGxBxQjQlLB8GJykrLRFSQzQ4LC4aLS8RaTo1NVY2SD/8QAGQEAAgMBAAAAAAAAAAAAAAAAAQMAAgQF/8QAMBEAAgIBAwMDAQcEAwAAAAAAAAECEQMSITEEE0EiUWEycYGhscHR8AUjQpGi4fH/2gAMAwEAAhEDEQA/AEV4lPFVPmBUbYOP8C+gt8q22fh2nXPHJYXI7663sDyzdasHZE4/zIj/ABf9lZHlhF05Dlim1aiUTs2I/d+J/rWjbIj/AGh6/wBRVrF4eWJC7mPKLXIzcyANLdTVaHHhvvR+rhT/ANVqvGWpXF2VlHS6kqIm2Kn4m9bH8qjfYY/GPVf+avHE+MXpNGf91SMJB/lP6C/youbXLAo3wCG2CeTJ8RUbbBf9k/6j+Yo2C/8A9KXz7NrfKvPrAHHMPNSPyqdxk0oAPsSQfd9zD+tRNsmQfcb3X+VMoxS/iFbDEL+Ie+j3H7E0oU2wDj7rDzU1EcOfCnRZfGvc1Tu/BNAk9gfCtexPSnZ0U8VX1AqFsJH+BfdR7qBpYnGM9DXmU9Kb22bEfufE/wBa0Oyoz+Iev9aPcRNLFK1e2pnbYyfib4H8qibYg5OPVf8AmjriDSxeAr2jjbDPJl9xFRnYbfs/xH8xR1IlAcUX2bu/NJGZsjLh1IzSmwGrBTkuRnbXgK8TZDBhmU5bi+o4V1/dvBxYvAIikh4i3PQtc3uvQ0rNl0rYbhxqb9Ry7ae7BjhOIjkDwiwuylJMxIGXLqCbG9w1rA0EUV2PbGwuwwOJMzAxCN8kY0UOwGQgHn2mWx5Ec71yFIT4UcGRyW4ephGEqiSRrViNaiVDU8amnmRlmJKMbJwWdgKFQV076IpIu0mEioWyKyFgCRlJDZb8CcwvbpV1srMuR+A7u3ucGUEgUS2huUhsAtwTbTTzN+VHNjbViClLgZSQKh29t5UAyXYggmw6UdUrFdvD29Te5xXe/ZBw2IkiJvlIsQLXBAYG3kRSrOtOO++2vrOIeSwANgOtlFrnx0pQnkqrQ3F8FKRarSLVqSSq0j1U0oquKjYVM71EzUGMImFa1uxrS9QI8bq4c9mQQQQTcGtyTeh021ZIMQ5SxUhQynge6PcdePzq3gsWknsmx5qeP/IrlZMc9TyPhm6OSOlQXKINtk9g2p4r8xS1ambbw+xP7y0tgVs6X6PvM2f6iOQaU9JiXAAvwHQUjyDSnZhSutSajfyM6ZtN0brjXvxHuoDtra84mOWaVNF0WRgOF+ANFgNPEGlzbB+3f/T/ACrS+khHW9vBfqJycd2bpt3EjQTNbxCt/MDTFuhtDte2+sRxzWyZbxoLXz34Jrew91J9qZtzF7sviyfJv610lCLfBjcnQ0pDhCBfCp5gC9ats/An/JYeTMPk9YFrW1M7aK6mYdkYMnQzKPB2/MmtDsDCnhPMvnY/7K2jFelaHaiHUyJt24/u4s/6kU/0qltPYxhiaX6xG4W2gXU3YL+PxvUmL2nFG+VmN7agAm3uoOuLEuMSzXj1Cg8PYN+6f2r0uUIcDYanu+CFcZ5e4j5E14Md4X8ifzFbbU2ayyv2cbFNCMoJAuNRp43oewpThToeoxkrRfGNH4TUgxq9D8P60LFYTQ0g7aC0cgc5Re58Kd/oskK9vGfx/AqD82+NJuwMLa8h4EWHv1HnoKbfo9kGeU82fX3D8gKz5XyhkMaSTLH0qYpg0UWchGUsRfQkNYedvzpJX0py+mOHXDN07RffkI+RrnqpenYktJlzN6gkYh+Ee4Vgw6/hHuoaoq1gsRkkVuQN/wDn86duhAZweyEJUsQqm+ovcWtp059fdVsYVY3Chjp94fMV5BLnVSpJAYXN76eIJsBcLqdLiqe2cUAoKOpbMQcuo53N/dw0qmPJLVRfNghouh92VvDh4BfI0jDmQNfU/wBKj2t9I7OMscCJ0LsW+AC2rmuHxrKePGp5sYWIJAuBYcelvyrQ37mCOGlSJ9rZpXZ2K3Y3NhYdNBQeXBN4e+rcmM8PjULYwdDVHJj4wS4B8mCfp8RVWXBP0Puox9aXx91afWl6/ChqY1IAvhmHI+41AyGmb6wv4hXnaqeYoaiwrFDXmU0zNGp5KfQV42ET8A91HUErbX/xn8x/KKpW6aHlVnab3lZhezWKki1xYa61XFCC9K+wkvqYRw0kmIUwki4GcMeOhAsSP3uPhQ2eBkbKwsf1qOoonu4PtW/cP8y0bxGHWQZXFxy6jyPKs08yxT01sPji1xu9xNkGlO7rSztLYzpcr306jiPMfmKapBSurnGSi4v3/QZ08XFtMrKLMaWdsLbEOP3f5VpomFmFLW2Red/9P8q1Ok+v7idR9P3lG1Nm5CdyX94fKljJTZuOAIpidAGBJ6DLr8q6ceTEw+5Cgk6AAknoBxNCsHtyJ3yd5SdFLDQn0OnrUO0t4ImjkRQ5LKyg2AGotfU3t6UtwsAynoQfcb1J5d9h+PBa9Q+onGt8tDxvDh/xN/A39K9/9QYf8Z/gb+lM1x9xXbn7A7amylM+c3YNa6Djcd0a8gbDx4+j3u+iLFZYkQ24AA/Gwv8AGhWzo0dROGvGwYE9LG3A68vhU+xtqJm9lyt7ZxawJNlv0vXK6qctXpOj0kIyXr/0TbaiVbsVGg9pRltbjmUaEW56VzveJgZ2KiwIX17o19a6RjNpxlyln0tfNltrroL3I9KVPpEwCxSQZFIvGbjllzHJr6t7hR6fLOS0yL5cUISuPn9BSQV7DGWZVHEm1aqwopsGNTmbiwYAeAINz5/0rRJ0mxNcBvFQrFGFW4GUE+fWi30aQEqXP3nNvS3/ADS5vBixlI8AB8qeNzIDHFEOguf9WtY99G/kbKtdLwefS/F/d4W6SgehRvzArmCiur/St3sIgHEyr/K1cxiwMhBIFx8K0YpJR3MWWLctivpzrV2voBx0FWZMI4UsV0Gp4cOF7etEN1MGJJb5Q1rBb3HeJ0OnGwB99MeRKOoUsUnLTQy7OwAw2DZzYyMMkdxeztwIv01b0pL2vhexlyEk6Kw66jXXzBp23zmyvh4OGTvtb8TG2b4NS9vlAC0T8ypB9DcfM1mwTalv5s1dRjTg68UAA3CrDvb3fmaqCPXjwq3MwKJYAEFwT19kj3Xrc2c+iJnqMmsIrXQ0Cx4WFRtWzCvBQCaFa0IqUmtGqENRHXuSvKHO5Btc+80QnSdn4GOXZ6h1BsoIPMHKBcHlShjtjvHcjvp1HEeY/MfCumbTiCxOUtlezqBwAYi/xvQBRXFw9ROE5e18HUz4ItRXmuRY3YF3c/sj4n/ijxGtUtqTLhyrqgu5Ie2lwNR4XqzhMYkuqHlqDxHmKbmbn/cS2FYqj6L3LHAHypT2Ztd4wAe+nQ8R5H8vlTg690+R+VIUfCm9HGM1JSXt+pTqJOLTQ3riElQMhvYi45jzFLu1R9u/+n+UVVjcqbqbHw/WtEMThJHUYjLdXF2y/dI7puOndven48KxSu9mJnkeSPG5Sq/snGNHmHFCRnQ8GHMH0qherOD5+laZOkVwK5pMaoMfgmZVWEBmKqLxroSbC5v1NE5dkwG94o/4QPlSPFJlZXHFWVh5qQR8qacRvNFkuobPbRSOfi3C1WhNNeoblxSTWmyssuzzyA/0yflXuXZ3h/8ALSyqWFYRVO58Id2flj7s2VFiywkGI6214g20v5m/kKuTsw7JYVjvcMysSB4DTzpY2HhpUh7Sx7Nm7vS6nK1+l/jlNGY8TE7L2hAK2AYgajxvz0rDlg1O2bMDjVL+UH01S0gXtB+G5W19ONB97t5WQonZ5+4rFrkW4jL7OugB9avCZVv2eU5ugGp9KNPgXaBEAOe40JHDXU9NKZ0eOTk5LZC+tyY4xSatnNU3qFtYtf3x/wBtRrtHt3AijOc6BF7zE9QANa6Rht15CTmKADxJ/KlnZ2/2GgZVELMFY5plCXbU6qvHLY9QTlU2roTxNqpSOWssYu4x3+0L7qblRkl8WqvKP8ltVS/AsODk9dQLaXOoco9nIl8gsDrbkPLoPCqmIxAljTF4Vw4tmFuEifeXX2W08LEC/CppNsx2GVwWZA6qAcxBF1NuQNrX4X0verz6aMsemJSOaSlqYqfSKrOIIxqTJoL2ucp+Fr0LwMuQBDGb21sQfD8qX8TtSbFzduTYhvs1+6o5D+vmaO4fGBs5tYnU63sTqdbDma4eRtKjs9PFS9QL3seIIAmjZtVINxobkX5ajh1ox9HOE1B6anzOvysKV96cYCyoVBMeue+puBYW9KMbt76YbDwPmz57d1Qt72HDNwq+iTxJRXInJOPebk+EV96sQZMdMQbqpVPKwH+69Vt5J80MV+IYg+6m47rJ3nDWZtSb3DEm5J8zSHvBODJ2a6hCbnlfTn4UcMlKSS8Fc0dGN35Bq6mp3TuA9GI94Fv5TVRmINeQpJIwRWOpAtfT3Vv+Tm1eyJa1ING9rbrSYeLtCxYDUi3LmRQRfO9UhOMlaGTxSg6kjzNWpNbvatDarlDwmtMtbGsBqAPAbVA+GUkm51qwSa0y1AnX9oxr2SoqHRgmUG/dHeHjyt60tyte5sF8BoKZNu41cwkiIN15frpSpisUkQvKct+vHUX4cTob1xJQfhcnczSQH3sHcj/ePypfidlYMpKsOBFHN48SkkcbIwYZiNPLgRyNAwa6nSr+0k/k5Gd+u0MWztvhhllGViLBh7JPiOXy8qWgpGhBBGhB4jzFbZrEHoRTlt7CRsjOwGZQbNz04A9RfketVbhgmkl9X6f+lkpZY7vgT3iNvOruy8NiGsIu00uRYnzOnA+6tthQdviFj1y/e8hqa7ZsvaECxFUBsg1AS2g0FjzFWz5tG1FsGDWtTOIJH2khjbLHKdFNrKx/Cy/dY9Rp4VgwzxFldSp0t0PHUHgaZfpASKZBicOVJRgJMrKWF9FLFCQNR1PGh+08UJYYnBBOoPnYX+NVWSTrbZ7P4YyGJRyV7figZatJNK3tTt9HW76SZsVMuZY/8NTwLD71udjoB116U/HBydIflmoRtgrY+5WKnAbKIkOoaS4JHUIBf32pr2Z9G0K6zyPKei/Zr8CW+Ip2luHjHM3J9zX+JHuFSt4VujhhH5ObPqckvgB4jCJhkRFT7EAIAdRbhlYnj5njS1jtjrJM/wBWIUgBssnAk2JVH1J0I4j1roFgwIIuDoQeFQYPBKlwLjXQ8TY8Qeovr6edMnDHkjUluKhlyY3cWIWHgkjyM6FnDqOyUguTqwUAGw9k3JIAAJp/wuI7RFcAjhoRZhrqCOFVMHBCSzDKHaTMdbNfVfS4J08T1q5AmUlQLAjQfu90/DLVMOFYoV5GdRn7s78FnLbTkTY+ViPyr572lsZsJiTBIua2sdyQHTirAgi+nEDgbivoMnVf1w/80B2/s8SqAY1cWtYgEllCslieBILpca98dKs8ansJboVvov2tHFC0MsgAknPY2bVSVGYHW66ger+NS7x7djw0OKw79lJPHrCTYnLOeNuTISTYcsvKkLGYBTNIsLMLOyC+jgElULDlqAGGhB5aigUcRuQRYjQjoRx+NJ7rjHSFKw9sDHLl7NiFbkWOh8L8j50f243ZWky6EDW2hJ1tSQydPjWrkhGUsxU2ut/w8Le81z59MpS1Jm/H1jjDS19hcx2MzBiGuW9r9dKFxmtIxYeB/KstoD6fAVojFJUjLKTk7Y3Rb2TNh1w97FRlDg6lBwB8QNL9KFBgOVDYZLEEVbxEwIFuf6tVFjUXsgynKVW+CMyXuPEUV3aD9qDGqvY2N2y62ue98L0ElsBc/iHDpRzd7EiMnXIw8TY34HTiL/Chl+h0XwJa1Y0YzamJlQxtGjAXVirC57oNgMtuDHUfhbQUiYfQAHiNPdTfjcQYos91U66KxsW1C929tSenAmlGFWNyeJN/fqT76V062Y/q+UrJCK1tWzL51Ps/A9tdRIqyfdVr97ybr4U9tJWzLGLk6RWy1qV8akxWGkiNpEZPMaHyPA+lRgipdgaa2Zqa8Br116VqL/oUQH0G+6kcc9o1CxkX65eVhfj+vChH0ibrROoxHZs2VURxHbMEQmzDMbWANmtrYDpRbBbS7IqshLK1sr6cTyfx8edMSEMtuN+vP0q3Yira8jXlk6T8HzhtaGMv3IuzXu2BOp9qx0Y8PHXWqRw69PiaePpF3Mkw9pYFeSEk+zxiIswB5leNm8LHWxZcwexZ5Y1kRAysL3DKPSxNL0yWw+DxybtIp4LZ8bZs4c2GgXmSba+FTbXmdVMYLMpPFtT42Y6+GtZFHIhPcYcVItY35jz/AKVtt3BSxOEkR4xa4Dixs2t/D/il6bluTJpinpL/ANHCRCWQSqrIyhTmFwQeI1ror4iKM2iiCplPs9mq6ag2LDoOVcb2TjWw8yuozfdK/iDch48CPGuk7M2/g3JkDtE8gGZQLM3AcANeHEdKR1ON6r8DuknDTpfKJt8NpLJgZ1Cj2X1XVdNRqNNDYedcphdlXT2b8D1tqfd8qb/pA2yzCPDopjjPeN/aIUjKD0F9bcdB5UoIC18oJA10HIaXpvTRqFsR1U/7np8BDYeBkxUyxggAnvG3BR7R/XMiu3YHDLHEkaaKrRqB5EOQfQ/9NJP0WbJtG0zD/EOVf3F9o+pv7hT5hSMysebSP6AWrq4IaVZiyZJS5ZpiJ/tr/gVR/FIAfhf3VeOjEeooBiMVwsB33DOwPAKcwW1ulj60bkkvYj09adONULTJbVuorVTet1pYRNuRnDcQxB870zYJ7xxM3G7AnqO9/QUP2vb6ygK3DZfXXnRpo9AANA2lOyStICRozG+n3Rf5f0qlsrE3Re0PtAHN48deQ4Ciccep8wP176VN78Hlw0igkBELePKw+PwpTlUWyVbRyCfFgYmaTDnLaSUItvaia6W155TqDyOmo1rKc13LFix1JN28yTqfPwqOaPLI1+OYn36j51IsoAseHI9OoPhzHr1rDd7jWa2raFspDZVaxDZWF1NtcrLzB4Ec71qTrXt6gAhvJttsWVJjjQXJAUc7G5voLkW5chVHCYEdmb/eB9AeFvgagU6jzPwFqMYHCSOgyKSANT/5qr2RZP3F3KVYg8RUwq1tLCG97EMBqLcapxo34Tx6GrIgQwewZ5kzRwyOgPFVuDY2IX8ZvpZbm+lM+w92xiAVfMGXQZR3h4e+qG6W82NwzJHCrSqWIWBlYglzchctmBub8dDc8zXV9yVxEUEnbxWnmmefKsMyoplbMytJ2bcCTwuAABfnS5wlPZOhuKcYcqzk+9W7skJUrnaNB37nvD9oj3jwoDhmA0ze+uzfSps/E4nDBkVVMRvIolJLrqLIhQF7aNyNmIsSK4gVN9RRhBxjTdlcklKVpUEG4cbitYnZTdGKnqND7xVASFG6j9fGiOcEXHCi0VTHTd7bsU6iLEhDJ7IzqLSX0vfk3I0J3x3a+r2ljUiMnKRe+VuVj+E/A+eixiGtYnqNenjTlt/aats+JA+bNkYa30B1v4gi1uIrO4OE048M2d1ZcbU+Vw/Ing1mW/SvUNZl/V60GM6/upDbBIrgWy3YNwu3eNyeI1NZu1vdaZsOzB1BPZsTZyoOnH2tOuvnSIdtt2RXNaFDZEH3rcCSNW14Dyoa+DdZo4yrfWpCCBcd0HhbXibE66cqb3LdJbIOilfln0lgMSr6hha1/G/AaetaNsnDtqYo7nj3Rrxvfxvf3muZ7MGMiJKMJgCRlbjbiLSjS9tLEcaY9ib5QyxkuSliVufZzLoQJB3Wt4GrJp8BnCUdpIMHc7CmRJAhGRsyqD3b8eYvxF+PL0qPfPdmPF4eSPKna5LxSMO8rA3AzWvbkfAmrOB25E6lkkRsnt2INujeKnrRPCPnJbkQP18qlFFRxnYX0W4ozxNMY1jR1ZrPmYhSGsoHC9rXNrUeggijx2JRVTIXLINNHYksq9ASCbcrX510kuI0djwQMx8hc/KuMbGzyYtJXe/afZyd1i129p1GuRQMpudAEFxltSM2JTWk39Dicm5eEX9t7n/WmlkJysqARnkDnFjYfd4g6cGvypE3f2CZ2lhLPFIilrixFgQCrC4J46W0ruOygqxvGJM5BBIY94BuBIvcKcul+lVcXGvaaKoZgMzAAE3Nzc8/8NffTcODRFRZn6uu7KmabLwwhiVVFlRQoHQaD5Vs5tYDj2IH8bkX9ymrDr3D+uFD8TIFnLE2VMNGx9GlJ+FdCBhkC8bjVVrAEsL5R90qCY7g/vKQfSruxMS5yIfu8T+yBp87elLWxdvRyxEzRkNfPGpB0ViTcE+1diTm/atyo7sjbMQuGvGTwzCwPrTZ7oERoik1tU4NUcE4IzAgg86uCsrRcD7yCzxOBqD77EED4mim1b9hNlJVuykKkaEHIbEHkQbVR3gjusbdHUe//wAUWxKXVx1Uj3ijJ+lEE/c7YbYvAnEPjMaJLyCy4ghbr7OhBPTnQP6Odn/2hJKmKnxLBYwwAmbW5sb3vcaim36GJc2z3HSdx6GONv8Acas7i7hts+VpDiBLmiMZURZNcyNmvnP4SLeNYtxtHOp91g+1XwMOih7Zm7xVModmJ5m3DqbCn5txtkI6YZ2/vDrdQZiJW494IDl+6dMvI6aVBsqLLvJir84Aw/gw4/JqW/pCmMe2kkvbKcM48lKn5g0CAPe3dmTB4rsBeQPYwtaxYMcoU8swbQ+h0vXQv/SGy8BAhx5DO1lLs0li3EhEQ6KOpHDiavfSLhl+sbLkYezjY4/42VvnGKD/AEu4Ez4rZ0OYL2rSxhiLgMzQrw9RQIAPpG3QTBiOfDEnDynLYtmysRmWz/eVlBtfpxNxa59FO7GHxSTyYmMSBWREuWFjYlvZIvfMnuqxvju1jYNnESYxZMPAIlEKwhdMyxqc983dzX15CpNgmTD7vtLArGaSYSIApJJWZI72GpGWK9TyQT97dlLg9oPHb7EOsig8OyYhst+Nh3k692ugfSRuTAmDaXCwrG8Jztlv3o+D3ueQ73kp60P+mbACbD4fGopF1yOCLMFkGePMDqMpzC3V6cMXtwJPgVexhxkTob8O0tG0V/Bg7rbmWXpRII21sJh8Phdk4xR2BYxiaWId/vRXdvZa5GVzwPE6a0Ug3rwLHu7ZxCH8MkcQH/yYUH41Jv3sw4XZMKqdcJiUeInWyh5Fiv1IV1B8QapYXbG13HsbMxQ//HICfe0gHwokDUW8sP3NsYT/APoIv9siVx76QMGiY1mjngnWYCYvAAIw7Fg65RI9jdc3tffro8s2OP8AibAwz+IaE/kaQPpDaTtIe02emB7rWVMtpNRcnKoHdvb/AFVGQUZlvaruw5BdoyBr3l08NR8j76qmqruQbgkEHQjjVWrREMckQLIuUat05D/kij28uz4YooVWKNWYliVUAmwA1NvGlLd3aijEKcQxyad48vMDlRzfzHdpKnYyDKiDVSCCXudLcRYCs0oy7iRpi4rE35BmNhAS4AGo4etD7/q9RJiJL5WcsLcKn/XCnpUZ2N2Nw6R4gH78gJUcg2paw62/OmzZGEjm7OQxo0iAAORdlI0OvUGufttc4jFIyRNmU90Bhz7t9VsOgvzNMUW1ZMHBJiSFZHmKhe8XDDOHzKwW2qEcTwoYsmiKjk5/U13DVJx4H0Q8b6g8QeB8xz5e6q2OnMKqoUZbgCx4AmwAHO1b7QjnBcQz4NnjOVlkzx62DWzZjfQ8vEcRXPdq7yYyGZFxEQQsQQTcoVJF2Q3toPdcXp7nG9i7mlu7/wBMv72QuZYez7vausVxo12dBoR1DXI4d0dK7dgx3RauPYDHx47FYeNY3XsJBPmuCLRg2zDldio48665s5uNG090Zcta3RW3ge0Eoyhswy5TwYNYMOI+6TzHmKUsLsw4V2ijQuScypGyBgL2uGlYd2+nE+zY0y7VnYzZVD2QFiUaMHMTlUWkPS54etVpJGt3hKRro+Hjk48f8M9aolcrUqomHJmi32+OHx+Tf4mYeAKD/dzCxCXuUbNbPpmRjfLfnb2tKGxm8znkD7rdz5rf1q/h8QO+eOUC4ETxcF4ZXPSw00oZh5AJZIzx7gJ5aCxPqfnWqKt+4mdr6tmELcvD56/nQ3aM0ccj9o4TtIlgS+t5HEojUAftEe6it9WNtL6dOFcx+lzaZTEYdV4xlZyPFTZPk3vqzlpTF8sY8bsgoqqF7qZQttRZRb5VIMOCtmW55Vdm2kpjEl+61iLakg6i3nx9arqXYZn+yTp94+ZrVba3KcBHAIEjyjXXl1PKr+Ek7oA9/L0qnBAMt3IRBwBNtPE8vKrOHxUbew6t+6bj3ikSRZEW3m7kY6yLRhTc0v7fe5hX9rN7rVJtDebDwHLJJ3xxVQWYeduHrVZbRTYVyUvoRFsNOnScfyKP9tBtwNozHazxPNK6/wB4UK8jsvdJIsrG2gWh24+08UpxZwsmHiiDCWRpwbBTnsQRoLAG9/CosJs3FwbTiyyxLNP2sqSqM0Zzq7PZSOYvp4iuTPqsUZOLlut39lX+W5oUJNJ0Me8m01wm34pXNkaJFkPIK4ePMT0BAY/u0U353HkxmMgniZMmVElzGxCqxbMtgcxKsRbT2R1uEDbsUuIMWIxmJXvSPhmfswAgiZtSFtcXJ8daOxti8LPhsDFtF8sga47JT2ahSyZe0zaNYgAEWtVX1mFOr93w/wDHnwHtyf8APcK/TRtYJ9VjQjtVk+sD9nJ3UJHizG37hovtrAptnBQzYeQRyKwdCb9x7WeNiuqkGxuPwqeBrm+8O78irHPiJJWklxJhcuNct2CyAk80QEDgL25Ve2zsX+zmjME+MjMkyRs4ZVRlIJNimpYcswtxqq6/C2knd3X3ck7Utx52xs76vsafDSTdrLHh5JXYkliA5kzd4k5Qe6Cfw1HtDbjbK2XgiIg7lY0KlioBMbSObgG/eFvWk7fTdwQQzzibFdoCkZaaVW7ZXtcC3eIFzo34DpbWo97NhQx4eJkExMhiCyPNmRc+pvGTe1hxtbhVIf1HDPS436nS/B/qWeGSv4HbZm1RtnZ2KjdFjkuUC3uAwAkhfXlnH/SaVt9sRm2Nstw1pE7JdD31IhOtuIIaMetDt6N2cKsWKWFHWXB9iWZ2zCRZQDex0BFzwtqvjV/ePdvBpg5ZUhVCIonR0d2kzObWdDcBDoL3/Fwy1Vf1LG9Oz9Trx5qvPm0Tsy3D+8e8EOO2G7GSNZmVC0eYBu0jkUuFQm9jlJHgRXM8PhMMwvJsnEkHUSQSyOCOtmRlHW16a59iYeTBhhh1jP1FcSJ1uPtFF2RjwN/+7wrmYiRXLLiEjbibrKCCeWaNGv51p6fqY5rpVWwucHHkZi2AT7u2IvAGG3xsaX95cRAzp2D4xtDf6yUNtfu5CemtEExeJHDaijyxGJHw7OhO22lazSYsYmw0HayuR/7qC1aChUqnOCCb89R41ahbMDpYjkb+/hVmJQVyuARy8PI0LICQtF8LhfsrgcBmPqf+fhVc4ACxDG1+BH50QXEHLluba6ctaDZGCXa0gNXcpOtU8cmV18QDwI4+flxq4KjCdX3c3TgTZQxIh7bEmI4pQcxvKoaSFQqEHTRbDjr1rfeG85kEuEU3aU5D2pS8f1uOJx9oFvaPDd0Wz9uTzBVU3T+kJ8NCcNJ/hgt2b5cxUE3KEX9m5NiASL2tbgVwmIgkAyYqAhrA5igdAALFQQDcFFFj58qGiLdtbjFdcjQMdI6qqXWMI6LI5Ase0kKSOjOCQIoweAv2nBcthY3owCS7LkbExojKpm0t3XDFls443By35hj1rleP20yTBVmWOIx95kVCVYZ+AAub3tbo54XvTluhjJNpSKGMhwkHZGQuxPbTJYoAlyqICM5UcSEvxtQhPVVR5DO1dysYNx93kwsTMQBJKbtfkgJ7NPcb+bGm/CTBIxIxsoBJJ5BRreqkq94i3E0vb7Y90gigiPelck3/AAJqw8CWK+gatHCBixvJNRXkrbJ2vJM00jJiQpkIXLHE4AA0W9ib2I01qeTafZ6u5jXjebCnysTHINdelbbG2PjYowIZUW4zGN7mzHib2trar+JXaJiYMIy2U8bWOh1p8MOKSTlp/wB/9GfJnywm41dOvpi/xBOz9vRyRyMkkb/aC5QOALBpACr6i4jI9a12MoYuzhs4IJKnXvai49/uoTh8NPED2scYuy2IAsTlkGtueot51HtIGKGSaN8syxxsGFi3elQPcHQg6ix092lpVibS4DqeTeqHqJtNFYg+Q+BIrjv0t4ZhjEkawV4gFGl+4TmBA4e0Kb9nfSIFUDFRG/DtIdQfOP2l9M3pSV9J0WIbFhpInAKXjUd6ydSFJykm/Gx08KTLJGUbQXCUZU0UNj74YjDqIxkkQWVA41XXQKw1I8DfwtVvF7zY2TNcqLm66XKkcLNpb1vSzs45nHhrRd3NKeWa2TDpRRO1MVG+dndm43cB7eIJuB6UZ2dvzjDcXDW4d3n00NqouoNT4JrL1sTQ70l5DoTDeI25PJZnazWt3eXM2PXxoWwrxpb1qrGlzySlvJllFLgL7obdXCDFFjZ3itF3cw7RQ2XMOlyONXNr70xnH4fFoJDkUB4mFspswYISejnpqPHSDclo/wC/rPnMRwUzOEIDkI8ZIUtpmte16cN4MFg5W2jI4ieS5bMz2kU/VoGw4jCm5DSZlOUEk3HK1ZZdFilkeV8tU/saousklHSJO9G3MPNEIcOkgXtpJ3MhW+aS91UAnu94+4casf24cTtDCywQu8iJHH2dxmdkzlrHgAQ3PhbWug47BYOGZO0TBph4+0QBhHlLmWPtVCnuq6xAA3Bdhe2U60L2bt/AQPCqvh1WIQWdVUsSfrMMxLgFm7giY3/EDzq8ejxxSj9v/LkDySbv+bCPvDvQ00bwOpDLinmDNJmKe0BFa3BcxA1tpwovvlicRNAk0mAWLtmQxyiTPJci6DIBdSyjQEC9Gdn734cQYY5h24jKnLhzeN/q7iQ91LEPOEYAXHM2ArbB70wDLO8E5nbsGkVcO10aOPsHIlvldcpLoLCxDXPe0kejwxaaXG63fmr8/BHlk/Ir7S2/i8Us0ZwpKzMhyiOQlXS0d08SUCnxBHWqmKwGOxnZ/wB1kYxRrhwVicXCErZifvA5r8LG+gpzffoo3+BMyrKvfdVRmh+r9nLdWbRzKO0AOhubkXqjtLfRjmKxvlEeJXWWH/NSJUkZI2tmVomNgNA5sTc1fH0+LHWlVX7UVlNvlgrFDa2JhSFopGR2KC6qrO0WYlXYkElezY62uUPEiocJhtpzxt2YLIQuCYfZC6qwQJY6lVaUAyDhn48aMr9IDu5eLBMzM7XIdjdLzsqAKmjA4l+90A050v4be84VVhXDQpJEUaMyZi8b2i7VgjWt2nZK1uWZrGxqLBiSpRXvwiOcvcK4fdjaksXYdtGIVKoFMwCMto2QqUBzoRLHY6+0OdJE+EkBdexgcrcNmkCyAqSDoJlJ1FuBvannZu9mPnVjhYICiAd1SCY1VUQAK0oYgdkp4HUdKB43Yk2d5MTsuadpWeTNG7pbMwYhVQMCAWNr/i8BTYQjH6VRVuygNjzf/blOn3ZZiPMETn51n9jTWB/s6Pl3jNLl48R/ebW9akfA4MKc2zNop3Abhjx173ei9mrS7OwhW/8AZO0Se61gz5T4huxvY8fWr0AHzYFwpEgwOFTixEqvIwGuUASSynlotgeelCMOw43Guo1p7wOyWJP1fd9iTZlOJmkZdRpdJMi8R150pb6YGWKe+IeAzyAtJHCRaE6BY2Ve6py24X8zxIaID58Rrx0rxZgaHW4dOvTnWwv+v141Wg0SY975f1p+jV9ALDyoTKdDRLD+yKhDbeDCiLFZQTl+zPwAPyNEnwcf4F9Reh29EwfEBl5qnzNFZjpRAa7PiXNcgADwAru+70MYw8YiN0Khgw+8SLknob8uVrcq4BhGuW8Db4CjuxN9J8AcoAkhJBMbG1ieJRvuk9NR4X1qyZEduQnnSFvXt6MY3sxlLxp3GLZVVlJvma2lmJGl72taiWD36gmhMkItJrZJiIxcWzd8nK1s19D7q0lwP1cmd44y8rghlOYxKxGe76XXUsWGpJ8rjNk7aUvf8Sd6WO3B7mmxdszmKPtWytIwJZWZWRCwKlmY6BsxIXSwsLagUcVHB720MQi2tm/u7REjRgGaEm97jjpbWkTePZPalphBOhQRu0KLYsntB1KkqxUXFgAQRyBFB8BvCpU4d5FSBnzBxceOYKb2NtdBxOvWpjnBt6Vyzp48eDLhTbSdbvzfn+cfmdAmwTIJc+MbER5GsrLELHRlcNGoJKkeR1pe2rJnw7oT3syqB65mPl3f+oUMixGy4XDieYkG+gJHiCMvAjQ1cnjNjqNNCep4aVryQUdjkKTYo4N8yjmCL+lr1cmSMx2ZsgOgIOtzw4G4oFs/HKjMj6ZWZeAsQCbakGx9KvYlBJHYEgX0OnHr3Rc1ypQakdWGVOHyC8Fhwksig3C2ANrXB8PSrpodsgm73N9QL+V6IGnswGHhVXFY5obAAENc6+Fv61YY1U2lhmdQRxW+nn/4qEI/7df8K1q23ZOi0LPjWpNHSiWFH2ux4ot/1yrVdosb91QB4ePnQ69T4Qa+dxr46UQDmuLbEwJLiJpZSAwGeRmsMxHdDHT2Re3SisOHwgT/AAMzWGpdrX/ipO2X/hR6ng3lqx5U04M5l8xalyCjbe+cR4P7CIR3dAWUtdQbm4N9LkBb+NW9zCpwcRZI2e7gsyKzGzta7EX0Fh6VDvAmbBSD9nN/CCazcZ74S1/Zdx77N/uql+kv5DOPkSyho4m14GNDpa3C3UirGxdiYd1ZTDGucEHIuTRtPu2vpQyWItLx4Lp4XJufgKPbE0e3QVW6Ct2cv2FeNVs8qc2AkddeZspFjRfYeFld1b6jHiywaQFpQC65cpV+0vcgyofRbcKE4kfazoOUkij0JH5Uc3NSHOi/XJMM+RRbtVSzsEz92UEWJS9uB7pFaYcimX9qbMwFpTidn4zAMACJY7vErW9nMuZe8D+H1FV8LDs3KDBtnFxsF1DM62OlgO6unHnyroxwePjSUxYqHEqQNJo8hIKjXtodD/Br1qtM2MaECTZ+GkHZtYriB4cni8OtMogkSxldE3hDd1luW0sL2U3lPH86thbQA/8AqOxyDuBteAGUfbXottmG4BbYiqGYE2OFN7gaDKb30NTYaFfqq5dhi+RQzEYUXsRqCXzHnyHGpRAHiMLgAL4rb2Im5FY5GYNrYWUdpQne3ZcBwbHZ+DkEMLLJJi5e7IbkoY8jAMy/aq1xYCx6V0fYss6qow2yYoTYd95IY1BI7x+xV2NyDy51tvFs6eaJxj8VDhoSjoFhkKoxIJtLJMNQLAgLl4Ne99BRD5zVra1hNYtzr1rDblVCGH51gk6itWW3OsZL1CF7GH7aO/IL8GNG5Wv5VlZRAylsl/bblnPHyFQbTYtbT2jf0GgHxrKyoQ7NuYRBgYE7xCgSvlKOrdoWaRbEXzgEXW+ltDfQtbBWXI9xG6lQCCp73Pw5el6ysrD1Unrkn/jx96f7FMb18gzY2zTh5JFY3iBIhF3Y98k2DElVC2yKAFtfnegW29nxIl0M6mWUl1vGTnIDXYlDbSxJvYWPrlZVMeeeOUlH+bAWyr3/AHKuBsLZsRJbSzZ4V0Nv2ATx+FDdutlYskkJQqCS8ymTNbXuqNfO9ZWV0e7OS3f5fsdTF/T4Sx6rfFnJ3YkljxNyfXWvY8Y6qyqxCtxH64elZWVDCi/sI6P5j9fCiN6ysqrIamoySxsDYeHGsrKAAbtKJSe4GJ5njeh1ZWVcJlSfdPpXlZUIHsK1oYz4f1NMOy30086yspUgLkJ4s58PKttTFNb+AgfOhG5OIBMoX2SsZtw17wJ/XSvayqr6WXfKDYmJe6k6XFHNgsTIST92srKqwx5OZ4xv75ih/wDsTfzvTjuXMO3Pa4ZpVyrfIgkWwVvue0faGmU/1ysrRDkW+RzlwOzSr9kfqjtYgRl8I5NuHZ9zN4gqeFWo9hSiLubQxVuzY2PYOLdAWhvb1v41lZTSEe09k4vsVP18m2Q6wRcfZ1ygda22ds/GthRfGoFC6ZcMoblbMzOwI8lHLUcDlZUIWdn7LxTIofHNl0v2cMaNbMbjOc1jbmALVL9Tw0UgcyTYiS9ljedpjc80hZsoYfiAFhm1AvWVlB8kPn/fDDGPHYlCjIe2dwrWDBZD2iA5SR7LjgaCMt+FZWVRkNLVqT0rKyoE/9k="/>
          <p:cNvSpPr>
            <a:spLocks noChangeAspect="1" noChangeArrowheads="1"/>
          </p:cNvSpPr>
          <p:nvPr/>
        </p:nvSpPr>
        <p:spPr bwMode="auto">
          <a:xfrm>
            <a:off x="2057400" y="121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5416" y="301937"/>
            <a:ext cx="83160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3300"/>
                </a:solidFill>
              </a:rPr>
              <a:t>From Our Previous Meetings</a:t>
            </a:r>
          </a:p>
          <a:p>
            <a:pPr algn="ctr"/>
            <a:r>
              <a:rPr lang="en-US" sz="4000" dirty="0" smtClean="0">
                <a:solidFill>
                  <a:srgbClr val="003300"/>
                </a:solidFill>
              </a:rPr>
              <a:t>Behaviors to Measure</a:t>
            </a:r>
            <a:endParaRPr lang="en-US" sz="4000" dirty="0">
              <a:solidFill>
                <a:srgbClr val="0033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4680" y="1716643"/>
            <a:ext cx="7970335" cy="529375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Pet waste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</a:rPr>
              <a:t>Fertilizer use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Pesticide use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</a:rPr>
              <a:t>Leaves/Lawn clippings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</a:rPr>
              <a:t>Rain barrels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</a:rPr>
              <a:t>Conservation landscaping/Rain gardens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Tree planting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</a:rPr>
              <a:t>Fats, </a:t>
            </a:r>
            <a:r>
              <a:rPr lang="en-US" sz="2400" b="1" dirty="0" smtClean="0">
                <a:solidFill>
                  <a:srgbClr val="002060"/>
                </a:solidFill>
              </a:rPr>
              <a:t>grease, contaminants down </a:t>
            </a:r>
            <a:r>
              <a:rPr lang="en-US" sz="2400" b="1" dirty="0" smtClean="0">
                <a:solidFill>
                  <a:srgbClr val="002060"/>
                </a:solidFill>
              </a:rPr>
              <a:t>the drain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>
                <a:solidFill>
                  <a:srgbClr val="002060"/>
                </a:solidFill>
              </a:rPr>
              <a:t>Septic </a:t>
            </a:r>
            <a:r>
              <a:rPr lang="en-US" sz="2400" b="1" dirty="0" smtClean="0">
                <a:solidFill>
                  <a:srgbClr val="002060"/>
                </a:solidFill>
              </a:rPr>
              <a:t>systems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</a:rPr>
              <a:t>Litter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</a:rPr>
              <a:t>Downspout disconnect </a:t>
            </a:r>
            <a:endParaRPr lang="en-US" sz="24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31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W PowerPoint template - new logo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396</Words>
  <Application>Microsoft Office PowerPoint</Application>
  <PresentationFormat>On-screen Show (4:3)</PresentationFormat>
  <Paragraphs>119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Calibri</vt:lpstr>
      <vt:lpstr>Corbel</vt:lpstr>
      <vt:lpstr>Times New Roman</vt:lpstr>
      <vt:lpstr>Wingdings</vt:lpstr>
      <vt:lpstr>Office Theme</vt:lpstr>
      <vt:lpstr>Depth</vt:lpstr>
      <vt:lpstr>OW PowerPoint template - new logo</vt:lpstr>
      <vt:lpstr>Achieving the Goal of Stewardship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Citizen Stewardship Indicator Virginia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Baxter</dc:creator>
  <cp:lastModifiedBy>Steve Raabe</cp:lastModifiedBy>
  <cp:revision>22</cp:revision>
  <dcterms:created xsi:type="dcterms:W3CDTF">2015-09-08T17:54:26Z</dcterms:created>
  <dcterms:modified xsi:type="dcterms:W3CDTF">2015-09-09T16:05:43Z</dcterms:modified>
</cp:coreProperties>
</file>