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7" r:id="rId4"/>
    <p:sldId id="258" r:id="rId5"/>
    <p:sldId id="260" r:id="rId6"/>
    <p:sldId id="259" r:id="rId7"/>
    <p:sldId id="268" r:id="rId8"/>
    <p:sldId id="261" r:id="rId9"/>
    <p:sldId id="263" r:id="rId10"/>
    <p:sldId id="262"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0" d="100"/>
          <a:sy n="70"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t>Q7 </a:t>
            </a:r>
            <a:r>
              <a:rPr lang="en-US" sz="1600" b="1"/>
              <a:t>On a scale of 1 - 5, how well do you think</a:t>
            </a:r>
            <a:br>
              <a:rPr lang="en-US" sz="1600" b="1"/>
            </a:br>
            <a:r>
              <a:rPr lang="en-US" sz="1600" b="1"/>
              <a:t>that the Chesapeake Bay Program</a:t>
            </a:r>
            <a:br>
              <a:rPr lang="en-US" sz="1600" b="1"/>
            </a:br>
            <a:r>
              <a:rPr lang="en-US" sz="1600" b="1"/>
              <a:t>communicates its work?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898A7A"/>
              </a:solidFill>
              <a:ln>
                <a:noFill/>
              </a:ln>
              <a:effectLst/>
            </c:spPr>
          </c:dPt>
          <c:dPt>
            <c:idx val="2"/>
            <c:invertIfNegative val="0"/>
            <c:bubble3D val="0"/>
            <c:spPr>
              <a:solidFill>
                <a:srgbClr val="F7AF1C"/>
              </a:solidFill>
              <a:ln>
                <a:noFill/>
              </a:ln>
              <a:effectLst/>
            </c:spPr>
          </c:dPt>
          <c:dPt>
            <c:idx val="3"/>
            <c:invertIfNegative val="0"/>
            <c:bubble3D val="0"/>
            <c:spPr>
              <a:solidFill>
                <a:srgbClr val="33BDBF"/>
              </a:solidFill>
              <a:ln>
                <a:noFill/>
              </a:ln>
              <a:effectLst/>
            </c:spPr>
          </c:dPt>
          <c:dPt>
            <c:idx val="4"/>
            <c:invertIfNegative val="0"/>
            <c:bubble3D val="0"/>
            <c:spPr>
              <a:solidFill>
                <a:srgbClr val="CFD427"/>
              </a:solidFill>
              <a:ln>
                <a:noFill/>
              </a:ln>
              <a:effectLst/>
            </c:spPr>
          </c:dPt>
          <c:cat>
            <c:strRef>
              <c:f>Sheet1!$A$2:$A$6</c:f>
              <c:strCache>
                <c:ptCount val="5"/>
                <c:pt idx="0">
                  <c:v>5-terrible</c:v>
                </c:pt>
                <c:pt idx="1">
                  <c:v>4-poor</c:v>
                </c:pt>
                <c:pt idx="2">
                  <c:v>3-fair</c:v>
                </c:pt>
                <c:pt idx="3">
                  <c:v>2-good</c:v>
                </c:pt>
                <c:pt idx="4">
                  <c:v>1-excellent</c:v>
                </c:pt>
              </c:strCache>
            </c:strRef>
          </c:cat>
          <c:val>
            <c:numRef>
              <c:f>Sheet1!$F$2:$F$6</c:f>
              <c:numCache>
                <c:formatCode>0.0%</c:formatCode>
                <c:ptCount val="5"/>
                <c:pt idx="1">
                  <c:v>8.4745762711864403E-2</c:v>
                </c:pt>
                <c:pt idx="2">
                  <c:v>0.54237288135593198</c:v>
                </c:pt>
                <c:pt idx="3">
                  <c:v>0.27118644067796599</c:v>
                </c:pt>
                <c:pt idx="4">
                  <c:v>0.101694915254237</c:v>
                </c:pt>
              </c:numCache>
            </c:numRef>
          </c:val>
        </c:ser>
        <c:dLbls>
          <c:showLegendKey val="0"/>
          <c:showVal val="0"/>
          <c:showCatName val="0"/>
          <c:showSerName val="0"/>
          <c:showPercent val="0"/>
          <c:showBubbleSize val="0"/>
        </c:dLbls>
        <c:gapWidth val="50"/>
        <c:axId val="375048888"/>
        <c:axId val="375049280"/>
      </c:barChart>
      <c:catAx>
        <c:axId val="375048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049280"/>
        <c:crosses val="autoZero"/>
        <c:auto val="1"/>
        <c:lblAlgn val="ctr"/>
        <c:lblOffset val="100"/>
        <c:noMultiLvlLbl val="0"/>
      </c:catAx>
      <c:valAx>
        <c:axId val="375049280"/>
        <c:scaling>
          <c:orientation val="minMax"/>
          <c:max val="1"/>
        </c:scaling>
        <c:delete val="0"/>
        <c:axPos val="b"/>
        <c:majorGridlines>
          <c:spPr>
            <a:ln w="9525" cap="flat" cmpd="sng" algn="ctr">
              <a:solidFill>
                <a:schemeClr val="bg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048888"/>
        <c:crosses val="autoZero"/>
        <c:crossBetween val="between"/>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5F6A2-B6CE-437A-AF41-3B3C7C18986F}"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38D5D-16D7-4397-8EAF-AC25D61B5E58}" type="slidenum">
              <a:rPr lang="en-US" smtClean="0"/>
              <a:t>‹#›</a:t>
            </a:fld>
            <a:endParaRPr lang="en-US"/>
          </a:p>
        </p:txBody>
      </p:sp>
    </p:spTree>
    <p:extLst>
      <p:ext uri="{BB962C8B-B14F-4D97-AF65-F5344CB8AC3E}">
        <p14:creationId xmlns:p14="http://schemas.microsoft.com/office/powerpoint/2010/main" val="185321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collected feedback from a variety</a:t>
            </a:r>
            <a:r>
              <a:rPr lang="en-US" baseline="0" dirty="0" smtClean="0"/>
              <a:t> of sources – 13 one-on-one interviews with CBP stakeholders which included representatives from non-profits, workgroups, state and local government.</a:t>
            </a:r>
          </a:p>
          <a:p>
            <a:endParaRPr lang="en-US" baseline="0" dirty="0" smtClean="0"/>
          </a:p>
          <a:p>
            <a:r>
              <a:rPr lang="en-US" baseline="0" dirty="0" smtClean="0"/>
              <a:t>We had three focus groups sessions – the first consisted of CBP leadership; the second representatives from the Citizens’ Advisory Committee; and the third, the GIT </a:t>
            </a:r>
            <a:r>
              <a:rPr lang="en-US" baseline="0" dirty="0" err="1" smtClean="0"/>
              <a:t>Liason</a:t>
            </a:r>
            <a:r>
              <a:rPr lang="en-US" baseline="0" dirty="0" smtClean="0"/>
              <a:t>, representatives from the Local Government Advisory Committee, and federal staff (non-EPA).</a:t>
            </a:r>
          </a:p>
          <a:p>
            <a:endParaRPr lang="en-US" baseline="0" dirty="0" smtClean="0"/>
          </a:p>
          <a:p>
            <a:r>
              <a:rPr lang="en-US" baseline="0" dirty="0" smtClean="0"/>
              <a:t>Our survey was sent to 157 people, encompassing folks across all of our workgroups and goal teams, including the </a:t>
            </a:r>
            <a:r>
              <a:rPr lang="en-US" baseline="0" dirty="0" err="1" smtClean="0"/>
              <a:t>comm</a:t>
            </a:r>
            <a:r>
              <a:rPr lang="en-US" baseline="0" dirty="0" smtClean="0"/>
              <a:t> workgroup. Thank you again to those who participated!  Overall we received 62 responses, which included 31 communicators. Survey participants were divided into 3 groups – and basically it was just members of the Communications Workgroups in one group, etc.</a:t>
            </a:r>
            <a:endParaRPr lang="en-US" dirty="0"/>
          </a:p>
        </p:txBody>
      </p:sp>
      <p:sp>
        <p:nvSpPr>
          <p:cNvPr id="4" name="Slide Number Placeholder 3"/>
          <p:cNvSpPr>
            <a:spLocks noGrp="1"/>
          </p:cNvSpPr>
          <p:nvPr>
            <p:ph type="sldNum" sz="quarter" idx="10"/>
          </p:nvPr>
        </p:nvSpPr>
        <p:spPr/>
        <p:txBody>
          <a:bodyPr/>
          <a:lstStyle/>
          <a:p>
            <a:fld id="{83638D5D-16D7-4397-8EAF-AC25D61B5E58}" type="slidenum">
              <a:rPr lang="en-US" smtClean="0"/>
              <a:t>2</a:t>
            </a:fld>
            <a:endParaRPr lang="en-US"/>
          </a:p>
        </p:txBody>
      </p:sp>
    </p:spTree>
    <p:extLst>
      <p:ext uri="{BB962C8B-B14F-4D97-AF65-F5344CB8AC3E}">
        <p14:creationId xmlns:p14="http://schemas.microsoft.com/office/powerpoint/2010/main" val="161498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 of four</a:t>
            </a:r>
            <a:r>
              <a:rPr lang="en-US" baseline="0" dirty="0" smtClean="0"/>
              <a:t> main communications tools – our newsletters, social media, website, and videos – our website, chesapeakebay.net is our most popular tool with 88% of our audience using it on a regular basis. Another statistic that surprised us – 35% of our fellow communicators NEVER check our social media. </a:t>
            </a:r>
            <a:r>
              <a:rPr lang="en-US" dirty="0" smtClean="0"/>
              <a:t>We</a:t>
            </a:r>
            <a:r>
              <a:rPr lang="en-US" baseline="0" dirty="0" smtClean="0"/>
              <a:t> do utilize Facebook, Twitter, and Instagram as ways to communicate with our audiences. We don’t know if that’s because they didn’t know they existed or if they prefer not to.</a:t>
            </a:r>
            <a:endParaRPr lang="en-US" dirty="0" smtClean="0"/>
          </a:p>
          <a:p>
            <a:endParaRPr lang="en-US" dirty="0"/>
          </a:p>
        </p:txBody>
      </p:sp>
      <p:sp>
        <p:nvSpPr>
          <p:cNvPr id="4" name="Slide Number Placeholder 3"/>
          <p:cNvSpPr>
            <a:spLocks noGrp="1"/>
          </p:cNvSpPr>
          <p:nvPr>
            <p:ph type="sldNum" sz="quarter" idx="10"/>
          </p:nvPr>
        </p:nvSpPr>
        <p:spPr/>
        <p:txBody>
          <a:bodyPr/>
          <a:lstStyle/>
          <a:p>
            <a:fld id="{83638D5D-16D7-4397-8EAF-AC25D61B5E58}" type="slidenum">
              <a:rPr lang="en-US" smtClean="0"/>
              <a:t>4</a:t>
            </a:fld>
            <a:endParaRPr lang="en-US"/>
          </a:p>
        </p:txBody>
      </p:sp>
    </p:spTree>
    <p:extLst>
      <p:ext uri="{BB962C8B-B14F-4D97-AF65-F5344CB8AC3E}">
        <p14:creationId xmlns:p14="http://schemas.microsoft.com/office/powerpoint/2010/main" val="292588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38D5D-16D7-4397-8EAF-AC25D61B5E58}" type="slidenum">
              <a:rPr lang="en-US" smtClean="0"/>
              <a:t>5</a:t>
            </a:fld>
            <a:endParaRPr lang="en-US"/>
          </a:p>
        </p:txBody>
      </p:sp>
    </p:spTree>
    <p:extLst>
      <p:ext uri="{BB962C8B-B14F-4D97-AF65-F5344CB8AC3E}">
        <p14:creationId xmlns:p14="http://schemas.microsoft.com/office/powerpoint/2010/main" val="293508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respondents were</a:t>
            </a:r>
            <a:r>
              <a:rPr lang="en-US" baseline="0" dirty="0" smtClean="0"/>
              <a:t> PSC members and state leaders.</a:t>
            </a:r>
            <a:endParaRPr lang="en-US" dirty="0"/>
          </a:p>
        </p:txBody>
      </p:sp>
      <p:sp>
        <p:nvSpPr>
          <p:cNvPr id="4" name="Slide Number Placeholder 3"/>
          <p:cNvSpPr>
            <a:spLocks noGrp="1"/>
          </p:cNvSpPr>
          <p:nvPr>
            <p:ph type="sldNum" sz="quarter" idx="10"/>
          </p:nvPr>
        </p:nvSpPr>
        <p:spPr/>
        <p:txBody>
          <a:bodyPr/>
          <a:lstStyle/>
          <a:p>
            <a:fld id="{83638D5D-16D7-4397-8EAF-AC25D61B5E58}" type="slidenum">
              <a:rPr lang="en-US" smtClean="0"/>
              <a:t>6</a:t>
            </a:fld>
            <a:endParaRPr lang="en-US"/>
          </a:p>
        </p:txBody>
      </p:sp>
    </p:spTree>
    <p:extLst>
      <p:ext uri="{BB962C8B-B14F-4D97-AF65-F5344CB8AC3E}">
        <p14:creationId xmlns:p14="http://schemas.microsoft.com/office/powerpoint/2010/main" val="21404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comments are an aggregation of our focus groups – we found common themes across the board. </a:t>
            </a:r>
            <a:endParaRPr lang="en-US" dirty="0"/>
          </a:p>
        </p:txBody>
      </p:sp>
      <p:sp>
        <p:nvSpPr>
          <p:cNvPr id="4" name="Slide Number Placeholder 3"/>
          <p:cNvSpPr>
            <a:spLocks noGrp="1"/>
          </p:cNvSpPr>
          <p:nvPr>
            <p:ph type="sldNum" sz="quarter" idx="10"/>
          </p:nvPr>
        </p:nvSpPr>
        <p:spPr/>
        <p:txBody>
          <a:bodyPr/>
          <a:lstStyle/>
          <a:p>
            <a:fld id="{83638D5D-16D7-4397-8EAF-AC25D61B5E58}" type="slidenum">
              <a:rPr lang="en-US" smtClean="0"/>
              <a:t>8</a:t>
            </a:fld>
            <a:endParaRPr lang="en-US"/>
          </a:p>
        </p:txBody>
      </p:sp>
    </p:spTree>
    <p:extLst>
      <p:ext uri="{BB962C8B-B14F-4D97-AF65-F5344CB8AC3E}">
        <p14:creationId xmlns:p14="http://schemas.microsoft.com/office/powerpoint/2010/main" val="94168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one-on-one</a:t>
            </a:r>
            <a:r>
              <a:rPr lang="en-US" baseline="0" dirty="0" smtClean="0"/>
              <a:t> interviews were conducted with a variety of CBP stakeholders – included folks from the workgroups, states, non-profits, etc.</a:t>
            </a:r>
            <a:endParaRPr lang="en-US" dirty="0" smtClean="0"/>
          </a:p>
          <a:p>
            <a:r>
              <a:rPr lang="en-US" dirty="0" smtClean="0"/>
              <a:t>We did have a lot of conflicting</a:t>
            </a:r>
            <a:r>
              <a:rPr lang="en-US" baseline="0" dirty="0" smtClean="0"/>
              <a:t> messages that we’ll have to deal with. We’ve heard that the general public should not be one of our target audiences, but then others have said that we need to increase our outreach and communications to them.  </a:t>
            </a:r>
          </a:p>
          <a:p>
            <a:endParaRPr lang="en-US" baseline="0" dirty="0" smtClean="0"/>
          </a:p>
          <a:p>
            <a:r>
              <a:rPr lang="en-US" baseline="0" dirty="0" smtClean="0"/>
              <a:t>Another example is in regard to water quality and TMDL. Multiple people said we focus too much on these elements and ignore other indicators and outcomes. On the flip side, increased communications on the TMDL was requested because what is currently out there is too scientific and hard to understand.</a:t>
            </a:r>
            <a:endParaRPr lang="en-US" dirty="0"/>
          </a:p>
        </p:txBody>
      </p:sp>
      <p:sp>
        <p:nvSpPr>
          <p:cNvPr id="4" name="Slide Number Placeholder 3"/>
          <p:cNvSpPr>
            <a:spLocks noGrp="1"/>
          </p:cNvSpPr>
          <p:nvPr>
            <p:ph type="sldNum" sz="quarter" idx="10"/>
          </p:nvPr>
        </p:nvSpPr>
        <p:spPr/>
        <p:txBody>
          <a:bodyPr/>
          <a:lstStyle/>
          <a:p>
            <a:fld id="{83638D5D-16D7-4397-8EAF-AC25D61B5E58}" type="slidenum">
              <a:rPr lang="en-US" smtClean="0"/>
              <a:t>10</a:t>
            </a:fld>
            <a:endParaRPr lang="en-US"/>
          </a:p>
        </p:txBody>
      </p:sp>
    </p:spTree>
    <p:extLst>
      <p:ext uri="{BB962C8B-B14F-4D97-AF65-F5344CB8AC3E}">
        <p14:creationId xmlns:p14="http://schemas.microsoft.com/office/powerpoint/2010/main" val="257566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already combing</a:t>
            </a:r>
            <a:r>
              <a:rPr lang="en-US" baseline="0" dirty="0" smtClean="0"/>
              <a:t> through the findings and beginning to sketch an outline of what the plan will look like. With the final report due in a few weeks, then we’ll be busy discussing the recommendations and writing the final report. We will bring you a more detailed presentation about the plan in a future meeting.</a:t>
            </a:r>
            <a:endParaRPr lang="en-US" dirty="0"/>
          </a:p>
        </p:txBody>
      </p:sp>
      <p:sp>
        <p:nvSpPr>
          <p:cNvPr id="4" name="Slide Number Placeholder 3"/>
          <p:cNvSpPr>
            <a:spLocks noGrp="1"/>
          </p:cNvSpPr>
          <p:nvPr>
            <p:ph type="sldNum" sz="quarter" idx="10"/>
          </p:nvPr>
        </p:nvSpPr>
        <p:spPr/>
        <p:txBody>
          <a:bodyPr/>
          <a:lstStyle/>
          <a:p>
            <a:fld id="{83638D5D-16D7-4397-8EAF-AC25D61B5E58}" type="slidenum">
              <a:rPr lang="en-US" smtClean="0"/>
              <a:t>12</a:t>
            </a:fld>
            <a:endParaRPr lang="en-US"/>
          </a:p>
        </p:txBody>
      </p:sp>
    </p:spTree>
    <p:extLst>
      <p:ext uri="{BB962C8B-B14F-4D97-AF65-F5344CB8AC3E}">
        <p14:creationId xmlns:p14="http://schemas.microsoft.com/office/powerpoint/2010/main" val="474634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6/7/2016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felver@chesapeakebay.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573868"/>
          </a:xfrm>
        </p:spPr>
        <p:txBody>
          <a:bodyPr/>
          <a:lstStyle/>
          <a:p>
            <a:r>
              <a:rPr lang="en-US" dirty="0" smtClean="0"/>
              <a:t>Strategic Communications Plan: Initial Findings</a:t>
            </a:r>
            <a:endParaRPr lang="en-US" dirty="0"/>
          </a:p>
        </p:txBody>
      </p:sp>
      <p:sp>
        <p:nvSpPr>
          <p:cNvPr id="3" name="Subtitle 2"/>
          <p:cNvSpPr>
            <a:spLocks noGrp="1"/>
          </p:cNvSpPr>
          <p:nvPr>
            <p:ph type="subTitle" idx="1"/>
          </p:nvPr>
        </p:nvSpPr>
        <p:spPr>
          <a:xfrm>
            <a:off x="2692398" y="4660899"/>
            <a:ext cx="6815669" cy="533399"/>
          </a:xfrm>
        </p:spPr>
        <p:txBody>
          <a:bodyPr/>
          <a:lstStyle/>
          <a:p>
            <a:r>
              <a:rPr lang="en-US" dirty="0" smtClean="0"/>
              <a:t>June 10, 2016</a:t>
            </a:r>
            <a:endParaRPr lang="en-US" dirty="0"/>
          </a:p>
        </p:txBody>
      </p:sp>
    </p:spTree>
    <p:extLst>
      <p:ext uri="{BB962C8B-B14F-4D97-AF65-F5344CB8AC3E}">
        <p14:creationId xmlns:p14="http://schemas.microsoft.com/office/powerpoint/2010/main" val="187559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One-on-One Interviews</a:t>
            </a:r>
            <a:endParaRPr lang="en-US" dirty="0"/>
          </a:p>
        </p:txBody>
      </p:sp>
      <p:sp>
        <p:nvSpPr>
          <p:cNvPr id="3" name="Content Placeholder 2"/>
          <p:cNvSpPr>
            <a:spLocks noGrp="1"/>
          </p:cNvSpPr>
          <p:nvPr>
            <p:ph idx="1"/>
          </p:nvPr>
        </p:nvSpPr>
        <p:spPr/>
        <p:txBody>
          <a:bodyPr/>
          <a:lstStyle/>
          <a:p>
            <a:r>
              <a:rPr lang="en-US" dirty="0" smtClean="0"/>
              <a:t>Increase outreach to local government.</a:t>
            </a:r>
          </a:p>
          <a:p>
            <a:endParaRPr lang="en-US" dirty="0"/>
          </a:p>
          <a:p>
            <a:r>
              <a:rPr lang="en-US" dirty="0" smtClean="0"/>
              <a:t>Enhance communications to partners.</a:t>
            </a:r>
          </a:p>
          <a:p>
            <a:endParaRPr lang="en-US" dirty="0"/>
          </a:p>
          <a:p>
            <a:r>
              <a:rPr lang="en-US" dirty="0" smtClean="0"/>
              <a:t>Better reach the general public. </a:t>
            </a:r>
            <a:endParaRPr lang="en-US" dirty="0"/>
          </a:p>
        </p:txBody>
      </p:sp>
    </p:spTree>
    <p:extLst>
      <p:ext uri="{BB962C8B-B14F-4D97-AF65-F5344CB8AC3E}">
        <p14:creationId xmlns:p14="http://schemas.microsoft.com/office/powerpoint/2010/main" val="235525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One-on-One Interviews</a:t>
            </a:r>
            <a:endParaRPr lang="en-US" dirty="0"/>
          </a:p>
        </p:txBody>
      </p:sp>
      <p:sp>
        <p:nvSpPr>
          <p:cNvPr id="3" name="Content Placeholder 2"/>
          <p:cNvSpPr>
            <a:spLocks noGrp="1"/>
          </p:cNvSpPr>
          <p:nvPr>
            <p:ph idx="1"/>
          </p:nvPr>
        </p:nvSpPr>
        <p:spPr/>
        <p:txBody>
          <a:bodyPr>
            <a:normAutofit/>
          </a:bodyPr>
          <a:lstStyle/>
          <a:p>
            <a:pPr algn="ctr"/>
            <a:r>
              <a:rPr lang="en-US" sz="3600" i="1" dirty="0"/>
              <a:t>“We’ve seen success with some of our communications effort when we focus locally—we focus on local tributaries that people can see every day. The Chesapeake Bay Program needs to support local water efforts.”</a:t>
            </a:r>
            <a:endParaRPr lang="en-US" sz="3600" dirty="0"/>
          </a:p>
        </p:txBody>
      </p:sp>
    </p:spTree>
    <p:extLst>
      <p:ext uri="{BB962C8B-B14F-4D97-AF65-F5344CB8AC3E}">
        <p14:creationId xmlns:p14="http://schemas.microsoft.com/office/powerpoint/2010/main" val="395089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Final report and recommendations from The Hatcher Group – expected mid-to-late June 2016.</a:t>
            </a:r>
          </a:p>
          <a:p>
            <a:endParaRPr lang="en-US" dirty="0"/>
          </a:p>
          <a:p>
            <a:r>
              <a:rPr lang="en-US" dirty="0" smtClean="0"/>
              <a:t>Draft strategic plan by mid-July 2016.</a:t>
            </a:r>
            <a:endParaRPr lang="en-US" dirty="0"/>
          </a:p>
        </p:txBody>
      </p:sp>
    </p:spTree>
    <p:extLst>
      <p:ext uri="{BB962C8B-B14F-4D97-AF65-F5344CB8AC3E}">
        <p14:creationId xmlns:p14="http://schemas.microsoft.com/office/powerpoint/2010/main" val="40555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smtClean="0"/>
              <a:t>Rachel Felver, Director of Communications</a:t>
            </a:r>
          </a:p>
          <a:p>
            <a:pPr marL="0" indent="0" algn="ctr">
              <a:buNone/>
            </a:pPr>
            <a:r>
              <a:rPr lang="en-US" dirty="0" smtClean="0"/>
              <a:t>Chesapeake Bay Program</a:t>
            </a:r>
          </a:p>
          <a:p>
            <a:pPr marL="0" indent="0" algn="ctr">
              <a:buNone/>
            </a:pPr>
            <a:r>
              <a:rPr lang="en-US" dirty="0" smtClean="0">
                <a:hlinkClick r:id="rId2"/>
              </a:rPr>
              <a:t>rfelver@chesapeakebay.net</a:t>
            </a:r>
            <a:endParaRPr lang="en-US" dirty="0" smtClean="0"/>
          </a:p>
          <a:p>
            <a:pPr marL="0" indent="0" algn="ctr">
              <a:buNone/>
            </a:pPr>
            <a:r>
              <a:rPr lang="en-US" dirty="0" smtClean="0"/>
              <a:t>(410) 267-5740</a:t>
            </a:r>
          </a:p>
        </p:txBody>
      </p:sp>
    </p:spTree>
    <p:extLst>
      <p:ext uri="{BB962C8B-B14F-4D97-AF65-F5344CB8AC3E}">
        <p14:creationId xmlns:p14="http://schemas.microsoft.com/office/powerpoint/2010/main" val="176714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Collected From…</a:t>
            </a:r>
            <a:endParaRPr lang="en-US" dirty="0"/>
          </a:p>
        </p:txBody>
      </p:sp>
      <p:sp>
        <p:nvSpPr>
          <p:cNvPr id="3" name="Content Placeholder 2"/>
          <p:cNvSpPr>
            <a:spLocks noGrp="1"/>
          </p:cNvSpPr>
          <p:nvPr>
            <p:ph idx="1"/>
          </p:nvPr>
        </p:nvSpPr>
        <p:spPr/>
        <p:txBody>
          <a:bodyPr>
            <a:normAutofit/>
          </a:bodyPr>
          <a:lstStyle/>
          <a:p>
            <a:r>
              <a:rPr lang="en-US" dirty="0" smtClean="0"/>
              <a:t>Survey</a:t>
            </a:r>
          </a:p>
          <a:p>
            <a:endParaRPr lang="en-US" dirty="0"/>
          </a:p>
          <a:p>
            <a:r>
              <a:rPr lang="en-US" dirty="0" smtClean="0"/>
              <a:t>Focus Group Sessions</a:t>
            </a:r>
          </a:p>
          <a:p>
            <a:endParaRPr lang="en-US" dirty="0"/>
          </a:p>
          <a:p>
            <a:r>
              <a:rPr lang="en-US" dirty="0" smtClean="0"/>
              <a:t>One-on-one Interviews</a:t>
            </a:r>
          </a:p>
          <a:p>
            <a:pPr marL="457200" lvl="1" indent="0">
              <a:buNone/>
            </a:pPr>
            <a:endParaRPr lang="en-US" dirty="0"/>
          </a:p>
        </p:txBody>
      </p:sp>
    </p:spTree>
    <p:extLst>
      <p:ext uri="{BB962C8B-B14F-4D97-AF65-F5344CB8AC3E}">
        <p14:creationId xmlns:p14="http://schemas.microsoft.com/office/powerpoint/2010/main" val="28003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a:bodyPr>
          <a:lstStyle/>
          <a:p>
            <a:r>
              <a:rPr lang="en-US" dirty="0" smtClean="0"/>
              <a:t>Sent to 157 participants in three groups</a:t>
            </a:r>
          </a:p>
          <a:p>
            <a:pPr lvl="1"/>
            <a:r>
              <a:rPr lang="en-US" dirty="0" smtClean="0"/>
              <a:t>Group 1 – Communications Workgroup</a:t>
            </a:r>
          </a:p>
          <a:p>
            <a:pPr lvl="1"/>
            <a:r>
              <a:rPr lang="en-US" dirty="0" smtClean="0"/>
              <a:t>Group 2 – Goal Implementation Teams, LGAC, CAC, STAC and STAR</a:t>
            </a:r>
          </a:p>
          <a:p>
            <a:pPr lvl="1"/>
            <a:r>
              <a:rPr lang="en-US" dirty="0" smtClean="0"/>
              <a:t>Group 3 – PSC and Management Board</a:t>
            </a:r>
          </a:p>
          <a:p>
            <a:pPr marL="0" indent="0">
              <a:buNone/>
            </a:pPr>
            <a:endParaRPr lang="en-US" dirty="0" smtClean="0"/>
          </a:p>
          <a:p>
            <a:r>
              <a:rPr lang="en-US" dirty="0" smtClean="0"/>
              <a:t>62 total respondents </a:t>
            </a:r>
          </a:p>
          <a:p>
            <a:pPr marL="0" indent="0">
              <a:buNone/>
            </a:pPr>
            <a:endParaRPr lang="en-US" dirty="0"/>
          </a:p>
        </p:txBody>
      </p:sp>
    </p:spTree>
    <p:extLst>
      <p:ext uri="{BB962C8B-B14F-4D97-AF65-F5344CB8AC3E}">
        <p14:creationId xmlns:p14="http://schemas.microsoft.com/office/powerpoint/2010/main" val="391156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264" y="2544763"/>
            <a:ext cx="4729736" cy="3317875"/>
          </a:xfrm>
          <a:prstGeom prst="rect">
            <a:avLst/>
          </a:prstGeom>
        </p:spPr>
      </p:pic>
      <p:sp>
        <p:nvSpPr>
          <p:cNvPr id="5" name="TextBox 4"/>
          <p:cNvSpPr txBox="1"/>
          <p:nvPr/>
        </p:nvSpPr>
        <p:spPr>
          <a:xfrm>
            <a:off x="6667500" y="3043704"/>
            <a:ext cx="4076700" cy="1938992"/>
          </a:xfrm>
          <a:prstGeom prst="rect">
            <a:avLst/>
          </a:prstGeom>
          <a:noFill/>
        </p:spPr>
        <p:txBody>
          <a:bodyPr wrap="square" rtlCol="0">
            <a:spAutoFit/>
          </a:bodyPr>
          <a:lstStyle/>
          <a:p>
            <a:pPr algn="ctr"/>
            <a:r>
              <a:rPr lang="en-US" sz="2400" dirty="0" smtClean="0"/>
              <a:t>Our website – chesapeakebay.net – is our most popular communications tool, with 88% of our audience using it on a regular basis.</a:t>
            </a:r>
            <a:endParaRPr lang="en-US" sz="2400" dirty="0"/>
          </a:p>
        </p:txBody>
      </p:sp>
    </p:spTree>
    <p:extLst>
      <p:ext uri="{BB962C8B-B14F-4D97-AF65-F5344CB8AC3E}">
        <p14:creationId xmlns:p14="http://schemas.microsoft.com/office/powerpoint/2010/main" val="151022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1279973"/>
              </p:ext>
            </p:extLst>
          </p:nvPr>
        </p:nvGraphicFramePr>
        <p:xfrm>
          <a:off x="1295400" y="2557463"/>
          <a:ext cx="5168900" cy="2928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010400" y="3421766"/>
            <a:ext cx="3594100" cy="1569660"/>
          </a:xfrm>
          <a:prstGeom prst="rect">
            <a:avLst/>
          </a:prstGeom>
          <a:noFill/>
        </p:spPr>
        <p:txBody>
          <a:bodyPr wrap="square" rtlCol="0">
            <a:spAutoFit/>
          </a:bodyPr>
          <a:lstStyle/>
          <a:p>
            <a:pPr algn="ctr"/>
            <a:r>
              <a:rPr lang="en-US" sz="2400" dirty="0" smtClean="0"/>
              <a:t>More than half of survey respondents reported that our ability to communicate our work is only ‘fair’.</a:t>
            </a:r>
            <a:endParaRPr lang="en-US" sz="2400" dirty="0"/>
          </a:p>
        </p:txBody>
      </p:sp>
    </p:spTree>
    <p:extLst>
      <p:ext uri="{BB962C8B-B14F-4D97-AF65-F5344CB8AC3E}">
        <p14:creationId xmlns:p14="http://schemas.microsoft.com/office/powerpoint/2010/main" val="30373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2" y="893232"/>
            <a:ext cx="9601196" cy="1303867"/>
          </a:xfrm>
        </p:spPr>
        <p:txBody>
          <a:bodyPr/>
          <a:lstStyle/>
          <a:p>
            <a:r>
              <a:rPr lang="en-US" dirty="0" smtClean="0"/>
              <a:t>Survey Results</a:t>
            </a:r>
            <a:endParaRPr lang="en-US" dirty="0"/>
          </a:p>
        </p:txBody>
      </p:sp>
      <p:sp>
        <p:nvSpPr>
          <p:cNvPr id="5" name="TextBox 4"/>
          <p:cNvSpPr txBox="1"/>
          <p:nvPr/>
        </p:nvSpPr>
        <p:spPr>
          <a:xfrm>
            <a:off x="1600200" y="2659440"/>
            <a:ext cx="3937000" cy="1569660"/>
          </a:xfrm>
          <a:prstGeom prst="rect">
            <a:avLst/>
          </a:prstGeom>
          <a:noFill/>
        </p:spPr>
        <p:txBody>
          <a:bodyPr wrap="square" rtlCol="0">
            <a:spAutoFit/>
          </a:bodyPr>
          <a:lstStyle/>
          <a:p>
            <a:pPr algn="ctr"/>
            <a:r>
              <a:rPr lang="en-US" sz="2400" dirty="0" smtClean="0"/>
              <a:t>10 out of 12 respondents replied that their communications needs were only partially met.</a:t>
            </a:r>
            <a:endParaRPr lang="en-US" sz="2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2738" y="2570163"/>
            <a:ext cx="4181123" cy="3317875"/>
          </a:xfrm>
          <a:prstGeom prst="rect">
            <a:avLst/>
          </a:prstGeom>
        </p:spPr>
      </p:pic>
    </p:spTree>
    <p:extLst>
      <p:ext uri="{BB962C8B-B14F-4D97-AF65-F5344CB8AC3E}">
        <p14:creationId xmlns:p14="http://schemas.microsoft.com/office/powerpoint/2010/main" val="161986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p:txBody>
          <a:bodyPr>
            <a:normAutofit/>
          </a:bodyPr>
          <a:lstStyle/>
          <a:p>
            <a:r>
              <a:rPr lang="en-US" dirty="0" smtClean="0"/>
              <a:t>Three Focus Groups</a:t>
            </a:r>
          </a:p>
          <a:p>
            <a:pPr lvl="1"/>
            <a:r>
              <a:rPr lang="en-US" dirty="0" smtClean="0"/>
              <a:t>Group 1 - CBP leadership</a:t>
            </a:r>
          </a:p>
          <a:p>
            <a:pPr lvl="1"/>
            <a:r>
              <a:rPr lang="en-US" dirty="0" smtClean="0"/>
              <a:t>Group 2 – Citizens Advisory Committee</a:t>
            </a:r>
          </a:p>
          <a:p>
            <a:pPr lvl="1"/>
            <a:r>
              <a:rPr lang="en-US" dirty="0" smtClean="0"/>
              <a:t>Group 3 - </a:t>
            </a:r>
            <a:r>
              <a:rPr lang="en-US" dirty="0"/>
              <a:t>Goal Implementation Team Liaison, </a:t>
            </a:r>
            <a:r>
              <a:rPr lang="en-US" dirty="0" smtClean="0"/>
              <a:t>Federal </a:t>
            </a:r>
            <a:r>
              <a:rPr lang="en-US" dirty="0"/>
              <a:t>and Local Government Advisory Committee</a:t>
            </a:r>
          </a:p>
          <a:p>
            <a:pPr lvl="1"/>
            <a:endParaRPr lang="en-US" dirty="0"/>
          </a:p>
        </p:txBody>
      </p:sp>
    </p:spTree>
    <p:extLst>
      <p:ext uri="{BB962C8B-B14F-4D97-AF65-F5344CB8AC3E}">
        <p14:creationId xmlns:p14="http://schemas.microsoft.com/office/powerpoint/2010/main" val="7704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a:t>
            </a:r>
            <a:r>
              <a:rPr lang="en-US" dirty="0" smtClean="0"/>
              <a:t>ncrease our reach to diverse and underserved groups and communities to bring in different perspectives and cultural values.</a:t>
            </a:r>
          </a:p>
          <a:p>
            <a:pPr marL="0" indent="0">
              <a:buNone/>
            </a:pPr>
            <a:endParaRPr lang="en-US" dirty="0" smtClean="0"/>
          </a:p>
          <a:p>
            <a:r>
              <a:rPr lang="en-US" dirty="0" smtClean="0"/>
              <a:t>Better engagement with local governments and non-profits.</a:t>
            </a:r>
          </a:p>
          <a:p>
            <a:pPr marL="0" indent="0">
              <a:buNone/>
            </a:pPr>
            <a:endParaRPr lang="en-US" dirty="0" smtClean="0"/>
          </a:p>
          <a:p>
            <a:r>
              <a:rPr lang="en-US" dirty="0" smtClean="0"/>
              <a:t>Be more targeted in our communications and issue-specific.</a:t>
            </a:r>
          </a:p>
          <a:p>
            <a:endParaRPr lang="en-US" dirty="0"/>
          </a:p>
          <a:p>
            <a:r>
              <a:rPr lang="en-US" dirty="0" smtClean="0"/>
              <a:t>Enhance internal communications amongst our partners.</a:t>
            </a:r>
            <a:endParaRPr lang="en-US" dirty="0"/>
          </a:p>
        </p:txBody>
      </p:sp>
    </p:spTree>
    <p:extLst>
      <p:ext uri="{BB962C8B-B14F-4D97-AF65-F5344CB8AC3E}">
        <p14:creationId xmlns:p14="http://schemas.microsoft.com/office/powerpoint/2010/main" val="101791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p:txBody>
          <a:bodyPr>
            <a:normAutofit/>
          </a:bodyPr>
          <a:lstStyle/>
          <a:p>
            <a:pPr algn="ctr"/>
            <a:r>
              <a:rPr lang="en-US" sz="3200" i="1" dirty="0" smtClean="0"/>
              <a:t>“In the past, the Chesapeake Bay Program was a place of innovation and partnership to share ideas with cutting-edge science and policy. Then it became process-oriented; but not implementing or sharing information in a way that it can be distilled to local level folks who need it.”</a:t>
            </a:r>
            <a:endParaRPr lang="en-US" sz="3200" i="1" dirty="0"/>
          </a:p>
        </p:txBody>
      </p:sp>
    </p:spTree>
    <p:extLst>
      <p:ext uri="{BB962C8B-B14F-4D97-AF65-F5344CB8AC3E}">
        <p14:creationId xmlns:p14="http://schemas.microsoft.com/office/powerpoint/2010/main" val="8187247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238</TotalTime>
  <Words>815</Words>
  <Application>Microsoft Office PowerPoint</Application>
  <PresentationFormat>Widescreen</PresentationFormat>
  <Paragraphs>74</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Strategic Communications Plan: Initial Findings</vt:lpstr>
      <vt:lpstr>Feedback Collected From…</vt:lpstr>
      <vt:lpstr>Survey Results</vt:lpstr>
      <vt:lpstr>Survey Results</vt:lpstr>
      <vt:lpstr>Survey Results</vt:lpstr>
      <vt:lpstr>Survey Results</vt:lpstr>
      <vt:lpstr>Focus Groups</vt:lpstr>
      <vt:lpstr>Focus Groups</vt:lpstr>
      <vt:lpstr>Focus Groups</vt:lpstr>
      <vt:lpstr>One-on-One Interviews</vt:lpstr>
      <vt:lpstr>One-on-One Interviews</vt:lpstr>
      <vt:lpstr>What’s Next</vt:lpstr>
      <vt:lpstr>Questions?</vt:lpstr>
    </vt:vector>
  </TitlesOfParts>
  <Company>US 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Communications Plan: Initial Findings</dc:title>
  <dc:creator>Rachel Felver</dc:creator>
  <cp:lastModifiedBy>jstarr</cp:lastModifiedBy>
  <cp:revision>11</cp:revision>
  <dcterms:created xsi:type="dcterms:W3CDTF">2016-06-01T16:52:37Z</dcterms:created>
  <dcterms:modified xsi:type="dcterms:W3CDTF">2016-06-07T12:52:26Z</dcterms:modified>
</cp:coreProperties>
</file>