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648" r:id="rId2"/>
    <p:sldId id="885" r:id="rId3"/>
    <p:sldId id="886" r:id="rId4"/>
    <p:sldId id="677" r:id="rId5"/>
    <p:sldId id="899" r:id="rId6"/>
    <p:sldId id="900" r:id="rId7"/>
    <p:sldId id="742" r:id="rId8"/>
    <p:sldId id="743" r:id="rId9"/>
    <p:sldId id="912" r:id="rId10"/>
    <p:sldId id="913" r:id="rId11"/>
    <p:sldId id="906" r:id="rId12"/>
    <p:sldId id="909" r:id="rId13"/>
    <p:sldId id="910" r:id="rId14"/>
    <p:sldId id="902" r:id="rId15"/>
    <p:sldId id="911" r:id="rId16"/>
    <p:sldId id="905" r:id="rId17"/>
    <p:sldId id="710" r:id="rId18"/>
    <p:sldId id="711" r:id="rId19"/>
    <p:sldId id="741" r:id="rId20"/>
    <p:sldId id="687" r:id="rId21"/>
    <p:sldId id="915" r:id="rId22"/>
    <p:sldId id="914" r:id="rId23"/>
    <p:sldId id="916" r:id="rId24"/>
    <p:sldId id="688" r:id="rId25"/>
    <p:sldId id="689" r:id="rId26"/>
    <p:sldId id="782" r:id="rId27"/>
    <p:sldId id="691" r:id="rId28"/>
    <p:sldId id="713" r:id="rId29"/>
    <p:sldId id="796" r:id="rId30"/>
    <p:sldId id="764" r:id="rId31"/>
    <p:sldId id="774" r:id="rId32"/>
    <p:sldId id="896" r:id="rId33"/>
    <p:sldId id="852" r:id="rId34"/>
    <p:sldId id="843" r:id="rId35"/>
    <p:sldId id="845" r:id="rId36"/>
    <p:sldId id="869" r:id="rId37"/>
    <p:sldId id="849" r:id="rId38"/>
    <p:sldId id="61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6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A03"/>
    <a:srgbClr val="31859C"/>
    <a:srgbClr val="000000"/>
    <a:srgbClr val="A6A6A6"/>
    <a:srgbClr val="C3D69B"/>
    <a:srgbClr val="948A54"/>
    <a:srgbClr val="9BA036"/>
    <a:srgbClr val="DEB7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4" autoAdjust="0"/>
    <p:restoredTop sz="89455" autoAdjust="0"/>
  </p:normalViewPr>
  <p:slideViewPr>
    <p:cSldViewPr showGuides="1">
      <p:cViewPr varScale="1">
        <p:scale>
          <a:sx n="66" d="100"/>
          <a:sy n="66" d="100"/>
        </p:scale>
        <p:origin x="1500" y="90"/>
      </p:cViewPr>
      <p:guideLst>
        <p:guide orient="horz" pos="326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EF542-F69D-46B3-821E-512FF18EC757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D4972-EB94-402F-9D43-3B170653C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03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D478A-0131-4AFD-9869-37FC61F7AA07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4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1141413" y="4878388"/>
            <a:ext cx="5486400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Kelly speak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3844340-0798-499D-84DA-F52815F4941D}" type="slidenum">
              <a:rPr lang="en-US" altLang="en-US" smtClean="0">
                <a:latin typeface="Arial" charset="0"/>
                <a:ea typeface="微软雅黑" pitchFamily="34" charset="-122"/>
              </a:rPr>
              <a:pPr/>
              <a:t>35</a:t>
            </a:fld>
            <a:endParaRPr lang="en-US" altLang="en-US" smtClean="0">
              <a:latin typeface="Arial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259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Kelly speak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6C82711-BFD4-4B03-84A7-DEFA118B3858}" type="slidenum">
              <a:rPr lang="en-US" altLang="en-US" smtClean="0">
                <a:latin typeface="Arial" charset="0"/>
                <a:ea typeface="微软雅黑" pitchFamily="34" charset="-122"/>
              </a:rPr>
              <a:pPr/>
              <a:t>36</a:t>
            </a:fld>
            <a:endParaRPr lang="en-US" altLang="en-US" smtClean="0">
              <a:latin typeface="Arial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2822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Kelly speak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263B355-7D4A-4CDC-8DF4-345E83205FA3}" type="slidenum">
              <a:rPr lang="en-US" altLang="en-US" smtClean="0">
                <a:latin typeface="Arial" charset="0"/>
                <a:ea typeface="微软雅黑" pitchFamily="34" charset="-122"/>
              </a:rPr>
              <a:pPr/>
              <a:t>37</a:t>
            </a:fld>
            <a:endParaRPr lang="en-US" altLang="en-US" smtClean="0">
              <a:latin typeface="Arial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4141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7868" indent="-27994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9797" indent="-22395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67716" indent="-22395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5635" indent="-22395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442497E-E2AD-47FD-A019-324565455733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65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7868" indent="-27994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9797" indent="-22395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67716" indent="-22395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15635" indent="-22395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63554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11472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59391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07310" indent="-2239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442497E-E2AD-47FD-A019-324565455733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659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700088"/>
            <a:ext cx="4652963" cy="34909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3F397-FCBD-4FD9-AA2A-AC7AFD6CE2A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7450" y="700088"/>
            <a:ext cx="4652963" cy="34909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3F397-FCBD-4FD9-AA2A-AC7AFD6CE2A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47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3F397-FCBD-4FD9-AA2A-AC7AFD6CE2A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45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defRPr/>
            </a:pPr>
            <a:r>
              <a:rPr lang="en-US" b="1" dirty="0">
                <a:solidFill>
                  <a:srgbClr val="996633"/>
                </a:solidFill>
                <a:latin typeface="Arial" charset="0"/>
              </a:rPr>
              <a:t>Approach</a:t>
            </a:r>
          </a:p>
          <a:p>
            <a:pPr algn="just">
              <a:defRPr/>
            </a:pPr>
            <a:r>
              <a:rPr lang="en-US" dirty="0">
                <a:solidFill>
                  <a:srgbClr val="996633"/>
                </a:solidFill>
                <a:latin typeface="Arial" charset="0"/>
              </a:rPr>
              <a:t>Community based planning brings together a diverse group of local citizens who actively participate in the planning process.  </a:t>
            </a:r>
          </a:p>
          <a:p>
            <a:pPr algn="just">
              <a:defRPr/>
            </a:pPr>
            <a:r>
              <a:rPr lang="en-US" dirty="0">
                <a:solidFill>
                  <a:srgbClr val="996633"/>
                </a:solidFill>
                <a:latin typeface="Arial" charset="0"/>
              </a:rPr>
              <a:t>The planning approach includes four components: community organization, public outreach and education, management and planning, and project implementation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B0279-A9F1-4C5E-A9AC-2CD6E852423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55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Kelly Speak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ADC51B8-5CC0-4AAE-A2B8-6CC2667A2033}" type="slidenum">
              <a:rPr lang="en-US" altLang="en-US" smtClean="0">
                <a:latin typeface="Arial" charset="0"/>
                <a:ea typeface="微软雅黑" pitchFamily="34" charset="-122"/>
              </a:rPr>
              <a:pPr/>
              <a:t>33</a:t>
            </a:fld>
            <a:endParaRPr lang="en-US" altLang="en-US" smtClean="0">
              <a:latin typeface="Arial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8101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Kelly speak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9846905-4FAA-46CD-BAE2-4A8F4E45732F}" type="slidenum">
              <a:rPr lang="en-US" altLang="en-US" smtClean="0">
                <a:latin typeface="Arial" charset="0"/>
                <a:ea typeface="微软雅黑" pitchFamily="34" charset="-122"/>
              </a:rPr>
              <a:pPr/>
              <a:t>34</a:t>
            </a:fld>
            <a:endParaRPr lang="en-US" altLang="en-US" smtClean="0">
              <a:latin typeface="Arial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571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A8B0B-C68F-4F1E-85DF-3113F602199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7495-E4DF-4A7D-B0F6-AC85BCB0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91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A8B0B-C68F-4F1E-85DF-3113F602199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7495-E4DF-4A7D-B0F6-AC85BCB0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1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A8B0B-C68F-4F1E-85DF-3113F602199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7495-E4DF-4A7D-B0F6-AC85BCB0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51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A8B0B-C68F-4F1E-85DF-3113F602199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7495-E4DF-4A7D-B0F6-AC85BCB0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01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A8B0B-C68F-4F1E-85DF-3113F602199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7495-E4DF-4A7D-B0F6-AC85BCB0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6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A8B0B-C68F-4F1E-85DF-3113F602199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7495-E4DF-4A7D-B0F6-AC85BCB0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97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A8B0B-C68F-4F1E-85DF-3113F602199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7495-E4DF-4A7D-B0F6-AC85BCB0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75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A8B0B-C68F-4F1E-85DF-3113F602199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7495-E4DF-4A7D-B0F6-AC85BCB0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8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A8B0B-C68F-4F1E-85DF-3113F602199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7495-E4DF-4A7D-B0F6-AC85BCB0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2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A8B0B-C68F-4F1E-85DF-3113F602199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7495-E4DF-4A7D-B0F6-AC85BCB0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9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A8B0B-C68F-4F1E-85DF-3113F602199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7495-E4DF-4A7D-B0F6-AC85BCB0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08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A8B0B-C68F-4F1E-85DF-3113F6021993}" type="datetimeFigureOut">
              <a:rPr lang="en-US" smtClean="0"/>
              <a:t>12/14/2017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67495-E4DF-4A7D-B0F6-AC85BCB0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68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r="8603" b="322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76200" y="1"/>
            <a:ext cx="9296400" cy="2057399"/>
          </a:xfrm>
          <a:prstGeom prst="rect">
            <a:avLst/>
          </a:prstGeom>
          <a:solidFill>
            <a:schemeClr val="accent5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76200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Healthy Watershed Tour</a:t>
            </a:r>
            <a:endParaRPr lang="en-US" sz="800" dirty="0">
              <a:latin typeface="Franklin Gothic Book" panose="020B05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999530"/>
            <a:ext cx="5838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Lititz Run Watershed </a:t>
            </a:r>
            <a:endParaRPr lang="en-US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220" y="5530726"/>
            <a:ext cx="700180" cy="114007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699243" y="5943600"/>
            <a:ext cx="5331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Kelly Gutshall, RLA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 December 14, 2017  |  LGAC Meeting   |   Lancaster PA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9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" b="36394"/>
          <a:stretch>
            <a:fillRect/>
          </a:stretch>
        </p:blipFill>
        <p:spPr bwMode="auto">
          <a:xfrm>
            <a:off x="0" y="1527175"/>
            <a:ext cx="9144000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76200" y="1114425"/>
            <a:ext cx="1201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Project</a:t>
            </a:r>
            <a:r>
              <a:rPr lang="en-US" altLang="en-US" sz="2000">
                <a:solidFill>
                  <a:schemeClr val="bg1"/>
                </a:solidFill>
              </a:rPr>
              <a:t> ID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1622425" y="1127125"/>
            <a:ext cx="1381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Project</a:t>
            </a:r>
            <a:r>
              <a:rPr lang="en-US" altLang="en-US" sz="2000">
                <a:solidFill>
                  <a:schemeClr val="bg1"/>
                </a:solidFill>
              </a:rPr>
              <a:t> </a:t>
            </a:r>
            <a:r>
              <a:rPr lang="en-US" altLang="en-US" sz="2000"/>
              <a:t>Size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276600" y="1068388"/>
            <a:ext cx="0" cy="342582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3505200" y="1114425"/>
            <a:ext cx="1658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Drainage</a:t>
            </a:r>
            <a:r>
              <a:rPr lang="en-US" altLang="en-US" sz="2000">
                <a:solidFill>
                  <a:schemeClr val="bg1"/>
                </a:solidFill>
              </a:rPr>
              <a:t> </a:t>
            </a:r>
            <a:r>
              <a:rPr lang="en-US" altLang="en-US" sz="2000"/>
              <a:t>Area</a:t>
            </a:r>
          </a:p>
        </p:txBody>
      </p:sp>
      <p:sp>
        <p:nvSpPr>
          <p:cNvPr id="15367" name="TextBox 8"/>
          <p:cNvSpPr txBox="1">
            <a:spLocks noChangeArrowheads="1"/>
          </p:cNvSpPr>
          <p:nvPr/>
        </p:nvSpPr>
        <p:spPr bwMode="auto">
          <a:xfrm>
            <a:off x="5715000" y="1114425"/>
            <a:ext cx="3233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Pollutant</a:t>
            </a:r>
            <a:r>
              <a:rPr lang="en-US" altLang="en-US" sz="2000">
                <a:solidFill>
                  <a:schemeClr val="bg1"/>
                </a:solidFill>
              </a:rPr>
              <a:t> </a:t>
            </a:r>
            <a:r>
              <a:rPr lang="en-US" altLang="en-US" sz="2000"/>
              <a:t>Reduction</a:t>
            </a:r>
            <a:r>
              <a:rPr lang="en-US" altLang="en-US" sz="2000">
                <a:solidFill>
                  <a:schemeClr val="bg1"/>
                </a:solidFill>
              </a:rPr>
              <a:t> </a:t>
            </a:r>
            <a:r>
              <a:rPr lang="en-US" altLang="en-US" sz="2000"/>
              <a:t>Potential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38800" y="1082675"/>
            <a:ext cx="0" cy="341153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5027613"/>
            <a:ext cx="9144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TextBox 13"/>
          <p:cNvSpPr txBox="1">
            <a:spLocks noChangeArrowheads="1"/>
          </p:cNvSpPr>
          <p:nvPr/>
        </p:nvSpPr>
        <p:spPr bwMode="auto">
          <a:xfrm>
            <a:off x="152400" y="152400"/>
            <a:ext cx="4868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 dirty="0" smtClean="0">
                <a:solidFill>
                  <a:schemeClr val="accent6">
                    <a:lumMod val="75000"/>
                  </a:schemeClr>
                </a:solidFill>
              </a:rPr>
              <a:t>Prioritization </a:t>
            </a:r>
            <a:r>
              <a:rPr lang="en-US" altLang="en-US" sz="3200" dirty="0" smtClean="0"/>
              <a:t>Data Analysis</a:t>
            </a:r>
          </a:p>
        </p:txBody>
      </p:sp>
      <p:sp>
        <p:nvSpPr>
          <p:cNvPr id="15371" name="TextBox 14"/>
          <p:cNvSpPr txBox="1">
            <a:spLocks noChangeArrowheads="1"/>
          </p:cNvSpPr>
          <p:nvPr/>
        </p:nvSpPr>
        <p:spPr bwMode="auto">
          <a:xfrm>
            <a:off x="277813" y="4841875"/>
            <a:ext cx="5421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BMP Type:  Cost per Pound of Pollutant Reduction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447800" y="1150938"/>
            <a:ext cx="0" cy="341153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95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:\Office Data\Marketing Materials\Display\Pop-up Display 2017\Images\High res photos for display\Butterfly Acres Highl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806"/>
            <a:ext cx="472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19600" y="2198300"/>
            <a:ext cx="6082667" cy="2145100"/>
          </a:xfrm>
          <a:prstGeom prst="rect">
            <a:avLst/>
          </a:prstGeom>
          <a:solidFill>
            <a:srgbClr val="31859C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4191000" cy="6858000"/>
          </a:xfrm>
          <a:prstGeom prst="rect">
            <a:avLst/>
          </a:prstGeom>
          <a:solidFill>
            <a:srgbClr val="CAC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243" name="TextBox 8"/>
          <p:cNvSpPr txBox="1">
            <a:spLocks noChangeArrowheads="1"/>
          </p:cNvSpPr>
          <p:nvPr/>
        </p:nvSpPr>
        <p:spPr bwMode="auto">
          <a:xfrm>
            <a:off x="304800" y="1600200"/>
            <a:ext cx="303807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Pollution Reduction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Cost verses Benefit</a:t>
            </a:r>
            <a:endParaRPr lang="en-US" altLang="en-US" sz="2000" b="1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Willingness of Landowners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Long-term operation and maintenance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 smtClean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228202" y="76200"/>
            <a:ext cx="31146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Prioritization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Considerations</a:t>
            </a:r>
            <a:endParaRPr lang="en-US" alt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0" y="2347238"/>
            <a:ext cx="3924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Municipal Facilities 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(MS4 </a:t>
            </a:r>
            <a:r>
              <a:rPr lang="en-US" alt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requirement) </a:t>
            </a:r>
            <a:r>
              <a:rPr lang="en-US" altLang="en-US" sz="2800" dirty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– </a:t>
            </a:r>
            <a:endParaRPr lang="en-US" altLang="en-US" sz="2800" dirty="0" smtClean="0">
              <a:solidFill>
                <a:schemeClr val="bg1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includes </a:t>
            </a:r>
            <a:r>
              <a:rPr lang="en-US" altLang="en-US" sz="2800" dirty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parks, greenways and trails</a:t>
            </a:r>
          </a:p>
        </p:txBody>
      </p:sp>
      <p:sp>
        <p:nvSpPr>
          <p:cNvPr id="6" name="Right Triangle 5"/>
          <p:cNvSpPr/>
          <p:nvPr/>
        </p:nvSpPr>
        <p:spPr>
          <a:xfrm rot="13462014">
            <a:off x="1799674" y="1881467"/>
            <a:ext cx="2724520" cy="2771215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43" name="Picture 3" descr="U:\FLOODPLAIN RESTORATION BOOK\GRAPHICS\SUGGESTED GRAPHICS\Page 13\flpl leg sed sketch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57300" y="609602"/>
            <a:ext cx="6972300" cy="5185303"/>
          </a:xfrm>
          <a:prstGeom prst="rect">
            <a:avLst/>
          </a:prstGeom>
          <a:noFill/>
        </p:spPr>
      </p:pic>
      <p:sp>
        <p:nvSpPr>
          <p:cNvPr id="675844" name="Text Box 4"/>
          <p:cNvSpPr txBox="1">
            <a:spLocks noChangeArrowheads="1"/>
          </p:cNvSpPr>
          <p:nvPr/>
        </p:nvSpPr>
        <p:spPr bwMode="auto">
          <a:xfrm>
            <a:off x="1549671" y="5388114"/>
            <a:ext cx="19992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 dirty="0">
                <a:latin typeface="Franklin Gothic Book" pitchFamily="34" charset="0"/>
              </a:rPr>
              <a:t>Historical</a:t>
            </a:r>
          </a:p>
          <a:p>
            <a:pPr algn="ctr" eaLnBrk="1" hangingPunct="1"/>
            <a:r>
              <a:rPr lang="en-US" sz="2000" dirty="0">
                <a:latin typeface="Franklin Gothic Book" pitchFamily="34" charset="0"/>
              </a:rPr>
              <a:t>Floodplain Soils</a:t>
            </a:r>
          </a:p>
        </p:txBody>
      </p:sp>
      <p:sp>
        <p:nvSpPr>
          <p:cNvPr id="675845" name="Text Box 5"/>
          <p:cNvSpPr txBox="1">
            <a:spLocks noChangeArrowheads="1"/>
          </p:cNvSpPr>
          <p:nvPr/>
        </p:nvSpPr>
        <p:spPr bwMode="auto">
          <a:xfrm>
            <a:off x="4100935" y="5366342"/>
            <a:ext cx="18019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2000" dirty="0">
                <a:latin typeface="Franklin Gothic Book" pitchFamily="34" charset="0"/>
              </a:rPr>
              <a:t>Cobble/Gravel</a:t>
            </a:r>
          </a:p>
        </p:txBody>
      </p:sp>
      <p:sp>
        <p:nvSpPr>
          <p:cNvPr id="675846" name="Text Box 6"/>
          <p:cNvSpPr txBox="1">
            <a:spLocks noChangeArrowheads="1"/>
          </p:cNvSpPr>
          <p:nvPr/>
        </p:nvSpPr>
        <p:spPr bwMode="auto">
          <a:xfrm>
            <a:off x="6189393" y="5377228"/>
            <a:ext cx="11256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2000" dirty="0">
                <a:latin typeface="Franklin Gothic Book" pitchFamily="34" charset="0"/>
              </a:rPr>
              <a:t>Bedrock</a:t>
            </a:r>
          </a:p>
        </p:txBody>
      </p:sp>
      <p:sp>
        <p:nvSpPr>
          <p:cNvPr id="675847" name="Line 7"/>
          <p:cNvSpPr>
            <a:spLocks noChangeShapeType="1"/>
          </p:cNvSpPr>
          <p:nvPr/>
        </p:nvSpPr>
        <p:spPr bwMode="auto">
          <a:xfrm flipV="1">
            <a:off x="2567583" y="4495942"/>
            <a:ext cx="0" cy="96837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5848" name="Line 8"/>
          <p:cNvSpPr>
            <a:spLocks noChangeShapeType="1"/>
          </p:cNvSpPr>
          <p:nvPr/>
        </p:nvSpPr>
        <p:spPr bwMode="auto">
          <a:xfrm flipV="1">
            <a:off x="4932517" y="4593914"/>
            <a:ext cx="0" cy="81597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5849" name="Line 9"/>
          <p:cNvSpPr>
            <a:spLocks noChangeShapeType="1"/>
          </p:cNvSpPr>
          <p:nvPr/>
        </p:nvSpPr>
        <p:spPr bwMode="auto">
          <a:xfrm flipV="1">
            <a:off x="6698727" y="4702770"/>
            <a:ext cx="0" cy="66357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-6376" y="0"/>
            <a:ext cx="9144000" cy="914400"/>
          </a:xfrm>
          <a:prstGeom prst="rect">
            <a:avLst/>
          </a:prstGeom>
          <a:solidFill>
            <a:srgbClr val="CACF7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600" dirty="0"/>
          </a:p>
        </p:txBody>
      </p:sp>
      <p:sp>
        <p:nvSpPr>
          <p:cNvPr id="12" name="Rectangle 14"/>
          <p:cNvSpPr>
            <a:spLocks noChangeAspect="1" noChangeArrowheads="1"/>
          </p:cNvSpPr>
          <p:nvPr/>
        </p:nvSpPr>
        <p:spPr bwMode="auto">
          <a:xfrm>
            <a:off x="351894" y="141516"/>
            <a:ext cx="83349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600" dirty="0">
                <a:latin typeface="Franklin Gothic Book" pitchFamily="34" charset="0"/>
              </a:rPr>
              <a:t>Typical Existing </a:t>
            </a:r>
            <a:r>
              <a:rPr lang="en-US" sz="3600" dirty="0" smtClean="0">
                <a:latin typeface="Franklin Gothic Book" pitchFamily="34" charset="0"/>
              </a:rPr>
              <a:t>Floodplain </a:t>
            </a:r>
            <a:r>
              <a:rPr lang="en-US" sz="3600" dirty="0">
                <a:latin typeface="Franklin Gothic Book" pitchFamily="34" charset="0"/>
              </a:rPr>
              <a:t>Conditions</a:t>
            </a:r>
            <a:endParaRPr lang="en-US" sz="3600" dirty="0">
              <a:latin typeface="Franklin Gothic Book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230993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723" name="Picture 1027" descr="flpl restord sk"/>
          <p:cNvPicPr>
            <a:picLocks noChangeAspect="1" noChangeArrowheads="1"/>
          </p:cNvPicPr>
          <p:nvPr/>
        </p:nvPicPr>
        <p:blipFill>
          <a:blip r:embed="rId3" cstate="email"/>
          <a:srcRect r="-2089"/>
          <a:stretch>
            <a:fillRect/>
          </a:stretch>
        </p:blipFill>
        <p:spPr bwMode="auto">
          <a:xfrm>
            <a:off x="971550" y="914402"/>
            <a:ext cx="7829550" cy="3767927"/>
          </a:xfrm>
          <a:prstGeom prst="rect">
            <a:avLst/>
          </a:prstGeom>
          <a:noFill/>
        </p:spPr>
      </p:pic>
      <p:sp>
        <p:nvSpPr>
          <p:cNvPr id="670725" name="Text Box 1029"/>
          <p:cNvSpPr txBox="1">
            <a:spLocks noChangeArrowheads="1"/>
          </p:cNvSpPr>
          <p:nvPr/>
        </p:nvSpPr>
        <p:spPr bwMode="auto">
          <a:xfrm>
            <a:off x="1426028" y="5517374"/>
            <a:ext cx="48368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/>
            <a:r>
              <a:rPr lang="en-US" sz="1600" dirty="0">
                <a:latin typeface="Franklin Gothic Book" pitchFamily="34" charset="0"/>
              </a:rPr>
              <a:t>Floodplain Soils –Shallow, Peaty, Organic, &amp; Porous</a:t>
            </a:r>
          </a:p>
        </p:txBody>
      </p:sp>
      <p:sp>
        <p:nvSpPr>
          <p:cNvPr id="670726" name="Text Box 1030"/>
          <p:cNvSpPr txBox="1">
            <a:spLocks noChangeArrowheads="1"/>
          </p:cNvSpPr>
          <p:nvPr/>
        </p:nvSpPr>
        <p:spPr bwMode="auto">
          <a:xfrm>
            <a:off x="6134951" y="4829967"/>
            <a:ext cx="8958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600" dirty="0">
                <a:latin typeface="Franklin Gothic Book" pitchFamily="34" charset="0"/>
              </a:rPr>
              <a:t>Bedrock</a:t>
            </a:r>
          </a:p>
        </p:txBody>
      </p:sp>
      <p:sp>
        <p:nvSpPr>
          <p:cNvPr id="670727" name="Text Box 1031"/>
          <p:cNvSpPr txBox="1">
            <a:spLocks noChangeArrowheads="1"/>
          </p:cNvSpPr>
          <p:nvPr/>
        </p:nvSpPr>
        <p:spPr bwMode="auto">
          <a:xfrm>
            <a:off x="4093028" y="4840853"/>
            <a:ext cx="20331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/>
            <a:r>
              <a:rPr lang="en-US" sz="1600" dirty="0">
                <a:latin typeface="Franklin Gothic Book" pitchFamily="34" charset="0"/>
              </a:rPr>
              <a:t>Cobble/Gravel Bed</a:t>
            </a:r>
          </a:p>
          <a:p>
            <a:pPr algn="l" eaLnBrk="1" hangingPunct="1"/>
            <a:r>
              <a:rPr lang="en-US" sz="1600" dirty="0">
                <a:latin typeface="Franklin Gothic Book" pitchFamily="34" charset="0"/>
              </a:rPr>
              <a:t>    (Groundwater)</a:t>
            </a:r>
          </a:p>
        </p:txBody>
      </p:sp>
      <p:sp>
        <p:nvSpPr>
          <p:cNvPr id="670728" name="Line 1032"/>
          <p:cNvSpPr>
            <a:spLocks noChangeShapeType="1"/>
          </p:cNvSpPr>
          <p:nvPr/>
        </p:nvSpPr>
        <p:spPr bwMode="auto">
          <a:xfrm flipV="1">
            <a:off x="3403997" y="4089736"/>
            <a:ext cx="0" cy="1427637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0729" name="Line 1033"/>
          <p:cNvSpPr>
            <a:spLocks noChangeShapeType="1"/>
          </p:cNvSpPr>
          <p:nvPr/>
        </p:nvSpPr>
        <p:spPr bwMode="auto">
          <a:xfrm flipV="1">
            <a:off x="5024608" y="4089737"/>
            <a:ext cx="0" cy="762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0730" name="Line 1034"/>
          <p:cNvSpPr>
            <a:spLocks noChangeShapeType="1"/>
          </p:cNvSpPr>
          <p:nvPr/>
        </p:nvSpPr>
        <p:spPr bwMode="auto">
          <a:xfrm flipV="1">
            <a:off x="6567659" y="4242137"/>
            <a:ext cx="0" cy="609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0732" name="Text Box 1036"/>
          <p:cNvSpPr txBox="1">
            <a:spLocks noChangeArrowheads="1"/>
          </p:cNvSpPr>
          <p:nvPr/>
        </p:nvSpPr>
        <p:spPr bwMode="auto">
          <a:xfrm>
            <a:off x="228607" y="4819081"/>
            <a:ext cx="27432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latin typeface="Franklin Gothic Book" pitchFamily="34" charset="0"/>
              </a:rPr>
              <a:t>Roots extend to groundwater</a:t>
            </a:r>
          </a:p>
        </p:txBody>
      </p:sp>
      <p:sp>
        <p:nvSpPr>
          <p:cNvPr id="670733" name="Line 1037"/>
          <p:cNvSpPr>
            <a:spLocks noChangeShapeType="1"/>
          </p:cNvSpPr>
          <p:nvPr/>
        </p:nvSpPr>
        <p:spPr bwMode="auto">
          <a:xfrm flipV="1">
            <a:off x="2114552" y="4013537"/>
            <a:ext cx="628651" cy="8382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CACF7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4"/>
          <p:cNvSpPr>
            <a:spLocks noChangeAspect="1" noChangeArrowheads="1"/>
          </p:cNvSpPr>
          <p:nvPr/>
        </p:nvSpPr>
        <p:spPr bwMode="auto">
          <a:xfrm>
            <a:off x="221262" y="152402"/>
            <a:ext cx="66639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 dirty="0">
                <a:latin typeface="Franklin Gothic Book" pitchFamily="34" charset="0"/>
              </a:rPr>
              <a:t>Historical Floodplain</a:t>
            </a:r>
            <a:endParaRPr lang="en-US" sz="3600" dirty="0">
              <a:latin typeface="Franklin Gothic Book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1024382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:\PROJECTS\Design\CLOSED\Shobers Run Golf Co. D-192-L5\D-157-L5 Bedford Springs\Bedford Springs photos\9-27-05 site visit\#6.JPG"/>
          <p:cNvPicPr>
            <a:picLocks noChangeAspect="1" noChangeArrowheads="1"/>
          </p:cNvPicPr>
          <p:nvPr/>
        </p:nvPicPr>
        <p:blipFill rotWithShape="1">
          <a:blip r:embed="rId3" cstate="screen"/>
          <a:srcRect l="9375"/>
          <a:stretch/>
        </p:blipFill>
        <p:spPr bwMode="auto">
          <a:xfrm>
            <a:off x="0" y="838200"/>
            <a:ext cx="9144000" cy="2438400"/>
          </a:xfrm>
          <a:prstGeom prst="rect">
            <a:avLst/>
          </a:prstGeom>
          <a:noFill/>
        </p:spPr>
      </p:pic>
      <p:pic>
        <p:nvPicPr>
          <p:cNvPr id="5" name="Picture 4" descr="K:\Office Data\Marketing Materials\Project Information\Bedford Springs\May 2008 Nikon Fine Quality\DSC_002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3581400"/>
          </a:xfrm>
          <a:prstGeom prst="rect">
            <a:avLst/>
          </a:prstGeom>
          <a:noFill/>
        </p:spPr>
      </p:pic>
      <p:sp>
        <p:nvSpPr>
          <p:cNvPr id="7" name="Down Arrow 6"/>
          <p:cNvSpPr/>
          <p:nvPr/>
        </p:nvSpPr>
        <p:spPr>
          <a:xfrm>
            <a:off x="5486400" y="2057400"/>
            <a:ext cx="838200" cy="2286000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4400" y="5193268"/>
            <a:ext cx="449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Bedford Springs Resort Floodplain Restoration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758952"/>
          </a:xfrm>
          <a:prstGeom prst="rect">
            <a:avLst/>
          </a:prstGeom>
          <a:solidFill>
            <a:srgbClr val="CACF7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2800" dirty="0">
                <a:solidFill>
                  <a:srgbClr val="000000"/>
                </a:solidFill>
              </a:rPr>
              <a:t>  </a:t>
            </a:r>
            <a:r>
              <a:rPr lang="en-US" sz="4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Functional, Natural  </a:t>
            </a:r>
            <a:r>
              <a:rPr lang="en-US" sz="4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System</a:t>
            </a:r>
            <a:endParaRPr lang="en-US" altLang="en-US" sz="4000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45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:\Office Data\Marketing Materials\Project Information\New Street\DSC043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58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:\Office Data\Marketing Materials\Project Information\New Street\New Street Aerial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90"/>
            <a:ext cx="3886200" cy="728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45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:\Office Data\Photos\2014.10.30 - Aerial photos - Helicopter\Banta\IMG_69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 b="3423"/>
          <a:stretch/>
        </p:blipFill>
        <p:spPr bwMode="auto">
          <a:xfrm>
            <a:off x="12700" y="0"/>
            <a:ext cx="5168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4569941"/>
            <a:ext cx="6934200" cy="897924"/>
          </a:xfrm>
          <a:solidFill>
            <a:schemeClr val="accent5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Lititz Run Watershed   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228600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rPr>
              <a:t>How this  community improved its water quality. </a:t>
            </a:r>
            <a:endParaRPr lang="en-US" sz="3600" i="1" dirty="0">
              <a:solidFill>
                <a:schemeClr val="bg1">
                  <a:lumMod val="50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74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4"/>
          <p:cNvPicPr>
            <a:picLocks noChangeAspect="1" noChangeArrowheads="1"/>
          </p:cNvPicPr>
          <p:nvPr/>
        </p:nvPicPr>
        <p:blipFill>
          <a:blip r:embed="rId3" cstate="print"/>
          <a:srcRect l="18182"/>
          <a:stretch>
            <a:fillRect/>
          </a:stretch>
        </p:blipFill>
        <p:spPr bwMode="auto">
          <a:xfrm>
            <a:off x="-9525" y="408051"/>
            <a:ext cx="9144000" cy="74035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758952"/>
          </a:xfrm>
          <a:prstGeom prst="rect">
            <a:avLst/>
          </a:prstGeom>
          <a:solidFill>
            <a:srgbClr val="CACF70"/>
          </a:solidFill>
          <a:ln w="9525">
            <a:solidFill>
              <a:srgbClr val="CACF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-9525" y="0"/>
            <a:ext cx="899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Franklin Gothic Book" pitchFamily="34" charset="0"/>
              </a:rPr>
              <a:t>  It all began in 1998</a:t>
            </a:r>
          </a:p>
        </p:txBody>
      </p:sp>
    </p:spTree>
    <p:extLst>
      <p:ext uri="{BB962C8B-B14F-4D97-AF65-F5344CB8AC3E}">
        <p14:creationId xmlns:p14="http://schemas.microsoft.com/office/powerpoint/2010/main" val="219586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S:\Office Data\Marketing Materials\Project Information\Lititz Run Watershed\Lititz Run GI Tour Map_05-15-2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" t="6047" r="17602" b="10303"/>
          <a:stretch/>
        </p:blipFill>
        <p:spPr bwMode="auto">
          <a:xfrm>
            <a:off x="0" y="838200"/>
            <a:ext cx="9087946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58952"/>
          </a:xfrm>
          <a:prstGeom prst="rect">
            <a:avLst/>
          </a:prstGeom>
          <a:solidFill>
            <a:srgbClr val="CACF70"/>
          </a:solidFill>
          <a:ln w="9525">
            <a:solidFill>
              <a:srgbClr val="CACF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-76200" y="87088"/>
            <a:ext cx="899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Franklin Gothic Book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Franklin Gothic Book" pitchFamily="34" charset="0"/>
              </a:rPr>
              <a:t>  Over 35 projects implemented and continuing</a:t>
            </a:r>
          </a:p>
        </p:txBody>
      </p:sp>
    </p:spTree>
    <p:extLst>
      <p:ext uri="{BB962C8B-B14F-4D97-AF65-F5344CB8AC3E}">
        <p14:creationId xmlns:p14="http://schemas.microsoft.com/office/powerpoint/2010/main" val="230208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:\Office Data\Marketing Materials\Marketing Images\Professional Photos\Lititz Run Riparian Park\Lititz Run Riparian Park_L. Lefever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675" y="990600"/>
            <a:ext cx="8370888" cy="58477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Achievements Since 2000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b="1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Arial" charset="0"/>
              </a:rPr>
              <a:t>Re-designated a Cold Water Fishery </a:t>
            </a:r>
            <a:r>
              <a:rPr lang="en-US" dirty="0">
                <a:latin typeface="Arial" charset="0"/>
              </a:rPr>
              <a:t>(CWF), upgraded from its previous designation as a Warm Water Fishery (WWF) in 2008.</a:t>
            </a:r>
          </a:p>
          <a:p>
            <a:pPr marL="171450" indent="-171450">
              <a:buFont typeface="Wingdings" pitchFamily="2" charset="2"/>
              <a:buChar char="Ø"/>
              <a:defRPr/>
            </a:pPr>
            <a:endParaRPr lang="en-US" sz="12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Arial" charset="0"/>
              </a:rPr>
              <a:t>Over 7 miles of stream and riparian corridor</a:t>
            </a:r>
            <a:r>
              <a:rPr lang="en-US" b="1" i="1" dirty="0">
                <a:latin typeface="Arial" charset="0"/>
              </a:rPr>
              <a:t> </a:t>
            </a:r>
            <a:r>
              <a:rPr lang="en-US" b="1" dirty="0">
                <a:latin typeface="Arial" charset="0"/>
              </a:rPr>
              <a:t>restored</a:t>
            </a:r>
            <a:r>
              <a:rPr lang="en-US" dirty="0">
                <a:latin typeface="Arial" charset="0"/>
              </a:rPr>
              <a:t>.</a:t>
            </a:r>
          </a:p>
          <a:p>
            <a:pPr marL="171450" indent="-171450">
              <a:buFont typeface="Wingdings" pitchFamily="2" charset="2"/>
              <a:buChar char="Ø"/>
              <a:defRPr/>
            </a:pPr>
            <a:endParaRPr lang="en-US" sz="12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Arial" charset="0"/>
              </a:rPr>
              <a:t>Over 20 acres of wetlands </a:t>
            </a:r>
            <a:r>
              <a:rPr lang="en-US" dirty="0">
                <a:latin typeface="Arial" charset="0"/>
              </a:rPr>
              <a:t>have been created to reduce flooding and improve water quality.  </a:t>
            </a:r>
          </a:p>
          <a:p>
            <a:pPr marL="171450" indent="-171450">
              <a:buFont typeface="Wingdings" pitchFamily="2" charset="2"/>
              <a:buChar char="Ø"/>
              <a:defRPr/>
            </a:pPr>
            <a:endParaRPr lang="en-US" sz="12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Arial" charset="0"/>
              </a:rPr>
              <a:t>Hundreds of community residents have volunteered </a:t>
            </a:r>
            <a:r>
              <a:rPr lang="en-US" dirty="0">
                <a:latin typeface="Arial" charset="0"/>
              </a:rPr>
              <a:t>their time and contributed money to help in the restoration effort. </a:t>
            </a:r>
          </a:p>
          <a:p>
            <a:pPr marL="171450" indent="-171450">
              <a:buFont typeface="Wingdings" pitchFamily="2" charset="2"/>
              <a:buChar char="Ø"/>
              <a:defRPr/>
            </a:pPr>
            <a:endParaRPr lang="en-US" sz="12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Warwick School District and Millersville University </a:t>
            </a:r>
            <a:r>
              <a:rPr lang="en-US" b="1" dirty="0">
                <a:latin typeface="Arial" charset="0"/>
              </a:rPr>
              <a:t>integrated education curriculum </a:t>
            </a:r>
            <a:r>
              <a:rPr lang="en-US" dirty="0">
                <a:latin typeface="Arial" charset="0"/>
              </a:rPr>
              <a:t>related to the watershed. </a:t>
            </a:r>
          </a:p>
          <a:p>
            <a:pPr marL="171450" indent="-171450">
              <a:buFont typeface="Wingdings" pitchFamily="2" charset="2"/>
              <a:buChar char="Ø"/>
              <a:defRPr/>
            </a:pPr>
            <a:endParaRPr lang="en-US" sz="12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Arial" charset="0"/>
              </a:rPr>
              <a:t>MS4 Permit Compliance achieved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200" b="1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Arial" charset="0"/>
              </a:rPr>
              <a:t>First  Critical Aquifer Recharge Area (CARA) restoration </a:t>
            </a:r>
            <a:r>
              <a:rPr lang="en-US" dirty="0">
                <a:latin typeface="Arial" charset="0"/>
              </a:rPr>
              <a:t>in Pennsylvania.</a:t>
            </a:r>
          </a:p>
          <a:p>
            <a:pPr marL="171450" indent="-171450">
              <a:buFont typeface="Wingdings" pitchFamily="2" charset="2"/>
              <a:buChar char="Ø"/>
              <a:defRPr/>
            </a:pPr>
            <a:endParaRPr lang="en-US" sz="12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Arial" charset="0"/>
              </a:rPr>
              <a:t>First regional water quality facility </a:t>
            </a:r>
            <a:r>
              <a:rPr lang="en-US" dirty="0">
                <a:latin typeface="Arial" charset="0"/>
              </a:rPr>
              <a:t>in </a:t>
            </a:r>
            <a:r>
              <a:rPr lang="en-US" dirty="0" smtClean="0">
                <a:latin typeface="Arial" charset="0"/>
              </a:rPr>
              <a:t>Pennsylvania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 smtClean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latin typeface="Arial" charset="0"/>
              </a:rPr>
              <a:t>&gt; 3 Million in funding</a:t>
            </a:r>
            <a:endParaRPr lang="en-US" b="1" dirty="0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2" y="86380"/>
            <a:ext cx="9139518" cy="523220"/>
          </a:xfrm>
          <a:prstGeom prst="rect">
            <a:avLst/>
          </a:prstGeom>
          <a:solidFill>
            <a:srgbClr val="CACF7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Model: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Lititz Run Watershed Action Plan   </a:t>
            </a:r>
          </a:p>
        </p:txBody>
      </p:sp>
    </p:spTree>
    <p:extLst>
      <p:ext uri="{BB962C8B-B14F-4D97-AF65-F5344CB8AC3E}">
        <p14:creationId xmlns:p14="http://schemas.microsoft.com/office/powerpoint/2010/main" val="358468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LAND-SBS11\Shared\Office Data\Marketing Materials\Handouts\2013 Handouts\Working docs\Ecological Construction Services\Picture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01999"/>
            <a:ext cx="4477173" cy="270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36877" y="2316074"/>
            <a:ext cx="2602123" cy="2037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latin typeface="Franklin Gothic Book" pitchFamily="34" charset="0"/>
              </a:rPr>
              <a:t>Design </a:t>
            </a:r>
            <a:r>
              <a:rPr lang="en-US" dirty="0" smtClean="0">
                <a:latin typeface="Franklin Gothic Book" pitchFamily="34" charset="0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en-US" dirty="0" smtClean="0">
                <a:latin typeface="Franklin Gothic Book" pitchFamily="34" charset="0"/>
              </a:rPr>
              <a:t>landscape architects </a:t>
            </a:r>
          </a:p>
          <a:p>
            <a:pPr>
              <a:spcBef>
                <a:spcPct val="20000"/>
              </a:spcBef>
            </a:pPr>
            <a:r>
              <a:rPr lang="en-US" dirty="0" smtClean="0">
                <a:latin typeface="Franklin Gothic Book" pitchFamily="34" charset="0"/>
              </a:rPr>
              <a:t>environmental planners  </a:t>
            </a:r>
          </a:p>
          <a:p>
            <a:pPr>
              <a:spcBef>
                <a:spcPct val="20000"/>
              </a:spcBef>
            </a:pPr>
            <a:r>
              <a:rPr lang="en-US" dirty="0" smtClean="0">
                <a:latin typeface="Franklin Gothic Book" pitchFamily="34" charset="0"/>
              </a:rPr>
              <a:t>restoration specialists</a:t>
            </a:r>
          </a:p>
          <a:p>
            <a:pPr>
              <a:spcBef>
                <a:spcPct val="20000"/>
              </a:spcBef>
            </a:pPr>
            <a:r>
              <a:rPr lang="en-US" dirty="0" smtClean="0">
                <a:latin typeface="Franklin Gothic Book" pitchFamily="34" charset="0"/>
              </a:rPr>
              <a:t>	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8200" y="4648199"/>
            <a:ext cx="5105400" cy="198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 smtClean="0">
                <a:latin typeface="Franklin Gothic Book" pitchFamily="34" charset="0"/>
              </a:rPr>
              <a:t>Field Operations</a:t>
            </a:r>
          </a:p>
          <a:p>
            <a:pPr>
              <a:spcBef>
                <a:spcPct val="20000"/>
              </a:spcBef>
            </a:pPr>
            <a:r>
              <a:rPr lang="en-US" dirty="0" smtClean="0">
                <a:latin typeface="Franklin Gothic Book" pitchFamily="34" charset="0"/>
              </a:rPr>
              <a:t>construction managers</a:t>
            </a:r>
          </a:p>
          <a:p>
            <a:pPr>
              <a:spcBef>
                <a:spcPct val="20000"/>
              </a:spcBef>
            </a:pPr>
            <a:r>
              <a:rPr lang="en-US" dirty="0" smtClean="0">
                <a:latin typeface="Franklin Gothic Book" pitchFamily="34" charset="0"/>
              </a:rPr>
              <a:t>installation and maintenance </a:t>
            </a:r>
          </a:p>
          <a:p>
            <a:pPr>
              <a:spcBef>
                <a:spcPct val="20000"/>
              </a:spcBef>
            </a:pPr>
            <a:r>
              <a:rPr lang="en-US" dirty="0" smtClean="0">
                <a:latin typeface="Franklin Gothic Book" pitchFamily="34" charset="0"/>
              </a:rPr>
              <a:t>certified pesticide 	applicators</a:t>
            </a:r>
          </a:p>
          <a:p>
            <a:endParaRPr lang="en-US" dirty="0"/>
          </a:p>
        </p:txBody>
      </p:sp>
      <p:pic>
        <p:nvPicPr>
          <p:cNvPr id="11" name="Picture 10" descr="LS- Vertical logo-coatedCMY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52400"/>
            <a:ext cx="846289" cy="137797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700496" y="19919"/>
            <a:ext cx="2767104" cy="20374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dirty="0" smtClean="0">
                <a:latin typeface="Franklin Gothic Book" pitchFamily="34" charset="0"/>
              </a:rPr>
              <a:t>Science</a:t>
            </a:r>
          </a:p>
          <a:p>
            <a:pPr>
              <a:spcBef>
                <a:spcPct val="20000"/>
              </a:spcBef>
            </a:pPr>
            <a:r>
              <a:rPr lang="en-US" dirty="0" smtClean="0">
                <a:latin typeface="Franklin Gothic Book" pitchFamily="34" charset="0"/>
              </a:rPr>
              <a:t>water resource engineers  </a:t>
            </a:r>
          </a:p>
          <a:p>
            <a:pPr>
              <a:spcBef>
                <a:spcPct val="20000"/>
              </a:spcBef>
            </a:pPr>
            <a:r>
              <a:rPr lang="en-US" dirty="0" smtClean="0">
                <a:latin typeface="Franklin Gothic Book" pitchFamily="34" charset="0"/>
              </a:rPr>
              <a:t>environmental scientists</a:t>
            </a:r>
          </a:p>
          <a:p>
            <a:pPr>
              <a:spcBef>
                <a:spcPct val="20000"/>
              </a:spcBef>
            </a:pPr>
            <a:r>
              <a:rPr lang="en-US" dirty="0" smtClean="0">
                <a:latin typeface="Franklin Gothic Book" pitchFamily="34" charset="0"/>
              </a:rPr>
              <a:t>geomorphologists</a:t>
            </a:r>
          </a:p>
          <a:p>
            <a:pPr>
              <a:spcBef>
                <a:spcPct val="20000"/>
              </a:spcBef>
            </a:pPr>
            <a:endParaRPr lang="en-US" dirty="0">
              <a:latin typeface="Franklin Gothic Book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431" y="2044823"/>
            <a:ext cx="4518034" cy="1948956"/>
          </a:xfrm>
          <a:prstGeom prst="rect">
            <a:avLst/>
          </a:prstGeom>
        </p:spPr>
      </p:pic>
      <p:pic>
        <p:nvPicPr>
          <p:cNvPr id="2052" name="Picture 4" descr="Engineering and Scie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329" y="1"/>
            <a:ext cx="476250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83" y="3993779"/>
            <a:ext cx="20906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Shavers Creek Environmental Center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12404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9441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 rot="20387170">
            <a:off x="7904725" y="5362953"/>
            <a:ext cx="1295400" cy="52899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360934">
            <a:off x="6112413" y="2627212"/>
            <a:ext cx="1107327" cy="51929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20301">
            <a:off x="295406" y="2314462"/>
            <a:ext cx="954822" cy="5103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3006855">
            <a:off x="5304870" y="663584"/>
            <a:ext cx="1075881" cy="58297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68836" y="2739815"/>
            <a:ext cx="1092645" cy="62045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Isosceles Triangle 11"/>
          <p:cNvSpPr/>
          <p:nvPr/>
        </p:nvSpPr>
        <p:spPr>
          <a:xfrm rot="19666647">
            <a:off x="5512428" y="2874823"/>
            <a:ext cx="906937" cy="25173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236429" y="1010507"/>
            <a:ext cx="1092645" cy="62045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FF990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4" name="Isosceles Triangle 13"/>
          <p:cNvSpPr/>
          <p:nvPr/>
        </p:nvSpPr>
        <p:spPr>
          <a:xfrm rot="19666647">
            <a:off x="4780021" y="1080173"/>
            <a:ext cx="906937" cy="25173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03400" y="1454377"/>
            <a:ext cx="1092645" cy="62045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19666647">
            <a:off x="692993" y="1870572"/>
            <a:ext cx="906937" cy="25173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895344" y="5058149"/>
            <a:ext cx="1092645" cy="62045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rot="13862759">
            <a:off x="7312503" y="5479285"/>
            <a:ext cx="1052561" cy="201897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38217" y="2826195"/>
            <a:ext cx="1160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Butterfly Acres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64001" y="1031545"/>
            <a:ext cx="1160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Rock 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Lititz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1963" y="1537189"/>
            <a:ext cx="1160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Logan 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Park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17187" y="5093544"/>
            <a:ext cx="1160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Landis Homes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67207" y="5279257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1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11435" y="2542257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2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3400" y="2157537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3</a:t>
            </a:r>
            <a:endParaRPr lang="en-US" sz="4400" dirty="0">
              <a:solidFill>
                <a:srgbClr val="FFC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07810" y="57035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3</a:t>
            </a:r>
            <a:endParaRPr lang="en-US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4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892082"/>
          </a:xfrm>
          <a:prstGeom prst="rect">
            <a:avLst/>
          </a:prstGeom>
          <a:solidFill>
            <a:srgbClr val="CACF7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2800" dirty="0" smtClean="0">
                <a:solidFill>
                  <a:srgbClr val="000000"/>
                </a:solidFill>
                <a:latin typeface="Franklin Gothic Book" pitchFamily="34" charset="0"/>
              </a:rPr>
              <a:t>  </a:t>
            </a:r>
            <a:endParaRPr lang="en-US" altLang="en-US" sz="2800" dirty="0">
              <a:solidFill>
                <a:srgbClr val="000000"/>
              </a:solidFill>
              <a:latin typeface="Franklin Gothic Boo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76200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 dirty="0" smtClean="0">
                <a:solidFill>
                  <a:schemeClr val="bg1"/>
                </a:solidFill>
                <a:latin typeface="Franklin Gothic Book" pitchFamily="34" charset="0"/>
              </a:rPr>
              <a:t>Landis Homes Retirement Community   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  <a:latin typeface="Franklin Gothic Book" pitchFamily="34" charset="0"/>
              </a:rPr>
              <a:t>“A Mission of Sustainability”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78"/>
          <a:stretch/>
        </p:blipFill>
        <p:spPr>
          <a:xfrm>
            <a:off x="-58072" y="2209800"/>
            <a:ext cx="9203057" cy="456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5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57800" y="762000"/>
            <a:ext cx="3886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07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1" t="25105" r="9062" b="15405"/>
          <a:stretch>
            <a:fillRect/>
          </a:stretch>
        </p:blipFill>
        <p:spPr bwMode="auto">
          <a:xfrm>
            <a:off x="12700" y="584200"/>
            <a:ext cx="9131300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04800" y="0"/>
            <a:ext cx="899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9900"/>
                </a:solidFill>
                <a:latin typeface="Franklin Gothic Book" pitchFamily="34" charset="0"/>
              </a:rPr>
              <a:t>Case Study:  </a:t>
            </a:r>
            <a:r>
              <a:rPr lang="en-US" altLang="en-US">
                <a:latin typeface="Franklin Gothic Book" pitchFamily="34" charset="0"/>
              </a:rPr>
              <a:t>Regional SWM</a:t>
            </a:r>
          </a:p>
        </p:txBody>
      </p:sp>
      <p:pic>
        <p:nvPicPr>
          <p:cNvPr id="30725" name="Picture 10" descr="LS- Vertical logo-coatedCMY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994400"/>
            <a:ext cx="471488" cy="76835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" y="520700"/>
            <a:ext cx="607695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27" name="Rectangle 1"/>
          <p:cNvSpPr>
            <a:spLocks noChangeArrowheads="1"/>
          </p:cNvSpPr>
          <p:nvPr/>
        </p:nvSpPr>
        <p:spPr bwMode="auto">
          <a:xfrm>
            <a:off x="381000" y="688975"/>
            <a:ext cx="5791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Franklin Gothic Book" pitchFamily="34" charset="0"/>
              </a:rPr>
              <a:t>Landis Homes Retirement Community  - Floodplain Restoration</a:t>
            </a:r>
          </a:p>
        </p:txBody>
      </p:sp>
    </p:spTree>
    <p:extLst>
      <p:ext uri="{BB962C8B-B14F-4D97-AF65-F5344CB8AC3E}">
        <p14:creationId xmlns:p14="http://schemas.microsoft.com/office/powerpoint/2010/main" val="110569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" b="25587"/>
          <a:stretch>
            <a:fillRect/>
          </a:stretch>
        </p:blipFill>
        <p:spPr bwMode="auto">
          <a:xfrm>
            <a:off x="4106863" y="152400"/>
            <a:ext cx="4808537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24329" b="25983"/>
          <a:stretch>
            <a:fillRect/>
          </a:stretch>
        </p:blipFill>
        <p:spPr bwMode="auto">
          <a:xfrm>
            <a:off x="7938" y="3473450"/>
            <a:ext cx="9144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20148" r="2106" b="34619"/>
          <a:stretch>
            <a:fillRect/>
          </a:stretch>
        </p:blipFill>
        <p:spPr bwMode="auto">
          <a:xfrm>
            <a:off x="0" y="-19050"/>
            <a:ext cx="91440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1"/>
          <p:cNvSpPr txBox="1">
            <a:spLocks noChangeArrowheads="1"/>
          </p:cNvSpPr>
          <p:nvPr/>
        </p:nvSpPr>
        <p:spPr bwMode="auto">
          <a:xfrm>
            <a:off x="7629525" y="457200"/>
            <a:ext cx="1419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31750" name="TextBox 9"/>
          <p:cNvSpPr txBox="1">
            <a:spLocks noChangeArrowheads="1"/>
          </p:cNvSpPr>
          <p:nvPr/>
        </p:nvSpPr>
        <p:spPr bwMode="auto">
          <a:xfrm>
            <a:off x="7916863" y="3773488"/>
            <a:ext cx="1131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31751" name="Rectangle 6"/>
          <p:cNvSpPr>
            <a:spLocks noChangeArrowheads="1"/>
          </p:cNvSpPr>
          <p:nvPr/>
        </p:nvSpPr>
        <p:spPr bwMode="auto">
          <a:xfrm>
            <a:off x="3276600" y="6027738"/>
            <a:ext cx="5791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Franklin Gothic Book" pitchFamily="34" charset="0"/>
              </a:rPr>
              <a:t>Landis Homes Retirement Community Floodplain Restoration</a:t>
            </a:r>
          </a:p>
        </p:txBody>
      </p:sp>
    </p:spTree>
    <p:extLst>
      <p:ext uri="{BB962C8B-B14F-4D97-AF65-F5344CB8AC3E}">
        <p14:creationId xmlns:p14="http://schemas.microsoft.com/office/powerpoint/2010/main" val="162709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Office Data\Photos\2014.10.30 - Aerial photos - Helicopter\Butterfly Acres\IMG_69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129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40401" y="229330"/>
            <a:ext cx="4419600" cy="758952"/>
          </a:xfrm>
          <a:prstGeom prst="rect">
            <a:avLst/>
          </a:prstGeom>
          <a:solidFill>
            <a:srgbClr val="CACF70"/>
          </a:solidFill>
          <a:ln w="9525">
            <a:solidFill>
              <a:srgbClr val="CACF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8200" y="330368"/>
            <a:ext cx="411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Franklin Gothic Book" pitchFamily="34" charset="0"/>
              </a:rPr>
              <a:t>   Butterfly Acres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37" y="-856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C000"/>
                </a:solidFill>
              </a:rPr>
              <a:t>2</a:t>
            </a:r>
            <a:endParaRPr lang="en-US" sz="8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3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:\Office Data\Marketing Materials\Display\Pop-up Display 2017\Images\High res photos for display\Butterfly Acres Highl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135" y="266700"/>
            <a:ext cx="4394200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40401" y="229330"/>
            <a:ext cx="4419600" cy="758952"/>
          </a:xfrm>
          <a:prstGeom prst="rect">
            <a:avLst/>
          </a:prstGeom>
          <a:solidFill>
            <a:srgbClr val="CACF70"/>
          </a:solidFill>
          <a:ln w="9525">
            <a:solidFill>
              <a:srgbClr val="CACF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38200" y="330368"/>
            <a:ext cx="411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Franklin Gothic Book" pitchFamily="34" charset="0"/>
              </a:rPr>
              <a:t>   Butterfly Acres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37" y="-856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1600200"/>
            <a:ext cx="3886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itchFamily="34" charset="0"/>
              </a:rPr>
              <a:t>regional aquifer recharge area </a:t>
            </a:r>
            <a:endParaRPr lang="en-US" sz="2800" dirty="0" smtClean="0">
              <a:latin typeface="Franklin Gothic Book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Franklin Gothic Book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itchFamily="34" charset="0"/>
              </a:rPr>
              <a:t>regional bio-retention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latin typeface="Franklin Gothic Book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Franklin Gothic Book" pitchFamily="34" charset="0"/>
              </a:rPr>
              <a:t>natural </a:t>
            </a:r>
            <a:r>
              <a:rPr lang="en-US" sz="2800" dirty="0">
                <a:latin typeface="Franklin Gothic Book" pitchFamily="34" charset="0"/>
              </a:rPr>
              <a:t>habitat </a:t>
            </a:r>
            <a:r>
              <a:rPr lang="en-US" sz="2800" dirty="0" smtClean="0">
                <a:latin typeface="Franklin Gothic Book" pitchFamily="34" charset="0"/>
              </a:rPr>
              <a:t>corridor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Franklin Gothic Book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Franklin Gothic Book" pitchFamily="34" charset="0"/>
              </a:rPr>
              <a:t>park and recreation </a:t>
            </a:r>
            <a:endParaRPr lang="en-US" sz="2800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61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K:\KELLY\NLCGS_MapPlate copy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000250"/>
            <a:ext cx="91440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7589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/>
          </a:p>
        </p:txBody>
      </p:sp>
      <p:pic>
        <p:nvPicPr>
          <p:cNvPr id="6" name="Picture 5" descr="LS- horizontal logo-coated CMYK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924800" y="6553200"/>
            <a:ext cx="1130284" cy="16956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2812354">
            <a:off x="3537567" y="4545262"/>
            <a:ext cx="381000" cy="77181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40400" y="229330"/>
            <a:ext cx="7749541" cy="758952"/>
          </a:xfrm>
          <a:prstGeom prst="rect">
            <a:avLst/>
          </a:prstGeom>
          <a:solidFill>
            <a:srgbClr val="CACF70"/>
          </a:solidFill>
          <a:ln w="9525">
            <a:solidFill>
              <a:srgbClr val="CACF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838200" y="330368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Franklin Gothic Book" pitchFamily="34" charset="0"/>
              </a:rPr>
              <a:t>   Butterfly Acres</a:t>
            </a:r>
            <a:r>
              <a:rPr lang="en-US" sz="2800" dirty="0">
                <a:latin typeface="Franklin Gothic Book" pitchFamily="34" charset="0"/>
                <a:cs typeface="Arial" pitchFamily="34" charset="0"/>
              </a:rPr>
              <a:t> 	</a:t>
            </a:r>
            <a:endParaRPr lang="en-US" sz="2800" dirty="0" smtClean="0">
              <a:latin typeface="Franklin Gothic Book" pitchFamily="34" charset="0"/>
              <a:cs typeface="Arial" pitchFamily="34" charset="0"/>
            </a:endParaRPr>
          </a:p>
          <a:p>
            <a:r>
              <a:rPr lang="en-US" sz="2800" dirty="0">
                <a:latin typeface="Franklin Gothic Book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Franklin Gothic Book" pitchFamily="34" charset="0"/>
                <a:cs typeface="Arial" pitchFamily="34" charset="0"/>
              </a:rPr>
              <a:t>  </a:t>
            </a:r>
          </a:p>
          <a:p>
            <a:r>
              <a:rPr lang="en-US" sz="2400" dirty="0" smtClean="0">
                <a:latin typeface="Franklin Gothic Book" pitchFamily="34" charset="0"/>
                <a:cs typeface="Arial" pitchFamily="34" charset="0"/>
              </a:rPr>
              <a:t>Critical </a:t>
            </a:r>
            <a:r>
              <a:rPr lang="en-US" sz="2400" dirty="0">
                <a:latin typeface="Franklin Gothic Book" pitchFamily="34" charset="0"/>
                <a:cs typeface="Arial" pitchFamily="34" charset="0"/>
              </a:rPr>
              <a:t>Aquifer Recharge Area (CARA) Restoration</a:t>
            </a:r>
            <a:r>
              <a:rPr lang="en-US" sz="2400" dirty="0" smtClean="0">
                <a:latin typeface="Franklin Gothic Book" pitchFamily="34" charset="0"/>
              </a:rPr>
              <a:t> </a:t>
            </a:r>
            <a:r>
              <a:rPr lang="en-US" sz="2800" dirty="0" smtClean="0">
                <a:latin typeface="Franklin Gothic Book" pitchFamily="34" charset="0"/>
              </a:rPr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37" y="-856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C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84183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:\Office Data\Marketing Materials\Marketing Images\Professional Photos\Scott Kreider\Final High Res Photos\Full Res Butterfly Acres\_MG_32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8" r="2439"/>
          <a:stretch/>
        </p:blipFill>
        <p:spPr bwMode="auto">
          <a:xfrm>
            <a:off x="0" y="1135626"/>
            <a:ext cx="9144000" cy="572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40401" y="229330"/>
            <a:ext cx="4419600" cy="758952"/>
          </a:xfrm>
          <a:prstGeom prst="rect">
            <a:avLst/>
          </a:prstGeom>
          <a:solidFill>
            <a:srgbClr val="CACF70"/>
          </a:solidFill>
          <a:ln w="9525">
            <a:solidFill>
              <a:srgbClr val="CACF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8200" y="330368"/>
            <a:ext cx="411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Franklin Gothic Book" pitchFamily="34" charset="0"/>
              </a:rPr>
              <a:t>   Butterfly Acres - after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37" y="-856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C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26174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40400" y="77786"/>
            <a:ext cx="6117599" cy="758952"/>
          </a:xfrm>
          <a:prstGeom prst="rect">
            <a:avLst/>
          </a:prstGeom>
          <a:solidFill>
            <a:srgbClr val="CACF70"/>
          </a:solidFill>
          <a:ln w="9525">
            <a:solidFill>
              <a:srgbClr val="CACF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38200" y="178824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Franklin Gothic Book" pitchFamily="34" charset="0"/>
              </a:rPr>
              <a:t>   Rock Lititz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91" y="829007"/>
            <a:ext cx="9170017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/>
          <p:cNvSpPr/>
          <p:nvPr/>
        </p:nvSpPr>
        <p:spPr>
          <a:xfrm>
            <a:off x="3448050" y="1313566"/>
            <a:ext cx="4145275" cy="4430009"/>
          </a:xfrm>
          <a:custGeom>
            <a:avLst/>
            <a:gdLst>
              <a:gd name="connsiteX0" fmla="*/ 2400300 w 4145275"/>
              <a:gd name="connsiteY0" fmla="*/ 867659 h 4430009"/>
              <a:gd name="connsiteX1" fmla="*/ 2371725 w 4145275"/>
              <a:gd name="connsiteY1" fmla="*/ 915284 h 4430009"/>
              <a:gd name="connsiteX2" fmla="*/ 2343150 w 4145275"/>
              <a:gd name="connsiteY2" fmla="*/ 934334 h 4430009"/>
              <a:gd name="connsiteX3" fmla="*/ 2324100 w 4145275"/>
              <a:gd name="connsiteY3" fmla="*/ 972434 h 4430009"/>
              <a:gd name="connsiteX4" fmla="*/ 2257425 w 4145275"/>
              <a:gd name="connsiteY4" fmla="*/ 1001009 h 4430009"/>
              <a:gd name="connsiteX5" fmla="*/ 2228850 w 4145275"/>
              <a:gd name="connsiteY5" fmla="*/ 1020059 h 4430009"/>
              <a:gd name="connsiteX6" fmla="*/ 2162175 w 4145275"/>
              <a:gd name="connsiteY6" fmla="*/ 1029584 h 4430009"/>
              <a:gd name="connsiteX7" fmla="*/ 2114550 w 4145275"/>
              <a:gd name="connsiteY7" fmla="*/ 1039109 h 4430009"/>
              <a:gd name="connsiteX8" fmla="*/ 2038350 w 4145275"/>
              <a:gd name="connsiteY8" fmla="*/ 1067684 h 4430009"/>
              <a:gd name="connsiteX9" fmla="*/ 1981200 w 4145275"/>
              <a:gd name="connsiteY9" fmla="*/ 1086734 h 4430009"/>
              <a:gd name="connsiteX10" fmla="*/ 1933575 w 4145275"/>
              <a:gd name="connsiteY10" fmla="*/ 1096259 h 4430009"/>
              <a:gd name="connsiteX11" fmla="*/ 1895475 w 4145275"/>
              <a:gd name="connsiteY11" fmla="*/ 1105784 h 4430009"/>
              <a:gd name="connsiteX12" fmla="*/ 1828800 w 4145275"/>
              <a:gd name="connsiteY12" fmla="*/ 1143884 h 4430009"/>
              <a:gd name="connsiteX13" fmla="*/ 1781175 w 4145275"/>
              <a:gd name="connsiteY13" fmla="*/ 1162934 h 4430009"/>
              <a:gd name="connsiteX14" fmla="*/ 1724025 w 4145275"/>
              <a:gd name="connsiteY14" fmla="*/ 1201034 h 4430009"/>
              <a:gd name="connsiteX15" fmla="*/ 1666875 w 4145275"/>
              <a:gd name="connsiteY15" fmla="*/ 1220084 h 4430009"/>
              <a:gd name="connsiteX16" fmla="*/ 1628775 w 4145275"/>
              <a:gd name="connsiteY16" fmla="*/ 1258184 h 4430009"/>
              <a:gd name="connsiteX17" fmla="*/ 1600200 w 4145275"/>
              <a:gd name="connsiteY17" fmla="*/ 1267709 h 4430009"/>
              <a:gd name="connsiteX18" fmla="*/ 1581150 w 4145275"/>
              <a:gd name="connsiteY18" fmla="*/ 1296284 h 4430009"/>
              <a:gd name="connsiteX19" fmla="*/ 1524000 w 4145275"/>
              <a:gd name="connsiteY19" fmla="*/ 1324859 h 4430009"/>
              <a:gd name="connsiteX20" fmla="*/ 1485900 w 4145275"/>
              <a:gd name="connsiteY20" fmla="*/ 1334384 h 4430009"/>
              <a:gd name="connsiteX21" fmla="*/ 1428750 w 4145275"/>
              <a:gd name="connsiteY21" fmla="*/ 1372484 h 4430009"/>
              <a:gd name="connsiteX22" fmla="*/ 1400175 w 4145275"/>
              <a:gd name="connsiteY22" fmla="*/ 1382009 h 4430009"/>
              <a:gd name="connsiteX23" fmla="*/ 1352550 w 4145275"/>
              <a:gd name="connsiteY23" fmla="*/ 1401059 h 4430009"/>
              <a:gd name="connsiteX24" fmla="*/ 1323975 w 4145275"/>
              <a:gd name="connsiteY24" fmla="*/ 1410584 h 4430009"/>
              <a:gd name="connsiteX25" fmla="*/ 1219200 w 4145275"/>
              <a:gd name="connsiteY25" fmla="*/ 1458209 h 4430009"/>
              <a:gd name="connsiteX26" fmla="*/ 1162050 w 4145275"/>
              <a:gd name="connsiteY26" fmla="*/ 1486784 h 4430009"/>
              <a:gd name="connsiteX27" fmla="*/ 1133475 w 4145275"/>
              <a:gd name="connsiteY27" fmla="*/ 1505834 h 4430009"/>
              <a:gd name="connsiteX28" fmla="*/ 1066800 w 4145275"/>
              <a:gd name="connsiteY28" fmla="*/ 1524884 h 4430009"/>
              <a:gd name="connsiteX29" fmla="*/ 990600 w 4145275"/>
              <a:gd name="connsiteY29" fmla="*/ 1562984 h 4430009"/>
              <a:gd name="connsiteX30" fmla="*/ 971550 w 4145275"/>
              <a:gd name="connsiteY30" fmla="*/ 1591559 h 4430009"/>
              <a:gd name="connsiteX31" fmla="*/ 990600 w 4145275"/>
              <a:gd name="connsiteY31" fmla="*/ 1696334 h 4430009"/>
              <a:gd name="connsiteX32" fmla="*/ 1028700 w 4145275"/>
              <a:gd name="connsiteY32" fmla="*/ 1753484 h 4430009"/>
              <a:gd name="connsiteX33" fmla="*/ 1047750 w 4145275"/>
              <a:gd name="connsiteY33" fmla="*/ 1782059 h 4430009"/>
              <a:gd name="connsiteX34" fmla="*/ 1095375 w 4145275"/>
              <a:gd name="connsiteY34" fmla="*/ 1848734 h 4430009"/>
              <a:gd name="connsiteX35" fmla="*/ 1104900 w 4145275"/>
              <a:gd name="connsiteY35" fmla="*/ 1877309 h 4430009"/>
              <a:gd name="connsiteX36" fmla="*/ 1123950 w 4145275"/>
              <a:gd name="connsiteY36" fmla="*/ 1953509 h 4430009"/>
              <a:gd name="connsiteX37" fmla="*/ 1114425 w 4145275"/>
              <a:gd name="connsiteY37" fmla="*/ 2201159 h 4430009"/>
              <a:gd name="connsiteX38" fmla="*/ 1104900 w 4145275"/>
              <a:gd name="connsiteY38" fmla="*/ 2229734 h 4430009"/>
              <a:gd name="connsiteX39" fmla="*/ 1076325 w 4145275"/>
              <a:gd name="connsiteY39" fmla="*/ 2305934 h 4430009"/>
              <a:gd name="connsiteX40" fmla="*/ 1066800 w 4145275"/>
              <a:gd name="connsiteY40" fmla="*/ 2334509 h 4430009"/>
              <a:gd name="connsiteX41" fmla="*/ 1047750 w 4145275"/>
              <a:gd name="connsiteY41" fmla="*/ 2363084 h 4430009"/>
              <a:gd name="connsiteX42" fmla="*/ 990600 w 4145275"/>
              <a:gd name="connsiteY42" fmla="*/ 2429759 h 4430009"/>
              <a:gd name="connsiteX43" fmla="*/ 933450 w 4145275"/>
              <a:gd name="connsiteY43" fmla="*/ 2467859 h 4430009"/>
              <a:gd name="connsiteX44" fmla="*/ 876300 w 4145275"/>
              <a:gd name="connsiteY44" fmla="*/ 2496434 h 4430009"/>
              <a:gd name="connsiteX45" fmla="*/ 847725 w 4145275"/>
              <a:gd name="connsiteY45" fmla="*/ 2525009 h 4430009"/>
              <a:gd name="connsiteX46" fmla="*/ 819150 w 4145275"/>
              <a:gd name="connsiteY46" fmla="*/ 2896484 h 4430009"/>
              <a:gd name="connsiteX47" fmla="*/ 809625 w 4145275"/>
              <a:gd name="connsiteY47" fmla="*/ 2963159 h 4430009"/>
              <a:gd name="connsiteX48" fmla="*/ 771525 w 4145275"/>
              <a:gd name="connsiteY48" fmla="*/ 3048884 h 4430009"/>
              <a:gd name="connsiteX49" fmla="*/ 742950 w 4145275"/>
              <a:gd name="connsiteY49" fmla="*/ 3067934 h 4430009"/>
              <a:gd name="connsiteX50" fmla="*/ 685800 w 4145275"/>
              <a:gd name="connsiteY50" fmla="*/ 3125084 h 4430009"/>
              <a:gd name="connsiteX51" fmla="*/ 657225 w 4145275"/>
              <a:gd name="connsiteY51" fmla="*/ 3144134 h 4430009"/>
              <a:gd name="connsiteX52" fmla="*/ 600075 w 4145275"/>
              <a:gd name="connsiteY52" fmla="*/ 3182234 h 4430009"/>
              <a:gd name="connsiteX53" fmla="*/ 561975 w 4145275"/>
              <a:gd name="connsiteY53" fmla="*/ 3210809 h 4430009"/>
              <a:gd name="connsiteX54" fmla="*/ 533400 w 4145275"/>
              <a:gd name="connsiteY54" fmla="*/ 3220334 h 4430009"/>
              <a:gd name="connsiteX55" fmla="*/ 504825 w 4145275"/>
              <a:gd name="connsiteY55" fmla="*/ 3248909 h 4430009"/>
              <a:gd name="connsiteX56" fmla="*/ 447675 w 4145275"/>
              <a:gd name="connsiteY56" fmla="*/ 3287009 h 4430009"/>
              <a:gd name="connsiteX57" fmla="*/ 409575 w 4145275"/>
              <a:gd name="connsiteY57" fmla="*/ 3306059 h 4430009"/>
              <a:gd name="connsiteX58" fmla="*/ 381000 w 4145275"/>
              <a:gd name="connsiteY58" fmla="*/ 3325109 h 4430009"/>
              <a:gd name="connsiteX59" fmla="*/ 342900 w 4145275"/>
              <a:gd name="connsiteY59" fmla="*/ 3344159 h 4430009"/>
              <a:gd name="connsiteX60" fmla="*/ 276225 w 4145275"/>
              <a:gd name="connsiteY60" fmla="*/ 3401309 h 4430009"/>
              <a:gd name="connsiteX61" fmla="*/ 209550 w 4145275"/>
              <a:gd name="connsiteY61" fmla="*/ 3439409 h 4430009"/>
              <a:gd name="connsiteX62" fmla="*/ 171450 w 4145275"/>
              <a:gd name="connsiteY62" fmla="*/ 3477509 h 4430009"/>
              <a:gd name="connsiteX63" fmla="*/ 114300 w 4145275"/>
              <a:gd name="connsiteY63" fmla="*/ 3515609 h 4430009"/>
              <a:gd name="connsiteX64" fmla="*/ 85725 w 4145275"/>
              <a:gd name="connsiteY64" fmla="*/ 3544184 h 4430009"/>
              <a:gd name="connsiteX65" fmla="*/ 57150 w 4145275"/>
              <a:gd name="connsiteY65" fmla="*/ 3563234 h 4430009"/>
              <a:gd name="connsiteX66" fmla="*/ 0 w 4145275"/>
              <a:gd name="connsiteY66" fmla="*/ 3620384 h 4430009"/>
              <a:gd name="connsiteX67" fmla="*/ 9525 w 4145275"/>
              <a:gd name="connsiteY67" fmla="*/ 3829934 h 4430009"/>
              <a:gd name="connsiteX68" fmla="*/ 57150 w 4145275"/>
              <a:gd name="connsiteY68" fmla="*/ 3887084 h 4430009"/>
              <a:gd name="connsiteX69" fmla="*/ 85725 w 4145275"/>
              <a:gd name="connsiteY69" fmla="*/ 3906134 h 4430009"/>
              <a:gd name="connsiteX70" fmla="*/ 152400 w 4145275"/>
              <a:gd name="connsiteY70" fmla="*/ 3953759 h 4430009"/>
              <a:gd name="connsiteX71" fmla="*/ 180975 w 4145275"/>
              <a:gd name="connsiteY71" fmla="*/ 3963284 h 4430009"/>
              <a:gd name="connsiteX72" fmla="*/ 209550 w 4145275"/>
              <a:gd name="connsiteY72" fmla="*/ 3982334 h 4430009"/>
              <a:gd name="connsiteX73" fmla="*/ 266700 w 4145275"/>
              <a:gd name="connsiteY73" fmla="*/ 4001384 h 4430009"/>
              <a:gd name="connsiteX74" fmla="*/ 342900 w 4145275"/>
              <a:gd name="connsiteY74" fmla="*/ 4020434 h 4430009"/>
              <a:gd name="connsiteX75" fmla="*/ 381000 w 4145275"/>
              <a:gd name="connsiteY75" fmla="*/ 4039484 h 4430009"/>
              <a:gd name="connsiteX76" fmla="*/ 409575 w 4145275"/>
              <a:gd name="connsiteY76" fmla="*/ 4058534 h 4430009"/>
              <a:gd name="connsiteX77" fmla="*/ 466725 w 4145275"/>
              <a:gd name="connsiteY77" fmla="*/ 4077584 h 4430009"/>
              <a:gd name="connsiteX78" fmla="*/ 552450 w 4145275"/>
              <a:gd name="connsiteY78" fmla="*/ 4115684 h 4430009"/>
              <a:gd name="connsiteX79" fmla="*/ 590550 w 4145275"/>
              <a:gd name="connsiteY79" fmla="*/ 4144259 h 4430009"/>
              <a:gd name="connsiteX80" fmla="*/ 619125 w 4145275"/>
              <a:gd name="connsiteY80" fmla="*/ 4153784 h 4430009"/>
              <a:gd name="connsiteX81" fmla="*/ 676275 w 4145275"/>
              <a:gd name="connsiteY81" fmla="*/ 4182359 h 4430009"/>
              <a:gd name="connsiteX82" fmla="*/ 704850 w 4145275"/>
              <a:gd name="connsiteY82" fmla="*/ 4201409 h 4430009"/>
              <a:gd name="connsiteX83" fmla="*/ 742950 w 4145275"/>
              <a:gd name="connsiteY83" fmla="*/ 4220459 h 4430009"/>
              <a:gd name="connsiteX84" fmla="*/ 809625 w 4145275"/>
              <a:gd name="connsiteY84" fmla="*/ 4258559 h 4430009"/>
              <a:gd name="connsiteX85" fmla="*/ 923925 w 4145275"/>
              <a:gd name="connsiteY85" fmla="*/ 4334759 h 4430009"/>
              <a:gd name="connsiteX86" fmla="*/ 952500 w 4145275"/>
              <a:gd name="connsiteY86" fmla="*/ 4344284 h 4430009"/>
              <a:gd name="connsiteX87" fmla="*/ 1057275 w 4145275"/>
              <a:gd name="connsiteY87" fmla="*/ 4420484 h 4430009"/>
              <a:gd name="connsiteX88" fmla="*/ 1085850 w 4145275"/>
              <a:gd name="connsiteY88" fmla="*/ 4430009 h 4430009"/>
              <a:gd name="connsiteX89" fmla="*/ 1152525 w 4145275"/>
              <a:gd name="connsiteY89" fmla="*/ 4420484 h 4430009"/>
              <a:gd name="connsiteX90" fmla="*/ 1181100 w 4145275"/>
              <a:gd name="connsiteY90" fmla="*/ 4410959 h 4430009"/>
              <a:gd name="connsiteX91" fmla="*/ 1228725 w 4145275"/>
              <a:gd name="connsiteY91" fmla="*/ 4372859 h 4430009"/>
              <a:gd name="connsiteX92" fmla="*/ 1276350 w 4145275"/>
              <a:gd name="connsiteY92" fmla="*/ 4325234 h 4430009"/>
              <a:gd name="connsiteX93" fmla="*/ 1343025 w 4145275"/>
              <a:gd name="connsiteY93" fmla="*/ 4268084 h 4430009"/>
              <a:gd name="connsiteX94" fmla="*/ 1371600 w 4145275"/>
              <a:gd name="connsiteY94" fmla="*/ 4258559 h 4430009"/>
              <a:gd name="connsiteX95" fmla="*/ 1390650 w 4145275"/>
              <a:gd name="connsiteY95" fmla="*/ 4229984 h 4430009"/>
              <a:gd name="connsiteX96" fmla="*/ 1457325 w 4145275"/>
              <a:gd name="connsiteY96" fmla="*/ 4201409 h 4430009"/>
              <a:gd name="connsiteX97" fmla="*/ 1485900 w 4145275"/>
              <a:gd name="connsiteY97" fmla="*/ 4172834 h 4430009"/>
              <a:gd name="connsiteX98" fmla="*/ 1476375 w 4145275"/>
              <a:gd name="connsiteY98" fmla="*/ 4058534 h 4430009"/>
              <a:gd name="connsiteX99" fmla="*/ 1419225 w 4145275"/>
              <a:gd name="connsiteY99" fmla="*/ 4001384 h 4430009"/>
              <a:gd name="connsiteX100" fmla="*/ 1333500 w 4145275"/>
              <a:gd name="connsiteY100" fmla="*/ 3953759 h 4430009"/>
              <a:gd name="connsiteX101" fmla="*/ 1304925 w 4145275"/>
              <a:gd name="connsiteY101" fmla="*/ 3934709 h 4430009"/>
              <a:gd name="connsiteX102" fmla="*/ 1247775 w 4145275"/>
              <a:gd name="connsiteY102" fmla="*/ 3915659 h 4430009"/>
              <a:gd name="connsiteX103" fmla="*/ 1162050 w 4145275"/>
              <a:gd name="connsiteY103" fmla="*/ 3839459 h 4430009"/>
              <a:gd name="connsiteX104" fmla="*/ 1143000 w 4145275"/>
              <a:gd name="connsiteY104" fmla="*/ 3810884 h 4430009"/>
              <a:gd name="connsiteX105" fmla="*/ 1085850 w 4145275"/>
              <a:gd name="connsiteY105" fmla="*/ 3772784 h 4430009"/>
              <a:gd name="connsiteX106" fmla="*/ 1047750 w 4145275"/>
              <a:gd name="connsiteY106" fmla="*/ 3715634 h 4430009"/>
              <a:gd name="connsiteX107" fmla="*/ 1038225 w 4145275"/>
              <a:gd name="connsiteY107" fmla="*/ 3687059 h 4430009"/>
              <a:gd name="connsiteX108" fmla="*/ 1000125 w 4145275"/>
              <a:gd name="connsiteY108" fmla="*/ 3620384 h 4430009"/>
              <a:gd name="connsiteX109" fmla="*/ 1000125 w 4145275"/>
              <a:gd name="connsiteY109" fmla="*/ 3487034 h 4430009"/>
              <a:gd name="connsiteX110" fmla="*/ 1019175 w 4145275"/>
              <a:gd name="connsiteY110" fmla="*/ 3458459 h 4430009"/>
              <a:gd name="connsiteX111" fmla="*/ 1076325 w 4145275"/>
              <a:gd name="connsiteY111" fmla="*/ 3391784 h 4430009"/>
              <a:gd name="connsiteX112" fmla="*/ 1104900 w 4145275"/>
              <a:gd name="connsiteY112" fmla="*/ 3372734 h 4430009"/>
              <a:gd name="connsiteX113" fmla="*/ 1143000 w 4145275"/>
              <a:gd name="connsiteY113" fmla="*/ 3306059 h 4430009"/>
              <a:gd name="connsiteX114" fmla="*/ 1152525 w 4145275"/>
              <a:gd name="connsiteY114" fmla="*/ 3277484 h 4430009"/>
              <a:gd name="connsiteX115" fmla="*/ 1171575 w 4145275"/>
              <a:gd name="connsiteY115" fmla="*/ 3248909 h 4430009"/>
              <a:gd name="connsiteX116" fmla="*/ 1190625 w 4145275"/>
              <a:gd name="connsiteY116" fmla="*/ 3191759 h 4430009"/>
              <a:gd name="connsiteX117" fmla="*/ 1200150 w 4145275"/>
              <a:gd name="connsiteY117" fmla="*/ 3163184 h 4430009"/>
              <a:gd name="connsiteX118" fmla="*/ 1209675 w 4145275"/>
              <a:gd name="connsiteY118" fmla="*/ 3134609 h 4430009"/>
              <a:gd name="connsiteX119" fmla="*/ 1228725 w 4145275"/>
              <a:gd name="connsiteY119" fmla="*/ 3106034 h 4430009"/>
              <a:gd name="connsiteX120" fmla="*/ 1247775 w 4145275"/>
              <a:gd name="connsiteY120" fmla="*/ 3067934 h 4430009"/>
              <a:gd name="connsiteX121" fmla="*/ 1257300 w 4145275"/>
              <a:gd name="connsiteY121" fmla="*/ 3039359 h 4430009"/>
              <a:gd name="connsiteX122" fmla="*/ 1285875 w 4145275"/>
              <a:gd name="connsiteY122" fmla="*/ 3010784 h 4430009"/>
              <a:gd name="connsiteX123" fmla="*/ 1304925 w 4145275"/>
              <a:gd name="connsiteY123" fmla="*/ 2972684 h 4430009"/>
              <a:gd name="connsiteX124" fmla="*/ 1362075 w 4145275"/>
              <a:gd name="connsiteY124" fmla="*/ 2934584 h 4430009"/>
              <a:gd name="connsiteX125" fmla="*/ 1400175 w 4145275"/>
              <a:gd name="connsiteY125" fmla="*/ 2906009 h 4430009"/>
              <a:gd name="connsiteX126" fmla="*/ 1457325 w 4145275"/>
              <a:gd name="connsiteY126" fmla="*/ 2886959 h 4430009"/>
              <a:gd name="connsiteX127" fmla="*/ 1485900 w 4145275"/>
              <a:gd name="connsiteY127" fmla="*/ 2867909 h 4430009"/>
              <a:gd name="connsiteX128" fmla="*/ 1543050 w 4145275"/>
              <a:gd name="connsiteY128" fmla="*/ 2839334 h 4430009"/>
              <a:gd name="connsiteX129" fmla="*/ 1562100 w 4145275"/>
              <a:gd name="connsiteY129" fmla="*/ 2810759 h 4430009"/>
              <a:gd name="connsiteX130" fmla="*/ 1600200 w 4145275"/>
              <a:gd name="connsiteY130" fmla="*/ 2782184 h 4430009"/>
              <a:gd name="connsiteX131" fmla="*/ 1628775 w 4145275"/>
              <a:gd name="connsiteY131" fmla="*/ 2753609 h 4430009"/>
              <a:gd name="connsiteX132" fmla="*/ 1657350 w 4145275"/>
              <a:gd name="connsiteY132" fmla="*/ 2734559 h 4430009"/>
              <a:gd name="connsiteX133" fmla="*/ 1695450 w 4145275"/>
              <a:gd name="connsiteY133" fmla="*/ 2705984 h 4430009"/>
              <a:gd name="connsiteX134" fmla="*/ 1704975 w 4145275"/>
              <a:gd name="connsiteY134" fmla="*/ 2677409 h 4430009"/>
              <a:gd name="connsiteX135" fmla="*/ 1714500 w 4145275"/>
              <a:gd name="connsiteY135" fmla="*/ 2629784 h 4430009"/>
              <a:gd name="connsiteX136" fmla="*/ 1733550 w 4145275"/>
              <a:gd name="connsiteY136" fmla="*/ 2601209 h 4430009"/>
              <a:gd name="connsiteX137" fmla="*/ 1743075 w 4145275"/>
              <a:gd name="connsiteY137" fmla="*/ 2563109 h 4430009"/>
              <a:gd name="connsiteX138" fmla="*/ 1752600 w 4145275"/>
              <a:gd name="connsiteY138" fmla="*/ 2515484 h 4430009"/>
              <a:gd name="connsiteX139" fmla="*/ 1771650 w 4145275"/>
              <a:gd name="connsiteY139" fmla="*/ 2477384 h 4430009"/>
              <a:gd name="connsiteX140" fmla="*/ 1762125 w 4145275"/>
              <a:gd name="connsiteY140" fmla="*/ 2353559 h 4430009"/>
              <a:gd name="connsiteX141" fmla="*/ 1752600 w 4145275"/>
              <a:gd name="connsiteY141" fmla="*/ 2324984 h 4430009"/>
              <a:gd name="connsiteX142" fmla="*/ 1743075 w 4145275"/>
              <a:gd name="connsiteY142" fmla="*/ 2220209 h 4430009"/>
              <a:gd name="connsiteX143" fmla="*/ 1733550 w 4145275"/>
              <a:gd name="connsiteY143" fmla="*/ 2191634 h 4430009"/>
              <a:gd name="connsiteX144" fmla="*/ 1724025 w 4145275"/>
              <a:gd name="connsiteY144" fmla="*/ 2134484 h 4430009"/>
              <a:gd name="connsiteX145" fmla="*/ 1733550 w 4145275"/>
              <a:gd name="connsiteY145" fmla="*/ 1924934 h 4430009"/>
              <a:gd name="connsiteX146" fmla="*/ 1752600 w 4145275"/>
              <a:gd name="connsiteY146" fmla="*/ 1867784 h 4430009"/>
              <a:gd name="connsiteX147" fmla="*/ 1781175 w 4145275"/>
              <a:gd name="connsiteY147" fmla="*/ 1801109 h 4430009"/>
              <a:gd name="connsiteX148" fmla="*/ 1790700 w 4145275"/>
              <a:gd name="connsiteY148" fmla="*/ 1772534 h 4430009"/>
              <a:gd name="connsiteX149" fmla="*/ 1809750 w 4145275"/>
              <a:gd name="connsiteY149" fmla="*/ 1734434 h 4430009"/>
              <a:gd name="connsiteX150" fmla="*/ 1819275 w 4145275"/>
              <a:gd name="connsiteY150" fmla="*/ 1705859 h 4430009"/>
              <a:gd name="connsiteX151" fmla="*/ 1847850 w 4145275"/>
              <a:gd name="connsiteY151" fmla="*/ 1677284 h 4430009"/>
              <a:gd name="connsiteX152" fmla="*/ 1885950 w 4145275"/>
              <a:gd name="connsiteY152" fmla="*/ 1620134 h 4430009"/>
              <a:gd name="connsiteX153" fmla="*/ 1905000 w 4145275"/>
              <a:gd name="connsiteY153" fmla="*/ 1591559 h 4430009"/>
              <a:gd name="connsiteX154" fmla="*/ 1933575 w 4145275"/>
              <a:gd name="connsiteY154" fmla="*/ 1562984 h 4430009"/>
              <a:gd name="connsiteX155" fmla="*/ 1952625 w 4145275"/>
              <a:gd name="connsiteY155" fmla="*/ 1524884 h 4430009"/>
              <a:gd name="connsiteX156" fmla="*/ 1990725 w 4145275"/>
              <a:gd name="connsiteY156" fmla="*/ 1467734 h 4430009"/>
              <a:gd name="connsiteX157" fmla="*/ 2009775 w 4145275"/>
              <a:gd name="connsiteY157" fmla="*/ 1401059 h 4430009"/>
              <a:gd name="connsiteX158" fmla="*/ 2028825 w 4145275"/>
              <a:gd name="connsiteY158" fmla="*/ 1372484 h 4430009"/>
              <a:gd name="connsiteX159" fmla="*/ 2038350 w 4145275"/>
              <a:gd name="connsiteY159" fmla="*/ 1334384 h 4430009"/>
              <a:gd name="connsiteX160" fmla="*/ 2057400 w 4145275"/>
              <a:gd name="connsiteY160" fmla="*/ 1296284 h 4430009"/>
              <a:gd name="connsiteX161" fmla="*/ 2171700 w 4145275"/>
              <a:gd name="connsiteY161" fmla="*/ 1162934 h 4430009"/>
              <a:gd name="connsiteX162" fmla="*/ 2200275 w 4145275"/>
              <a:gd name="connsiteY162" fmla="*/ 1124834 h 4430009"/>
              <a:gd name="connsiteX163" fmla="*/ 2228850 w 4145275"/>
              <a:gd name="connsiteY163" fmla="*/ 1105784 h 4430009"/>
              <a:gd name="connsiteX164" fmla="*/ 2343150 w 4145275"/>
              <a:gd name="connsiteY164" fmla="*/ 1010534 h 4430009"/>
              <a:gd name="connsiteX165" fmla="*/ 2419350 w 4145275"/>
              <a:gd name="connsiteY165" fmla="*/ 991484 h 4430009"/>
              <a:gd name="connsiteX166" fmla="*/ 2505075 w 4145275"/>
              <a:gd name="connsiteY166" fmla="*/ 943859 h 4430009"/>
              <a:gd name="connsiteX167" fmla="*/ 2571750 w 4145275"/>
              <a:gd name="connsiteY167" fmla="*/ 934334 h 4430009"/>
              <a:gd name="connsiteX168" fmla="*/ 2628900 w 4145275"/>
              <a:gd name="connsiteY168" fmla="*/ 915284 h 4430009"/>
              <a:gd name="connsiteX169" fmla="*/ 2667000 w 4145275"/>
              <a:gd name="connsiteY169" fmla="*/ 896234 h 4430009"/>
              <a:gd name="connsiteX170" fmla="*/ 2705100 w 4145275"/>
              <a:gd name="connsiteY170" fmla="*/ 886709 h 4430009"/>
              <a:gd name="connsiteX171" fmla="*/ 2771775 w 4145275"/>
              <a:gd name="connsiteY171" fmla="*/ 867659 h 4430009"/>
              <a:gd name="connsiteX172" fmla="*/ 2847975 w 4145275"/>
              <a:gd name="connsiteY172" fmla="*/ 839084 h 4430009"/>
              <a:gd name="connsiteX173" fmla="*/ 2905125 w 4145275"/>
              <a:gd name="connsiteY173" fmla="*/ 820034 h 4430009"/>
              <a:gd name="connsiteX174" fmla="*/ 2990850 w 4145275"/>
              <a:gd name="connsiteY174" fmla="*/ 762884 h 4430009"/>
              <a:gd name="connsiteX175" fmla="*/ 3019425 w 4145275"/>
              <a:gd name="connsiteY175" fmla="*/ 743834 h 4430009"/>
              <a:gd name="connsiteX176" fmla="*/ 3048000 w 4145275"/>
              <a:gd name="connsiteY176" fmla="*/ 705734 h 4430009"/>
              <a:gd name="connsiteX177" fmla="*/ 3076575 w 4145275"/>
              <a:gd name="connsiteY177" fmla="*/ 696209 h 4430009"/>
              <a:gd name="connsiteX178" fmla="*/ 3105150 w 4145275"/>
              <a:gd name="connsiteY178" fmla="*/ 667634 h 4430009"/>
              <a:gd name="connsiteX179" fmla="*/ 3143250 w 4145275"/>
              <a:gd name="connsiteY179" fmla="*/ 648584 h 4430009"/>
              <a:gd name="connsiteX180" fmla="*/ 3171825 w 4145275"/>
              <a:gd name="connsiteY180" fmla="*/ 620009 h 4430009"/>
              <a:gd name="connsiteX181" fmla="*/ 3209925 w 4145275"/>
              <a:gd name="connsiteY181" fmla="*/ 591434 h 4430009"/>
              <a:gd name="connsiteX182" fmla="*/ 3238500 w 4145275"/>
              <a:gd name="connsiteY182" fmla="*/ 572384 h 4430009"/>
              <a:gd name="connsiteX183" fmla="*/ 3267075 w 4145275"/>
              <a:gd name="connsiteY183" fmla="*/ 543809 h 4430009"/>
              <a:gd name="connsiteX184" fmla="*/ 3286125 w 4145275"/>
              <a:gd name="connsiteY184" fmla="*/ 515234 h 4430009"/>
              <a:gd name="connsiteX185" fmla="*/ 3314700 w 4145275"/>
              <a:gd name="connsiteY185" fmla="*/ 505709 h 4430009"/>
              <a:gd name="connsiteX186" fmla="*/ 3333750 w 4145275"/>
              <a:gd name="connsiteY186" fmla="*/ 477134 h 4430009"/>
              <a:gd name="connsiteX187" fmla="*/ 3400425 w 4145275"/>
              <a:gd name="connsiteY187" fmla="*/ 429509 h 4430009"/>
              <a:gd name="connsiteX188" fmla="*/ 3476625 w 4145275"/>
              <a:gd name="connsiteY188" fmla="*/ 372359 h 4430009"/>
              <a:gd name="connsiteX189" fmla="*/ 3533775 w 4145275"/>
              <a:gd name="connsiteY189" fmla="*/ 315209 h 4430009"/>
              <a:gd name="connsiteX190" fmla="*/ 3600450 w 4145275"/>
              <a:gd name="connsiteY190" fmla="*/ 286634 h 4430009"/>
              <a:gd name="connsiteX191" fmla="*/ 3667125 w 4145275"/>
              <a:gd name="connsiteY191" fmla="*/ 267584 h 4430009"/>
              <a:gd name="connsiteX192" fmla="*/ 3705225 w 4145275"/>
              <a:gd name="connsiteY192" fmla="*/ 248534 h 4430009"/>
              <a:gd name="connsiteX193" fmla="*/ 3800475 w 4145275"/>
              <a:gd name="connsiteY193" fmla="*/ 219959 h 4430009"/>
              <a:gd name="connsiteX194" fmla="*/ 3857625 w 4145275"/>
              <a:gd name="connsiteY194" fmla="*/ 200909 h 4430009"/>
              <a:gd name="connsiteX195" fmla="*/ 3895725 w 4145275"/>
              <a:gd name="connsiteY195" fmla="*/ 191384 h 4430009"/>
              <a:gd name="connsiteX196" fmla="*/ 3990975 w 4145275"/>
              <a:gd name="connsiteY196" fmla="*/ 162809 h 4430009"/>
              <a:gd name="connsiteX197" fmla="*/ 4048125 w 4145275"/>
              <a:gd name="connsiteY197" fmla="*/ 124709 h 4430009"/>
              <a:gd name="connsiteX198" fmla="*/ 4076700 w 4145275"/>
              <a:gd name="connsiteY198" fmla="*/ 105659 h 4430009"/>
              <a:gd name="connsiteX199" fmla="*/ 4133850 w 4145275"/>
              <a:gd name="connsiteY199" fmla="*/ 48509 h 4430009"/>
              <a:gd name="connsiteX200" fmla="*/ 4143375 w 4145275"/>
              <a:gd name="connsiteY200" fmla="*/ 10409 h 4430009"/>
              <a:gd name="connsiteX201" fmla="*/ 4105275 w 4145275"/>
              <a:gd name="connsiteY201" fmla="*/ 884 h 4430009"/>
              <a:gd name="connsiteX202" fmla="*/ 4048125 w 4145275"/>
              <a:gd name="connsiteY202" fmla="*/ 48509 h 4430009"/>
              <a:gd name="connsiteX203" fmla="*/ 4038600 w 4145275"/>
              <a:gd name="connsiteY203" fmla="*/ 77084 h 4430009"/>
              <a:gd name="connsiteX204" fmla="*/ 4010025 w 4145275"/>
              <a:gd name="connsiteY204" fmla="*/ 96134 h 4430009"/>
              <a:gd name="connsiteX205" fmla="*/ 3981450 w 4145275"/>
              <a:gd name="connsiteY205" fmla="*/ 124709 h 4430009"/>
              <a:gd name="connsiteX206" fmla="*/ 3971925 w 4145275"/>
              <a:gd name="connsiteY206" fmla="*/ 153284 h 4430009"/>
              <a:gd name="connsiteX207" fmla="*/ 3914775 w 4145275"/>
              <a:gd name="connsiteY207" fmla="*/ 181859 h 4430009"/>
              <a:gd name="connsiteX208" fmla="*/ 3943350 w 4145275"/>
              <a:gd name="connsiteY208" fmla="*/ 162809 h 4430009"/>
              <a:gd name="connsiteX209" fmla="*/ 3914775 w 4145275"/>
              <a:gd name="connsiteY209" fmla="*/ 143759 h 4430009"/>
              <a:gd name="connsiteX210" fmla="*/ 3810000 w 4145275"/>
              <a:gd name="connsiteY210" fmla="*/ 153284 h 4430009"/>
              <a:gd name="connsiteX211" fmla="*/ 3724275 w 4145275"/>
              <a:gd name="connsiteY211" fmla="*/ 210434 h 4430009"/>
              <a:gd name="connsiteX212" fmla="*/ 3695700 w 4145275"/>
              <a:gd name="connsiteY212" fmla="*/ 229484 h 4430009"/>
              <a:gd name="connsiteX213" fmla="*/ 3667125 w 4145275"/>
              <a:gd name="connsiteY213" fmla="*/ 239009 h 4430009"/>
              <a:gd name="connsiteX214" fmla="*/ 3609975 w 4145275"/>
              <a:gd name="connsiteY214" fmla="*/ 277109 h 4430009"/>
              <a:gd name="connsiteX215" fmla="*/ 3590925 w 4145275"/>
              <a:gd name="connsiteY215" fmla="*/ 305684 h 4430009"/>
              <a:gd name="connsiteX216" fmla="*/ 3533775 w 4145275"/>
              <a:gd name="connsiteY216" fmla="*/ 334259 h 4430009"/>
              <a:gd name="connsiteX217" fmla="*/ 3495675 w 4145275"/>
              <a:gd name="connsiteY217" fmla="*/ 372359 h 4430009"/>
              <a:gd name="connsiteX218" fmla="*/ 3467100 w 4145275"/>
              <a:gd name="connsiteY218" fmla="*/ 381884 h 4430009"/>
              <a:gd name="connsiteX219" fmla="*/ 3400425 w 4145275"/>
              <a:gd name="connsiteY219" fmla="*/ 410459 h 4430009"/>
              <a:gd name="connsiteX220" fmla="*/ 3381375 w 4145275"/>
              <a:gd name="connsiteY220" fmla="*/ 439034 h 4430009"/>
              <a:gd name="connsiteX221" fmla="*/ 3248025 w 4145275"/>
              <a:gd name="connsiteY221" fmla="*/ 496184 h 4430009"/>
              <a:gd name="connsiteX222" fmla="*/ 3162300 w 4145275"/>
              <a:gd name="connsiteY222" fmla="*/ 515234 h 4430009"/>
              <a:gd name="connsiteX223" fmla="*/ 3133725 w 4145275"/>
              <a:gd name="connsiteY223" fmla="*/ 524759 h 4430009"/>
              <a:gd name="connsiteX224" fmla="*/ 3067050 w 4145275"/>
              <a:gd name="connsiteY224" fmla="*/ 543809 h 4430009"/>
              <a:gd name="connsiteX225" fmla="*/ 2990850 w 4145275"/>
              <a:gd name="connsiteY225" fmla="*/ 572384 h 4430009"/>
              <a:gd name="connsiteX226" fmla="*/ 2952750 w 4145275"/>
              <a:gd name="connsiteY226" fmla="*/ 600959 h 4430009"/>
              <a:gd name="connsiteX227" fmla="*/ 2847975 w 4145275"/>
              <a:gd name="connsiteY227" fmla="*/ 639059 h 4430009"/>
              <a:gd name="connsiteX228" fmla="*/ 2781300 w 4145275"/>
              <a:gd name="connsiteY228" fmla="*/ 686684 h 4430009"/>
              <a:gd name="connsiteX229" fmla="*/ 2743200 w 4145275"/>
              <a:gd name="connsiteY229" fmla="*/ 705734 h 4430009"/>
              <a:gd name="connsiteX230" fmla="*/ 2686050 w 4145275"/>
              <a:gd name="connsiteY230" fmla="*/ 743834 h 4430009"/>
              <a:gd name="connsiteX231" fmla="*/ 2647950 w 4145275"/>
              <a:gd name="connsiteY231" fmla="*/ 772409 h 4430009"/>
              <a:gd name="connsiteX232" fmla="*/ 2619375 w 4145275"/>
              <a:gd name="connsiteY232" fmla="*/ 781934 h 4430009"/>
              <a:gd name="connsiteX233" fmla="*/ 2562225 w 4145275"/>
              <a:gd name="connsiteY233" fmla="*/ 820034 h 4430009"/>
              <a:gd name="connsiteX234" fmla="*/ 2476500 w 4145275"/>
              <a:gd name="connsiteY234" fmla="*/ 858134 h 4430009"/>
              <a:gd name="connsiteX235" fmla="*/ 2447925 w 4145275"/>
              <a:gd name="connsiteY235" fmla="*/ 867659 h 4430009"/>
              <a:gd name="connsiteX236" fmla="*/ 2419350 w 4145275"/>
              <a:gd name="connsiteY236" fmla="*/ 886709 h 4430009"/>
              <a:gd name="connsiteX237" fmla="*/ 2381250 w 4145275"/>
              <a:gd name="connsiteY237" fmla="*/ 896234 h 4430009"/>
              <a:gd name="connsiteX238" fmla="*/ 2352675 w 4145275"/>
              <a:gd name="connsiteY238" fmla="*/ 905759 h 4430009"/>
              <a:gd name="connsiteX239" fmla="*/ 2276475 w 4145275"/>
              <a:gd name="connsiteY239" fmla="*/ 934334 h 4430009"/>
              <a:gd name="connsiteX240" fmla="*/ 2257425 w 4145275"/>
              <a:gd name="connsiteY240" fmla="*/ 962909 h 4430009"/>
              <a:gd name="connsiteX241" fmla="*/ 2219325 w 4145275"/>
              <a:gd name="connsiteY241" fmla="*/ 972434 h 4430009"/>
              <a:gd name="connsiteX242" fmla="*/ 2162175 w 4145275"/>
              <a:gd name="connsiteY242" fmla="*/ 991484 h 4430009"/>
              <a:gd name="connsiteX243" fmla="*/ 2133600 w 4145275"/>
              <a:gd name="connsiteY243" fmla="*/ 1001009 h 4430009"/>
              <a:gd name="connsiteX244" fmla="*/ 2085975 w 4145275"/>
              <a:gd name="connsiteY244" fmla="*/ 1010534 h 4430009"/>
              <a:gd name="connsiteX245" fmla="*/ 2028825 w 4145275"/>
              <a:gd name="connsiteY245" fmla="*/ 1029584 h 4430009"/>
              <a:gd name="connsiteX246" fmla="*/ 2000250 w 4145275"/>
              <a:gd name="connsiteY246" fmla="*/ 1048634 h 4430009"/>
              <a:gd name="connsiteX247" fmla="*/ 1971675 w 4145275"/>
              <a:gd name="connsiteY247" fmla="*/ 1077209 h 4430009"/>
              <a:gd name="connsiteX248" fmla="*/ 1943100 w 4145275"/>
              <a:gd name="connsiteY248" fmla="*/ 1086734 h 4430009"/>
              <a:gd name="connsiteX249" fmla="*/ 1885950 w 4145275"/>
              <a:gd name="connsiteY249" fmla="*/ 1124834 h 4430009"/>
              <a:gd name="connsiteX250" fmla="*/ 1828800 w 4145275"/>
              <a:gd name="connsiteY250" fmla="*/ 1162934 h 4430009"/>
              <a:gd name="connsiteX251" fmla="*/ 1800225 w 4145275"/>
              <a:gd name="connsiteY251" fmla="*/ 1181984 h 4430009"/>
              <a:gd name="connsiteX252" fmla="*/ 1724025 w 4145275"/>
              <a:gd name="connsiteY252" fmla="*/ 1220084 h 4430009"/>
              <a:gd name="connsiteX253" fmla="*/ 1685925 w 4145275"/>
              <a:gd name="connsiteY253" fmla="*/ 1239134 h 4430009"/>
              <a:gd name="connsiteX254" fmla="*/ 1647825 w 4145275"/>
              <a:gd name="connsiteY254" fmla="*/ 1296284 h 4430009"/>
              <a:gd name="connsiteX255" fmla="*/ 1619250 w 4145275"/>
              <a:gd name="connsiteY255" fmla="*/ 1305809 h 443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</a:cxnLst>
            <a:rect l="l" t="t" r="r" b="b"/>
            <a:pathLst>
              <a:path w="4145275" h="4430009">
                <a:moveTo>
                  <a:pt x="2400300" y="867659"/>
                </a:moveTo>
                <a:cubicBezTo>
                  <a:pt x="2390775" y="883534"/>
                  <a:pt x="2383773" y="901228"/>
                  <a:pt x="2371725" y="915284"/>
                </a:cubicBezTo>
                <a:cubicBezTo>
                  <a:pt x="2364275" y="923976"/>
                  <a:pt x="2350479" y="925540"/>
                  <a:pt x="2343150" y="934334"/>
                </a:cubicBezTo>
                <a:cubicBezTo>
                  <a:pt x="2334060" y="945242"/>
                  <a:pt x="2335308" y="963717"/>
                  <a:pt x="2324100" y="972434"/>
                </a:cubicBezTo>
                <a:cubicBezTo>
                  <a:pt x="2305013" y="987279"/>
                  <a:pt x="2279052" y="990195"/>
                  <a:pt x="2257425" y="1001009"/>
                </a:cubicBezTo>
                <a:cubicBezTo>
                  <a:pt x="2247186" y="1006129"/>
                  <a:pt x="2239815" y="1016770"/>
                  <a:pt x="2228850" y="1020059"/>
                </a:cubicBezTo>
                <a:cubicBezTo>
                  <a:pt x="2207346" y="1026510"/>
                  <a:pt x="2184320" y="1025893"/>
                  <a:pt x="2162175" y="1029584"/>
                </a:cubicBezTo>
                <a:cubicBezTo>
                  <a:pt x="2146206" y="1032246"/>
                  <a:pt x="2130425" y="1035934"/>
                  <a:pt x="2114550" y="1039109"/>
                </a:cubicBezTo>
                <a:cubicBezTo>
                  <a:pt x="2064822" y="1072261"/>
                  <a:pt x="2108065" y="1048671"/>
                  <a:pt x="2038350" y="1067684"/>
                </a:cubicBezTo>
                <a:cubicBezTo>
                  <a:pt x="2018977" y="1072968"/>
                  <a:pt x="2000573" y="1081450"/>
                  <a:pt x="1981200" y="1086734"/>
                </a:cubicBezTo>
                <a:cubicBezTo>
                  <a:pt x="1965581" y="1090994"/>
                  <a:pt x="1949379" y="1092747"/>
                  <a:pt x="1933575" y="1096259"/>
                </a:cubicBezTo>
                <a:cubicBezTo>
                  <a:pt x="1920796" y="1099099"/>
                  <a:pt x="1908175" y="1102609"/>
                  <a:pt x="1895475" y="1105784"/>
                </a:cubicBezTo>
                <a:cubicBezTo>
                  <a:pt x="1864829" y="1126215"/>
                  <a:pt x="1865054" y="1127771"/>
                  <a:pt x="1828800" y="1143884"/>
                </a:cubicBezTo>
                <a:cubicBezTo>
                  <a:pt x="1813176" y="1150828"/>
                  <a:pt x="1796185" y="1154747"/>
                  <a:pt x="1781175" y="1162934"/>
                </a:cubicBezTo>
                <a:cubicBezTo>
                  <a:pt x="1761075" y="1173897"/>
                  <a:pt x="1743075" y="1188334"/>
                  <a:pt x="1724025" y="1201034"/>
                </a:cubicBezTo>
                <a:cubicBezTo>
                  <a:pt x="1707317" y="1212173"/>
                  <a:pt x="1666875" y="1220084"/>
                  <a:pt x="1666875" y="1220084"/>
                </a:cubicBezTo>
                <a:cubicBezTo>
                  <a:pt x="1654175" y="1232784"/>
                  <a:pt x="1643390" y="1247745"/>
                  <a:pt x="1628775" y="1258184"/>
                </a:cubicBezTo>
                <a:cubicBezTo>
                  <a:pt x="1620605" y="1264020"/>
                  <a:pt x="1608040" y="1261437"/>
                  <a:pt x="1600200" y="1267709"/>
                </a:cubicBezTo>
                <a:cubicBezTo>
                  <a:pt x="1591261" y="1274860"/>
                  <a:pt x="1589245" y="1288189"/>
                  <a:pt x="1581150" y="1296284"/>
                </a:cubicBezTo>
                <a:cubicBezTo>
                  <a:pt x="1564452" y="1312982"/>
                  <a:pt x="1545691" y="1318661"/>
                  <a:pt x="1524000" y="1324859"/>
                </a:cubicBezTo>
                <a:cubicBezTo>
                  <a:pt x="1511413" y="1328455"/>
                  <a:pt x="1498600" y="1331209"/>
                  <a:pt x="1485900" y="1334384"/>
                </a:cubicBezTo>
                <a:lnTo>
                  <a:pt x="1428750" y="1372484"/>
                </a:lnTo>
                <a:cubicBezTo>
                  <a:pt x="1420396" y="1378053"/>
                  <a:pt x="1409576" y="1378484"/>
                  <a:pt x="1400175" y="1382009"/>
                </a:cubicBezTo>
                <a:cubicBezTo>
                  <a:pt x="1384166" y="1388012"/>
                  <a:pt x="1368559" y="1395056"/>
                  <a:pt x="1352550" y="1401059"/>
                </a:cubicBezTo>
                <a:cubicBezTo>
                  <a:pt x="1343149" y="1404584"/>
                  <a:pt x="1333115" y="1406429"/>
                  <a:pt x="1323975" y="1410584"/>
                </a:cubicBezTo>
                <a:cubicBezTo>
                  <a:pt x="1206852" y="1463822"/>
                  <a:pt x="1286009" y="1435939"/>
                  <a:pt x="1219200" y="1458209"/>
                </a:cubicBezTo>
                <a:cubicBezTo>
                  <a:pt x="1137308" y="1512804"/>
                  <a:pt x="1240920" y="1447349"/>
                  <a:pt x="1162050" y="1486784"/>
                </a:cubicBezTo>
                <a:cubicBezTo>
                  <a:pt x="1151811" y="1491904"/>
                  <a:pt x="1143714" y="1500714"/>
                  <a:pt x="1133475" y="1505834"/>
                </a:cubicBezTo>
                <a:cubicBezTo>
                  <a:pt x="1115129" y="1515007"/>
                  <a:pt x="1085111" y="1518780"/>
                  <a:pt x="1066800" y="1524884"/>
                </a:cubicBezTo>
                <a:cubicBezTo>
                  <a:pt x="1020197" y="1540418"/>
                  <a:pt x="1025601" y="1539650"/>
                  <a:pt x="990600" y="1562984"/>
                </a:cubicBezTo>
                <a:cubicBezTo>
                  <a:pt x="984250" y="1572509"/>
                  <a:pt x="972586" y="1580158"/>
                  <a:pt x="971550" y="1591559"/>
                </a:cubicBezTo>
                <a:cubicBezTo>
                  <a:pt x="970545" y="1602619"/>
                  <a:pt x="977599" y="1672932"/>
                  <a:pt x="990600" y="1696334"/>
                </a:cubicBezTo>
                <a:cubicBezTo>
                  <a:pt x="1001719" y="1716348"/>
                  <a:pt x="1016000" y="1734434"/>
                  <a:pt x="1028700" y="1753484"/>
                </a:cubicBezTo>
                <a:cubicBezTo>
                  <a:pt x="1035050" y="1763009"/>
                  <a:pt x="1040881" y="1772901"/>
                  <a:pt x="1047750" y="1782059"/>
                </a:cubicBezTo>
                <a:cubicBezTo>
                  <a:pt x="1054222" y="1790688"/>
                  <a:pt x="1088411" y="1834806"/>
                  <a:pt x="1095375" y="1848734"/>
                </a:cubicBezTo>
                <a:cubicBezTo>
                  <a:pt x="1099865" y="1857714"/>
                  <a:pt x="1102258" y="1867623"/>
                  <a:pt x="1104900" y="1877309"/>
                </a:cubicBezTo>
                <a:cubicBezTo>
                  <a:pt x="1111789" y="1902568"/>
                  <a:pt x="1123950" y="1953509"/>
                  <a:pt x="1123950" y="1953509"/>
                </a:cubicBezTo>
                <a:cubicBezTo>
                  <a:pt x="1120775" y="2036059"/>
                  <a:pt x="1120109" y="2118744"/>
                  <a:pt x="1114425" y="2201159"/>
                </a:cubicBezTo>
                <a:cubicBezTo>
                  <a:pt x="1113734" y="2211175"/>
                  <a:pt x="1107335" y="2219994"/>
                  <a:pt x="1104900" y="2229734"/>
                </a:cubicBezTo>
                <a:cubicBezTo>
                  <a:pt x="1077335" y="2339995"/>
                  <a:pt x="1115524" y="2227536"/>
                  <a:pt x="1076325" y="2305934"/>
                </a:cubicBezTo>
                <a:cubicBezTo>
                  <a:pt x="1071835" y="2314914"/>
                  <a:pt x="1071290" y="2325529"/>
                  <a:pt x="1066800" y="2334509"/>
                </a:cubicBezTo>
                <a:cubicBezTo>
                  <a:pt x="1061680" y="2344748"/>
                  <a:pt x="1054404" y="2353769"/>
                  <a:pt x="1047750" y="2363084"/>
                </a:cubicBezTo>
                <a:cubicBezTo>
                  <a:pt x="1031772" y="2385453"/>
                  <a:pt x="1012853" y="2412451"/>
                  <a:pt x="990600" y="2429759"/>
                </a:cubicBezTo>
                <a:cubicBezTo>
                  <a:pt x="972528" y="2443815"/>
                  <a:pt x="952500" y="2455159"/>
                  <a:pt x="933450" y="2467859"/>
                </a:cubicBezTo>
                <a:cubicBezTo>
                  <a:pt x="896521" y="2492478"/>
                  <a:pt x="915735" y="2483289"/>
                  <a:pt x="876300" y="2496434"/>
                </a:cubicBezTo>
                <a:cubicBezTo>
                  <a:pt x="866775" y="2505959"/>
                  <a:pt x="856349" y="2514661"/>
                  <a:pt x="847725" y="2525009"/>
                </a:cubicBezTo>
                <a:cubicBezTo>
                  <a:pt x="765763" y="2623363"/>
                  <a:pt x="823849" y="2795458"/>
                  <a:pt x="819150" y="2896484"/>
                </a:cubicBezTo>
                <a:cubicBezTo>
                  <a:pt x="818107" y="2918910"/>
                  <a:pt x="814673" y="2941283"/>
                  <a:pt x="809625" y="2963159"/>
                </a:cubicBezTo>
                <a:cubicBezTo>
                  <a:pt x="803966" y="2987681"/>
                  <a:pt x="792016" y="3028393"/>
                  <a:pt x="771525" y="3048884"/>
                </a:cubicBezTo>
                <a:cubicBezTo>
                  <a:pt x="763430" y="3056979"/>
                  <a:pt x="751506" y="3060329"/>
                  <a:pt x="742950" y="3067934"/>
                </a:cubicBezTo>
                <a:cubicBezTo>
                  <a:pt x="722814" y="3085832"/>
                  <a:pt x="708216" y="3110140"/>
                  <a:pt x="685800" y="3125084"/>
                </a:cubicBezTo>
                <a:cubicBezTo>
                  <a:pt x="676275" y="3131434"/>
                  <a:pt x="666019" y="3136805"/>
                  <a:pt x="657225" y="3144134"/>
                </a:cubicBezTo>
                <a:cubicBezTo>
                  <a:pt x="609659" y="3183772"/>
                  <a:pt x="650293" y="3165495"/>
                  <a:pt x="600075" y="3182234"/>
                </a:cubicBezTo>
                <a:cubicBezTo>
                  <a:pt x="587375" y="3191759"/>
                  <a:pt x="575758" y="3202933"/>
                  <a:pt x="561975" y="3210809"/>
                </a:cubicBezTo>
                <a:cubicBezTo>
                  <a:pt x="553258" y="3215790"/>
                  <a:pt x="541754" y="3214765"/>
                  <a:pt x="533400" y="3220334"/>
                </a:cubicBezTo>
                <a:cubicBezTo>
                  <a:pt x="522192" y="3227806"/>
                  <a:pt x="515458" y="3240639"/>
                  <a:pt x="504825" y="3248909"/>
                </a:cubicBezTo>
                <a:cubicBezTo>
                  <a:pt x="486753" y="3262965"/>
                  <a:pt x="466725" y="3274309"/>
                  <a:pt x="447675" y="3287009"/>
                </a:cubicBezTo>
                <a:cubicBezTo>
                  <a:pt x="435861" y="3294885"/>
                  <a:pt x="421903" y="3299014"/>
                  <a:pt x="409575" y="3306059"/>
                </a:cubicBezTo>
                <a:cubicBezTo>
                  <a:pt x="399636" y="3311739"/>
                  <a:pt x="390939" y="3319429"/>
                  <a:pt x="381000" y="3325109"/>
                </a:cubicBezTo>
                <a:cubicBezTo>
                  <a:pt x="368672" y="3332154"/>
                  <a:pt x="354454" y="3335906"/>
                  <a:pt x="342900" y="3344159"/>
                </a:cubicBezTo>
                <a:cubicBezTo>
                  <a:pt x="233801" y="3422087"/>
                  <a:pt x="406771" y="3319718"/>
                  <a:pt x="276225" y="3401309"/>
                </a:cubicBezTo>
                <a:cubicBezTo>
                  <a:pt x="242962" y="3422098"/>
                  <a:pt x="237784" y="3415208"/>
                  <a:pt x="209550" y="3439409"/>
                </a:cubicBezTo>
                <a:cubicBezTo>
                  <a:pt x="195913" y="3451098"/>
                  <a:pt x="185475" y="3466289"/>
                  <a:pt x="171450" y="3477509"/>
                </a:cubicBezTo>
                <a:cubicBezTo>
                  <a:pt x="153572" y="3491812"/>
                  <a:pt x="130489" y="3499420"/>
                  <a:pt x="114300" y="3515609"/>
                </a:cubicBezTo>
                <a:cubicBezTo>
                  <a:pt x="104775" y="3525134"/>
                  <a:pt x="96073" y="3535560"/>
                  <a:pt x="85725" y="3544184"/>
                </a:cubicBezTo>
                <a:cubicBezTo>
                  <a:pt x="76931" y="3551513"/>
                  <a:pt x="65706" y="3555629"/>
                  <a:pt x="57150" y="3563234"/>
                </a:cubicBezTo>
                <a:cubicBezTo>
                  <a:pt x="37014" y="3581132"/>
                  <a:pt x="0" y="3620384"/>
                  <a:pt x="0" y="3620384"/>
                </a:cubicBezTo>
                <a:cubicBezTo>
                  <a:pt x="3175" y="3690234"/>
                  <a:pt x="1194" y="3760510"/>
                  <a:pt x="9525" y="3829934"/>
                </a:cubicBezTo>
                <a:cubicBezTo>
                  <a:pt x="11190" y="3843809"/>
                  <a:pt x="49729" y="3880900"/>
                  <a:pt x="57150" y="3887084"/>
                </a:cubicBezTo>
                <a:cubicBezTo>
                  <a:pt x="65944" y="3894413"/>
                  <a:pt x="76410" y="3899480"/>
                  <a:pt x="85725" y="3906134"/>
                </a:cubicBezTo>
                <a:cubicBezTo>
                  <a:pt x="95792" y="3913325"/>
                  <a:pt x="137435" y="3946276"/>
                  <a:pt x="152400" y="3953759"/>
                </a:cubicBezTo>
                <a:cubicBezTo>
                  <a:pt x="161380" y="3958249"/>
                  <a:pt x="171450" y="3960109"/>
                  <a:pt x="180975" y="3963284"/>
                </a:cubicBezTo>
                <a:cubicBezTo>
                  <a:pt x="190500" y="3969634"/>
                  <a:pt x="199089" y="3977685"/>
                  <a:pt x="209550" y="3982334"/>
                </a:cubicBezTo>
                <a:cubicBezTo>
                  <a:pt x="227900" y="3990489"/>
                  <a:pt x="247650" y="3995034"/>
                  <a:pt x="266700" y="4001384"/>
                </a:cubicBezTo>
                <a:cubicBezTo>
                  <a:pt x="310634" y="4016029"/>
                  <a:pt x="285430" y="4008940"/>
                  <a:pt x="342900" y="4020434"/>
                </a:cubicBezTo>
                <a:cubicBezTo>
                  <a:pt x="355600" y="4026784"/>
                  <a:pt x="368672" y="4032439"/>
                  <a:pt x="381000" y="4039484"/>
                </a:cubicBezTo>
                <a:cubicBezTo>
                  <a:pt x="390939" y="4045164"/>
                  <a:pt x="399114" y="4053885"/>
                  <a:pt x="409575" y="4058534"/>
                </a:cubicBezTo>
                <a:cubicBezTo>
                  <a:pt x="427925" y="4066689"/>
                  <a:pt x="447675" y="4071234"/>
                  <a:pt x="466725" y="4077584"/>
                </a:cubicBezTo>
                <a:cubicBezTo>
                  <a:pt x="567348" y="4153051"/>
                  <a:pt x="438705" y="4065131"/>
                  <a:pt x="552450" y="4115684"/>
                </a:cubicBezTo>
                <a:cubicBezTo>
                  <a:pt x="566957" y="4122131"/>
                  <a:pt x="576767" y="4136383"/>
                  <a:pt x="590550" y="4144259"/>
                </a:cubicBezTo>
                <a:cubicBezTo>
                  <a:pt x="599267" y="4149240"/>
                  <a:pt x="609600" y="4150609"/>
                  <a:pt x="619125" y="4153784"/>
                </a:cubicBezTo>
                <a:cubicBezTo>
                  <a:pt x="701017" y="4208379"/>
                  <a:pt x="597405" y="4142924"/>
                  <a:pt x="676275" y="4182359"/>
                </a:cubicBezTo>
                <a:cubicBezTo>
                  <a:pt x="686514" y="4187479"/>
                  <a:pt x="694911" y="4195729"/>
                  <a:pt x="704850" y="4201409"/>
                </a:cubicBezTo>
                <a:cubicBezTo>
                  <a:pt x="717178" y="4208454"/>
                  <a:pt x="731396" y="4212206"/>
                  <a:pt x="742950" y="4220459"/>
                </a:cubicBezTo>
                <a:cubicBezTo>
                  <a:pt x="804063" y="4264111"/>
                  <a:pt x="735832" y="4240111"/>
                  <a:pt x="809625" y="4258559"/>
                </a:cubicBezTo>
                <a:lnTo>
                  <a:pt x="923925" y="4334759"/>
                </a:lnTo>
                <a:cubicBezTo>
                  <a:pt x="932279" y="4340328"/>
                  <a:pt x="942975" y="4341109"/>
                  <a:pt x="952500" y="4344284"/>
                </a:cubicBezTo>
                <a:cubicBezTo>
                  <a:pt x="1007493" y="4380946"/>
                  <a:pt x="971917" y="4356465"/>
                  <a:pt x="1057275" y="4420484"/>
                </a:cubicBezTo>
                <a:cubicBezTo>
                  <a:pt x="1065307" y="4426508"/>
                  <a:pt x="1076325" y="4426834"/>
                  <a:pt x="1085850" y="4430009"/>
                </a:cubicBezTo>
                <a:cubicBezTo>
                  <a:pt x="1108075" y="4426834"/>
                  <a:pt x="1130510" y="4424887"/>
                  <a:pt x="1152525" y="4420484"/>
                </a:cubicBezTo>
                <a:cubicBezTo>
                  <a:pt x="1162370" y="4418515"/>
                  <a:pt x="1173260" y="4417231"/>
                  <a:pt x="1181100" y="4410959"/>
                </a:cubicBezTo>
                <a:cubicBezTo>
                  <a:pt x="1242648" y="4361720"/>
                  <a:pt x="1156901" y="4396800"/>
                  <a:pt x="1228725" y="4372859"/>
                </a:cubicBezTo>
                <a:cubicBezTo>
                  <a:pt x="1265414" y="4317826"/>
                  <a:pt x="1226961" y="4367567"/>
                  <a:pt x="1276350" y="4325234"/>
                </a:cubicBezTo>
                <a:cubicBezTo>
                  <a:pt x="1309159" y="4297112"/>
                  <a:pt x="1308037" y="4285578"/>
                  <a:pt x="1343025" y="4268084"/>
                </a:cubicBezTo>
                <a:cubicBezTo>
                  <a:pt x="1352005" y="4263594"/>
                  <a:pt x="1362075" y="4261734"/>
                  <a:pt x="1371600" y="4258559"/>
                </a:cubicBezTo>
                <a:cubicBezTo>
                  <a:pt x="1377950" y="4249034"/>
                  <a:pt x="1382555" y="4238079"/>
                  <a:pt x="1390650" y="4229984"/>
                </a:cubicBezTo>
                <a:cubicBezTo>
                  <a:pt x="1412576" y="4208058"/>
                  <a:pt x="1428178" y="4208696"/>
                  <a:pt x="1457325" y="4201409"/>
                </a:cubicBezTo>
                <a:cubicBezTo>
                  <a:pt x="1466850" y="4191884"/>
                  <a:pt x="1484120" y="4186186"/>
                  <a:pt x="1485900" y="4172834"/>
                </a:cubicBezTo>
                <a:cubicBezTo>
                  <a:pt x="1490953" y="4134937"/>
                  <a:pt x="1490232" y="4094166"/>
                  <a:pt x="1476375" y="4058534"/>
                </a:cubicBezTo>
                <a:cubicBezTo>
                  <a:pt x="1466610" y="4033425"/>
                  <a:pt x="1441641" y="4016328"/>
                  <a:pt x="1419225" y="4001384"/>
                </a:cubicBezTo>
                <a:cubicBezTo>
                  <a:pt x="1353721" y="3957715"/>
                  <a:pt x="1383795" y="3970524"/>
                  <a:pt x="1333500" y="3953759"/>
                </a:cubicBezTo>
                <a:cubicBezTo>
                  <a:pt x="1323975" y="3947409"/>
                  <a:pt x="1315386" y="3939358"/>
                  <a:pt x="1304925" y="3934709"/>
                </a:cubicBezTo>
                <a:cubicBezTo>
                  <a:pt x="1286575" y="3926554"/>
                  <a:pt x="1247775" y="3915659"/>
                  <a:pt x="1247775" y="3915659"/>
                </a:cubicBezTo>
                <a:cubicBezTo>
                  <a:pt x="1182530" y="3850414"/>
                  <a:pt x="1213041" y="3873453"/>
                  <a:pt x="1162050" y="3839459"/>
                </a:cubicBezTo>
                <a:cubicBezTo>
                  <a:pt x="1155700" y="3829934"/>
                  <a:pt x="1151615" y="3818422"/>
                  <a:pt x="1143000" y="3810884"/>
                </a:cubicBezTo>
                <a:cubicBezTo>
                  <a:pt x="1125770" y="3795807"/>
                  <a:pt x="1085850" y="3772784"/>
                  <a:pt x="1085850" y="3772784"/>
                </a:cubicBezTo>
                <a:lnTo>
                  <a:pt x="1047750" y="3715634"/>
                </a:lnTo>
                <a:cubicBezTo>
                  <a:pt x="1042181" y="3707280"/>
                  <a:pt x="1042180" y="3696287"/>
                  <a:pt x="1038225" y="3687059"/>
                </a:cubicBezTo>
                <a:cubicBezTo>
                  <a:pt x="1023723" y="3653222"/>
                  <a:pt x="1019257" y="3649082"/>
                  <a:pt x="1000125" y="3620384"/>
                </a:cubicBezTo>
                <a:cubicBezTo>
                  <a:pt x="990423" y="3562174"/>
                  <a:pt x="982861" y="3550336"/>
                  <a:pt x="1000125" y="3487034"/>
                </a:cubicBezTo>
                <a:cubicBezTo>
                  <a:pt x="1003137" y="3475990"/>
                  <a:pt x="1012521" y="3467774"/>
                  <a:pt x="1019175" y="3458459"/>
                </a:cubicBezTo>
                <a:cubicBezTo>
                  <a:pt x="1037724" y="3432490"/>
                  <a:pt x="1051890" y="3412146"/>
                  <a:pt x="1076325" y="3391784"/>
                </a:cubicBezTo>
                <a:cubicBezTo>
                  <a:pt x="1085119" y="3384455"/>
                  <a:pt x="1095375" y="3379084"/>
                  <a:pt x="1104900" y="3372734"/>
                </a:cubicBezTo>
                <a:cubicBezTo>
                  <a:pt x="1124032" y="3344036"/>
                  <a:pt x="1128498" y="3339896"/>
                  <a:pt x="1143000" y="3306059"/>
                </a:cubicBezTo>
                <a:cubicBezTo>
                  <a:pt x="1146955" y="3296831"/>
                  <a:pt x="1148035" y="3286464"/>
                  <a:pt x="1152525" y="3277484"/>
                </a:cubicBezTo>
                <a:cubicBezTo>
                  <a:pt x="1157645" y="3267245"/>
                  <a:pt x="1166926" y="3259370"/>
                  <a:pt x="1171575" y="3248909"/>
                </a:cubicBezTo>
                <a:cubicBezTo>
                  <a:pt x="1179730" y="3230559"/>
                  <a:pt x="1184275" y="3210809"/>
                  <a:pt x="1190625" y="3191759"/>
                </a:cubicBezTo>
                <a:lnTo>
                  <a:pt x="1200150" y="3163184"/>
                </a:lnTo>
                <a:cubicBezTo>
                  <a:pt x="1203325" y="3153659"/>
                  <a:pt x="1204106" y="3142963"/>
                  <a:pt x="1209675" y="3134609"/>
                </a:cubicBezTo>
                <a:cubicBezTo>
                  <a:pt x="1216025" y="3125084"/>
                  <a:pt x="1223045" y="3115973"/>
                  <a:pt x="1228725" y="3106034"/>
                </a:cubicBezTo>
                <a:cubicBezTo>
                  <a:pt x="1235770" y="3093706"/>
                  <a:pt x="1242182" y="3080985"/>
                  <a:pt x="1247775" y="3067934"/>
                </a:cubicBezTo>
                <a:cubicBezTo>
                  <a:pt x="1251730" y="3058706"/>
                  <a:pt x="1251731" y="3047713"/>
                  <a:pt x="1257300" y="3039359"/>
                </a:cubicBezTo>
                <a:cubicBezTo>
                  <a:pt x="1264772" y="3028151"/>
                  <a:pt x="1278045" y="3021745"/>
                  <a:pt x="1285875" y="3010784"/>
                </a:cubicBezTo>
                <a:cubicBezTo>
                  <a:pt x="1294128" y="2999230"/>
                  <a:pt x="1294885" y="2982724"/>
                  <a:pt x="1304925" y="2972684"/>
                </a:cubicBezTo>
                <a:cubicBezTo>
                  <a:pt x="1321114" y="2956495"/>
                  <a:pt x="1343025" y="2947284"/>
                  <a:pt x="1362075" y="2934584"/>
                </a:cubicBezTo>
                <a:cubicBezTo>
                  <a:pt x="1375284" y="2925778"/>
                  <a:pt x="1385976" y="2913109"/>
                  <a:pt x="1400175" y="2906009"/>
                </a:cubicBezTo>
                <a:cubicBezTo>
                  <a:pt x="1418136" y="2897029"/>
                  <a:pt x="1457325" y="2886959"/>
                  <a:pt x="1457325" y="2886959"/>
                </a:cubicBezTo>
                <a:cubicBezTo>
                  <a:pt x="1466850" y="2880609"/>
                  <a:pt x="1475893" y="2873468"/>
                  <a:pt x="1485900" y="2867909"/>
                </a:cubicBezTo>
                <a:cubicBezTo>
                  <a:pt x="1504518" y="2857566"/>
                  <a:pt x="1526011" y="2852113"/>
                  <a:pt x="1543050" y="2839334"/>
                </a:cubicBezTo>
                <a:cubicBezTo>
                  <a:pt x="1552208" y="2832465"/>
                  <a:pt x="1554005" y="2818854"/>
                  <a:pt x="1562100" y="2810759"/>
                </a:cubicBezTo>
                <a:cubicBezTo>
                  <a:pt x="1573325" y="2799534"/>
                  <a:pt x="1588147" y="2792515"/>
                  <a:pt x="1600200" y="2782184"/>
                </a:cubicBezTo>
                <a:cubicBezTo>
                  <a:pt x="1610427" y="2773418"/>
                  <a:pt x="1618427" y="2762233"/>
                  <a:pt x="1628775" y="2753609"/>
                </a:cubicBezTo>
                <a:cubicBezTo>
                  <a:pt x="1637569" y="2746280"/>
                  <a:pt x="1648035" y="2741213"/>
                  <a:pt x="1657350" y="2734559"/>
                </a:cubicBezTo>
                <a:cubicBezTo>
                  <a:pt x="1670268" y="2725332"/>
                  <a:pt x="1682750" y="2715509"/>
                  <a:pt x="1695450" y="2705984"/>
                </a:cubicBezTo>
                <a:cubicBezTo>
                  <a:pt x="1698625" y="2696459"/>
                  <a:pt x="1702540" y="2687149"/>
                  <a:pt x="1704975" y="2677409"/>
                </a:cubicBezTo>
                <a:cubicBezTo>
                  <a:pt x="1708902" y="2661703"/>
                  <a:pt x="1708816" y="2644943"/>
                  <a:pt x="1714500" y="2629784"/>
                </a:cubicBezTo>
                <a:cubicBezTo>
                  <a:pt x="1718520" y="2619065"/>
                  <a:pt x="1727200" y="2610734"/>
                  <a:pt x="1733550" y="2601209"/>
                </a:cubicBezTo>
                <a:cubicBezTo>
                  <a:pt x="1736725" y="2588509"/>
                  <a:pt x="1740235" y="2575888"/>
                  <a:pt x="1743075" y="2563109"/>
                </a:cubicBezTo>
                <a:cubicBezTo>
                  <a:pt x="1746587" y="2547305"/>
                  <a:pt x="1747480" y="2530843"/>
                  <a:pt x="1752600" y="2515484"/>
                </a:cubicBezTo>
                <a:cubicBezTo>
                  <a:pt x="1757090" y="2502014"/>
                  <a:pt x="1765300" y="2490084"/>
                  <a:pt x="1771650" y="2477384"/>
                </a:cubicBezTo>
                <a:cubicBezTo>
                  <a:pt x="1768475" y="2436109"/>
                  <a:pt x="1767260" y="2394636"/>
                  <a:pt x="1762125" y="2353559"/>
                </a:cubicBezTo>
                <a:cubicBezTo>
                  <a:pt x="1760880" y="2343596"/>
                  <a:pt x="1754020" y="2334923"/>
                  <a:pt x="1752600" y="2324984"/>
                </a:cubicBezTo>
                <a:cubicBezTo>
                  <a:pt x="1747640" y="2290267"/>
                  <a:pt x="1748035" y="2254926"/>
                  <a:pt x="1743075" y="2220209"/>
                </a:cubicBezTo>
                <a:cubicBezTo>
                  <a:pt x="1741655" y="2210270"/>
                  <a:pt x="1735728" y="2201435"/>
                  <a:pt x="1733550" y="2191634"/>
                </a:cubicBezTo>
                <a:cubicBezTo>
                  <a:pt x="1729360" y="2172781"/>
                  <a:pt x="1727200" y="2153534"/>
                  <a:pt x="1724025" y="2134484"/>
                </a:cubicBezTo>
                <a:cubicBezTo>
                  <a:pt x="1727200" y="2064634"/>
                  <a:pt x="1726101" y="1994458"/>
                  <a:pt x="1733550" y="1924934"/>
                </a:cubicBezTo>
                <a:cubicBezTo>
                  <a:pt x="1735689" y="1904968"/>
                  <a:pt x="1746250" y="1886834"/>
                  <a:pt x="1752600" y="1867784"/>
                </a:cubicBezTo>
                <a:cubicBezTo>
                  <a:pt x="1774938" y="1800771"/>
                  <a:pt x="1745865" y="1883499"/>
                  <a:pt x="1781175" y="1801109"/>
                </a:cubicBezTo>
                <a:cubicBezTo>
                  <a:pt x="1785130" y="1791881"/>
                  <a:pt x="1786745" y="1781762"/>
                  <a:pt x="1790700" y="1772534"/>
                </a:cubicBezTo>
                <a:cubicBezTo>
                  <a:pt x="1796293" y="1759483"/>
                  <a:pt x="1804157" y="1747485"/>
                  <a:pt x="1809750" y="1734434"/>
                </a:cubicBezTo>
                <a:cubicBezTo>
                  <a:pt x="1813705" y="1725206"/>
                  <a:pt x="1813706" y="1714213"/>
                  <a:pt x="1819275" y="1705859"/>
                </a:cubicBezTo>
                <a:cubicBezTo>
                  <a:pt x="1826747" y="1694651"/>
                  <a:pt x="1839580" y="1687917"/>
                  <a:pt x="1847850" y="1677284"/>
                </a:cubicBezTo>
                <a:cubicBezTo>
                  <a:pt x="1861906" y="1659212"/>
                  <a:pt x="1873250" y="1639184"/>
                  <a:pt x="1885950" y="1620134"/>
                </a:cubicBezTo>
                <a:cubicBezTo>
                  <a:pt x="1892300" y="1610609"/>
                  <a:pt x="1896905" y="1599654"/>
                  <a:pt x="1905000" y="1591559"/>
                </a:cubicBezTo>
                <a:cubicBezTo>
                  <a:pt x="1914525" y="1582034"/>
                  <a:pt x="1925745" y="1573945"/>
                  <a:pt x="1933575" y="1562984"/>
                </a:cubicBezTo>
                <a:cubicBezTo>
                  <a:pt x="1941828" y="1551430"/>
                  <a:pt x="1945320" y="1537060"/>
                  <a:pt x="1952625" y="1524884"/>
                </a:cubicBezTo>
                <a:cubicBezTo>
                  <a:pt x="1964405" y="1505251"/>
                  <a:pt x="1990725" y="1467734"/>
                  <a:pt x="1990725" y="1467734"/>
                </a:cubicBezTo>
                <a:cubicBezTo>
                  <a:pt x="1993777" y="1455527"/>
                  <a:pt x="2002943" y="1414724"/>
                  <a:pt x="2009775" y="1401059"/>
                </a:cubicBezTo>
                <a:cubicBezTo>
                  <a:pt x="2014895" y="1390820"/>
                  <a:pt x="2022475" y="1382009"/>
                  <a:pt x="2028825" y="1372484"/>
                </a:cubicBezTo>
                <a:cubicBezTo>
                  <a:pt x="2032000" y="1359784"/>
                  <a:pt x="2033753" y="1346641"/>
                  <a:pt x="2038350" y="1334384"/>
                </a:cubicBezTo>
                <a:cubicBezTo>
                  <a:pt x="2043336" y="1321089"/>
                  <a:pt x="2049524" y="1308098"/>
                  <a:pt x="2057400" y="1296284"/>
                </a:cubicBezTo>
                <a:cubicBezTo>
                  <a:pt x="2106276" y="1222970"/>
                  <a:pt x="2112836" y="1221798"/>
                  <a:pt x="2171700" y="1162934"/>
                </a:cubicBezTo>
                <a:cubicBezTo>
                  <a:pt x="2182925" y="1151709"/>
                  <a:pt x="2189050" y="1136059"/>
                  <a:pt x="2200275" y="1124834"/>
                </a:cubicBezTo>
                <a:cubicBezTo>
                  <a:pt x="2208370" y="1116739"/>
                  <a:pt x="2220294" y="1113389"/>
                  <a:pt x="2228850" y="1105784"/>
                </a:cubicBezTo>
                <a:cubicBezTo>
                  <a:pt x="2338859" y="1007998"/>
                  <a:pt x="2232421" y="1084354"/>
                  <a:pt x="2343150" y="1010534"/>
                </a:cubicBezTo>
                <a:cubicBezTo>
                  <a:pt x="2355702" y="1002166"/>
                  <a:pt x="2412480" y="992858"/>
                  <a:pt x="2419350" y="991484"/>
                </a:cubicBezTo>
                <a:cubicBezTo>
                  <a:pt x="2452085" y="969661"/>
                  <a:pt x="2469150" y="951044"/>
                  <a:pt x="2505075" y="943859"/>
                </a:cubicBezTo>
                <a:cubicBezTo>
                  <a:pt x="2527090" y="939456"/>
                  <a:pt x="2549525" y="937509"/>
                  <a:pt x="2571750" y="934334"/>
                </a:cubicBezTo>
                <a:cubicBezTo>
                  <a:pt x="2590800" y="927984"/>
                  <a:pt x="2610939" y="924264"/>
                  <a:pt x="2628900" y="915284"/>
                </a:cubicBezTo>
                <a:cubicBezTo>
                  <a:pt x="2641600" y="908934"/>
                  <a:pt x="2653705" y="901220"/>
                  <a:pt x="2667000" y="896234"/>
                </a:cubicBezTo>
                <a:cubicBezTo>
                  <a:pt x="2679257" y="891637"/>
                  <a:pt x="2692513" y="890305"/>
                  <a:pt x="2705100" y="886709"/>
                </a:cubicBezTo>
                <a:cubicBezTo>
                  <a:pt x="2800753" y="859380"/>
                  <a:pt x="2652668" y="897436"/>
                  <a:pt x="2771775" y="867659"/>
                </a:cubicBezTo>
                <a:cubicBezTo>
                  <a:pt x="2821503" y="834507"/>
                  <a:pt x="2778260" y="858097"/>
                  <a:pt x="2847975" y="839084"/>
                </a:cubicBezTo>
                <a:cubicBezTo>
                  <a:pt x="2867348" y="833800"/>
                  <a:pt x="2905125" y="820034"/>
                  <a:pt x="2905125" y="820034"/>
                </a:cubicBezTo>
                <a:lnTo>
                  <a:pt x="2990850" y="762884"/>
                </a:lnTo>
                <a:lnTo>
                  <a:pt x="3019425" y="743834"/>
                </a:lnTo>
                <a:cubicBezTo>
                  <a:pt x="3028950" y="731134"/>
                  <a:pt x="3035804" y="715897"/>
                  <a:pt x="3048000" y="705734"/>
                </a:cubicBezTo>
                <a:cubicBezTo>
                  <a:pt x="3055713" y="699306"/>
                  <a:pt x="3068221" y="701778"/>
                  <a:pt x="3076575" y="696209"/>
                </a:cubicBezTo>
                <a:cubicBezTo>
                  <a:pt x="3087783" y="688737"/>
                  <a:pt x="3094189" y="675464"/>
                  <a:pt x="3105150" y="667634"/>
                </a:cubicBezTo>
                <a:cubicBezTo>
                  <a:pt x="3116704" y="659381"/>
                  <a:pt x="3131696" y="656837"/>
                  <a:pt x="3143250" y="648584"/>
                </a:cubicBezTo>
                <a:cubicBezTo>
                  <a:pt x="3154211" y="640754"/>
                  <a:pt x="3161598" y="628775"/>
                  <a:pt x="3171825" y="620009"/>
                </a:cubicBezTo>
                <a:cubicBezTo>
                  <a:pt x="3183878" y="609678"/>
                  <a:pt x="3197007" y="600661"/>
                  <a:pt x="3209925" y="591434"/>
                </a:cubicBezTo>
                <a:cubicBezTo>
                  <a:pt x="3219240" y="584780"/>
                  <a:pt x="3229706" y="579713"/>
                  <a:pt x="3238500" y="572384"/>
                </a:cubicBezTo>
                <a:cubicBezTo>
                  <a:pt x="3248848" y="563760"/>
                  <a:pt x="3258451" y="554157"/>
                  <a:pt x="3267075" y="543809"/>
                </a:cubicBezTo>
                <a:cubicBezTo>
                  <a:pt x="3274404" y="535015"/>
                  <a:pt x="3277186" y="522385"/>
                  <a:pt x="3286125" y="515234"/>
                </a:cubicBezTo>
                <a:cubicBezTo>
                  <a:pt x="3293965" y="508962"/>
                  <a:pt x="3305175" y="508884"/>
                  <a:pt x="3314700" y="505709"/>
                </a:cubicBezTo>
                <a:cubicBezTo>
                  <a:pt x="3321050" y="496184"/>
                  <a:pt x="3325655" y="485229"/>
                  <a:pt x="3333750" y="477134"/>
                </a:cubicBezTo>
                <a:cubicBezTo>
                  <a:pt x="3350565" y="460319"/>
                  <a:pt x="3380594" y="443931"/>
                  <a:pt x="3400425" y="429509"/>
                </a:cubicBezTo>
                <a:cubicBezTo>
                  <a:pt x="3426102" y="410835"/>
                  <a:pt x="3451225" y="391409"/>
                  <a:pt x="3476625" y="372359"/>
                </a:cubicBezTo>
                <a:cubicBezTo>
                  <a:pt x="3498178" y="356195"/>
                  <a:pt x="3508217" y="323728"/>
                  <a:pt x="3533775" y="315209"/>
                </a:cubicBezTo>
                <a:cubicBezTo>
                  <a:pt x="3600788" y="292871"/>
                  <a:pt x="3518060" y="321944"/>
                  <a:pt x="3600450" y="286634"/>
                </a:cubicBezTo>
                <a:cubicBezTo>
                  <a:pt x="3654180" y="263607"/>
                  <a:pt x="3602679" y="291751"/>
                  <a:pt x="3667125" y="267584"/>
                </a:cubicBezTo>
                <a:cubicBezTo>
                  <a:pt x="3680420" y="262598"/>
                  <a:pt x="3692042" y="253807"/>
                  <a:pt x="3705225" y="248534"/>
                </a:cubicBezTo>
                <a:cubicBezTo>
                  <a:pt x="3772577" y="221593"/>
                  <a:pt x="3744339" y="236800"/>
                  <a:pt x="3800475" y="219959"/>
                </a:cubicBezTo>
                <a:cubicBezTo>
                  <a:pt x="3819709" y="214189"/>
                  <a:pt x="3838575" y="207259"/>
                  <a:pt x="3857625" y="200909"/>
                </a:cubicBezTo>
                <a:cubicBezTo>
                  <a:pt x="3870044" y="196769"/>
                  <a:pt x="3883306" y="195524"/>
                  <a:pt x="3895725" y="191384"/>
                </a:cubicBezTo>
                <a:cubicBezTo>
                  <a:pt x="3989710" y="160056"/>
                  <a:pt x="3896921" y="181620"/>
                  <a:pt x="3990975" y="162809"/>
                </a:cubicBezTo>
                <a:lnTo>
                  <a:pt x="4048125" y="124709"/>
                </a:lnTo>
                <a:cubicBezTo>
                  <a:pt x="4057650" y="118359"/>
                  <a:pt x="4068605" y="113754"/>
                  <a:pt x="4076700" y="105659"/>
                </a:cubicBezTo>
                <a:lnTo>
                  <a:pt x="4133850" y="48509"/>
                </a:lnTo>
                <a:cubicBezTo>
                  <a:pt x="4137025" y="35809"/>
                  <a:pt x="4150110" y="21634"/>
                  <a:pt x="4143375" y="10409"/>
                </a:cubicBezTo>
                <a:cubicBezTo>
                  <a:pt x="4136640" y="-816"/>
                  <a:pt x="4118234" y="-967"/>
                  <a:pt x="4105275" y="884"/>
                </a:cubicBezTo>
                <a:cubicBezTo>
                  <a:pt x="4089804" y="3094"/>
                  <a:pt x="4056187" y="40447"/>
                  <a:pt x="4048125" y="48509"/>
                </a:cubicBezTo>
                <a:cubicBezTo>
                  <a:pt x="4044950" y="58034"/>
                  <a:pt x="4044872" y="69244"/>
                  <a:pt x="4038600" y="77084"/>
                </a:cubicBezTo>
                <a:cubicBezTo>
                  <a:pt x="4031449" y="86023"/>
                  <a:pt x="4018819" y="88805"/>
                  <a:pt x="4010025" y="96134"/>
                </a:cubicBezTo>
                <a:cubicBezTo>
                  <a:pt x="3999677" y="104758"/>
                  <a:pt x="3990975" y="115184"/>
                  <a:pt x="3981450" y="124709"/>
                </a:cubicBezTo>
                <a:cubicBezTo>
                  <a:pt x="3978275" y="134234"/>
                  <a:pt x="3978197" y="145444"/>
                  <a:pt x="3971925" y="153284"/>
                </a:cubicBezTo>
                <a:cubicBezTo>
                  <a:pt x="3958496" y="170070"/>
                  <a:pt x="3933599" y="175584"/>
                  <a:pt x="3914775" y="181859"/>
                </a:cubicBezTo>
                <a:cubicBezTo>
                  <a:pt x="3924300" y="175509"/>
                  <a:pt x="3943350" y="174257"/>
                  <a:pt x="3943350" y="162809"/>
                </a:cubicBezTo>
                <a:cubicBezTo>
                  <a:pt x="3943350" y="151361"/>
                  <a:pt x="3926194" y="144575"/>
                  <a:pt x="3914775" y="143759"/>
                </a:cubicBezTo>
                <a:cubicBezTo>
                  <a:pt x="3879795" y="141260"/>
                  <a:pt x="3844925" y="150109"/>
                  <a:pt x="3810000" y="153284"/>
                </a:cubicBezTo>
                <a:lnTo>
                  <a:pt x="3724275" y="210434"/>
                </a:lnTo>
                <a:cubicBezTo>
                  <a:pt x="3714750" y="216784"/>
                  <a:pt x="3706560" y="225864"/>
                  <a:pt x="3695700" y="229484"/>
                </a:cubicBezTo>
                <a:lnTo>
                  <a:pt x="3667125" y="239009"/>
                </a:lnTo>
                <a:cubicBezTo>
                  <a:pt x="3619299" y="310748"/>
                  <a:pt x="3683784" y="227903"/>
                  <a:pt x="3609975" y="277109"/>
                </a:cubicBezTo>
                <a:cubicBezTo>
                  <a:pt x="3600450" y="283459"/>
                  <a:pt x="3599020" y="297589"/>
                  <a:pt x="3590925" y="305684"/>
                </a:cubicBezTo>
                <a:cubicBezTo>
                  <a:pt x="3572461" y="324148"/>
                  <a:pt x="3557016" y="326512"/>
                  <a:pt x="3533775" y="334259"/>
                </a:cubicBezTo>
                <a:cubicBezTo>
                  <a:pt x="3521075" y="346959"/>
                  <a:pt x="3510290" y="361920"/>
                  <a:pt x="3495675" y="372359"/>
                </a:cubicBezTo>
                <a:cubicBezTo>
                  <a:pt x="3487505" y="378195"/>
                  <a:pt x="3476080" y="377394"/>
                  <a:pt x="3467100" y="381884"/>
                </a:cubicBezTo>
                <a:cubicBezTo>
                  <a:pt x="3401321" y="414773"/>
                  <a:pt x="3479719" y="390635"/>
                  <a:pt x="3400425" y="410459"/>
                </a:cubicBezTo>
                <a:cubicBezTo>
                  <a:pt x="3394075" y="419984"/>
                  <a:pt x="3390753" y="432469"/>
                  <a:pt x="3381375" y="439034"/>
                </a:cubicBezTo>
                <a:cubicBezTo>
                  <a:pt x="3338575" y="468994"/>
                  <a:pt x="3295799" y="480259"/>
                  <a:pt x="3248025" y="496184"/>
                </a:cubicBezTo>
                <a:cubicBezTo>
                  <a:pt x="3220255" y="505441"/>
                  <a:pt x="3190698" y="508134"/>
                  <a:pt x="3162300" y="515234"/>
                </a:cubicBezTo>
                <a:cubicBezTo>
                  <a:pt x="3152560" y="517669"/>
                  <a:pt x="3143379" y="522001"/>
                  <a:pt x="3133725" y="524759"/>
                </a:cubicBezTo>
                <a:cubicBezTo>
                  <a:pt x="3109558" y="531664"/>
                  <a:pt x="3089888" y="534021"/>
                  <a:pt x="3067050" y="543809"/>
                </a:cubicBezTo>
                <a:cubicBezTo>
                  <a:pt x="2997318" y="573694"/>
                  <a:pt x="3061094" y="554823"/>
                  <a:pt x="2990850" y="572384"/>
                </a:cubicBezTo>
                <a:cubicBezTo>
                  <a:pt x="2978150" y="581909"/>
                  <a:pt x="2967202" y="594390"/>
                  <a:pt x="2952750" y="600959"/>
                </a:cubicBezTo>
                <a:cubicBezTo>
                  <a:pt x="2863023" y="641744"/>
                  <a:pt x="2912523" y="598716"/>
                  <a:pt x="2847975" y="639059"/>
                </a:cubicBezTo>
                <a:cubicBezTo>
                  <a:pt x="2793459" y="673131"/>
                  <a:pt x="2828318" y="659817"/>
                  <a:pt x="2781300" y="686684"/>
                </a:cubicBezTo>
                <a:cubicBezTo>
                  <a:pt x="2768972" y="693729"/>
                  <a:pt x="2754754" y="697481"/>
                  <a:pt x="2743200" y="705734"/>
                </a:cubicBezTo>
                <a:cubicBezTo>
                  <a:pt x="2680770" y="750327"/>
                  <a:pt x="2747347" y="723402"/>
                  <a:pt x="2686050" y="743834"/>
                </a:cubicBezTo>
                <a:cubicBezTo>
                  <a:pt x="2673350" y="753359"/>
                  <a:pt x="2661733" y="764533"/>
                  <a:pt x="2647950" y="772409"/>
                </a:cubicBezTo>
                <a:cubicBezTo>
                  <a:pt x="2639233" y="777390"/>
                  <a:pt x="2627729" y="776365"/>
                  <a:pt x="2619375" y="781934"/>
                </a:cubicBezTo>
                <a:cubicBezTo>
                  <a:pt x="2548026" y="829500"/>
                  <a:pt x="2630169" y="797386"/>
                  <a:pt x="2562225" y="820034"/>
                </a:cubicBezTo>
                <a:cubicBezTo>
                  <a:pt x="2516942" y="850223"/>
                  <a:pt x="2544510" y="835464"/>
                  <a:pt x="2476500" y="858134"/>
                </a:cubicBezTo>
                <a:lnTo>
                  <a:pt x="2447925" y="867659"/>
                </a:lnTo>
                <a:cubicBezTo>
                  <a:pt x="2438400" y="874009"/>
                  <a:pt x="2429872" y="882200"/>
                  <a:pt x="2419350" y="886709"/>
                </a:cubicBezTo>
                <a:cubicBezTo>
                  <a:pt x="2407318" y="891866"/>
                  <a:pt x="2393837" y="892638"/>
                  <a:pt x="2381250" y="896234"/>
                </a:cubicBezTo>
                <a:cubicBezTo>
                  <a:pt x="2371596" y="898992"/>
                  <a:pt x="2361903" y="901804"/>
                  <a:pt x="2352675" y="905759"/>
                </a:cubicBezTo>
                <a:cubicBezTo>
                  <a:pt x="2282943" y="935644"/>
                  <a:pt x="2346719" y="916773"/>
                  <a:pt x="2276475" y="934334"/>
                </a:cubicBezTo>
                <a:cubicBezTo>
                  <a:pt x="2270125" y="943859"/>
                  <a:pt x="2266950" y="956559"/>
                  <a:pt x="2257425" y="962909"/>
                </a:cubicBezTo>
                <a:cubicBezTo>
                  <a:pt x="2246533" y="970171"/>
                  <a:pt x="2231864" y="968672"/>
                  <a:pt x="2219325" y="972434"/>
                </a:cubicBezTo>
                <a:cubicBezTo>
                  <a:pt x="2200091" y="978204"/>
                  <a:pt x="2181225" y="985134"/>
                  <a:pt x="2162175" y="991484"/>
                </a:cubicBezTo>
                <a:cubicBezTo>
                  <a:pt x="2152650" y="994659"/>
                  <a:pt x="2143445" y="999040"/>
                  <a:pt x="2133600" y="1001009"/>
                </a:cubicBezTo>
                <a:cubicBezTo>
                  <a:pt x="2117725" y="1004184"/>
                  <a:pt x="2101594" y="1006274"/>
                  <a:pt x="2085975" y="1010534"/>
                </a:cubicBezTo>
                <a:cubicBezTo>
                  <a:pt x="2066602" y="1015818"/>
                  <a:pt x="2028825" y="1029584"/>
                  <a:pt x="2028825" y="1029584"/>
                </a:cubicBezTo>
                <a:cubicBezTo>
                  <a:pt x="2019300" y="1035934"/>
                  <a:pt x="2009044" y="1041305"/>
                  <a:pt x="2000250" y="1048634"/>
                </a:cubicBezTo>
                <a:cubicBezTo>
                  <a:pt x="1989902" y="1057258"/>
                  <a:pt x="1982883" y="1069737"/>
                  <a:pt x="1971675" y="1077209"/>
                </a:cubicBezTo>
                <a:cubicBezTo>
                  <a:pt x="1963321" y="1082778"/>
                  <a:pt x="1952625" y="1083559"/>
                  <a:pt x="1943100" y="1086734"/>
                </a:cubicBezTo>
                <a:cubicBezTo>
                  <a:pt x="1906031" y="1142337"/>
                  <a:pt x="1947457" y="1094080"/>
                  <a:pt x="1885950" y="1124834"/>
                </a:cubicBezTo>
                <a:cubicBezTo>
                  <a:pt x="1865472" y="1135073"/>
                  <a:pt x="1847850" y="1150234"/>
                  <a:pt x="1828800" y="1162934"/>
                </a:cubicBezTo>
                <a:cubicBezTo>
                  <a:pt x="1819275" y="1169284"/>
                  <a:pt x="1810464" y="1176864"/>
                  <a:pt x="1800225" y="1181984"/>
                </a:cubicBezTo>
                <a:lnTo>
                  <a:pt x="1724025" y="1220084"/>
                </a:lnTo>
                <a:lnTo>
                  <a:pt x="1685925" y="1239134"/>
                </a:lnTo>
                <a:lnTo>
                  <a:pt x="1647825" y="1296284"/>
                </a:lnTo>
                <a:cubicBezTo>
                  <a:pt x="1642256" y="1304638"/>
                  <a:pt x="1619250" y="1305809"/>
                  <a:pt x="1619250" y="1305809"/>
                </a:cubicBezTo>
              </a:path>
            </a:pathLst>
          </a:custGeom>
          <a:solidFill>
            <a:srgbClr val="C3D69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838575" y="1343025"/>
            <a:ext cx="3695700" cy="4372332"/>
          </a:xfrm>
          <a:custGeom>
            <a:avLst/>
            <a:gdLst>
              <a:gd name="connsiteX0" fmla="*/ 3695700 w 3695700"/>
              <a:gd name="connsiteY0" fmla="*/ 0 h 4372332"/>
              <a:gd name="connsiteX1" fmla="*/ 3638550 w 3695700"/>
              <a:gd name="connsiteY1" fmla="*/ 47625 h 4372332"/>
              <a:gd name="connsiteX2" fmla="*/ 3581400 w 3695700"/>
              <a:gd name="connsiteY2" fmla="*/ 66675 h 4372332"/>
              <a:gd name="connsiteX3" fmla="*/ 3524250 w 3695700"/>
              <a:gd name="connsiteY3" fmla="*/ 95250 h 4372332"/>
              <a:gd name="connsiteX4" fmla="*/ 3429000 w 3695700"/>
              <a:gd name="connsiteY4" fmla="*/ 142875 h 4372332"/>
              <a:gd name="connsiteX5" fmla="*/ 3324225 w 3695700"/>
              <a:gd name="connsiteY5" fmla="*/ 180975 h 4372332"/>
              <a:gd name="connsiteX6" fmla="*/ 3209925 w 3695700"/>
              <a:gd name="connsiteY6" fmla="*/ 238125 h 4372332"/>
              <a:gd name="connsiteX7" fmla="*/ 3143250 w 3695700"/>
              <a:gd name="connsiteY7" fmla="*/ 276225 h 4372332"/>
              <a:gd name="connsiteX8" fmla="*/ 3114675 w 3695700"/>
              <a:gd name="connsiteY8" fmla="*/ 285750 h 4372332"/>
              <a:gd name="connsiteX9" fmla="*/ 3086100 w 3695700"/>
              <a:gd name="connsiteY9" fmla="*/ 304800 h 4372332"/>
              <a:gd name="connsiteX10" fmla="*/ 2990850 w 3695700"/>
              <a:gd name="connsiteY10" fmla="*/ 323850 h 4372332"/>
              <a:gd name="connsiteX11" fmla="*/ 2952750 w 3695700"/>
              <a:gd name="connsiteY11" fmla="*/ 361950 h 4372332"/>
              <a:gd name="connsiteX12" fmla="*/ 2924175 w 3695700"/>
              <a:gd name="connsiteY12" fmla="*/ 371475 h 4372332"/>
              <a:gd name="connsiteX13" fmla="*/ 2867025 w 3695700"/>
              <a:gd name="connsiteY13" fmla="*/ 409575 h 4372332"/>
              <a:gd name="connsiteX14" fmla="*/ 2828925 w 3695700"/>
              <a:gd name="connsiteY14" fmla="*/ 428625 h 4372332"/>
              <a:gd name="connsiteX15" fmla="*/ 2790825 w 3695700"/>
              <a:gd name="connsiteY15" fmla="*/ 457200 h 4372332"/>
              <a:gd name="connsiteX16" fmla="*/ 2733675 w 3695700"/>
              <a:gd name="connsiteY16" fmla="*/ 466725 h 4372332"/>
              <a:gd name="connsiteX17" fmla="*/ 2695575 w 3695700"/>
              <a:gd name="connsiteY17" fmla="*/ 495300 h 4372332"/>
              <a:gd name="connsiteX18" fmla="*/ 2628900 w 3695700"/>
              <a:gd name="connsiteY18" fmla="*/ 523875 h 4372332"/>
              <a:gd name="connsiteX19" fmla="*/ 2571750 w 3695700"/>
              <a:gd name="connsiteY19" fmla="*/ 561975 h 4372332"/>
              <a:gd name="connsiteX20" fmla="*/ 2543175 w 3695700"/>
              <a:gd name="connsiteY20" fmla="*/ 581025 h 4372332"/>
              <a:gd name="connsiteX21" fmla="*/ 2486025 w 3695700"/>
              <a:gd name="connsiteY21" fmla="*/ 600075 h 4372332"/>
              <a:gd name="connsiteX22" fmla="*/ 2409825 w 3695700"/>
              <a:gd name="connsiteY22" fmla="*/ 647700 h 4372332"/>
              <a:gd name="connsiteX23" fmla="*/ 2381250 w 3695700"/>
              <a:gd name="connsiteY23" fmla="*/ 666750 h 4372332"/>
              <a:gd name="connsiteX24" fmla="*/ 2314575 w 3695700"/>
              <a:gd name="connsiteY24" fmla="*/ 695325 h 4372332"/>
              <a:gd name="connsiteX25" fmla="*/ 2209800 w 3695700"/>
              <a:gd name="connsiteY25" fmla="*/ 752475 h 4372332"/>
              <a:gd name="connsiteX26" fmla="*/ 2143125 w 3695700"/>
              <a:gd name="connsiteY26" fmla="*/ 781050 h 4372332"/>
              <a:gd name="connsiteX27" fmla="*/ 2066925 w 3695700"/>
              <a:gd name="connsiteY27" fmla="*/ 828675 h 4372332"/>
              <a:gd name="connsiteX28" fmla="*/ 2038350 w 3695700"/>
              <a:gd name="connsiteY28" fmla="*/ 857250 h 4372332"/>
              <a:gd name="connsiteX29" fmla="*/ 1924050 w 3695700"/>
              <a:gd name="connsiteY29" fmla="*/ 914400 h 4372332"/>
              <a:gd name="connsiteX30" fmla="*/ 1895475 w 3695700"/>
              <a:gd name="connsiteY30" fmla="*/ 923925 h 4372332"/>
              <a:gd name="connsiteX31" fmla="*/ 1847850 w 3695700"/>
              <a:gd name="connsiteY31" fmla="*/ 952500 h 4372332"/>
              <a:gd name="connsiteX32" fmla="*/ 1762125 w 3695700"/>
              <a:gd name="connsiteY32" fmla="*/ 990600 h 4372332"/>
              <a:gd name="connsiteX33" fmla="*/ 1733550 w 3695700"/>
              <a:gd name="connsiteY33" fmla="*/ 1000125 h 4372332"/>
              <a:gd name="connsiteX34" fmla="*/ 1676400 w 3695700"/>
              <a:gd name="connsiteY34" fmla="*/ 1038225 h 4372332"/>
              <a:gd name="connsiteX35" fmla="*/ 1647825 w 3695700"/>
              <a:gd name="connsiteY35" fmla="*/ 1047750 h 4372332"/>
              <a:gd name="connsiteX36" fmla="*/ 1600200 w 3695700"/>
              <a:gd name="connsiteY36" fmla="*/ 1076325 h 4372332"/>
              <a:gd name="connsiteX37" fmla="*/ 1552575 w 3695700"/>
              <a:gd name="connsiteY37" fmla="*/ 1085850 h 4372332"/>
              <a:gd name="connsiteX38" fmla="*/ 1514475 w 3695700"/>
              <a:gd name="connsiteY38" fmla="*/ 1095375 h 4372332"/>
              <a:gd name="connsiteX39" fmla="*/ 1438275 w 3695700"/>
              <a:gd name="connsiteY39" fmla="*/ 1143000 h 4372332"/>
              <a:gd name="connsiteX40" fmla="*/ 1400175 w 3695700"/>
              <a:gd name="connsiteY40" fmla="*/ 1152525 h 4372332"/>
              <a:gd name="connsiteX41" fmla="*/ 1371600 w 3695700"/>
              <a:gd name="connsiteY41" fmla="*/ 1162050 h 4372332"/>
              <a:gd name="connsiteX42" fmla="*/ 1333500 w 3695700"/>
              <a:gd name="connsiteY42" fmla="*/ 1190625 h 4372332"/>
              <a:gd name="connsiteX43" fmla="*/ 1304925 w 3695700"/>
              <a:gd name="connsiteY43" fmla="*/ 1200150 h 4372332"/>
              <a:gd name="connsiteX44" fmla="*/ 1276350 w 3695700"/>
              <a:gd name="connsiteY44" fmla="*/ 1228725 h 4372332"/>
              <a:gd name="connsiteX45" fmla="*/ 1190625 w 3695700"/>
              <a:gd name="connsiteY45" fmla="*/ 1266825 h 4372332"/>
              <a:gd name="connsiteX46" fmla="*/ 1066800 w 3695700"/>
              <a:gd name="connsiteY46" fmla="*/ 1323975 h 4372332"/>
              <a:gd name="connsiteX47" fmla="*/ 1038225 w 3695700"/>
              <a:gd name="connsiteY47" fmla="*/ 1352550 h 4372332"/>
              <a:gd name="connsiteX48" fmla="*/ 1000125 w 3695700"/>
              <a:gd name="connsiteY48" fmla="*/ 1362075 h 4372332"/>
              <a:gd name="connsiteX49" fmla="*/ 962025 w 3695700"/>
              <a:gd name="connsiteY49" fmla="*/ 1381125 h 4372332"/>
              <a:gd name="connsiteX50" fmla="*/ 895350 w 3695700"/>
              <a:gd name="connsiteY50" fmla="*/ 1409700 h 4372332"/>
              <a:gd name="connsiteX51" fmla="*/ 800100 w 3695700"/>
              <a:gd name="connsiteY51" fmla="*/ 1466850 h 4372332"/>
              <a:gd name="connsiteX52" fmla="*/ 762000 w 3695700"/>
              <a:gd name="connsiteY52" fmla="*/ 1485900 h 4372332"/>
              <a:gd name="connsiteX53" fmla="*/ 733425 w 3695700"/>
              <a:gd name="connsiteY53" fmla="*/ 1514475 h 4372332"/>
              <a:gd name="connsiteX54" fmla="*/ 666750 w 3695700"/>
              <a:gd name="connsiteY54" fmla="*/ 1562100 h 4372332"/>
              <a:gd name="connsiteX55" fmla="*/ 609600 w 3695700"/>
              <a:gd name="connsiteY55" fmla="*/ 1600200 h 4372332"/>
              <a:gd name="connsiteX56" fmla="*/ 581025 w 3695700"/>
              <a:gd name="connsiteY56" fmla="*/ 1619250 h 4372332"/>
              <a:gd name="connsiteX57" fmla="*/ 590550 w 3695700"/>
              <a:gd name="connsiteY57" fmla="*/ 1647825 h 4372332"/>
              <a:gd name="connsiteX58" fmla="*/ 657225 w 3695700"/>
              <a:gd name="connsiteY58" fmla="*/ 1676400 h 4372332"/>
              <a:gd name="connsiteX59" fmla="*/ 742950 w 3695700"/>
              <a:gd name="connsiteY59" fmla="*/ 1733550 h 4372332"/>
              <a:gd name="connsiteX60" fmla="*/ 771525 w 3695700"/>
              <a:gd name="connsiteY60" fmla="*/ 1743075 h 4372332"/>
              <a:gd name="connsiteX61" fmla="*/ 828675 w 3695700"/>
              <a:gd name="connsiteY61" fmla="*/ 1781175 h 4372332"/>
              <a:gd name="connsiteX62" fmla="*/ 885825 w 3695700"/>
              <a:gd name="connsiteY62" fmla="*/ 1809750 h 4372332"/>
              <a:gd name="connsiteX63" fmla="*/ 904875 w 3695700"/>
              <a:gd name="connsiteY63" fmla="*/ 1838325 h 4372332"/>
              <a:gd name="connsiteX64" fmla="*/ 990600 w 3695700"/>
              <a:gd name="connsiteY64" fmla="*/ 1885950 h 4372332"/>
              <a:gd name="connsiteX65" fmla="*/ 1009650 w 3695700"/>
              <a:gd name="connsiteY65" fmla="*/ 1914525 h 4372332"/>
              <a:gd name="connsiteX66" fmla="*/ 1038225 w 3695700"/>
              <a:gd name="connsiteY66" fmla="*/ 1924050 h 4372332"/>
              <a:gd name="connsiteX67" fmla="*/ 1066800 w 3695700"/>
              <a:gd name="connsiteY67" fmla="*/ 1943100 h 4372332"/>
              <a:gd name="connsiteX68" fmla="*/ 1143000 w 3695700"/>
              <a:gd name="connsiteY68" fmla="*/ 1990725 h 4372332"/>
              <a:gd name="connsiteX69" fmla="*/ 1219200 w 3695700"/>
              <a:gd name="connsiteY69" fmla="*/ 2038350 h 4372332"/>
              <a:gd name="connsiteX70" fmla="*/ 1266825 w 3695700"/>
              <a:gd name="connsiteY70" fmla="*/ 2095500 h 4372332"/>
              <a:gd name="connsiteX71" fmla="*/ 1295400 w 3695700"/>
              <a:gd name="connsiteY71" fmla="*/ 2105025 h 4372332"/>
              <a:gd name="connsiteX72" fmla="*/ 1314450 w 3695700"/>
              <a:gd name="connsiteY72" fmla="*/ 2133600 h 4372332"/>
              <a:gd name="connsiteX73" fmla="*/ 1285875 w 3695700"/>
              <a:gd name="connsiteY73" fmla="*/ 2228850 h 4372332"/>
              <a:gd name="connsiteX74" fmla="*/ 1238250 w 3695700"/>
              <a:gd name="connsiteY74" fmla="*/ 2305050 h 4372332"/>
              <a:gd name="connsiteX75" fmla="*/ 1209675 w 3695700"/>
              <a:gd name="connsiteY75" fmla="*/ 2324100 h 4372332"/>
              <a:gd name="connsiteX76" fmla="*/ 1123950 w 3695700"/>
              <a:gd name="connsiteY76" fmla="*/ 2409825 h 4372332"/>
              <a:gd name="connsiteX77" fmla="*/ 1066800 w 3695700"/>
              <a:gd name="connsiteY77" fmla="*/ 2447925 h 4372332"/>
              <a:gd name="connsiteX78" fmla="*/ 1000125 w 3695700"/>
              <a:gd name="connsiteY78" fmla="*/ 2514600 h 4372332"/>
              <a:gd name="connsiteX79" fmla="*/ 942975 w 3695700"/>
              <a:gd name="connsiteY79" fmla="*/ 2552700 h 4372332"/>
              <a:gd name="connsiteX80" fmla="*/ 904875 w 3695700"/>
              <a:gd name="connsiteY80" fmla="*/ 2590800 h 4372332"/>
              <a:gd name="connsiteX81" fmla="*/ 876300 w 3695700"/>
              <a:gd name="connsiteY81" fmla="*/ 2609850 h 4372332"/>
              <a:gd name="connsiteX82" fmla="*/ 819150 w 3695700"/>
              <a:gd name="connsiteY82" fmla="*/ 2667000 h 4372332"/>
              <a:gd name="connsiteX83" fmla="*/ 781050 w 3695700"/>
              <a:gd name="connsiteY83" fmla="*/ 2705100 h 4372332"/>
              <a:gd name="connsiteX84" fmla="*/ 752475 w 3695700"/>
              <a:gd name="connsiteY84" fmla="*/ 2743200 h 4372332"/>
              <a:gd name="connsiteX85" fmla="*/ 723900 w 3695700"/>
              <a:gd name="connsiteY85" fmla="*/ 2762250 h 4372332"/>
              <a:gd name="connsiteX86" fmla="*/ 657225 w 3695700"/>
              <a:gd name="connsiteY86" fmla="*/ 2828925 h 4372332"/>
              <a:gd name="connsiteX87" fmla="*/ 657225 w 3695700"/>
              <a:gd name="connsiteY87" fmla="*/ 2828925 h 4372332"/>
              <a:gd name="connsiteX88" fmla="*/ 600075 w 3695700"/>
              <a:gd name="connsiteY88" fmla="*/ 2895600 h 4372332"/>
              <a:gd name="connsiteX89" fmla="*/ 552450 w 3695700"/>
              <a:gd name="connsiteY89" fmla="*/ 2943225 h 4372332"/>
              <a:gd name="connsiteX90" fmla="*/ 542925 w 3695700"/>
              <a:gd name="connsiteY90" fmla="*/ 2971800 h 4372332"/>
              <a:gd name="connsiteX91" fmla="*/ 542925 w 3695700"/>
              <a:gd name="connsiteY91" fmla="*/ 3228975 h 4372332"/>
              <a:gd name="connsiteX92" fmla="*/ 495300 w 3695700"/>
              <a:gd name="connsiteY92" fmla="*/ 3286125 h 4372332"/>
              <a:gd name="connsiteX93" fmla="*/ 457200 w 3695700"/>
              <a:gd name="connsiteY93" fmla="*/ 3314700 h 4372332"/>
              <a:gd name="connsiteX94" fmla="*/ 428625 w 3695700"/>
              <a:gd name="connsiteY94" fmla="*/ 3343275 h 4372332"/>
              <a:gd name="connsiteX95" fmla="*/ 400050 w 3695700"/>
              <a:gd name="connsiteY95" fmla="*/ 3362325 h 4372332"/>
              <a:gd name="connsiteX96" fmla="*/ 314325 w 3695700"/>
              <a:gd name="connsiteY96" fmla="*/ 3448050 h 4372332"/>
              <a:gd name="connsiteX97" fmla="*/ 285750 w 3695700"/>
              <a:gd name="connsiteY97" fmla="*/ 3476625 h 4372332"/>
              <a:gd name="connsiteX98" fmla="*/ 238125 w 3695700"/>
              <a:gd name="connsiteY98" fmla="*/ 3524250 h 4372332"/>
              <a:gd name="connsiteX99" fmla="*/ 190500 w 3695700"/>
              <a:gd name="connsiteY99" fmla="*/ 3581400 h 4372332"/>
              <a:gd name="connsiteX100" fmla="*/ 161925 w 3695700"/>
              <a:gd name="connsiteY100" fmla="*/ 3590925 h 4372332"/>
              <a:gd name="connsiteX101" fmla="*/ 95250 w 3695700"/>
              <a:gd name="connsiteY101" fmla="*/ 3657600 h 4372332"/>
              <a:gd name="connsiteX102" fmla="*/ 85725 w 3695700"/>
              <a:gd name="connsiteY102" fmla="*/ 3686175 h 4372332"/>
              <a:gd name="connsiteX103" fmla="*/ 57150 w 3695700"/>
              <a:gd name="connsiteY103" fmla="*/ 3714750 h 4372332"/>
              <a:gd name="connsiteX104" fmla="*/ 9525 w 3695700"/>
              <a:gd name="connsiteY104" fmla="*/ 3771900 h 4372332"/>
              <a:gd name="connsiteX105" fmla="*/ 0 w 3695700"/>
              <a:gd name="connsiteY105" fmla="*/ 3800475 h 4372332"/>
              <a:gd name="connsiteX106" fmla="*/ 9525 w 3695700"/>
              <a:gd name="connsiteY106" fmla="*/ 3829050 h 4372332"/>
              <a:gd name="connsiteX107" fmla="*/ 38100 w 3695700"/>
              <a:gd name="connsiteY107" fmla="*/ 3838575 h 4372332"/>
              <a:gd name="connsiteX108" fmla="*/ 123825 w 3695700"/>
              <a:gd name="connsiteY108" fmla="*/ 3857625 h 4372332"/>
              <a:gd name="connsiteX109" fmla="*/ 219075 w 3695700"/>
              <a:gd name="connsiteY109" fmla="*/ 3895725 h 4372332"/>
              <a:gd name="connsiteX110" fmla="*/ 247650 w 3695700"/>
              <a:gd name="connsiteY110" fmla="*/ 3905250 h 4372332"/>
              <a:gd name="connsiteX111" fmla="*/ 276225 w 3695700"/>
              <a:gd name="connsiteY111" fmla="*/ 3933825 h 4372332"/>
              <a:gd name="connsiteX112" fmla="*/ 304800 w 3695700"/>
              <a:gd name="connsiteY112" fmla="*/ 3943350 h 4372332"/>
              <a:gd name="connsiteX113" fmla="*/ 371475 w 3695700"/>
              <a:gd name="connsiteY113" fmla="*/ 3971925 h 4372332"/>
              <a:gd name="connsiteX114" fmla="*/ 400050 w 3695700"/>
              <a:gd name="connsiteY114" fmla="*/ 3990975 h 4372332"/>
              <a:gd name="connsiteX115" fmla="*/ 428625 w 3695700"/>
              <a:gd name="connsiteY115" fmla="*/ 4000500 h 4372332"/>
              <a:gd name="connsiteX116" fmla="*/ 485775 w 3695700"/>
              <a:gd name="connsiteY116" fmla="*/ 4038600 h 4372332"/>
              <a:gd name="connsiteX117" fmla="*/ 514350 w 3695700"/>
              <a:gd name="connsiteY117" fmla="*/ 4057650 h 4372332"/>
              <a:gd name="connsiteX118" fmla="*/ 561975 w 3695700"/>
              <a:gd name="connsiteY118" fmla="*/ 4114800 h 4372332"/>
              <a:gd name="connsiteX119" fmla="*/ 600075 w 3695700"/>
              <a:gd name="connsiteY119" fmla="*/ 4143375 h 4372332"/>
              <a:gd name="connsiteX120" fmla="*/ 695325 w 3695700"/>
              <a:gd name="connsiteY120" fmla="*/ 4219575 h 4372332"/>
              <a:gd name="connsiteX121" fmla="*/ 781050 w 3695700"/>
              <a:gd name="connsiteY121" fmla="*/ 4267200 h 4372332"/>
              <a:gd name="connsiteX122" fmla="*/ 838200 w 3695700"/>
              <a:gd name="connsiteY122" fmla="*/ 4295775 h 4372332"/>
              <a:gd name="connsiteX123" fmla="*/ 942975 w 3695700"/>
              <a:gd name="connsiteY123" fmla="*/ 4343400 h 4372332"/>
              <a:gd name="connsiteX124" fmla="*/ 1009650 w 3695700"/>
              <a:gd name="connsiteY124" fmla="*/ 4371975 h 4372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3695700" h="4372332">
                <a:moveTo>
                  <a:pt x="3695700" y="0"/>
                </a:moveTo>
                <a:cubicBezTo>
                  <a:pt x="3676650" y="15875"/>
                  <a:pt x="3659970" y="35130"/>
                  <a:pt x="3638550" y="47625"/>
                </a:cubicBezTo>
                <a:cubicBezTo>
                  <a:pt x="3621205" y="57743"/>
                  <a:pt x="3599936" y="58952"/>
                  <a:pt x="3581400" y="66675"/>
                </a:cubicBezTo>
                <a:cubicBezTo>
                  <a:pt x="3561740" y="74867"/>
                  <a:pt x="3542647" y="84518"/>
                  <a:pt x="3524250" y="95250"/>
                </a:cubicBezTo>
                <a:cubicBezTo>
                  <a:pt x="3439197" y="144864"/>
                  <a:pt x="3499038" y="125366"/>
                  <a:pt x="3429000" y="142875"/>
                </a:cubicBezTo>
                <a:cubicBezTo>
                  <a:pt x="3321154" y="223760"/>
                  <a:pt x="3479851" y="114278"/>
                  <a:pt x="3324225" y="180975"/>
                </a:cubicBezTo>
                <a:cubicBezTo>
                  <a:pt x="3144565" y="257972"/>
                  <a:pt x="3343495" y="211411"/>
                  <a:pt x="3209925" y="238125"/>
                </a:cubicBezTo>
                <a:cubicBezTo>
                  <a:pt x="3181227" y="257257"/>
                  <a:pt x="3177087" y="261723"/>
                  <a:pt x="3143250" y="276225"/>
                </a:cubicBezTo>
                <a:cubicBezTo>
                  <a:pt x="3134022" y="280180"/>
                  <a:pt x="3124200" y="282575"/>
                  <a:pt x="3114675" y="285750"/>
                </a:cubicBezTo>
                <a:cubicBezTo>
                  <a:pt x="3105150" y="292100"/>
                  <a:pt x="3096622" y="300291"/>
                  <a:pt x="3086100" y="304800"/>
                </a:cubicBezTo>
                <a:cubicBezTo>
                  <a:pt x="3068016" y="312550"/>
                  <a:pt x="3003743" y="321701"/>
                  <a:pt x="2990850" y="323850"/>
                </a:cubicBezTo>
                <a:cubicBezTo>
                  <a:pt x="2978150" y="336550"/>
                  <a:pt x="2967365" y="351511"/>
                  <a:pt x="2952750" y="361950"/>
                </a:cubicBezTo>
                <a:cubicBezTo>
                  <a:pt x="2944580" y="367786"/>
                  <a:pt x="2932952" y="366599"/>
                  <a:pt x="2924175" y="371475"/>
                </a:cubicBezTo>
                <a:cubicBezTo>
                  <a:pt x="2904161" y="382594"/>
                  <a:pt x="2886075" y="396875"/>
                  <a:pt x="2867025" y="409575"/>
                </a:cubicBezTo>
                <a:cubicBezTo>
                  <a:pt x="2855211" y="417451"/>
                  <a:pt x="2840966" y="421100"/>
                  <a:pt x="2828925" y="428625"/>
                </a:cubicBezTo>
                <a:cubicBezTo>
                  <a:pt x="2815463" y="437039"/>
                  <a:pt x="2805565" y="451304"/>
                  <a:pt x="2790825" y="457200"/>
                </a:cubicBezTo>
                <a:cubicBezTo>
                  <a:pt x="2772894" y="464373"/>
                  <a:pt x="2752725" y="463550"/>
                  <a:pt x="2733675" y="466725"/>
                </a:cubicBezTo>
                <a:cubicBezTo>
                  <a:pt x="2720975" y="476250"/>
                  <a:pt x="2709037" y="486886"/>
                  <a:pt x="2695575" y="495300"/>
                </a:cubicBezTo>
                <a:cubicBezTo>
                  <a:pt x="2668672" y="512114"/>
                  <a:pt x="2656678" y="514616"/>
                  <a:pt x="2628900" y="523875"/>
                </a:cubicBezTo>
                <a:cubicBezTo>
                  <a:pt x="2574731" y="578044"/>
                  <a:pt x="2626889" y="534406"/>
                  <a:pt x="2571750" y="561975"/>
                </a:cubicBezTo>
                <a:cubicBezTo>
                  <a:pt x="2561511" y="567095"/>
                  <a:pt x="2553636" y="576376"/>
                  <a:pt x="2543175" y="581025"/>
                </a:cubicBezTo>
                <a:cubicBezTo>
                  <a:pt x="2524825" y="589180"/>
                  <a:pt x="2486025" y="600075"/>
                  <a:pt x="2486025" y="600075"/>
                </a:cubicBezTo>
                <a:cubicBezTo>
                  <a:pt x="2436421" y="666214"/>
                  <a:pt x="2484556" y="619676"/>
                  <a:pt x="2409825" y="647700"/>
                </a:cubicBezTo>
                <a:cubicBezTo>
                  <a:pt x="2399106" y="651720"/>
                  <a:pt x="2391189" y="661070"/>
                  <a:pt x="2381250" y="666750"/>
                </a:cubicBezTo>
                <a:cubicBezTo>
                  <a:pt x="2348294" y="685582"/>
                  <a:pt x="2346633" y="684639"/>
                  <a:pt x="2314575" y="695325"/>
                </a:cubicBezTo>
                <a:cubicBezTo>
                  <a:pt x="2262371" y="730127"/>
                  <a:pt x="2296239" y="709255"/>
                  <a:pt x="2209800" y="752475"/>
                </a:cubicBezTo>
                <a:cubicBezTo>
                  <a:pt x="2159000" y="777875"/>
                  <a:pt x="2202586" y="741409"/>
                  <a:pt x="2143125" y="781050"/>
                </a:cubicBezTo>
                <a:cubicBezTo>
                  <a:pt x="2065474" y="832817"/>
                  <a:pt x="2125744" y="809069"/>
                  <a:pt x="2066925" y="828675"/>
                </a:cubicBezTo>
                <a:cubicBezTo>
                  <a:pt x="2057400" y="838200"/>
                  <a:pt x="2049714" y="850018"/>
                  <a:pt x="2038350" y="857250"/>
                </a:cubicBezTo>
                <a:lnTo>
                  <a:pt x="1924050" y="914400"/>
                </a:lnTo>
                <a:cubicBezTo>
                  <a:pt x="1915070" y="918890"/>
                  <a:pt x="1904455" y="919435"/>
                  <a:pt x="1895475" y="923925"/>
                </a:cubicBezTo>
                <a:cubicBezTo>
                  <a:pt x="1878916" y="932204"/>
                  <a:pt x="1864034" y="943509"/>
                  <a:pt x="1847850" y="952500"/>
                </a:cubicBezTo>
                <a:cubicBezTo>
                  <a:pt x="1817878" y="969151"/>
                  <a:pt x="1794731" y="978373"/>
                  <a:pt x="1762125" y="990600"/>
                </a:cubicBezTo>
                <a:cubicBezTo>
                  <a:pt x="1752724" y="994125"/>
                  <a:pt x="1743075" y="996950"/>
                  <a:pt x="1733550" y="1000125"/>
                </a:cubicBezTo>
                <a:cubicBezTo>
                  <a:pt x="1714500" y="1012825"/>
                  <a:pt x="1698120" y="1030985"/>
                  <a:pt x="1676400" y="1038225"/>
                </a:cubicBezTo>
                <a:cubicBezTo>
                  <a:pt x="1666875" y="1041400"/>
                  <a:pt x="1656805" y="1043260"/>
                  <a:pt x="1647825" y="1047750"/>
                </a:cubicBezTo>
                <a:cubicBezTo>
                  <a:pt x="1631266" y="1056029"/>
                  <a:pt x="1617389" y="1069449"/>
                  <a:pt x="1600200" y="1076325"/>
                </a:cubicBezTo>
                <a:cubicBezTo>
                  <a:pt x="1585169" y="1082338"/>
                  <a:pt x="1568379" y="1082338"/>
                  <a:pt x="1552575" y="1085850"/>
                </a:cubicBezTo>
                <a:cubicBezTo>
                  <a:pt x="1539796" y="1088690"/>
                  <a:pt x="1527175" y="1092200"/>
                  <a:pt x="1514475" y="1095375"/>
                </a:cubicBezTo>
                <a:cubicBezTo>
                  <a:pt x="1484506" y="1117851"/>
                  <a:pt x="1473141" y="1129925"/>
                  <a:pt x="1438275" y="1143000"/>
                </a:cubicBezTo>
                <a:cubicBezTo>
                  <a:pt x="1426018" y="1147597"/>
                  <a:pt x="1412762" y="1148929"/>
                  <a:pt x="1400175" y="1152525"/>
                </a:cubicBezTo>
                <a:cubicBezTo>
                  <a:pt x="1390521" y="1155283"/>
                  <a:pt x="1381125" y="1158875"/>
                  <a:pt x="1371600" y="1162050"/>
                </a:cubicBezTo>
                <a:cubicBezTo>
                  <a:pt x="1358900" y="1171575"/>
                  <a:pt x="1347283" y="1182749"/>
                  <a:pt x="1333500" y="1190625"/>
                </a:cubicBezTo>
                <a:cubicBezTo>
                  <a:pt x="1324783" y="1195606"/>
                  <a:pt x="1313279" y="1194581"/>
                  <a:pt x="1304925" y="1200150"/>
                </a:cubicBezTo>
                <a:cubicBezTo>
                  <a:pt x="1293717" y="1207622"/>
                  <a:pt x="1287311" y="1220895"/>
                  <a:pt x="1276350" y="1228725"/>
                </a:cubicBezTo>
                <a:cubicBezTo>
                  <a:pt x="1248262" y="1248788"/>
                  <a:pt x="1220962" y="1250489"/>
                  <a:pt x="1190625" y="1266825"/>
                </a:cubicBezTo>
                <a:cubicBezTo>
                  <a:pt x="1077703" y="1327629"/>
                  <a:pt x="1156224" y="1306090"/>
                  <a:pt x="1066800" y="1323975"/>
                </a:cubicBezTo>
                <a:cubicBezTo>
                  <a:pt x="1057275" y="1333500"/>
                  <a:pt x="1049921" y="1345867"/>
                  <a:pt x="1038225" y="1352550"/>
                </a:cubicBezTo>
                <a:cubicBezTo>
                  <a:pt x="1026859" y="1359045"/>
                  <a:pt x="1012382" y="1357478"/>
                  <a:pt x="1000125" y="1362075"/>
                </a:cubicBezTo>
                <a:cubicBezTo>
                  <a:pt x="986830" y="1367061"/>
                  <a:pt x="974353" y="1374080"/>
                  <a:pt x="962025" y="1381125"/>
                </a:cubicBezTo>
                <a:cubicBezTo>
                  <a:pt x="876040" y="1430259"/>
                  <a:pt x="997751" y="1371300"/>
                  <a:pt x="895350" y="1409700"/>
                </a:cubicBezTo>
                <a:cubicBezTo>
                  <a:pt x="838324" y="1431085"/>
                  <a:pt x="866562" y="1433619"/>
                  <a:pt x="800100" y="1466850"/>
                </a:cubicBezTo>
                <a:cubicBezTo>
                  <a:pt x="787400" y="1473200"/>
                  <a:pt x="773554" y="1477647"/>
                  <a:pt x="762000" y="1485900"/>
                </a:cubicBezTo>
                <a:cubicBezTo>
                  <a:pt x="751039" y="1493730"/>
                  <a:pt x="743773" y="1505851"/>
                  <a:pt x="733425" y="1514475"/>
                </a:cubicBezTo>
                <a:cubicBezTo>
                  <a:pt x="700975" y="1541517"/>
                  <a:pt x="701065" y="1527785"/>
                  <a:pt x="666750" y="1562100"/>
                </a:cubicBezTo>
                <a:cubicBezTo>
                  <a:pt x="622897" y="1605953"/>
                  <a:pt x="678865" y="1582884"/>
                  <a:pt x="609600" y="1600200"/>
                </a:cubicBezTo>
                <a:cubicBezTo>
                  <a:pt x="600075" y="1606550"/>
                  <a:pt x="585277" y="1608621"/>
                  <a:pt x="581025" y="1619250"/>
                </a:cubicBezTo>
                <a:cubicBezTo>
                  <a:pt x="577296" y="1628572"/>
                  <a:pt x="584278" y="1639985"/>
                  <a:pt x="590550" y="1647825"/>
                </a:cubicBezTo>
                <a:cubicBezTo>
                  <a:pt x="606995" y="1668381"/>
                  <a:pt x="634346" y="1670680"/>
                  <a:pt x="657225" y="1676400"/>
                </a:cubicBezTo>
                <a:lnTo>
                  <a:pt x="742950" y="1733550"/>
                </a:lnTo>
                <a:cubicBezTo>
                  <a:pt x="751304" y="1739119"/>
                  <a:pt x="762000" y="1739900"/>
                  <a:pt x="771525" y="1743075"/>
                </a:cubicBezTo>
                <a:cubicBezTo>
                  <a:pt x="825694" y="1797244"/>
                  <a:pt x="773536" y="1753606"/>
                  <a:pt x="828675" y="1781175"/>
                </a:cubicBezTo>
                <a:cubicBezTo>
                  <a:pt x="902533" y="1818104"/>
                  <a:pt x="814001" y="1785809"/>
                  <a:pt x="885825" y="1809750"/>
                </a:cubicBezTo>
                <a:cubicBezTo>
                  <a:pt x="892175" y="1819275"/>
                  <a:pt x="896260" y="1830787"/>
                  <a:pt x="904875" y="1838325"/>
                </a:cubicBezTo>
                <a:cubicBezTo>
                  <a:pt x="945185" y="1873596"/>
                  <a:pt x="951353" y="1872868"/>
                  <a:pt x="990600" y="1885950"/>
                </a:cubicBezTo>
                <a:cubicBezTo>
                  <a:pt x="996950" y="1895475"/>
                  <a:pt x="1000711" y="1907374"/>
                  <a:pt x="1009650" y="1914525"/>
                </a:cubicBezTo>
                <a:cubicBezTo>
                  <a:pt x="1017490" y="1920797"/>
                  <a:pt x="1029245" y="1919560"/>
                  <a:pt x="1038225" y="1924050"/>
                </a:cubicBezTo>
                <a:cubicBezTo>
                  <a:pt x="1048464" y="1929170"/>
                  <a:pt x="1058006" y="1935771"/>
                  <a:pt x="1066800" y="1943100"/>
                </a:cubicBezTo>
                <a:cubicBezTo>
                  <a:pt x="1123105" y="1990021"/>
                  <a:pt x="1063016" y="1958731"/>
                  <a:pt x="1143000" y="1990725"/>
                </a:cubicBezTo>
                <a:cubicBezTo>
                  <a:pt x="1212090" y="2059815"/>
                  <a:pt x="1122989" y="1978218"/>
                  <a:pt x="1219200" y="2038350"/>
                </a:cubicBezTo>
                <a:cubicBezTo>
                  <a:pt x="1302125" y="2090178"/>
                  <a:pt x="1200993" y="2042835"/>
                  <a:pt x="1266825" y="2095500"/>
                </a:cubicBezTo>
                <a:cubicBezTo>
                  <a:pt x="1274665" y="2101772"/>
                  <a:pt x="1285875" y="2101850"/>
                  <a:pt x="1295400" y="2105025"/>
                </a:cubicBezTo>
                <a:cubicBezTo>
                  <a:pt x="1301750" y="2114550"/>
                  <a:pt x="1313311" y="2122209"/>
                  <a:pt x="1314450" y="2133600"/>
                </a:cubicBezTo>
                <a:cubicBezTo>
                  <a:pt x="1320744" y="2196537"/>
                  <a:pt x="1308487" y="2189279"/>
                  <a:pt x="1285875" y="2228850"/>
                </a:cubicBezTo>
                <a:cubicBezTo>
                  <a:pt x="1265755" y="2264060"/>
                  <a:pt x="1268603" y="2274697"/>
                  <a:pt x="1238250" y="2305050"/>
                </a:cubicBezTo>
                <a:cubicBezTo>
                  <a:pt x="1230155" y="2313145"/>
                  <a:pt x="1218231" y="2316495"/>
                  <a:pt x="1209675" y="2324100"/>
                </a:cubicBezTo>
                <a:lnTo>
                  <a:pt x="1123950" y="2409825"/>
                </a:lnTo>
                <a:cubicBezTo>
                  <a:pt x="1107761" y="2426014"/>
                  <a:pt x="1085850" y="2435225"/>
                  <a:pt x="1066800" y="2447925"/>
                </a:cubicBezTo>
                <a:cubicBezTo>
                  <a:pt x="1040648" y="2465360"/>
                  <a:pt x="1022350" y="2492375"/>
                  <a:pt x="1000125" y="2514600"/>
                </a:cubicBezTo>
                <a:cubicBezTo>
                  <a:pt x="983936" y="2530789"/>
                  <a:pt x="959164" y="2536511"/>
                  <a:pt x="942975" y="2552700"/>
                </a:cubicBezTo>
                <a:cubicBezTo>
                  <a:pt x="930275" y="2565400"/>
                  <a:pt x="918512" y="2579111"/>
                  <a:pt x="904875" y="2590800"/>
                </a:cubicBezTo>
                <a:cubicBezTo>
                  <a:pt x="896183" y="2598250"/>
                  <a:pt x="884856" y="2602245"/>
                  <a:pt x="876300" y="2609850"/>
                </a:cubicBezTo>
                <a:cubicBezTo>
                  <a:pt x="856164" y="2627748"/>
                  <a:pt x="838200" y="2647950"/>
                  <a:pt x="819150" y="2667000"/>
                </a:cubicBezTo>
                <a:cubicBezTo>
                  <a:pt x="806450" y="2679700"/>
                  <a:pt x="791826" y="2690732"/>
                  <a:pt x="781050" y="2705100"/>
                </a:cubicBezTo>
                <a:cubicBezTo>
                  <a:pt x="771525" y="2717800"/>
                  <a:pt x="763700" y="2731975"/>
                  <a:pt x="752475" y="2743200"/>
                </a:cubicBezTo>
                <a:cubicBezTo>
                  <a:pt x="744380" y="2751295"/>
                  <a:pt x="732409" y="2754592"/>
                  <a:pt x="723900" y="2762250"/>
                </a:cubicBezTo>
                <a:cubicBezTo>
                  <a:pt x="700538" y="2783276"/>
                  <a:pt x="679450" y="2806700"/>
                  <a:pt x="657225" y="2828925"/>
                </a:cubicBezTo>
                <a:lnTo>
                  <a:pt x="657225" y="2828925"/>
                </a:lnTo>
                <a:cubicBezTo>
                  <a:pt x="550210" y="2971612"/>
                  <a:pt x="699576" y="2776199"/>
                  <a:pt x="600075" y="2895600"/>
                </a:cubicBezTo>
                <a:cubicBezTo>
                  <a:pt x="560388" y="2943225"/>
                  <a:pt x="604838" y="2908300"/>
                  <a:pt x="552450" y="2943225"/>
                </a:cubicBezTo>
                <a:cubicBezTo>
                  <a:pt x="549275" y="2952750"/>
                  <a:pt x="542925" y="2961760"/>
                  <a:pt x="542925" y="2971800"/>
                </a:cubicBezTo>
                <a:cubicBezTo>
                  <a:pt x="542925" y="3009898"/>
                  <a:pt x="566445" y="3158414"/>
                  <a:pt x="542925" y="3228975"/>
                </a:cubicBezTo>
                <a:cubicBezTo>
                  <a:pt x="537046" y="3246612"/>
                  <a:pt x="507679" y="3275514"/>
                  <a:pt x="495300" y="3286125"/>
                </a:cubicBezTo>
                <a:cubicBezTo>
                  <a:pt x="483247" y="3296456"/>
                  <a:pt x="469253" y="3304369"/>
                  <a:pt x="457200" y="3314700"/>
                </a:cubicBezTo>
                <a:cubicBezTo>
                  <a:pt x="446973" y="3323466"/>
                  <a:pt x="438973" y="3334651"/>
                  <a:pt x="428625" y="3343275"/>
                </a:cubicBezTo>
                <a:cubicBezTo>
                  <a:pt x="419831" y="3350604"/>
                  <a:pt x="408606" y="3354720"/>
                  <a:pt x="400050" y="3362325"/>
                </a:cubicBezTo>
                <a:lnTo>
                  <a:pt x="314325" y="3448050"/>
                </a:lnTo>
                <a:cubicBezTo>
                  <a:pt x="304800" y="3457575"/>
                  <a:pt x="293222" y="3465417"/>
                  <a:pt x="285750" y="3476625"/>
                </a:cubicBezTo>
                <a:cubicBezTo>
                  <a:pt x="260350" y="3514725"/>
                  <a:pt x="276225" y="3498850"/>
                  <a:pt x="238125" y="3524250"/>
                </a:cubicBezTo>
                <a:cubicBezTo>
                  <a:pt x="224068" y="3545335"/>
                  <a:pt x="212502" y="3566732"/>
                  <a:pt x="190500" y="3581400"/>
                </a:cubicBezTo>
                <a:cubicBezTo>
                  <a:pt x="182146" y="3586969"/>
                  <a:pt x="171450" y="3587750"/>
                  <a:pt x="161925" y="3590925"/>
                </a:cubicBezTo>
                <a:lnTo>
                  <a:pt x="95250" y="3657600"/>
                </a:lnTo>
                <a:cubicBezTo>
                  <a:pt x="88150" y="3664700"/>
                  <a:pt x="91294" y="3677821"/>
                  <a:pt x="85725" y="3686175"/>
                </a:cubicBezTo>
                <a:cubicBezTo>
                  <a:pt x="78253" y="3697383"/>
                  <a:pt x="65774" y="3704402"/>
                  <a:pt x="57150" y="3714750"/>
                </a:cubicBezTo>
                <a:cubicBezTo>
                  <a:pt x="-9155" y="3794316"/>
                  <a:pt x="93007" y="3688418"/>
                  <a:pt x="9525" y="3771900"/>
                </a:cubicBezTo>
                <a:cubicBezTo>
                  <a:pt x="6350" y="3781425"/>
                  <a:pt x="0" y="3790435"/>
                  <a:pt x="0" y="3800475"/>
                </a:cubicBezTo>
                <a:cubicBezTo>
                  <a:pt x="0" y="3810515"/>
                  <a:pt x="2425" y="3821950"/>
                  <a:pt x="9525" y="3829050"/>
                </a:cubicBezTo>
                <a:cubicBezTo>
                  <a:pt x="16625" y="3836150"/>
                  <a:pt x="28446" y="3835817"/>
                  <a:pt x="38100" y="3838575"/>
                </a:cubicBezTo>
                <a:cubicBezTo>
                  <a:pt x="69487" y="3847543"/>
                  <a:pt x="91089" y="3851078"/>
                  <a:pt x="123825" y="3857625"/>
                </a:cubicBezTo>
                <a:cubicBezTo>
                  <a:pt x="179886" y="3885655"/>
                  <a:pt x="148455" y="3872185"/>
                  <a:pt x="219075" y="3895725"/>
                </a:cubicBezTo>
                <a:lnTo>
                  <a:pt x="247650" y="3905250"/>
                </a:lnTo>
                <a:cubicBezTo>
                  <a:pt x="257175" y="3914775"/>
                  <a:pt x="265017" y="3926353"/>
                  <a:pt x="276225" y="3933825"/>
                </a:cubicBezTo>
                <a:cubicBezTo>
                  <a:pt x="284579" y="3939394"/>
                  <a:pt x="295572" y="3939395"/>
                  <a:pt x="304800" y="3943350"/>
                </a:cubicBezTo>
                <a:cubicBezTo>
                  <a:pt x="387190" y="3978660"/>
                  <a:pt x="304462" y="3949587"/>
                  <a:pt x="371475" y="3971925"/>
                </a:cubicBezTo>
                <a:cubicBezTo>
                  <a:pt x="381000" y="3978275"/>
                  <a:pt x="389811" y="3985855"/>
                  <a:pt x="400050" y="3990975"/>
                </a:cubicBezTo>
                <a:cubicBezTo>
                  <a:pt x="409030" y="3995465"/>
                  <a:pt x="419848" y="3995624"/>
                  <a:pt x="428625" y="4000500"/>
                </a:cubicBezTo>
                <a:cubicBezTo>
                  <a:pt x="448639" y="4011619"/>
                  <a:pt x="466725" y="4025900"/>
                  <a:pt x="485775" y="4038600"/>
                </a:cubicBezTo>
                <a:lnTo>
                  <a:pt x="514350" y="4057650"/>
                </a:lnTo>
                <a:cubicBezTo>
                  <a:pt x="533947" y="4087045"/>
                  <a:pt x="533454" y="4090354"/>
                  <a:pt x="561975" y="4114800"/>
                </a:cubicBezTo>
                <a:cubicBezTo>
                  <a:pt x="574028" y="4125131"/>
                  <a:pt x="588328" y="4132696"/>
                  <a:pt x="600075" y="4143375"/>
                </a:cubicBezTo>
                <a:cubicBezTo>
                  <a:pt x="685498" y="4221032"/>
                  <a:pt x="633211" y="4198870"/>
                  <a:pt x="695325" y="4219575"/>
                </a:cubicBezTo>
                <a:cubicBezTo>
                  <a:pt x="760829" y="4263244"/>
                  <a:pt x="730755" y="4250435"/>
                  <a:pt x="781050" y="4267200"/>
                </a:cubicBezTo>
                <a:cubicBezTo>
                  <a:pt x="843672" y="4308948"/>
                  <a:pt x="776230" y="4267607"/>
                  <a:pt x="838200" y="4295775"/>
                </a:cubicBezTo>
                <a:cubicBezTo>
                  <a:pt x="955323" y="4349013"/>
                  <a:pt x="876166" y="4321130"/>
                  <a:pt x="942975" y="4343400"/>
                </a:cubicBezTo>
                <a:cubicBezTo>
                  <a:pt x="988695" y="4377690"/>
                  <a:pt x="965200" y="4371975"/>
                  <a:pt x="1009650" y="4371975"/>
                </a:cubicBezTo>
              </a:path>
            </a:pathLst>
          </a:cu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337" y="-152400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C000"/>
                </a:solidFill>
              </a:rPr>
              <a:t>4</a:t>
            </a:r>
            <a:endParaRPr lang="en-US" sz="8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146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1508" t="28384" r="10575" b="25867"/>
          <a:stretch/>
        </p:blipFill>
        <p:spPr bwMode="auto">
          <a:xfrm>
            <a:off x="0" y="2718619"/>
            <a:ext cx="9144000" cy="4238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P:\~Projects\Rock Lititz\Design-Permit D-257.3-13\Permitting\~Pre-App Mtgs\SWM Meeting\Hydrographs Setup_Page_1.jpg"/>
          <p:cNvPicPr>
            <a:picLocks noChangeAspect="1" noChangeArrowheads="1"/>
          </p:cNvPicPr>
          <p:nvPr/>
        </p:nvPicPr>
        <p:blipFill rotWithShape="1">
          <a:blip r:embed="rId3" cstate="print"/>
          <a:srcRect r="9190"/>
          <a:stretch/>
        </p:blipFill>
        <p:spPr bwMode="auto">
          <a:xfrm>
            <a:off x="4419600" y="12290"/>
            <a:ext cx="4172972" cy="3677602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40400" y="77786"/>
            <a:ext cx="3526799" cy="758952"/>
          </a:xfrm>
          <a:prstGeom prst="rect">
            <a:avLst/>
          </a:prstGeom>
          <a:solidFill>
            <a:srgbClr val="CACF70"/>
          </a:solidFill>
          <a:ln w="9525">
            <a:solidFill>
              <a:srgbClr val="CACF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8200" y="178824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Franklin Gothic Book" pitchFamily="34" charset="0"/>
              </a:rPr>
              <a:t>   Rock Lititz - before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37" y="-152400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C000"/>
                </a:solidFill>
              </a:rPr>
              <a:t>4</a:t>
            </a:r>
            <a:endParaRPr lang="en-US" sz="8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28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LAND-SBS11\Shared\Office Data\Marketing Materials\Marketing Images\Aerials &amp; Drone Footage\Office Photos\JPEG\DJI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9050" y="0"/>
            <a:ext cx="9163050" cy="6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76200" y="1"/>
            <a:ext cx="2895600" cy="6909514"/>
          </a:xfrm>
          <a:prstGeom prst="rect">
            <a:avLst/>
          </a:prstGeom>
          <a:solidFill>
            <a:schemeClr val="accent5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7200" y="457200"/>
            <a:ext cx="21336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Our Mission:</a:t>
            </a:r>
            <a:endParaRPr lang="en-US" sz="2400" b="1" dirty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is </a:t>
            </a:r>
            <a:r>
              <a:rPr lang="en-US" sz="2400" dirty="0">
                <a:solidFill>
                  <a:schemeClr val="bg1"/>
                </a:solidFill>
              </a:rPr>
              <a:t>to utilize an experienced team approach to realize our </a:t>
            </a:r>
            <a:r>
              <a:rPr lang="en-US" sz="4000" dirty="0">
                <a:solidFill>
                  <a:schemeClr val="bg1"/>
                </a:solidFill>
              </a:rPr>
              <a:t>vision</a:t>
            </a:r>
            <a:r>
              <a:rPr lang="en-US" sz="2400" dirty="0">
                <a:solidFill>
                  <a:schemeClr val="bg1"/>
                </a:solidFill>
              </a:rPr>
              <a:t> for the benefit of our environment, clients, employees and community.</a:t>
            </a:r>
          </a:p>
        </p:txBody>
      </p:sp>
    </p:spTree>
    <p:extLst>
      <p:ext uri="{BB962C8B-B14F-4D97-AF65-F5344CB8AC3E}">
        <p14:creationId xmlns:p14="http://schemas.microsoft.com/office/powerpoint/2010/main" val="278163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LAND-SBS11\Projects\~Projects\Rock Lititz\~Photos\2014-10-5 Aerial Photos\DSC_01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3" b="4668"/>
          <a:stretch>
            <a:fillRect/>
          </a:stretch>
        </p:blipFill>
        <p:spPr bwMode="auto">
          <a:xfrm>
            <a:off x="0" y="-2843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1600" y="304800"/>
            <a:ext cx="3581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Book" pitchFamily="34" charset="0"/>
              </a:rPr>
              <a:t>Stormwater Management Facility (site &amp; regional) </a:t>
            </a:r>
            <a:r>
              <a:rPr lang="en-US" sz="2800" dirty="0" smtClean="0">
                <a:solidFill>
                  <a:schemeClr val="bg1"/>
                </a:solidFill>
                <a:latin typeface="Franklin Gothic Book" pitchFamily="34" charset="0"/>
              </a:rPr>
              <a:t>–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Franklin Gothic Book" pitchFamily="34" charset="0"/>
              </a:rPr>
              <a:t>17 </a:t>
            </a:r>
            <a:r>
              <a:rPr lang="en-US" sz="2800" dirty="0">
                <a:solidFill>
                  <a:schemeClr val="bg1"/>
                </a:solidFill>
                <a:latin typeface="Franklin Gothic Book" pitchFamily="34" charset="0"/>
              </a:rPr>
              <a:t>acres</a:t>
            </a:r>
          </a:p>
        </p:txBody>
      </p:sp>
    </p:spTree>
    <p:extLst>
      <p:ext uri="{BB962C8B-B14F-4D97-AF65-F5344CB8AC3E}">
        <p14:creationId xmlns:p14="http://schemas.microsoft.com/office/powerpoint/2010/main" val="326343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:\Office Data\Marketing Materials\Marketing Images\Aerials &amp; Drone Footage\Rock Lititz\2016-11-18 Aerials EL\JPEG\Untitled_Panorama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-1" r="1529" b="35151"/>
          <a:stretch/>
        </p:blipFill>
        <p:spPr bwMode="auto">
          <a:xfrm>
            <a:off x="-19051" y="881188"/>
            <a:ext cx="9182101" cy="2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965" y="3670300"/>
            <a:ext cx="4094163" cy="31876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701" name="TextBox 1"/>
          <p:cNvSpPr txBox="1">
            <a:spLocks noChangeArrowheads="1"/>
          </p:cNvSpPr>
          <p:nvPr/>
        </p:nvSpPr>
        <p:spPr bwMode="auto">
          <a:xfrm>
            <a:off x="457200" y="3810000"/>
            <a:ext cx="3257623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</a:rPr>
              <a:t>Economic Ecology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Development Gain: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	9 acres of land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	180,000 </a:t>
            </a:r>
            <a:r>
              <a:rPr lang="en-US" altLang="en-US" sz="2000" dirty="0" err="1">
                <a:solidFill>
                  <a:schemeClr val="bg1"/>
                </a:solidFill>
              </a:rPr>
              <a:t>s.f.</a:t>
            </a:r>
            <a:r>
              <a:rPr lang="en-US" altLang="en-US" sz="2000" dirty="0">
                <a:solidFill>
                  <a:schemeClr val="bg1"/>
                </a:solidFill>
              </a:rPr>
              <a:t> building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Return on Investment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	182% or $3.1 Million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876800" y="4046680"/>
            <a:ext cx="3929063" cy="25065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2400" b="1" dirty="0"/>
              <a:t>Annual Pollution Reduction:  </a:t>
            </a:r>
          </a:p>
          <a:p>
            <a:pPr lvl="1" eaLnBrk="1" hangingPunct="1">
              <a:defRPr/>
            </a:pPr>
            <a:endParaRPr lang="en-US" altLang="en-US" sz="2400" dirty="0"/>
          </a:p>
          <a:p>
            <a:pPr lvl="1" eaLnBrk="1" hangingPunct="1">
              <a:defRPr/>
            </a:pPr>
            <a:r>
              <a:rPr lang="en-US" altLang="en-US" sz="2400" dirty="0"/>
              <a:t>250,000 </a:t>
            </a:r>
            <a:r>
              <a:rPr lang="en-US" altLang="en-US" sz="2400" dirty="0" err="1"/>
              <a:t>lbs</a:t>
            </a:r>
            <a:r>
              <a:rPr lang="en-US" altLang="en-US" sz="2400" dirty="0"/>
              <a:t> of Sediment</a:t>
            </a:r>
          </a:p>
          <a:p>
            <a:pPr lvl="1" eaLnBrk="1" hangingPunct="1">
              <a:defRPr/>
            </a:pPr>
            <a:endParaRPr lang="en-US" altLang="en-US" sz="1000" dirty="0"/>
          </a:p>
          <a:p>
            <a:pPr lvl="1" eaLnBrk="1" hangingPunct="1">
              <a:defRPr/>
            </a:pPr>
            <a:r>
              <a:rPr lang="en-US" altLang="en-US" sz="2400" dirty="0"/>
              <a:t>1,000 </a:t>
            </a:r>
            <a:r>
              <a:rPr lang="en-US" altLang="en-US" sz="2400" dirty="0" err="1"/>
              <a:t>lbs</a:t>
            </a:r>
            <a:r>
              <a:rPr lang="en-US" altLang="en-US" sz="2400" dirty="0"/>
              <a:t> of Nitrogen</a:t>
            </a:r>
          </a:p>
          <a:p>
            <a:pPr lvl="1" eaLnBrk="1" hangingPunct="1">
              <a:defRPr/>
            </a:pPr>
            <a:endParaRPr lang="en-US" altLang="en-US" sz="1000" dirty="0"/>
          </a:p>
          <a:p>
            <a:pPr lvl="1" eaLnBrk="1" hangingPunct="1">
              <a:defRPr/>
            </a:pPr>
            <a:r>
              <a:rPr lang="en-US" altLang="en-US" sz="2400" dirty="0"/>
              <a:t>173 </a:t>
            </a:r>
            <a:r>
              <a:rPr lang="en-US" altLang="en-US" sz="2400" dirty="0" err="1"/>
              <a:t>lbs</a:t>
            </a:r>
            <a:r>
              <a:rPr lang="en-US" altLang="en-US" sz="2400" dirty="0"/>
              <a:t> of Phosphorus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40400" y="77786"/>
            <a:ext cx="6117599" cy="758952"/>
          </a:xfrm>
          <a:prstGeom prst="rect">
            <a:avLst/>
          </a:prstGeom>
          <a:solidFill>
            <a:srgbClr val="CACF70"/>
          </a:solidFill>
          <a:ln w="9525">
            <a:solidFill>
              <a:srgbClr val="CACF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38200" y="178824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Franklin Gothic Book" pitchFamily="34" charset="0"/>
              </a:rPr>
              <a:t>   Rock Lititz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337" y="-152400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C000"/>
                </a:solidFill>
              </a:rPr>
              <a:t>4</a:t>
            </a:r>
            <a:endParaRPr lang="en-US" sz="8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40400" y="77786"/>
            <a:ext cx="6117599" cy="758952"/>
          </a:xfrm>
          <a:prstGeom prst="rect">
            <a:avLst/>
          </a:prstGeom>
          <a:solidFill>
            <a:srgbClr val="CACF70"/>
          </a:solidFill>
          <a:ln w="9525">
            <a:solidFill>
              <a:srgbClr val="CACF7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38200" y="178824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Franklin Gothic Book" pitchFamily="34" charset="0"/>
              </a:rPr>
              <a:t>   Rock Lititz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37" y="-152400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C000"/>
                </a:solidFill>
              </a:rPr>
              <a:t>4</a:t>
            </a:r>
            <a:endParaRPr lang="en-US" sz="8000" dirty="0">
              <a:solidFill>
                <a:srgbClr val="FFC000"/>
              </a:solidFill>
            </a:endParaRPr>
          </a:p>
        </p:txBody>
      </p:sp>
      <p:pic>
        <p:nvPicPr>
          <p:cNvPr id="2051" name="Picture 3" descr="\\LAND-SBS11\Projects\~Projects\Rock Lititz\~Photos\2017-09-19 Drone\JPEG\DJI_00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23" b="5812"/>
          <a:stretch/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81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P:\~Proposals\Chiques Creek Watershed - PSU NFWF Grant PM-411.4-15\WAP Prints\Chiques WAP 11x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 b="10027"/>
          <a:stretch>
            <a:fillRect/>
          </a:stretch>
        </p:blipFill>
        <p:spPr bwMode="auto">
          <a:xfrm>
            <a:off x="49213" y="0"/>
            <a:ext cx="5233987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27538"/>
            <a:ext cx="393700" cy="37306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Rectangle 9"/>
          <p:cNvSpPr>
            <a:spLocks noChangeArrowheads="1"/>
          </p:cNvSpPr>
          <p:nvPr/>
        </p:nvSpPr>
        <p:spPr bwMode="auto">
          <a:xfrm>
            <a:off x="5397500" y="31750"/>
            <a:ext cx="41910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i="1" dirty="0" err="1" smtClean="0">
                <a:latin typeface="Franklin Gothic Book" pitchFamily="34" charset="0"/>
              </a:rPr>
              <a:t>Chiques</a:t>
            </a:r>
            <a:r>
              <a:rPr lang="en-US" altLang="en-US" sz="2800" b="1" i="1" dirty="0" smtClean="0">
                <a:latin typeface="Franklin Gothic Book" pitchFamily="34" charset="0"/>
              </a:rPr>
              <a:t> Creek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i="1" dirty="0" smtClean="0">
                <a:latin typeface="Franklin Gothic Book" pitchFamily="34" charset="0"/>
              </a:rPr>
              <a:t>Watershed Action Plan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dirty="0" smtClean="0">
                <a:latin typeface="Franklin Gothic Book" pitchFamily="34" charset="0"/>
              </a:rPr>
              <a:t>Lancaster County, PA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600" i="1" dirty="0" smtClean="0">
              <a:latin typeface="Franklin Gothic Book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48300" y="1752600"/>
            <a:ext cx="3695700" cy="48006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</a:rPr>
              <a:t>Goals</a:t>
            </a:r>
            <a:endParaRPr lang="en-US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Documents existing and planned BMP’s - Best Management Practices: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Water quality improvement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Flood reduction / flood hazard mitigation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Ecosystem and habitat improvement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Platform to engage the community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Prioritizes opportunities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Provides a guide for funding </a:t>
            </a:r>
          </a:p>
        </p:txBody>
      </p:sp>
      <p:sp>
        <p:nvSpPr>
          <p:cNvPr id="2" name="Oval 1"/>
          <p:cNvSpPr/>
          <p:nvPr/>
        </p:nvSpPr>
        <p:spPr>
          <a:xfrm>
            <a:off x="3209925" y="3275012"/>
            <a:ext cx="381000" cy="381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7" name="Oval 6"/>
          <p:cNvSpPr/>
          <p:nvPr/>
        </p:nvSpPr>
        <p:spPr>
          <a:xfrm>
            <a:off x="3562350" y="1752600"/>
            <a:ext cx="381000" cy="381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001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" b="6108"/>
          <a:stretch>
            <a:fillRect/>
          </a:stretch>
        </p:blipFill>
        <p:spPr bwMode="auto">
          <a:xfrm>
            <a:off x="0" y="977900"/>
            <a:ext cx="9144000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81800" y="1212850"/>
            <a:ext cx="2236788" cy="52625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Builds upon upstream restoration at </a:t>
            </a:r>
            <a:r>
              <a:rPr lang="en-US" sz="1600" dirty="0" err="1">
                <a:solidFill>
                  <a:schemeClr val="bg1"/>
                </a:solidFill>
                <a:latin typeface="+mn-lt"/>
              </a:rPr>
              <a:t>Mummau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 Park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Improve water quality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Improve bio-diversity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Addresses drainage issues – soccer fields are flooded or frequently too wet use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Provide passive and active recreational opportunities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High visibility and accessible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581" name="Rectangle 9"/>
          <p:cNvSpPr>
            <a:spLocks noChangeArrowheads="1"/>
          </p:cNvSpPr>
          <p:nvPr/>
        </p:nvSpPr>
        <p:spPr bwMode="auto">
          <a:xfrm>
            <a:off x="228600" y="76200"/>
            <a:ext cx="8305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 smtClean="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rPr>
              <a:t>Case Study:  </a:t>
            </a:r>
            <a:r>
              <a:rPr lang="en-US" altLang="en-US" sz="2800" dirty="0" smtClean="0">
                <a:latin typeface="Franklin Gothic Book" pitchFamily="34" charset="0"/>
              </a:rPr>
              <a:t>Logan Park Floodplain Restoration</a:t>
            </a:r>
          </a:p>
          <a:p>
            <a:pPr eaLnBrk="1" hangingPunct="1">
              <a:defRPr/>
            </a:pPr>
            <a:r>
              <a:rPr lang="en-US" altLang="en-US" sz="1600" i="1" dirty="0" err="1" smtClean="0">
                <a:latin typeface="Franklin Gothic Book" pitchFamily="34" charset="0"/>
              </a:rPr>
              <a:t>Chiques</a:t>
            </a:r>
            <a:r>
              <a:rPr lang="en-US" altLang="en-US" sz="1600" i="1" dirty="0" smtClean="0">
                <a:latin typeface="Franklin Gothic Book" pitchFamily="34" charset="0"/>
              </a:rPr>
              <a:t> Creek Watershed Alliance   |   Manheim Borough   |   </a:t>
            </a:r>
            <a:r>
              <a:rPr lang="en-US" altLang="en-US" sz="1600" i="1" dirty="0" err="1" smtClean="0">
                <a:latin typeface="Franklin Gothic Book" pitchFamily="34" charset="0"/>
              </a:rPr>
              <a:t>Rapho</a:t>
            </a:r>
            <a:r>
              <a:rPr lang="en-US" altLang="en-US" sz="1600" i="1" dirty="0" smtClean="0">
                <a:latin typeface="Franklin Gothic Book" pitchFamily="34" charset="0"/>
              </a:rPr>
              <a:t> Township   </a:t>
            </a:r>
          </a:p>
        </p:txBody>
      </p:sp>
      <p:sp>
        <p:nvSpPr>
          <p:cNvPr id="24582" name="TextBox 10"/>
          <p:cNvSpPr txBox="1">
            <a:spLocks noChangeArrowheads="1"/>
          </p:cNvSpPr>
          <p:nvPr/>
        </p:nvSpPr>
        <p:spPr bwMode="auto">
          <a:xfrm>
            <a:off x="0" y="6564313"/>
            <a:ext cx="4884738" cy="3698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 smtClean="0">
                <a:solidFill>
                  <a:schemeClr val="bg1"/>
                </a:solidFill>
              </a:rPr>
              <a:t>Watershed Action Plan   -  BMP Project #21</a:t>
            </a:r>
          </a:p>
        </p:txBody>
      </p:sp>
      <p:sp>
        <p:nvSpPr>
          <p:cNvPr id="13" name="Oval 12"/>
          <p:cNvSpPr/>
          <p:nvPr/>
        </p:nvSpPr>
        <p:spPr>
          <a:xfrm rot="1365140">
            <a:off x="4364038" y="2393950"/>
            <a:ext cx="1042987" cy="246538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P:\~Proposals\Chiques Creek Watershed - PSU NFWF Grant PM-411.4-15\WAP Prints\Chiques WAP 11x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6" t="18848" r="2201" b="49397"/>
          <a:stretch/>
        </p:blipFill>
        <p:spPr bwMode="auto">
          <a:xfrm>
            <a:off x="0" y="977900"/>
            <a:ext cx="2125724" cy="191452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15866" y="2273300"/>
            <a:ext cx="381000" cy="38100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0888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:\~Projects\Logan Park\~Photos\2013-4-24 - Bank Pin and Site Photos\IMG_05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7838"/>
            <a:ext cx="91503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228600"/>
            <a:ext cx="6203950" cy="9271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</a:rPr>
              <a:t>Logan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>
                <a:latin typeface="+mn-lt"/>
              </a:rPr>
              <a:t>Park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>
                <a:latin typeface="+mn-lt"/>
              </a:rPr>
              <a:t>Floodplain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>
                <a:latin typeface="+mn-lt"/>
              </a:rPr>
              <a:t>Restoration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172200" y="238125"/>
            <a:ext cx="2344738" cy="2859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" name="Straight Connector 2"/>
          <p:cNvCxnSpPr/>
          <p:nvPr/>
        </p:nvCxnSpPr>
        <p:spPr>
          <a:xfrm flipV="1">
            <a:off x="5257800" y="1668463"/>
            <a:ext cx="1981200" cy="206533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91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:\Office Data\Marketing Materials\Marketing Images\Aerials &amp; Drone Footage\Logan Park\2016-11-04 Aerials EL\JPEG\DJI_0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6"/>
          <a:stretch>
            <a:fillRect/>
          </a:stretch>
        </p:blipFill>
        <p:spPr bwMode="auto">
          <a:xfrm>
            <a:off x="-9525" y="652463"/>
            <a:ext cx="5562600" cy="620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900738" y="2460625"/>
            <a:ext cx="3929062" cy="29495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88" b="1" dirty="0">
                <a:latin typeface="+mn-lt"/>
              </a:rPr>
              <a:t>Pollution Reduction*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88" dirty="0">
                <a:latin typeface="+mn-lt"/>
              </a:rPr>
              <a:t>236 Tons / </a:t>
            </a:r>
            <a:r>
              <a:rPr lang="en-US" sz="1688" dirty="0" err="1">
                <a:latin typeface="+mn-lt"/>
              </a:rPr>
              <a:t>yr</a:t>
            </a:r>
            <a:r>
              <a:rPr lang="en-US" sz="1688" dirty="0">
                <a:latin typeface="+mn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88" dirty="0">
                <a:latin typeface="+mn-lt"/>
              </a:rPr>
              <a:t>Sediment Load Reduction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88" dirty="0">
                <a:latin typeface="+mn-lt"/>
              </a:rPr>
              <a:t>2,212 </a:t>
            </a:r>
            <a:r>
              <a:rPr lang="en-US" sz="1688" dirty="0" err="1">
                <a:latin typeface="+mn-lt"/>
              </a:rPr>
              <a:t>lb</a:t>
            </a:r>
            <a:r>
              <a:rPr lang="en-US" sz="1688" dirty="0">
                <a:latin typeface="+mn-lt"/>
              </a:rPr>
              <a:t> / </a:t>
            </a:r>
            <a:r>
              <a:rPr lang="en-US" sz="1688" dirty="0" err="1">
                <a:latin typeface="+mn-lt"/>
              </a:rPr>
              <a:t>yr</a:t>
            </a:r>
            <a:r>
              <a:rPr lang="en-US" sz="1688" dirty="0">
                <a:latin typeface="+mn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88" dirty="0">
                <a:latin typeface="+mn-lt"/>
              </a:rPr>
              <a:t>Nitrogen Load Reduction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88" dirty="0">
                <a:latin typeface="+mn-lt"/>
              </a:rPr>
              <a:t>584 </a:t>
            </a:r>
            <a:r>
              <a:rPr lang="en-US" sz="1688" dirty="0" err="1">
                <a:latin typeface="+mn-lt"/>
              </a:rPr>
              <a:t>lb</a:t>
            </a:r>
            <a:r>
              <a:rPr lang="en-US" sz="1688" dirty="0">
                <a:latin typeface="+mn-lt"/>
              </a:rPr>
              <a:t>/</a:t>
            </a:r>
            <a:r>
              <a:rPr lang="en-US" sz="1688" dirty="0" err="1">
                <a:latin typeface="+mn-lt"/>
              </a:rPr>
              <a:t>yr</a:t>
            </a:r>
            <a:r>
              <a:rPr lang="en-US" sz="1688" dirty="0">
                <a:latin typeface="+mn-lt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88" dirty="0">
                <a:latin typeface="+mn-lt"/>
              </a:rPr>
              <a:t>Phosphorus Load Reduction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7400" y="762000"/>
            <a:ext cx="2841625" cy="1760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88" dirty="0">
                <a:latin typeface="+mn-lt"/>
              </a:rPr>
              <a:t>Site:   22 acre park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88" dirty="0">
                <a:latin typeface="+mn-lt"/>
              </a:rPr>
              <a:t>Restoration Area:  2.25 acre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88" dirty="0"/>
              <a:t>Wetlands Created: 1.8 acres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88" dirty="0"/>
              <a:t>Stream Stabilized:  1,033 LF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88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3058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Quantifiable Benefits  </a:t>
            </a:r>
            <a:r>
              <a:rPr lang="en-US" sz="2625" dirty="0">
                <a:latin typeface="+mn-lt"/>
              </a:rPr>
              <a:t>Logan Park Floodplain Restoration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1531938" y="3611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5900738" y="5486400"/>
            <a:ext cx="2906712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i="1"/>
              <a:t>*Source:  “Recommendation of the Expert Panel to Define Removal Rates for Individual Stream Restoration Projects” by the Chesapeake Bay Partnership (April 1, 2013)</a:t>
            </a:r>
          </a:p>
        </p:txBody>
      </p:sp>
    </p:spTree>
    <p:extLst>
      <p:ext uri="{BB962C8B-B14F-4D97-AF65-F5344CB8AC3E}">
        <p14:creationId xmlns:p14="http://schemas.microsoft.com/office/powerpoint/2010/main" val="380456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:\Office Data\Marketing Materials\Project Information\Logan Park\Creek Stomp 2016\IMG_54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33400"/>
            <a:ext cx="12192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Education  </a:t>
            </a:r>
            <a:r>
              <a:rPr lang="en-US" dirty="0">
                <a:latin typeface="+mn-lt"/>
              </a:rPr>
              <a:t>Logan Park Floodplain Restoration</a:t>
            </a:r>
          </a:p>
        </p:txBody>
      </p:sp>
    </p:spTree>
    <p:extLst>
      <p:ext uri="{BB962C8B-B14F-4D97-AF65-F5344CB8AC3E}">
        <p14:creationId xmlns:p14="http://schemas.microsoft.com/office/powerpoint/2010/main" val="73353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Office Data\Marketing Materials\Project Information\Logan Park\Creek Stomp 2016\IMG_54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"/>
            <a:ext cx="9448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574" y="5157085"/>
            <a:ext cx="842375" cy="13716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676400" y="6172200"/>
            <a:ext cx="5608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Science   |   Design    |   Construction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6200" y="1873984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Franklin Gothic Book" pitchFamily="34" charset="0"/>
                <a:cs typeface="Arial" pitchFamily="34" charset="0"/>
              </a:rPr>
              <a:t>www.landstudies.com</a:t>
            </a:r>
          </a:p>
          <a:p>
            <a:pPr algn="r"/>
            <a:endParaRPr lang="en-US" sz="2400" dirty="0">
              <a:solidFill>
                <a:schemeClr val="bg1"/>
              </a:solidFill>
              <a:latin typeface="Franklin Gothic Book" pitchFamily="34" charset="0"/>
              <a:cs typeface="Arial" pitchFamily="34" charset="0"/>
            </a:endParaRPr>
          </a:p>
          <a:p>
            <a:pPr algn="r"/>
            <a:r>
              <a:rPr lang="en-US" sz="2400" dirty="0">
                <a:solidFill>
                  <a:schemeClr val="bg1"/>
                </a:solidFill>
                <a:latin typeface="Franklin Gothic Book" pitchFamily="34" charset="0"/>
                <a:cs typeface="Arial" pitchFamily="34" charset="0"/>
              </a:rPr>
              <a:t>315 North Street  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Franklin Gothic Book" pitchFamily="34" charset="0"/>
                <a:cs typeface="Arial" pitchFamily="34" charset="0"/>
              </a:rPr>
              <a:t>Lititz, PA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84" y="5603578"/>
            <a:ext cx="655466" cy="56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84" y="6363643"/>
            <a:ext cx="1127188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01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:\Office Data\Marketing Materials\Marketing Images\Professional Photos\Scott Kreider\All Photos (for choosing purposes- keep on file)\Final Pick-DO NOT USE (NOT High Res)\Landis Homes\_MG_244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8" r="3851"/>
          <a:stretch/>
        </p:blipFill>
        <p:spPr bwMode="auto">
          <a:xfrm>
            <a:off x="-29497" y="1905000"/>
            <a:ext cx="9144000" cy="494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1676400"/>
          </a:xfrm>
          <a:prstGeom prst="rect">
            <a:avLst/>
          </a:prstGeom>
          <a:solidFill>
            <a:srgbClr val="CACF7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2800" dirty="0" smtClean="0">
                <a:solidFill>
                  <a:srgbClr val="000000"/>
                </a:solidFill>
                <a:latin typeface="Franklin Gothic Book" pitchFamily="34" charset="0"/>
              </a:rPr>
              <a:t>  </a:t>
            </a:r>
            <a:endParaRPr lang="en-US" altLang="en-US" sz="2800" dirty="0">
              <a:solidFill>
                <a:srgbClr val="000000"/>
              </a:solidFill>
              <a:latin typeface="Franklin Gothic Boo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76200"/>
            <a:ext cx="8229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 dirty="0">
                <a:solidFill>
                  <a:schemeClr val="bg1"/>
                </a:solidFill>
                <a:latin typeface="Franklin Gothic Book" pitchFamily="34" charset="0"/>
              </a:rPr>
              <a:t>Solution:  </a:t>
            </a:r>
            <a:endParaRPr lang="en-US" altLang="en-US" sz="4400" b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r>
              <a:rPr lang="en-US" altLang="en-US" sz="2400" dirty="0" smtClean="0">
                <a:solidFill>
                  <a:srgbClr val="000000"/>
                </a:solidFill>
                <a:latin typeface="Franklin Gothic Book" pitchFamily="34" charset="0"/>
              </a:rPr>
              <a:t>An </a:t>
            </a:r>
            <a:r>
              <a:rPr lang="en-US" altLang="en-US" sz="2400" dirty="0">
                <a:solidFill>
                  <a:srgbClr val="000000"/>
                </a:solidFill>
                <a:latin typeface="Franklin Gothic Book" pitchFamily="34" charset="0"/>
              </a:rPr>
              <a:t>approach that identifies and </a:t>
            </a:r>
            <a:r>
              <a:rPr lang="en-US" altLang="en-US" sz="2400" dirty="0" smtClean="0">
                <a:solidFill>
                  <a:srgbClr val="000000"/>
                </a:solidFill>
                <a:latin typeface="Franklin Gothic Book" pitchFamily="34" charset="0"/>
              </a:rPr>
              <a:t>implements strategic, cost effective, regional BMP’s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-23352" y="1905000"/>
            <a:ext cx="9190703" cy="5004514"/>
          </a:xfrm>
          <a:prstGeom prst="rect">
            <a:avLst/>
          </a:prstGeom>
          <a:solidFill>
            <a:srgbClr val="31859C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1000" y="2133600"/>
            <a:ext cx="43434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Franklin Gothic Book" pitchFamily="34" charset="0"/>
              </a:rPr>
              <a:t>Creating regional, sustainable</a:t>
            </a:r>
            <a:r>
              <a:rPr lang="en-US" sz="4000" b="1" dirty="0">
                <a:solidFill>
                  <a:schemeClr val="bg1"/>
                </a:solidFill>
                <a:latin typeface="Franklin Gothic Book" pitchFamily="34" charset="0"/>
              </a:rPr>
              <a:t>, </a:t>
            </a:r>
            <a:r>
              <a:rPr lang="en-US" sz="4000" b="1" dirty="0" smtClean="0">
                <a:solidFill>
                  <a:schemeClr val="bg1"/>
                </a:solidFill>
                <a:latin typeface="Franklin Gothic Book" pitchFamily="34" charset="0"/>
              </a:rPr>
              <a:t>functional, </a:t>
            </a:r>
          </a:p>
          <a:p>
            <a:r>
              <a:rPr lang="en-US" sz="4000" b="1" dirty="0" smtClean="0">
                <a:solidFill>
                  <a:schemeClr val="bg1"/>
                </a:solidFill>
                <a:latin typeface="Franklin Gothic Book" pitchFamily="34" charset="0"/>
              </a:rPr>
              <a:t>natural systems that provide </a:t>
            </a:r>
            <a:r>
              <a:rPr lang="en-US" sz="4000" b="1" dirty="0">
                <a:solidFill>
                  <a:schemeClr val="bg1"/>
                </a:solidFill>
                <a:latin typeface="Franklin Gothic Book" pitchFamily="34" charset="0"/>
              </a:rPr>
              <a:t>long term </a:t>
            </a:r>
            <a:r>
              <a:rPr lang="en-US" sz="4000" b="1" dirty="0" smtClean="0">
                <a:solidFill>
                  <a:schemeClr val="bg1"/>
                </a:solidFill>
                <a:latin typeface="Franklin Gothic Book" pitchFamily="34" charset="0"/>
              </a:rPr>
              <a:t>benefits.</a:t>
            </a:r>
            <a:endParaRPr lang="en-US" sz="4000" b="1" dirty="0">
              <a:solidFill>
                <a:schemeClr val="bg1"/>
              </a:solidFill>
              <a:latin typeface="Franklin Gothic Book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i="1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15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3596"/>
          <a:stretch/>
        </p:blipFill>
        <p:spPr>
          <a:xfrm>
            <a:off x="5181600" y="3308294"/>
            <a:ext cx="4832669" cy="3213211"/>
          </a:xfrm>
          <a:prstGeom prst="rect">
            <a:avLst/>
          </a:prstGeom>
        </p:spPr>
      </p:pic>
      <p:pic>
        <p:nvPicPr>
          <p:cNvPr id="44034" name="Picture 3" descr="http://michigantelephone.files.wordpress.com/2007/11/portorotaryred-01-l-resized.png?w=464&amp;h=320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66800" y="762000"/>
            <a:ext cx="20574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8" descr="P:\PROJECTS\Design\EPA Warrington Twp Retrofit D-524-L7\Photos\TWP Basin Photos 11-11-08\DSC_012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54881" y="3429000"/>
            <a:ext cx="26733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Line 9"/>
          <p:cNvSpPr>
            <a:spLocks noChangeShapeType="1"/>
          </p:cNvSpPr>
          <p:nvPr/>
        </p:nvSpPr>
        <p:spPr bwMode="auto">
          <a:xfrm>
            <a:off x="3810000" y="4876800"/>
            <a:ext cx="1524000" cy="0"/>
          </a:xfrm>
          <a:prstGeom prst="line">
            <a:avLst/>
          </a:prstGeom>
          <a:noFill/>
          <a:ln w="2540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040" name="Text Box 12"/>
          <p:cNvSpPr txBox="1">
            <a:spLocks noChangeArrowheads="1"/>
          </p:cNvSpPr>
          <p:nvPr/>
        </p:nvSpPr>
        <p:spPr bwMode="auto">
          <a:xfrm>
            <a:off x="954881" y="2743200"/>
            <a:ext cx="2287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charset="0"/>
              </a:rPr>
              <a:t>Single Function</a:t>
            </a:r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5389563" y="2755018"/>
            <a:ext cx="289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charset="0"/>
              </a:rPr>
              <a:t>Multiple </a:t>
            </a:r>
            <a:r>
              <a:rPr lang="en-US" dirty="0" smtClean="0">
                <a:latin typeface="Arial" charset="0"/>
              </a:rPr>
              <a:t>Function</a:t>
            </a:r>
          </a:p>
        </p:txBody>
      </p:sp>
      <p:pic>
        <p:nvPicPr>
          <p:cNvPr id="1026" name="Picture 2" descr="Image result for iphon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25071"/>
            <a:ext cx="3352800" cy="250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Line 7"/>
          <p:cNvSpPr>
            <a:spLocks noChangeShapeType="1"/>
          </p:cNvSpPr>
          <p:nvPr/>
        </p:nvSpPr>
        <p:spPr bwMode="auto">
          <a:xfrm>
            <a:off x="3810000" y="1752600"/>
            <a:ext cx="1524000" cy="0"/>
          </a:xfrm>
          <a:prstGeom prst="line">
            <a:avLst/>
          </a:prstGeom>
          <a:noFill/>
          <a:ln w="2540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8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952"/>
            <a:ext cx="9144000" cy="6079787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257800" y="841712"/>
            <a:ext cx="419100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chemeClr val="bg1"/>
                </a:solidFill>
                <a:latin typeface="Franklin Gothic Book" pitchFamily="34" charset="0"/>
              </a:rPr>
              <a:t>Stormwater</a:t>
            </a:r>
            <a:r>
              <a:rPr lang="en-US" sz="2000" b="1" dirty="0">
                <a:solidFill>
                  <a:schemeClr val="bg1"/>
                </a:solidFill>
                <a:latin typeface="Franklin Gothic Book" pitchFamily="34" charset="0"/>
              </a:rPr>
              <a:t> Management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Franklin Gothic Book" pitchFamily="34" charset="0"/>
              </a:rPr>
              <a:t>Flood Reduction</a:t>
            </a:r>
            <a:endParaRPr lang="en-US" sz="2000" b="1" u="sng" dirty="0">
              <a:solidFill>
                <a:schemeClr val="bg1"/>
              </a:solidFill>
              <a:latin typeface="Franklin Gothic Book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Franklin Gothic Book" pitchFamily="34" charset="0"/>
              </a:rPr>
              <a:t>Riparian Buffers</a:t>
            </a:r>
            <a:endParaRPr lang="en-US" sz="2000" b="1" u="sng" dirty="0">
              <a:solidFill>
                <a:schemeClr val="bg1"/>
              </a:solidFill>
              <a:latin typeface="Franklin Gothic Book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Franklin Gothic Book" pitchFamily="34" charset="0"/>
              </a:rPr>
              <a:t>Sediment and Nutrient Reduction</a:t>
            </a:r>
            <a:endParaRPr lang="en-US" sz="2000" b="1" u="sng" dirty="0">
              <a:solidFill>
                <a:schemeClr val="bg1"/>
              </a:solidFill>
              <a:latin typeface="Franklin Gothic Book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Franklin Gothic Book" pitchFamily="34" charset="0"/>
              </a:rPr>
              <a:t>Groundwater Recharge</a:t>
            </a:r>
          </a:p>
          <a:p>
            <a:pPr defTabSz="1036638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Franklin Gothic Book" pitchFamily="34" charset="0"/>
                <a:cs typeface="Times New Roman" charset="0"/>
              </a:rPr>
              <a:t>W</a:t>
            </a:r>
            <a:r>
              <a:rPr lang="en-US" sz="2000" b="1" dirty="0">
                <a:solidFill>
                  <a:schemeClr val="bg1"/>
                </a:solidFill>
                <a:latin typeface="Franklin Gothic Book" pitchFamily="34" charset="0"/>
              </a:rPr>
              <a:t>etland Creation</a:t>
            </a:r>
            <a:endParaRPr lang="en-US" sz="2000" b="1" u="sng" dirty="0">
              <a:solidFill>
                <a:schemeClr val="bg1"/>
              </a:solidFill>
              <a:latin typeface="Franklin Gothic Book" pitchFamily="34" charset="0"/>
            </a:endParaRPr>
          </a:p>
          <a:p>
            <a:pPr defTabSz="1036638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Franklin Gothic Book" pitchFamily="34" charset="0"/>
              </a:rPr>
              <a:t>Pollution </a:t>
            </a:r>
            <a:r>
              <a:rPr lang="en-US" sz="2000" b="1" dirty="0">
                <a:solidFill>
                  <a:schemeClr val="bg1"/>
                </a:solidFill>
                <a:latin typeface="Franklin Gothic Book" pitchFamily="34" charset="0"/>
              </a:rPr>
              <a:t>Reduction</a:t>
            </a:r>
            <a:endParaRPr lang="en-US" sz="2000" b="1" u="sng" dirty="0">
              <a:solidFill>
                <a:schemeClr val="bg1"/>
              </a:solidFill>
              <a:latin typeface="Franklin Gothic Book" pitchFamily="34" charset="0"/>
            </a:endParaRPr>
          </a:p>
          <a:p>
            <a:pPr defTabSz="1036638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Franklin Gothic Book" pitchFamily="34" charset="0"/>
              </a:rPr>
              <a:t>Wildlife Habitat Improvement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Franklin Gothic Book" pitchFamily="34" charset="0"/>
              </a:rPr>
              <a:t>Invasive Plant Species Removal</a:t>
            </a:r>
            <a:endParaRPr lang="en-US" sz="2000" b="1" u="sng" dirty="0">
              <a:solidFill>
                <a:schemeClr val="bg1"/>
              </a:solidFill>
              <a:latin typeface="Franklin Gothic Book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Franklin Gothic Book" pitchFamily="34" charset="0"/>
              </a:rPr>
              <a:t>Consistent Hydrology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Franklin Gothic Book" pitchFamily="34" charset="0"/>
              </a:rPr>
              <a:t>Aesthetic Enhancement</a:t>
            </a:r>
            <a:endParaRPr lang="en-US" sz="2000" b="1" u="sng" dirty="0">
              <a:solidFill>
                <a:schemeClr val="bg1"/>
              </a:solidFill>
              <a:latin typeface="Franklin Gothic Book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Franklin Gothic Book" pitchFamily="34" charset="0"/>
              </a:rPr>
              <a:t>Topsoil Generation</a:t>
            </a:r>
            <a:endParaRPr lang="en-US" sz="2000" b="1" u="sng" dirty="0">
              <a:solidFill>
                <a:schemeClr val="bg1"/>
              </a:solidFill>
              <a:latin typeface="Franklin Gothic Book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Franklin Gothic Book" pitchFamily="34" charset="0"/>
                <a:cs typeface="Times New Roman" charset="0"/>
              </a:rPr>
              <a:t>Environmental Education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758952"/>
          </a:xfrm>
          <a:prstGeom prst="rect">
            <a:avLst/>
          </a:prstGeom>
          <a:solidFill>
            <a:srgbClr val="CACF7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2800" dirty="0">
                <a:solidFill>
                  <a:srgbClr val="000000"/>
                </a:solidFill>
              </a:rPr>
              <a:t>  </a:t>
            </a:r>
            <a:r>
              <a:rPr lang="en-US" altLang="en-US" sz="4000" dirty="0" smtClean="0">
                <a:solidFill>
                  <a:schemeClr val="bg1"/>
                </a:solidFill>
              </a:rPr>
              <a:t>Multiple Benefits </a:t>
            </a:r>
            <a:endParaRPr lang="en-US" altLang="en-US" sz="4000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10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114800" cy="3810000"/>
          </a:xfrm>
          <a:prstGeom prst="rect">
            <a:avLst/>
          </a:prstGeom>
          <a:solidFill>
            <a:srgbClr val="CAC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43" name="TextBox 8"/>
          <p:cNvSpPr txBox="1">
            <a:spLocks noChangeArrowheads="1"/>
          </p:cNvSpPr>
          <p:nvPr/>
        </p:nvSpPr>
        <p:spPr bwMode="auto">
          <a:xfrm>
            <a:off x="288925" y="1506994"/>
            <a:ext cx="32821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Approach that encourages </a:t>
            </a:r>
            <a:r>
              <a:rPr lang="en-US" altLang="en-US" sz="2400" dirty="0">
                <a:latin typeface="Franklin Gothic Book" panose="020B0503020102020204" pitchFamily="34" charset="0"/>
                <a:cs typeface="Arial" panose="020B0604020202020204" pitchFamily="34" charset="0"/>
              </a:rPr>
              <a:t>regional solutions in </a:t>
            </a:r>
            <a:r>
              <a:rPr lang="en-US" altLang="en-US" sz="240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PA</a:t>
            </a:r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190500" y="76200"/>
            <a:ext cx="3114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Watershed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Planning</a:t>
            </a:r>
            <a:endParaRPr lang="en-US" altLang="en-US" sz="3600" b="1" dirty="0">
              <a:solidFill>
                <a:schemeClr val="bg1"/>
              </a:solidFill>
            </a:endParaRPr>
          </a:p>
        </p:txBody>
      </p:sp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3244850" y="4194175"/>
            <a:ext cx="652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1989</a:t>
            </a:r>
          </a:p>
        </p:txBody>
      </p:sp>
      <p:sp>
        <p:nvSpPr>
          <p:cNvPr id="10246" name="TextBox 14"/>
          <p:cNvSpPr txBox="1">
            <a:spLocks noChangeArrowheads="1"/>
          </p:cNvSpPr>
          <p:nvPr/>
        </p:nvSpPr>
        <p:spPr bwMode="auto">
          <a:xfrm>
            <a:off x="8162925" y="4184650"/>
            <a:ext cx="654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2016</a:t>
            </a:r>
          </a:p>
        </p:txBody>
      </p:sp>
      <p:pic>
        <p:nvPicPr>
          <p:cNvPr id="10247" name="Picture 2" descr="S:\Office Data\Marketing Materials\Project Information\Chiques Creek Watershed\Chiques WAP 11x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" t="3263" b="5788"/>
          <a:stretch/>
        </p:blipFill>
        <p:spPr bwMode="auto">
          <a:xfrm>
            <a:off x="4343400" y="104775"/>
            <a:ext cx="4610688" cy="664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3" descr="S:\Office Data\Marketing Materials\Project Information\Lititz Run Watershed\Photos\Public Meeting 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4" r="5477"/>
          <a:stretch/>
        </p:blipFill>
        <p:spPr bwMode="auto">
          <a:xfrm>
            <a:off x="-9525" y="2922082"/>
            <a:ext cx="6268066" cy="376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1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"/>
            <a:chOff x="0" y="1"/>
            <a:chExt cx="9144000" cy="685800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0" y="1"/>
              <a:ext cx="9144000" cy="685800"/>
            </a:xfrm>
            <a:prstGeom prst="rect">
              <a:avLst/>
            </a:prstGeom>
            <a:solidFill>
              <a:srgbClr val="CACF7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8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200" y="90256"/>
              <a:ext cx="822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Franklin Gothic Book" pitchFamily="34" charset="0"/>
                  <a:cs typeface="Arial" pitchFamily="34" charset="0"/>
                </a:rPr>
                <a:t>Tool:   Watershed </a:t>
              </a:r>
              <a:r>
                <a:rPr lang="en-US" sz="3200" b="1" dirty="0">
                  <a:solidFill>
                    <a:schemeClr val="bg1"/>
                  </a:solidFill>
                  <a:latin typeface="Franklin Gothic Book" pitchFamily="34" charset="0"/>
                  <a:cs typeface="Arial" pitchFamily="34" charset="0"/>
                </a:rPr>
                <a:t>Action Plan</a:t>
              </a:r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5078387" cy="381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020" y="973394"/>
            <a:ext cx="3902239" cy="375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81000" y="5029200"/>
            <a:ext cx="777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Grounded in Stakeholder input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Provides an Action Plan for </a:t>
            </a:r>
            <a:r>
              <a:rPr lang="en-US" sz="2400" dirty="0" smtClean="0"/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87507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P:\~Proposals\Chiques Creek Watershed - PSU NFWF Grant PM-411.4-15\WAP Prints\Chiques WAP 11x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48422" r="4236" b="41673"/>
          <a:stretch>
            <a:fillRect/>
          </a:stretch>
        </p:blipFill>
        <p:spPr bwMode="auto">
          <a:xfrm>
            <a:off x="0" y="0"/>
            <a:ext cx="9144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76200" y="1066800"/>
            <a:ext cx="3733800" cy="4524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515938" y="1687513"/>
            <a:ext cx="3417887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 dirty="0" smtClean="0">
                <a:solidFill>
                  <a:schemeClr val="accent6">
                    <a:lumMod val="75000"/>
                  </a:schemeClr>
                </a:solidFill>
              </a:rPr>
              <a:t>BMP Types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/>
              <a:t>Basin Retrofit </a:t>
            </a:r>
          </a:p>
          <a:p>
            <a:pPr eaLnBrk="1" hangingPunct="1">
              <a:defRPr/>
            </a:pPr>
            <a:endParaRPr lang="en-US" altLang="en-US" dirty="0"/>
          </a:p>
          <a:p>
            <a:pPr eaLnBrk="1" hangingPunct="1">
              <a:defRPr/>
            </a:pPr>
            <a:r>
              <a:rPr lang="en-US" altLang="en-US" dirty="0" err="1"/>
              <a:t>Bioswale</a:t>
            </a:r>
            <a:endParaRPr lang="en-US" altLang="en-US" dirty="0"/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 smtClean="0"/>
              <a:t>Floodplain Restoration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/>
              <a:t>Riparian Buffer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 smtClean="0"/>
              <a:t>Streambank Stabilization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 smtClean="0"/>
              <a:t>Rain Garden  /  </a:t>
            </a:r>
            <a:r>
              <a:rPr lang="en-US" altLang="en-US" dirty="0" err="1" smtClean="0"/>
              <a:t>Bioretention</a:t>
            </a:r>
            <a:r>
              <a:rPr lang="en-US" altLang="en-US" dirty="0" smtClean="0"/>
              <a:t> 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 smtClean="0"/>
              <a:t>Pervious Asphalt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 smtClean="0"/>
              <a:t>Streambank fencing</a:t>
            </a:r>
          </a:p>
          <a:p>
            <a:pPr eaLnBrk="1" hangingPunct="1">
              <a:defRPr/>
            </a:pPr>
            <a:endParaRPr lang="en-US" altLang="en-US" dirty="0" smtClean="0"/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5029200" y="1658938"/>
            <a:ext cx="3810000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 dirty="0" smtClean="0">
                <a:solidFill>
                  <a:schemeClr val="accent6">
                    <a:lumMod val="75000"/>
                  </a:schemeClr>
                </a:solidFill>
              </a:rPr>
              <a:t>Prioritization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 smtClean="0"/>
              <a:t>Multiple Benefits </a:t>
            </a:r>
            <a:r>
              <a:rPr lang="en-US" altLang="en-US" sz="1400" dirty="0" smtClean="0"/>
              <a:t>-  water quality, flood reduction, habitat restoration, etc.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 smtClean="0"/>
              <a:t>MS4 / Urban Areas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 smtClean="0"/>
              <a:t>Cost Benefit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 smtClean="0"/>
              <a:t>Parks and Municipal Facilities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 smtClean="0"/>
              <a:t>Willingness of Landowner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 smtClean="0"/>
              <a:t>Replicability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 smtClean="0"/>
              <a:t>Constructability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 smtClean="0"/>
              <a:t>Funding potential</a:t>
            </a:r>
          </a:p>
          <a:p>
            <a:pPr eaLnBrk="1" hangingPunct="1">
              <a:defRPr/>
            </a:pPr>
            <a:endParaRPr lang="en-US" altLang="en-US" dirty="0" smtClean="0"/>
          </a:p>
        </p:txBody>
      </p:sp>
      <p:sp>
        <p:nvSpPr>
          <p:cNvPr id="14342" name="Rectangle 5"/>
          <p:cNvSpPr>
            <a:spLocks noChangeArrowheads="1"/>
          </p:cNvSpPr>
          <p:nvPr/>
        </p:nvSpPr>
        <p:spPr bwMode="auto">
          <a:xfrm>
            <a:off x="76200" y="995363"/>
            <a:ext cx="419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Franklin Gothic Book" pitchFamily="34" charset="0"/>
              </a:rPr>
              <a:t>Watershed Action Plan</a:t>
            </a:r>
            <a:endParaRPr lang="en-US" altLang="en-US" sz="1600">
              <a:solidFill>
                <a:schemeClr val="bg1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96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10041</TotalTime>
  <Words>861</Words>
  <Application>Microsoft Office PowerPoint</Application>
  <PresentationFormat>On-screen Show (4:3)</PresentationFormat>
  <Paragraphs>285</Paragraphs>
  <Slides>38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微软雅黑</vt:lpstr>
      <vt:lpstr>ＭＳ Ｐゴシック</vt:lpstr>
      <vt:lpstr>Arial</vt:lpstr>
      <vt:lpstr>Calibri</vt:lpstr>
      <vt:lpstr>Franklin Gothic Book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Lititz Run Watershed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Gutshall</dc:creator>
  <cp:lastModifiedBy>Jennifer Starr</cp:lastModifiedBy>
  <cp:revision>217</cp:revision>
  <dcterms:created xsi:type="dcterms:W3CDTF">2016-09-06T11:30:09Z</dcterms:created>
  <dcterms:modified xsi:type="dcterms:W3CDTF">2017-12-14T16:56:52Z</dcterms:modified>
</cp:coreProperties>
</file>