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20"/>
  </p:notesMasterIdLst>
  <p:sldIdLst>
    <p:sldId id="257" r:id="rId3"/>
    <p:sldId id="258" r:id="rId4"/>
    <p:sldId id="297" r:id="rId5"/>
    <p:sldId id="259" r:id="rId6"/>
    <p:sldId id="264" r:id="rId7"/>
    <p:sldId id="262" r:id="rId8"/>
    <p:sldId id="303" r:id="rId9"/>
    <p:sldId id="309" r:id="rId10"/>
    <p:sldId id="308" r:id="rId11"/>
    <p:sldId id="304" r:id="rId12"/>
    <p:sldId id="305" r:id="rId13"/>
    <p:sldId id="310" r:id="rId14"/>
    <p:sldId id="311" r:id="rId15"/>
    <p:sldId id="263" r:id="rId16"/>
    <p:sldId id="312" r:id="rId17"/>
    <p:sldId id="306" r:id="rId18"/>
    <p:sldId id="307" r:id="rId19"/>
  </p:sldIdLst>
  <p:sldSz cx="12192000" cy="6858000"/>
  <p:notesSz cx="6985000" cy="92837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52" autoAdjust="0"/>
  </p:normalViewPr>
  <p:slideViewPr>
    <p:cSldViewPr snapToGrid="0" snapToObjects="1">
      <p:cViewPr varScale="1">
        <p:scale>
          <a:sx n="60" d="100"/>
          <a:sy n="60" d="100"/>
        </p:scale>
        <p:origin x="78" y="3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2958" tIns="46479" rIns="92958" bIns="46479"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2958" tIns="46479" rIns="92958" bIns="46479" rtlCol="0"/>
          <a:lstStyle>
            <a:lvl1pPr algn="r">
              <a:defRPr sz="1200" smtClean="0">
                <a:latin typeface="Arial" panose="020B0604020202020204" pitchFamily="34" charset="0"/>
                <a:cs typeface="Arial" panose="020B0604020202020204" pitchFamily="34" charset="0"/>
              </a:defRPr>
            </a:lvl1pPr>
          </a:lstStyle>
          <a:p>
            <a:pPr>
              <a:defRPr/>
            </a:pPr>
            <a:fld id="{D4F9F6FD-4588-4F53-A85B-00EB47023563}" type="datetimeFigureOut">
              <a:rPr lang="en-US"/>
              <a:pPr>
                <a:defRPr/>
              </a:pPr>
              <a:t>10/13/2015</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5137"/>
          </a:xfrm>
          <a:prstGeom prst="rect">
            <a:avLst/>
          </a:prstGeom>
        </p:spPr>
        <p:txBody>
          <a:bodyPr vert="horz" lIns="92958" tIns="46479" rIns="92958" bIns="46479"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2958" tIns="46479" rIns="92958" bIns="46479" rtlCol="0" anchor="b"/>
          <a:lstStyle>
            <a:lvl1pPr algn="r">
              <a:defRPr sz="1200" smtClean="0">
                <a:latin typeface="Arial" panose="020B0604020202020204" pitchFamily="34" charset="0"/>
                <a:cs typeface="Arial" panose="020B0604020202020204" pitchFamily="34" charset="0"/>
              </a:defRPr>
            </a:lvl1pPr>
          </a:lstStyle>
          <a:p>
            <a:pPr>
              <a:defRPr/>
            </a:pPr>
            <a:fld id="{0D6ADB0B-6531-421E-9824-CECB860F7A6A}" type="slidenum">
              <a:rPr lang="en-US"/>
              <a:pPr>
                <a:defRPr/>
              </a:pPr>
              <a:t>‹#›</a:t>
            </a:fld>
            <a:endParaRPr lang="en-US"/>
          </a:p>
        </p:txBody>
      </p:sp>
    </p:spTree>
    <p:extLst>
      <p:ext uri="{BB962C8B-B14F-4D97-AF65-F5344CB8AC3E}">
        <p14:creationId xmlns:p14="http://schemas.microsoft.com/office/powerpoint/2010/main" val="3590416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 afternoon. I’m here today to provide some information on Maryland’s Coastal Resiliency Assessment, which is a statewide modeling effort that will be completed in March 2016.  I’d like to give a run down of the project Goals and Scope before speaking to model development and management applications for the state of Maryland. </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B75CCD-4B89-4B3B-857A-465C656F029B}" type="slidenum">
              <a:rPr lang="en-US">
                <a:latin typeface="Arial" charset="0"/>
                <a:cs typeface="Arial" charset="0"/>
              </a:rPr>
              <a:pPr/>
              <a:t>1</a:t>
            </a:fld>
            <a:endParaRPr lang="en-US">
              <a:latin typeface="Arial" charset="0"/>
              <a:cs typeface="Arial" charset="0"/>
            </a:endParaRPr>
          </a:p>
        </p:txBody>
      </p:sp>
    </p:spTree>
    <p:extLst>
      <p:ext uri="{BB962C8B-B14F-4D97-AF65-F5344CB8AC3E}">
        <p14:creationId xmlns:p14="http://schemas.microsoft.com/office/powerpoint/2010/main" val="325898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shoreline ranks are then combined for each shoreline segment using the formula shown here to calculate the geometric mean of the variable ranks. We then ask the question – what if shoreline habitats are lost? To answer this question, we re-run the model, but set the Habitat rank for all shoreline segments as 5.</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B408E4-8628-4796-BAEF-1347A172D477}" type="slidenum">
              <a:rPr lang="en-US">
                <a:latin typeface="Arial" charset="0"/>
                <a:cs typeface="Arial" charset="0"/>
              </a:rPr>
              <a:pPr/>
              <a:t>10</a:t>
            </a:fld>
            <a:endParaRPr lang="en-US">
              <a:latin typeface="Arial" charset="0"/>
              <a:cs typeface="Arial" charset="0"/>
            </a:endParaRPr>
          </a:p>
        </p:txBody>
      </p:sp>
    </p:spTree>
    <p:extLst>
      <p:ext uri="{BB962C8B-B14F-4D97-AF65-F5344CB8AC3E}">
        <p14:creationId xmlns:p14="http://schemas.microsoft.com/office/powerpoint/2010/main" val="76589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By comparing the difference between the initial model run and the “Habitat Lost” scenario, we can determine which shoreline habitats are providing the greatest hazard reduction.</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A657F9-0B50-479E-B19D-96D3C86C3D86}" type="slidenum">
              <a:rPr lang="en-US">
                <a:latin typeface="Arial" charset="0"/>
                <a:cs typeface="Arial" charset="0"/>
              </a:rPr>
              <a:pPr/>
              <a:t>11</a:t>
            </a:fld>
            <a:endParaRPr lang="en-US">
              <a:latin typeface="Arial" charset="0"/>
              <a:cs typeface="Arial" charset="0"/>
            </a:endParaRPr>
          </a:p>
        </p:txBody>
      </p:sp>
    </p:spTree>
    <p:extLst>
      <p:ext uri="{BB962C8B-B14F-4D97-AF65-F5344CB8AC3E}">
        <p14:creationId xmlns:p14="http://schemas.microsoft.com/office/powerpoint/2010/main" val="125173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This map shows the magnitude of hazard reduction by habitats, with the darkest green indicating the greatest reduction. Shoreline segments that provide high hazard reduction may be prioritized for conservation activities. Those that provide moderate reduction may be prioritized for restoration in order to enhance protective value to the greatest extent possible.  Those with low or no hazard reduction roles may be evaluated for a hybrid “grey-green” approach to risk reduction. These models are still under development and the Steering Committee is still determining the best ways to apply the model results.</a:t>
            </a: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1431CB-9ADC-451F-B4C4-342C554AF83A}" type="slidenum">
              <a:rPr lang="en-US">
                <a:latin typeface="Arial" charset="0"/>
                <a:cs typeface="Arial" charset="0"/>
              </a:rPr>
              <a:pPr/>
              <a:t>12</a:t>
            </a:fld>
            <a:endParaRPr lang="en-US">
              <a:latin typeface="Arial" charset="0"/>
              <a:cs typeface="Arial" charset="0"/>
            </a:endParaRPr>
          </a:p>
        </p:txBody>
      </p:sp>
    </p:spTree>
    <p:extLst>
      <p:ext uri="{BB962C8B-B14F-4D97-AF65-F5344CB8AC3E}">
        <p14:creationId xmlns:p14="http://schemas.microsoft.com/office/powerpoint/2010/main" val="31904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mtClean="0"/>
              <a:t>I also want to take a step back to remind everyone that this project does focus on coastal human communities and the protective values that natural features provide to coastal populations. Therefore, to prioritize future conservation or restoration approaches, we also need to identify communities that are at risk to coastal hazards. To do this, we are drawing on the NACCS that was released earlier this year by the Army Corps.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F9396-008A-49F7-9B4F-E76DD9596111}" type="slidenum">
              <a:rPr lang="en-US">
                <a:latin typeface="Arial" charset="0"/>
                <a:cs typeface="Arial" charset="0"/>
              </a:rPr>
              <a:pPr/>
              <a:t>13</a:t>
            </a:fld>
            <a:endParaRPr lang="en-US">
              <a:latin typeface="Arial" charset="0"/>
              <a:cs typeface="Arial" charset="0"/>
            </a:endParaRPr>
          </a:p>
        </p:txBody>
      </p:sp>
    </p:spTree>
    <p:extLst>
      <p:ext uri="{BB962C8B-B14F-4D97-AF65-F5344CB8AC3E}">
        <p14:creationId xmlns:p14="http://schemas.microsoft.com/office/powerpoint/2010/main" val="875275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mtClean="0"/>
              <a:t>To identify communities that are at risk to coastal hazards, we used the North Atlantic Coastal Comprehensive Study methodology as a framework for the MD Assessment. Image shows the final Regional Risk Assessment (red to green – or high to low risk areas relative to entire North Atlantic region). The methodology involves identifying coastal community populations that occur in flood inundation areas and may be less equipped to prepare for, respond to, or recover from hazard events.  </a:t>
            </a:r>
          </a:p>
          <a:p>
            <a:pPr defTabSz="928688">
              <a:spcBef>
                <a:spcPct val="0"/>
              </a:spcBef>
            </a:pPr>
            <a:endParaRPr lang="en-US" smtClean="0"/>
          </a:p>
          <a:p>
            <a:pPr defTabSz="928688">
              <a:spcBef>
                <a:spcPct val="0"/>
              </a:spcBef>
            </a:pPr>
            <a:r>
              <a:rPr lang="en-US" smtClean="0"/>
              <a:t>This equation is used to determine the Risk Areas, where PDI = Population Density Index, and SVI = Social Vulnerability Index.</a:t>
            </a:r>
          </a:p>
          <a:p>
            <a:pPr defTabSz="928688">
              <a:spcBef>
                <a:spcPct val="0"/>
              </a:spcBef>
            </a:pPr>
            <a:r>
              <a:rPr lang="en-US" smtClean="0"/>
              <a:t>Across the study area, we developed a Population Density Index and a Social Vulnerability Index. The Population Density Index was developed with US Census Bureau data and MDP land use land cover data, which helped us to identify residential areas. The Social Vulnerability Index was developed by determining the percent of the population identified as youth, elderly, in poverty, and non-proficient in the English language. These indices were then multiplied by probability of exposure based on floodplain data to obtain the final Risk Areas.</a:t>
            </a:r>
          </a:p>
          <a:p>
            <a:pPr defTabSz="928688">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2FC1C3-F49C-499A-AF47-DB9CD966FCE4}" type="slidenum">
              <a:rPr lang="en-US">
                <a:latin typeface="Arial" charset="0"/>
                <a:cs typeface="Arial" charset="0"/>
              </a:rPr>
              <a:pPr/>
              <a:t>14</a:t>
            </a:fld>
            <a:endParaRPr lang="en-US">
              <a:latin typeface="Arial" charset="0"/>
              <a:cs typeface="Arial" charset="0"/>
            </a:endParaRPr>
          </a:p>
        </p:txBody>
      </p:sp>
    </p:spTree>
    <p:extLst>
      <p:ext uri="{BB962C8B-B14F-4D97-AF65-F5344CB8AC3E}">
        <p14:creationId xmlns:p14="http://schemas.microsoft.com/office/powerpoint/2010/main" val="34456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Risk Analysis gives us a map similar to this one where residential areas are ranked from low to  high based on population density, social vulnerability, and probability of inundation by a flood event within the study area.</a:t>
            </a:r>
          </a:p>
          <a:p>
            <a:pPr>
              <a:spcBef>
                <a:spcPct val="0"/>
              </a:spcBef>
            </a:pPr>
            <a:endParaRPr lang="en-US" smtClean="0"/>
          </a:p>
          <a:p>
            <a:pPr>
              <a:spcBef>
                <a:spcPct val="0"/>
              </a:spcBef>
            </a:pPr>
            <a:r>
              <a:rPr lang="en-US" smtClean="0"/>
              <a:t>Once we have identified the vulnerable coastal communities, then we evaluate where natural infrastructure occurs in relation to these high risk areas.</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38762-C055-4AF8-8D7C-47EA2B07F2DF}" type="slidenum">
              <a:rPr lang="en-US">
                <a:latin typeface="Arial" charset="0"/>
                <a:cs typeface="Arial" charset="0"/>
              </a:rPr>
              <a:pPr/>
              <a:t>15</a:t>
            </a:fld>
            <a:endParaRPr lang="en-US">
              <a:latin typeface="Arial" charset="0"/>
              <a:cs typeface="Arial" charset="0"/>
            </a:endParaRPr>
          </a:p>
        </p:txBody>
      </p:sp>
    </p:spTree>
    <p:extLst>
      <p:ext uri="{BB962C8B-B14F-4D97-AF65-F5344CB8AC3E}">
        <p14:creationId xmlns:p14="http://schemas.microsoft.com/office/powerpoint/2010/main" val="196118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We are still working to integrate the model results into a useable output. However, this slide shows just one way of thinking about the Assessment results. The goal of the project is to protect and manage habitats providing the most hazard reduction near vulnerable populations. When considering the Risk Analysis and the Natural features Risk Reduction Analysis, we want to prioritize conservation along shorelines with the highest risk reduction potential that also occur near the most vulnerable populations (dark green dots near orange and red population areas).</a:t>
            </a:r>
          </a:p>
          <a:p>
            <a:pPr>
              <a:spcBef>
                <a:spcPct val="0"/>
              </a:spcBef>
            </a:pPr>
            <a:endParaRPr lang="en-US" smtClean="0">
              <a:latin typeface="Arial" charset="0"/>
            </a:endParaRPr>
          </a:p>
          <a:p>
            <a:pPr>
              <a:spcBef>
                <a:spcPct val="0"/>
              </a:spcBef>
            </a:pPr>
            <a:r>
              <a:rPr lang="en-US" smtClean="0">
                <a:latin typeface="Arial" charset="0"/>
              </a:rPr>
              <a:t>Moving forward, we will also evaluate restoration opportunities near vulnerable populations where habitats are not currently providing high levels of risk reduction.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CA675F-15C3-4062-9965-E0313F3706EF}" type="slidenum">
              <a:rPr lang="en-US">
                <a:latin typeface="Arial" charset="0"/>
                <a:cs typeface="Arial" charset="0"/>
              </a:rPr>
              <a:pPr/>
              <a:t>16</a:t>
            </a:fld>
            <a:endParaRPr lang="en-US">
              <a:latin typeface="Arial" charset="0"/>
              <a:cs typeface="Arial" charset="0"/>
            </a:endParaRPr>
          </a:p>
        </p:txBody>
      </p:sp>
    </p:spTree>
    <p:extLst>
      <p:ext uri="{BB962C8B-B14F-4D97-AF65-F5344CB8AC3E}">
        <p14:creationId xmlns:p14="http://schemas.microsoft.com/office/powerpoint/2010/main" val="105723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20F346-23B0-45ED-8690-5FBD2D94F18A}" type="slidenum">
              <a:rPr lang="en-US">
                <a:latin typeface="Arial" charset="0"/>
                <a:cs typeface="Arial" charset="0"/>
              </a:rPr>
              <a:pPr/>
              <a:t>17</a:t>
            </a:fld>
            <a:endParaRPr lang="en-US">
              <a:latin typeface="Arial" charset="0"/>
              <a:cs typeface="Arial" charset="0"/>
            </a:endParaRPr>
          </a:p>
        </p:txBody>
      </p:sp>
    </p:spTree>
    <p:extLst>
      <p:ext uri="{BB962C8B-B14F-4D97-AF65-F5344CB8AC3E}">
        <p14:creationId xmlns:p14="http://schemas.microsoft.com/office/powerpoint/2010/main" val="357452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z="1100" smtClean="0"/>
              <a:t>MD DNR’s CCS is partnering with The Nature Conservancy to complete a Statewide Coastal Resiliency Assessment.</a:t>
            </a:r>
          </a:p>
          <a:p>
            <a:pPr defTabSz="928688">
              <a:spcBef>
                <a:spcPct val="0"/>
              </a:spcBef>
            </a:pPr>
            <a:r>
              <a:rPr lang="en-US" sz="1100" smtClean="0"/>
              <a:t>The goal of the Assessment is to 1) evaluate the risk-reduction benefits of existing natural infrastructure, and 2) to establish priorities for conservation/restoration of natural features that enhance resiliency of coastal human communities. </a:t>
            </a:r>
          </a:p>
          <a:p>
            <a:pPr defTabSz="928688">
              <a:spcBef>
                <a:spcPct val="0"/>
              </a:spcBef>
            </a:pPr>
            <a:endParaRPr lang="en-US" sz="1100" smtClean="0"/>
          </a:p>
          <a:p>
            <a:pPr defTabSz="928688">
              <a:spcBef>
                <a:spcPct val="0"/>
              </a:spcBef>
            </a:pPr>
            <a:r>
              <a:rPr lang="en-US" sz="1100" smtClean="0"/>
              <a:t>This project will allow DNR to integrate risk-reduction considerations into our statewide conservation and restoration targeting.  Our current restoration and conservation frameworks target areas for ecological and water quality benefits, but do not specifically consider the protection benefits that these features provide to adjacent human communities. This project will allow us to integrate resiliency into future conservation, management and restoration decisions.</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EF9476-9353-4AAC-A8CB-928D77CA06F9}" type="slidenum">
              <a:rPr lang="en-US">
                <a:latin typeface="Arial" charset="0"/>
                <a:cs typeface="Arial" charset="0"/>
              </a:rPr>
              <a:pPr/>
              <a:t>2</a:t>
            </a:fld>
            <a:endParaRPr lang="en-US">
              <a:latin typeface="Arial" charset="0"/>
              <a:cs typeface="Arial" charset="0"/>
            </a:endParaRPr>
          </a:p>
        </p:txBody>
      </p:sp>
    </p:spTree>
    <p:extLst>
      <p:ext uri="{BB962C8B-B14F-4D97-AF65-F5344CB8AC3E}">
        <p14:creationId xmlns:p14="http://schemas.microsoft.com/office/powerpoint/2010/main" val="165080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Products will also support the 2014 Chesapeake Bay Agreement Climate Resiliency Goal – specifically the Adaptation Outcome by directing the location of future resiliency projects and identifying potential demonstration projects for monitoring and quantifying the capacity of habitats to adapt to climate change while providing protection benefits to adjacent coastal communities.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376F1D-4AB9-479D-9A1D-586631095591}" type="slidenum">
              <a:rPr lang="en-US">
                <a:latin typeface="Arial" charset="0"/>
                <a:cs typeface="Arial" charset="0"/>
              </a:rPr>
              <a:pPr/>
              <a:t>3</a:t>
            </a:fld>
            <a:endParaRPr lang="en-US">
              <a:latin typeface="Arial" charset="0"/>
              <a:cs typeface="Arial" charset="0"/>
            </a:endParaRPr>
          </a:p>
        </p:txBody>
      </p:sp>
    </p:spTree>
    <p:extLst>
      <p:ext uri="{BB962C8B-B14F-4D97-AF65-F5344CB8AC3E}">
        <p14:creationId xmlns:p14="http://schemas.microsoft.com/office/powerpoint/2010/main" val="115426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this project, when we use the term “natural infrastructure,” we’re referring to both blue and green infrastructure, including natural features such as tidal wetlands and marshes, vegetated buffers, oyster reefs, SAV, Bay islands, beaches, and dunes. All of these features provide coastal resiliency benefits to human communities. This diagram is from an Army Corps report that outlines some of the benefits that these features provide to nearby human communities – for example, wave attenuation, infiltration, and sediment stabilization. Although these natural practices provide a multitude of benefits beyond risk-reduction (i.e. habitat and water quality), for this Assessment we are qualitatively evaluating their benefits that relate to coastal community risk reduction.</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C8A192-D893-434F-8D02-8F062ED07C81}" type="slidenum">
              <a:rPr lang="en-US">
                <a:latin typeface="Arial" charset="0"/>
                <a:cs typeface="Arial" charset="0"/>
              </a:rPr>
              <a:pPr/>
              <a:t>4</a:t>
            </a:fld>
            <a:endParaRPr lang="en-US">
              <a:latin typeface="Arial" charset="0"/>
              <a:cs typeface="Arial" charset="0"/>
            </a:endParaRPr>
          </a:p>
        </p:txBody>
      </p:sp>
    </p:spTree>
    <p:extLst>
      <p:ext uri="{BB962C8B-B14F-4D97-AF65-F5344CB8AC3E}">
        <p14:creationId xmlns:p14="http://schemas.microsoft.com/office/powerpoint/2010/main" val="284360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b="1" smtClean="0"/>
              <a:t>STUDY AREA. </a:t>
            </a:r>
            <a:r>
              <a:rPr lang="en-US" smtClean="0"/>
              <a:t>The study area for the Assessment includes tidal areas of Maryland’s coastal zone. For the We are including the furthest extent of a flood hazard event as identified by the SLOSH model Category 4 storm surge area. Through this approach, we are considering elevation (difference between western and eastern shores) and we are not using a static buffer from the shoreline.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C400F-0D4B-4DB3-9ABE-0657A9E866B4}" type="slidenum">
              <a:rPr lang="en-US">
                <a:latin typeface="Arial" charset="0"/>
                <a:cs typeface="Arial" charset="0"/>
              </a:rPr>
              <a:pPr/>
              <a:t>5</a:t>
            </a:fld>
            <a:endParaRPr lang="en-US">
              <a:latin typeface="Arial" charset="0"/>
              <a:cs typeface="Arial" charset="0"/>
            </a:endParaRPr>
          </a:p>
        </p:txBody>
      </p:sp>
    </p:spTree>
    <p:extLst>
      <p:ext uri="{BB962C8B-B14F-4D97-AF65-F5344CB8AC3E}">
        <p14:creationId xmlns:p14="http://schemas.microsoft.com/office/powerpoint/2010/main" val="344931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mtClean="0"/>
              <a:t>This assessment has been broken into 2 modeling efforts. First, a Natural Features Analysis to identify existing natural infrastructure and assess its value as risk-reduction techniques along the shoreline. Second, a Community Risk Analysis to identify human communities that are at-risk to coastal hazards. The results of those models will be integrated to identify conservation and restoration priorities along MD’s shoreline, where implementation will increase community resiliency. </a:t>
            </a:r>
          </a:p>
          <a:p>
            <a:pPr defTabSz="928688">
              <a:spcBef>
                <a:spcPct val="0"/>
              </a:spcBef>
            </a:pPr>
            <a:endParaRPr lang="en-US" smtClean="0"/>
          </a:p>
          <a:p>
            <a:pPr defTabSz="928688">
              <a:spcBef>
                <a:spcPct val="0"/>
              </a:spcBef>
            </a:pPr>
            <a:r>
              <a:rPr lang="en-US" smtClean="0"/>
              <a:t>To conduct these analyses, we are drawing on 2 models that were previously run at national or regional scales – the InVEST Coastal Vulnerability Model and the North Atlantic Coast Comprehensive study. We are currently altering these models to re-run them with MD-specific data at a Maryland-appropriate scale.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C69CF-1B45-44B7-973B-773D7D66DDB1}" type="slidenum">
              <a:rPr lang="en-US">
                <a:latin typeface="Arial" charset="0"/>
                <a:cs typeface="Arial" charset="0"/>
              </a:rPr>
              <a:pPr/>
              <a:t>6</a:t>
            </a:fld>
            <a:endParaRPr lang="en-US">
              <a:latin typeface="Arial" charset="0"/>
              <a:cs typeface="Arial" charset="0"/>
            </a:endParaRPr>
          </a:p>
        </p:txBody>
      </p:sp>
    </p:spTree>
    <p:extLst>
      <p:ext uri="{BB962C8B-B14F-4D97-AF65-F5344CB8AC3E}">
        <p14:creationId xmlns:p14="http://schemas.microsoft.com/office/powerpoint/2010/main" val="33114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conduct the Natural Features Analysis we are partnering with The Nature Conservancy, which offers a suite of web-based mapping tools on their Coastal Resilience website. TNC has conducted Coastal Resilience projects in 12 states and is working with MD to complete the Coastal Resiliency Assessment by March of 2016. We will be drawing on previous resilience models and mapping efforts to assess Maryland’s coastal risk and identify resiliency solutions.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7A1EAE-F592-4874-AC31-E5300BD8A7A8}" type="slidenum">
              <a:rPr lang="en-US">
                <a:latin typeface="Arial" charset="0"/>
                <a:cs typeface="Arial" charset="0"/>
              </a:rPr>
              <a:pPr/>
              <a:t>7</a:t>
            </a:fld>
            <a:endParaRPr lang="en-US">
              <a:latin typeface="Arial" charset="0"/>
              <a:cs typeface="Arial" charset="0"/>
            </a:endParaRPr>
          </a:p>
        </p:txBody>
      </p:sp>
    </p:spTree>
    <p:extLst>
      <p:ext uri="{BB962C8B-B14F-4D97-AF65-F5344CB8AC3E}">
        <p14:creationId xmlns:p14="http://schemas.microsoft.com/office/powerpoint/2010/main" val="214035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TNC has partnered previously with The Natural Capital Project to run the InVEST Coastal Vulnerability Model, which qualitatively ranks exposure along the shoreline based on a number of parameters…This model is being run for MD at a 250 meter scale (quarter kilometer). Each 250-meter shoreline segment is given a rank from 1 – 5 that corresponds to all of these parameters, with 1 indicating low exposure and 5 indicating high exposure.</a:t>
            </a:r>
          </a:p>
          <a:p>
            <a:pPr>
              <a:spcBef>
                <a:spcPct val="0"/>
              </a:spcBef>
            </a:pPr>
            <a:endParaRPr lang="en-US" smtClean="0"/>
          </a:p>
          <a:p>
            <a:pPr marL="0" lvl="1">
              <a:spcBef>
                <a:spcPct val="0"/>
              </a:spcBef>
            </a:pPr>
            <a:r>
              <a:rPr lang="en-US" smtClean="0"/>
              <a:t>For relief, SLC, Wave exposure, surge potential, and erosion, the rank is based on reclassifying the data into Quantiles. For shoreline type and habitat presence, the rank is based on shoreline conditions and how that shoreline might fair against high energy events.</a:t>
            </a:r>
          </a:p>
          <a:p>
            <a:pPr marL="0" lvl="1">
              <a:spcBef>
                <a:spcPct val="0"/>
              </a:spcBef>
            </a:pPr>
            <a:endParaRPr lang="en-US" smtClean="0"/>
          </a:p>
          <a:p>
            <a:pPr marL="0" lvl="1">
              <a:spcBef>
                <a:spcPct val="0"/>
              </a:spcBef>
            </a:pPr>
            <a:endParaRPr lang="en-US" smtClean="0"/>
          </a:p>
          <a:p>
            <a:pPr marL="0" lvl="1">
              <a:spcBef>
                <a:spcPct val="0"/>
              </a:spcBef>
            </a:pPr>
            <a:r>
              <a:rPr lang="en-US" smtClean="0"/>
              <a:t>(Mean SL Trend/MD Historical Rate) * 2100 high SLR scenario)	</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CB9C21-A04E-44B1-B18B-90E076ECB8C3}" type="slidenum">
              <a:rPr lang="en-US">
                <a:latin typeface="Arial" charset="0"/>
                <a:cs typeface="Arial" charset="0"/>
              </a:rPr>
              <a:pPr/>
              <a:t>8</a:t>
            </a:fld>
            <a:endParaRPr lang="en-US">
              <a:latin typeface="Arial" charset="0"/>
              <a:cs typeface="Arial" charset="0"/>
            </a:endParaRPr>
          </a:p>
        </p:txBody>
      </p:sp>
    </p:spTree>
    <p:extLst>
      <p:ext uri="{BB962C8B-B14F-4D97-AF65-F5344CB8AC3E}">
        <p14:creationId xmlns:p14="http://schemas.microsoft.com/office/powerpoint/2010/main" val="313249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example, this table displays a variety of MD habitat types and the relative rank provided to each habitat based its ability to provide resiliency benefits such as wave attenuation or sediment stabilization. These ranks were designated based on the national InVEST model, regional expert interviews, and a literature review conducted by The Nature Conservancy. </a:t>
            </a:r>
          </a:p>
          <a:p>
            <a:pPr>
              <a:spcBef>
                <a:spcPct val="0"/>
              </a:spcBef>
            </a:pPr>
            <a:endParaRPr lang="en-US" smtClean="0"/>
          </a:p>
          <a:p>
            <a:pPr>
              <a:spcBef>
                <a:spcPct val="0"/>
              </a:spcBef>
            </a:pPr>
            <a:r>
              <a:rPr lang="en-US" smtClean="0"/>
              <a:t>Ranking is based on the fact that fixed and stiff habitats and sand dunes are the most effective in protecting coastal communities. Flexible and seasonal habitats, such as seagrass, reduce flows when they can withstand their force, and encourage accretion of sediments. Therefore, these habitats receive a lower ranking than fixed habitats.</a:t>
            </a:r>
          </a:p>
          <a:p>
            <a:pPr>
              <a:spcBef>
                <a:spcPct val="0"/>
              </a:spcBef>
            </a:pPr>
            <a:endParaRPr lang="en-US" smtClean="0"/>
          </a:p>
          <a:p>
            <a:pPr>
              <a:spcBef>
                <a:spcPct val="0"/>
              </a:spcBef>
            </a:pPr>
            <a:r>
              <a:rPr lang="en-US" smtClean="0"/>
              <a:t>We also designated a protective distance for each of these features. For each shoreline segment, the model determines which habitats are present based on a search distance and then calculates the overall habitat score.</a:t>
            </a:r>
          </a:p>
          <a:p>
            <a:pPr>
              <a:spcBef>
                <a:spcPct val="0"/>
              </a:spcBef>
            </a:pPr>
            <a:endParaRPr lang="en-US" smtClean="0"/>
          </a:p>
          <a:p>
            <a:pPr>
              <a:spcBef>
                <a:spcPct val="0"/>
              </a:spcBef>
            </a:pPr>
            <a:r>
              <a:rPr lang="en-US" smtClean="0"/>
              <a:t>Chesapeake Bay spatial data that identifies these habitat areas, and studies that quantify the risk-reduction benefits of these features, will be vital in future iterations of this model, as we strive to make it more accurate and representative of MD’s habitats and natural processes.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89ECB1-E83D-4894-96E7-360A1C2BE6D5}" type="slidenum">
              <a:rPr lang="en-US">
                <a:latin typeface="Arial" charset="0"/>
                <a:cs typeface="Arial" charset="0"/>
              </a:rPr>
              <a:pPr/>
              <a:t>9</a:t>
            </a:fld>
            <a:endParaRPr lang="en-US">
              <a:latin typeface="Arial" charset="0"/>
              <a:cs typeface="Arial" charset="0"/>
            </a:endParaRPr>
          </a:p>
        </p:txBody>
      </p:sp>
    </p:spTree>
    <p:extLst>
      <p:ext uri="{BB962C8B-B14F-4D97-AF65-F5344CB8AC3E}">
        <p14:creationId xmlns:p14="http://schemas.microsoft.com/office/powerpoint/2010/main" val="97565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073465-501E-4F34-AD57-C35AC860F708}"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6C9C08-E7C4-4728-B383-A33F66B9F3B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4" name="Date Placeholder 3"/>
          <p:cNvSpPr>
            <a:spLocks noGrp="1"/>
          </p:cNvSpPr>
          <p:nvPr>
            <p:ph type="dt" sz="half" idx="10"/>
          </p:nvPr>
        </p:nvSpPr>
        <p:spPr/>
        <p:txBody>
          <a:bodyPr/>
          <a:lstStyle>
            <a:lvl1pPr>
              <a:defRPr/>
            </a:lvl1pPr>
          </a:lstStyle>
          <a:p>
            <a:pPr>
              <a:defRPr/>
            </a:pPr>
            <a:fld id="{B3F7B08C-5509-455D-9190-784F03D53148}"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F64849-A2E4-4BC3-AA56-455AC0F06BA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051243" cy="1143000"/>
          </a:xfrm>
        </p:spPr>
        <p:txBody>
          <a:bodyPr>
            <a:noAutofit/>
          </a:bodyPr>
          <a:lstStyle>
            <a:lvl1pPr>
              <a:defRPr sz="4400"/>
            </a:lvl1pPr>
          </a:lstStyle>
          <a:p>
            <a:r>
              <a:rPr lang="en-US" dirty="0" smtClean="0"/>
              <a:t>Click to edit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CCB866-04DD-44BA-B8B1-AEA5A33C4CEC}"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937EE9-E1E0-4F17-B255-326D659C96C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970759-9529-4AA9-B0CC-B8E56574F247}"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92BA1D-CCBD-4F51-B822-6FB72B15295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63677"/>
            <a:ext cx="7182759" cy="1143000"/>
          </a:xfrm>
        </p:spPr>
        <p:txBody>
          <a:bodyPr/>
          <a:lstStyle>
            <a:lvl1pPr algn="l">
              <a:defRPr/>
            </a:lvl1pPr>
          </a:lstStyle>
          <a:p>
            <a:r>
              <a:rPr lang="en-US" dirty="0" smtClean="0"/>
              <a:t>Click to edit</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04CE65-A7A9-4D48-8179-558A8F5A703A}"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FB4F0E-9877-450C-9FD8-E80C75595D5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7" name="Date Placeholder 3"/>
          <p:cNvSpPr>
            <a:spLocks noGrp="1"/>
          </p:cNvSpPr>
          <p:nvPr>
            <p:ph type="dt" sz="half" idx="10"/>
          </p:nvPr>
        </p:nvSpPr>
        <p:spPr/>
        <p:txBody>
          <a:bodyPr/>
          <a:lstStyle>
            <a:lvl1pPr>
              <a:defRPr/>
            </a:lvl1pPr>
          </a:lstStyle>
          <a:p>
            <a:pPr>
              <a:defRPr/>
            </a:pPr>
            <a:fld id="{87C00B30-CD24-45B6-9174-163F074B1180}" type="datetimeFigureOut">
              <a:rPr lang="en-US"/>
              <a:pPr>
                <a:defRPr/>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65D418-E4CD-40CE-AB2A-55CAA99EC2D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3" name="Date Placeholder 3"/>
          <p:cNvSpPr>
            <a:spLocks noGrp="1"/>
          </p:cNvSpPr>
          <p:nvPr>
            <p:ph type="dt" sz="half" idx="10"/>
          </p:nvPr>
        </p:nvSpPr>
        <p:spPr/>
        <p:txBody>
          <a:bodyPr/>
          <a:lstStyle>
            <a:lvl1pPr>
              <a:defRPr/>
            </a:lvl1pPr>
          </a:lstStyle>
          <a:p>
            <a:pPr>
              <a:defRPr/>
            </a:pPr>
            <a:fld id="{B80849AD-5E32-460D-B1B8-1EDC83C73FFA}" type="datetimeFigureOut">
              <a:rPr lang="en-US"/>
              <a:pPr>
                <a:defRPr/>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70CCD9-7BC5-4093-9377-E0508343D8E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EFE45B-CDB8-4915-8836-0A496D3CA09A}" type="datetimeFigureOut">
              <a:rPr lang="en-US"/>
              <a:pPr>
                <a:defRPr/>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7699B0-4CFA-494A-806B-9D393E2BC8A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726058"/>
            <a:ext cx="6815667" cy="44001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726058"/>
            <a:ext cx="4011084" cy="4400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609600" y="274638"/>
            <a:ext cx="7018363" cy="896616"/>
          </a:xfrm>
        </p:spPr>
        <p:txBody>
          <a:bodyPr/>
          <a:lstStyle>
            <a:lvl1pPr algn="l">
              <a:defRPr/>
            </a:lvl1pPr>
          </a:lstStyle>
          <a:p>
            <a:r>
              <a:rPr lang="en-US" dirty="0" smtClean="0"/>
              <a:t>Click to edit</a:t>
            </a:r>
            <a:endParaRPr lang="en-US" dirty="0"/>
          </a:p>
        </p:txBody>
      </p:sp>
      <p:sp>
        <p:nvSpPr>
          <p:cNvPr id="5" name="Date Placeholder 3"/>
          <p:cNvSpPr>
            <a:spLocks noGrp="1"/>
          </p:cNvSpPr>
          <p:nvPr>
            <p:ph type="dt" sz="half" idx="10"/>
          </p:nvPr>
        </p:nvSpPr>
        <p:spPr/>
        <p:txBody>
          <a:bodyPr/>
          <a:lstStyle>
            <a:lvl1pPr>
              <a:defRPr/>
            </a:lvl1pPr>
          </a:lstStyle>
          <a:p>
            <a:pPr>
              <a:defRPr/>
            </a:pPr>
            <a:fld id="{78CCC17D-A722-4A22-BE6A-F7B54B0D259B}"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DEF0DD-D7CA-49E9-AC7C-24BE2866BED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627427"/>
            <a:ext cx="7315200" cy="310014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3AC815-67A5-4DEC-A111-C6BBD329735A}" type="datetimeFigureOut">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395F64-BC02-4BA6-876C-7473831075D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00EF4-2DAF-43CA-868A-20F8D0099207}" type="datetimeFigureOut">
              <a:rPr lang="en-US"/>
              <a:pPr>
                <a:defRPr/>
              </a:pPr>
              <a:t>10/13/2015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anose="02040503050406030204" pitchFamily="18" charset="0"/>
                <a:cs typeface="Arial" panose="020B0604020202020204" pitchFamily="34" charset="0"/>
              </a:defRPr>
            </a:lvl1pPr>
          </a:lstStyle>
          <a:p>
            <a:pPr>
              <a:defRPr/>
            </a:pPr>
            <a:fld id="{AA4F12E1-1D4F-4D6A-8F90-93825D110A78}" type="slidenum">
              <a:rPr lang="en-US" altLang="en-US"/>
              <a:pPr>
                <a:defRPr/>
              </a:pPr>
              <a:t>‹#›</a:t>
            </a:fld>
            <a:endParaRPr lang="en-US" altLang="en-US"/>
          </a:p>
        </p:txBody>
      </p:sp>
      <p:sp>
        <p:nvSpPr>
          <p:cNvPr id="7" name="Rectangle 6"/>
          <p:cNvSpPr/>
          <p:nvPr userDrawn="1"/>
        </p:nvSpPr>
        <p:spPr>
          <a:xfrm>
            <a:off x="0" y="0"/>
            <a:ext cx="12209463" cy="14176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7" descr="DNR.png"/>
          <p:cNvPicPr>
            <a:picLocks noChangeAspect="1"/>
          </p:cNvPicPr>
          <p:nvPr userDrawn="1"/>
        </p:nvPicPr>
        <p:blipFill>
          <a:blip r:embed="rId12"/>
          <a:srcRect/>
          <a:stretch>
            <a:fillRect/>
          </a:stretch>
        </p:blipFill>
        <p:spPr bwMode="auto">
          <a:xfrm>
            <a:off x="8026400" y="292100"/>
            <a:ext cx="3727450" cy="77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49" r:id="rId10"/>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7" descr="100_1306"/>
          <p:cNvPicPr>
            <a:picLocks noChangeAspect="1" noChangeArrowheads="1"/>
          </p:cNvPicPr>
          <p:nvPr/>
        </p:nvPicPr>
        <p:blipFill>
          <a:blip r:embed="rId3"/>
          <a:srcRect/>
          <a:stretch>
            <a:fillRect/>
          </a:stretch>
        </p:blipFill>
        <p:spPr bwMode="auto">
          <a:xfrm>
            <a:off x="0" y="1425575"/>
            <a:ext cx="12192000" cy="5441950"/>
          </a:xfrm>
          <a:prstGeom prst="rect">
            <a:avLst/>
          </a:prstGeom>
          <a:noFill/>
          <a:ln w="9525">
            <a:noFill/>
            <a:miter lim="800000"/>
            <a:headEnd/>
            <a:tailEnd/>
          </a:ln>
        </p:spPr>
      </p:pic>
      <p:sp>
        <p:nvSpPr>
          <p:cNvPr id="13314" name="Title 1"/>
          <p:cNvSpPr>
            <a:spLocks noGrp="1"/>
          </p:cNvSpPr>
          <p:nvPr>
            <p:ph type="ctrTitle"/>
          </p:nvPr>
        </p:nvSpPr>
        <p:spPr>
          <a:xfrm>
            <a:off x="301625" y="1701800"/>
            <a:ext cx="8212138" cy="1101725"/>
          </a:xfrm>
        </p:spPr>
        <p:txBody>
          <a:bodyPr/>
          <a:lstStyle/>
          <a:p>
            <a:pPr algn="l" eaLnBrk="1" hangingPunct="1"/>
            <a:r>
              <a:rPr lang="en-US" sz="3600" smtClean="0"/>
              <a:t>Maryland’s Coastal Resiliency Assessment</a:t>
            </a:r>
            <a:br>
              <a:rPr lang="en-US" sz="3600" smtClean="0"/>
            </a:br>
            <a:r>
              <a:rPr lang="en-US" sz="1800" smtClean="0"/>
              <a:t> </a:t>
            </a:r>
            <a:r>
              <a:rPr lang="en-US" sz="3600" smtClean="0"/>
              <a:t/>
            </a:r>
            <a:br>
              <a:rPr lang="en-US" sz="3600" smtClean="0"/>
            </a:br>
            <a:r>
              <a:rPr lang="en-US" sz="2400" smtClean="0"/>
              <a:t>Nicole Carlozo, MD DNR</a:t>
            </a:r>
            <a:br>
              <a:rPr lang="en-US" sz="2400" smtClean="0"/>
            </a:br>
            <a:r>
              <a:rPr lang="en-US" sz="2400" smtClean="0"/>
              <a:t>October 14, 2015</a:t>
            </a:r>
          </a:p>
        </p:txBody>
      </p:sp>
      <p:sp>
        <p:nvSpPr>
          <p:cNvPr id="13315" name="Subtitle 2"/>
          <p:cNvSpPr>
            <a:spLocks noGrp="1"/>
          </p:cNvSpPr>
          <p:nvPr>
            <p:ph type="subTitle" idx="1"/>
          </p:nvPr>
        </p:nvSpPr>
        <p:spPr>
          <a:xfrm>
            <a:off x="301625" y="5870575"/>
            <a:ext cx="9504363" cy="860425"/>
          </a:xfrm>
        </p:spPr>
        <p:txBody>
          <a:bodyPr/>
          <a:lstStyle/>
          <a:p>
            <a:pPr algn="l" eaLnBrk="1" hangingPunct="1"/>
            <a:r>
              <a:rPr lang="en-US" sz="2400" smtClean="0">
                <a:solidFill>
                  <a:schemeClr val="tx1"/>
                </a:solidFill>
                <a:latin typeface="Calibri" pitchFamily="34" charset="0"/>
              </a:rPr>
              <a:t>Re: Applying landscape-level tools in management and decision-making</a:t>
            </a:r>
          </a:p>
          <a:p>
            <a:pPr algn="l" eaLnBrk="1" hangingPunct="1"/>
            <a:r>
              <a:rPr lang="en-US" sz="2400" smtClean="0">
                <a:solidFill>
                  <a:schemeClr val="tx1"/>
                </a:solidFill>
                <a:latin typeface="Calibri" pitchFamily="34" charset="0"/>
              </a:rPr>
              <a:t>Habitat Goal Implementation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161925"/>
            <a:ext cx="7978775" cy="1255713"/>
          </a:xfrm>
        </p:spPr>
        <p:txBody>
          <a:bodyPr/>
          <a:lstStyle/>
          <a:p>
            <a:pPr eaLnBrk="1" hangingPunct="1"/>
            <a:r>
              <a:rPr lang="en-US" smtClean="0"/>
              <a:t>Relative Ranking</a:t>
            </a:r>
          </a:p>
        </p:txBody>
      </p:sp>
      <p:sp>
        <p:nvSpPr>
          <p:cNvPr id="31746" name="Content Placeholder 2"/>
          <p:cNvSpPr>
            <a:spLocks noGrp="1"/>
          </p:cNvSpPr>
          <p:nvPr>
            <p:ph idx="1"/>
          </p:nvPr>
        </p:nvSpPr>
        <p:spPr>
          <a:xfrm>
            <a:off x="309563" y="1600200"/>
            <a:ext cx="11577637" cy="4962525"/>
          </a:xfrm>
        </p:spPr>
        <p:txBody>
          <a:bodyPr/>
          <a:lstStyle/>
          <a:p>
            <a:pPr marL="0" indent="0" eaLnBrk="1" hangingPunct="1">
              <a:buFont typeface="Arial" charset="0"/>
              <a:buNone/>
            </a:pPr>
            <a:r>
              <a:rPr lang="en-US" smtClean="0"/>
              <a:t>Exposure Index:</a:t>
            </a:r>
          </a:p>
          <a:p>
            <a:pPr marL="0" indent="0" eaLnBrk="1" hangingPunct="1">
              <a:buFont typeface="Arial" charset="0"/>
              <a:buNone/>
            </a:pPr>
            <a:r>
              <a:rPr lang="en-US" smtClean="0"/>
              <a:t>	</a:t>
            </a:r>
          </a:p>
          <a:p>
            <a:pPr marL="0" indent="0" eaLnBrk="1" hangingPunct="1">
              <a:buFont typeface="Arial" charset="0"/>
              <a:buNone/>
            </a:pPr>
            <a:r>
              <a:rPr lang="en-US" smtClean="0"/>
              <a:t/>
            </a:r>
            <a:br>
              <a:rPr lang="en-US" smtClean="0"/>
            </a:br>
            <a:endParaRPr lang="en-US" smtClean="0"/>
          </a:p>
          <a:p>
            <a:pPr marL="0" indent="0" eaLnBrk="1" hangingPunct="1">
              <a:buFont typeface="Arial" charset="0"/>
              <a:buNone/>
            </a:pPr>
            <a:r>
              <a:rPr lang="en-US" smtClean="0"/>
              <a:t>[(Rank</a:t>
            </a:r>
            <a:r>
              <a:rPr lang="en-US" baseline="-25000" smtClean="0"/>
              <a:t>Geomorphology</a:t>
            </a:r>
            <a:r>
              <a:rPr lang="en-US" smtClean="0"/>
              <a:t>)(R</a:t>
            </a:r>
            <a:r>
              <a:rPr lang="en-US" baseline="-25000" smtClean="0"/>
              <a:t>Relief</a:t>
            </a:r>
            <a:r>
              <a:rPr lang="en-US" smtClean="0"/>
              <a:t>)(R</a:t>
            </a:r>
            <a:r>
              <a:rPr lang="en-US" baseline="-25000" smtClean="0"/>
              <a:t>Habitat</a:t>
            </a:r>
            <a:r>
              <a:rPr lang="en-US" smtClean="0"/>
              <a:t>)(R</a:t>
            </a:r>
            <a:r>
              <a:rPr lang="en-US" baseline="-25000" smtClean="0"/>
              <a:t>SLR</a:t>
            </a:r>
            <a:r>
              <a:rPr lang="en-US" smtClean="0"/>
              <a:t>)(R</a:t>
            </a:r>
            <a:r>
              <a:rPr lang="en-US" baseline="-25000" smtClean="0"/>
              <a:t>Wave</a:t>
            </a:r>
            <a:r>
              <a:rPr lang="en-US" smtClean="0"/>
              <a:t>)(R</a:t>
            </a:r>
            <a:r>
              <a:rPr lang="en-US" baseline="-25000" smtClean="0"/>
              <a:t>Surge</a:t>
            </a:r>
            <a:r>
              <a:rPr lang="en-US" smtClean="0"/>
              <a:t>)(R</a:t>
            </a:r>
            <a:r>
              <a:rPr lang="en-US" baseline="-25000" smtClean="0"/>
              <a:t>Erosion</a:t>
            </a:r>
            <a:r>
              <a:rPr lang="en-US" smtClean="0"/>
              <a:t>)]</a:t>
            </a:r>
            <a:r>
              <a:rPr lang="en-US" baseline="30000" smtClean="0"/>
              <a:t>1/7</a:t>
            </a:r>
          </a:p>
          <a:p>
            <a:pPr marL="0" indent="0" eaLnBrk="1" hangingPunct="1">
              <a:buFont typeface="Arial" charset="0"/>
              <a:buNone/>
            </a:pPr>
            <a:endParaRPr lang="en-US" baseline="30000" smtClean="0"/>
          </a:p>
          <a:p>
            <a:pPr marL="0" indent="0" eaLnBrk="1" hangingPunct="1">
              <a:buFont typeface="Arial" charset="0"/>
              <a:buNone/>
            </a:pPr>
            <a:r>
              <a:rPr lang="en-US" sz="3600" smtClean="0"/>
              <a:t>What if habitats were lost?</a:t>
            </a:r>
          </a:p>
          <a:p>
            <a:pPr marL="0" indent="0" eaLnBrk="1" hangingPunct="1">
              <a:buFont typeface="Arial" charset="0"/>
              <a:buNone/>
            </a:pPr>
            <a:r>
              <a:rPr lang="en-US" sz="3600" smtClean="0"/>
              <a:t>	R</a:t>
            </a:r>
            <a:r>
              <a:rPr lang="en-US" sz="3600" baseline="-25000" smtClean="0"/>
              <a:t>Habitat</a:t>
            </a:r>
            <a:r>
              <a:rPr lang="en-US" sz="3600" smtClean="0"/>
              <a:t> = 5 (high exposure) for all shoreline segments</a:t>
            </a:r>
          </a:p>
          <a:p>
            <a:pPr marL="0" indent="0" eaLnBrk="1" hangingPunct="1">
              <a:buFont typeface="Arial" charset="0"/>
              <a:buNone/>
            </a:pPr>
            <a:endParaRPr lang="en-US" smtClean="0"/>
          </a:p>
        </p:txBody>
      </p:sp>
      <p:pic>
        <p:nvPicPr>
          <p:cNvPr id="31747" name="Picture 3"/>
          <p:cNvPicPr>
            <a:picLocks noChangeAspect="1"/>
          </p:cNvPicPr>
          <p:nvPr/>
        </p:nvPicPr>
        <p:blipFill>
          <a:blip r:embed="rId3"/>
          <a:srcRect/>
          <a:stretch>
            <a:fillRect/>
          </a:stretch>
        </p:blipFill>
        <p:spPr bwMode="auto">
          <a:xfrm>
            <a:off x="4365625" y="1773238"/>
            <a:ext cx="3997325" cy="193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09600" y="161925"/>
            <a:ext cx="7051675" cy="1255713"/>
          </a:xfrm>
        </p:spPr>
        <p:txBody>
          <a:bodyPr/>
          <a:lstStyle/>
          <a:p>
            <a:pPr eaLnBrk="1" hangingPunct="1"/>
            <a:r>
              <a:rPr lang="en-US" smtClean="0"/>
              <a:t>Interpreting Results</a:t>
            </a:r>
          </a:p>
        </p:txBody>
      </p:sp>
      <p:pic>
        <p:nvPicPr>
          <p:cNvPr id="33794" name="Picture 2"/>
          <p:cNvPicPr>
            <a:picLocks noChangeAspect="1"/>
          </p:cNvPicPr>
          <p:nvPr/>
        </p:nvPicPr>
        <p:blipFill>
          <a:blip r:embed="rId3"/>
          <a:srcRect/>
          <a:stretch>
            <a:fillRect/>
          </a:stretch>
        </p:blipFill>
        <p:spPr bwMode="auto">
          <a:xfrm>
            <a:off x="630238" y="1600200"/>
            <a:ext cx="4027487" cy="5211763"/>
          </a:xfrm>
          <a:prstGeom prst="rect">
            <a:avLst/>
          </a:prstGeom>
          <a:noFill/>
          <a:ln w="9525">
            <a:solidFill>
              <a:srgbClr val="000000"/>
            </a:solidFill>
            <a:miter lim="800000"/>
            <a:headEnd/>
            <a:tailEnd/>
          </a:ln>
        </p:spPr>
      </p:pic>
      <p:pic>
        <p:nvPicPr>
          <p:cNvPr id="33795" name="Picture 14"/>
          <p:cNvPicPr>
            <a:picLocks noChangeAspect="1"/>
          </p:cNvPicPr>
          <p:nvPr/>
        </p:nvPicPr>
        <p:blipFill>
          <a:blip r:embed="rId4"/>
          <a:srcRect/>
          <a:stretch>
            <a:fillRect/>
          </a:stretch>
        </p:blipFill>
        <p:spPr bwMode="auto">
          <a:xfrm>
            <a:off x="5153025" y="1627188"/>
            <a:ext cx="4027488" cy="5211762"/>
          </a:xfrm>
          <a:prstGeom prst="rect">
            <a:avLst/>
          </a:prstGeom>
          <a:noFill/>
          <a:ln w="9525">
            <a:solidFill>
              <a:srgbClr val="000000"/>
            </a:solidFill>
            <a:miter lim="800000"/>
            <a:headEnd/>
            <a:tailEnd/>
          </a:ln>
        </p:spPr>
      </p:pic>
      <p:pic>
        <p:nvPicPr>
          <p:cNvPr id="33796" name="Picture 11"/>
          <p:cNvPicPr>
            <a:picLocks noChangeAspect="1" noChangeArrowheads="1"/>
          </p:cNvPicPr>
          <p:nvPr/>
        </p:nvPicPr>
        <p:blipFill>
          <a:blip r:embed="rId5"/>
          <a:srcRect/>
          <a:stretch>
            <a:fillRect/>
          </a:stretch>
        </p:blipFill>
        <p:spPr bwMode="auto">
          <a:xfrm>
            <a:off x="9180513" y="5383213"/>
            <a:ext cx="2235200" cy="1265237"/>
          </a:xfrm>
          <a:prstGeom prst="rect">
            <a:avLst/>
          </a:prstGeom>
          <a:noFill/>
          <a:ln w="9525">
            <a:noFill/>
            <a:miter lim="800000"/>
            <a:headEnd/>
            <a:tailEnd/>
          </a:ln>
        </p:spPr>
      </p:pic>
      <p:sp>
        <p:nvSpPr>
          <p:cNvPr id="33797" name="TextBox 6"/>
          <p:cNvSpPr txBox="1">
            <a:spLocks noChangeArrowheads="1"/>
          </p:cNvSpPr>
          <p:nvPr/>
        </p:nvSpPr>
        <p:spPr bwMode="auto">
          <a:xfrm>
            <a:off x="688975" y="1627188"/>
            <a:ext cx="1668463" cy="460375"/>
          </a:xfrm>
          <a:prstGeom prst="rect">
            <a:avLst/>
          </a:prstGeom>
          <a:noFill/>
          <a:ln w="9525">
            <a:noFill/>
            <a:miter lim="800000"/>
            <a:headEnd/>
            <a:tailEnd/>
          </a:ln>
        </p:spPr>
        <p:txBody>
          <a:bodyPr wrap="none">
            <a:spAutoFit/>
          </a:bodyPr>
          <a:lstStyle/>
          <a:p>
            <a:r>
              <a:rPr lang="en-US" sz="2400" b="1"/>
              <a:t>Initial Run</a:t>
            </a:r>
          </a:p>
        </p:txBody>
      </p:sp>
      <p:sp>
        <p:nvSpPr>
          <p:cNvPr id="33798" name="TextBox 7"/>
          <p:cNvSpPr txBox="1">
            <a:spLocks noChangeArrowheads="1"/>
          </p:cNvSpPr>
          <p:nvPr/>
        </p:nvSpPr>
        <p:spPr bwMode="auto">
          <a:xfrm>
            <a:off x="5153025" y="1627188"/>
            <a:ext cx="2133600" cy="460375"/>
          </a:xfrm>
          <a:prstGeom prst="rect">
            <a:avLst/>
          </a:prstGeom>
          <a:noFill/>
          <a:ln w="9525">
            <a:noFill/>
            <a:miter lim="800000"/>
            <a:headEnd/>
            <a:tailEnd/>
          </a:ln>
        </p:spPr>
        <p:txBody>
          <a:bodyPr wrap="none">
            <a:spAutoFit/>
          </a:bodyPr>
          <a:lstStyle/>
          <a:p>
            <a:r>
              <a:rPr lang="en-US" sz="2400" b="1"/>
              <a:t>Habitats Lost</a:t>
            </a:r>
          </a:p>
        </p:txBody>
      </p:sp>
      <p:sp>
        <p:nvSpPr>
          <p:cNvPr id="10" name="TextBox 9"/>
          <p:cNvSpPr txBox="1"/>
          <p:nvPr/>
        </p:nvSpPr>
        <p:spPr>
          <a:xfrm rot="20308299">
            <a:off x="4371975" y="6007100"/>
            <a:ext cx="1316038" cy="584200"/>
          </a:xfrm>
          <a:prstGeom prst="rect">
            <a:avLst/>
          </a:prstGeom>
          <a:noFill/>
        </p:spPr>
        <p:txBody>
          <a:bodyPr wrap="none">
            <a:spAutoFit/>
          </a:bodyPr>
          <a:lstStyle/>
          <a:p>
            <a:pPr>
              <a:defRPr/>
            </a:pPr>
            <a:r>
              <a:rPr lang="en-US" sz="3200" b="1" dirty="0">
                <a:latin typeface="+mj-lt"/>
                <a:cs typeface="Arial" panose="020B0604020202020204" pitchFamily="34" charset="0"/>
              </a:rPr>
              <a:t>DRAFT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09600" y="274638"/>
            <a:ext cx="7051675" cy="1143000"/>
          </a:xfrm>
        </p:spPr>
        <p:txBody>
          <a:bodyPr/>
          <a:lstStyle/>
          <a:p>
            <a:pPr eaLnBrk="1" hangingPunct="1"/>
            <a:endParaRPr lang="en-US" smtClean="0"/>
          </a:p>
        </p:txBody>
      </p:sp>
      <p:sp>
        <p:nvSpPr>
          <p:cNvPr id="3" name="Content Placeholder 2"/>
          <p:cNvSpPr>
            <a:spLocks noGrp="1"/>
          </p:cNvSpPr>
          <p:nvPr>
            <p:ph idx="1"/>
          </p:nvPr>
        </p:nvSpPr>
        <p:spPr>
          <a:xfrm>
            <a:off x="6548438" y="1600200"/>
            <a:ext cx="5033962" cy="4525963"/>
          </a:xfrm>
        </p:spPr>
        <p:txBody>
          <a:bodyPr/>
          <a:lstStyle/>
          <a:p>
            <a:pPr eaLnBrk="1" hangingPunct="1">
              <a:buFont typeface="Arial" panose="020B0604020202020204" pitchFamily="34" charset="0"/>
              <a:buChar char="•"/>
              <a:defRPr/>
            </a:pPr>
            <a:r>
              <a:rPr lang="en-US" dirty="0" smtClean="0">
                <a:latin typeface="+mj-lt"/>
              </a:rPr>
              <a:t>Initial Results:</a:t>
            </a:r>
          </a:p>
          <a:p>
            <a:pPr lvl="1" eaLnBrk="1" hangingPunct="1">
              <a:spcBef>
                <a:spcPct val="0"/>
              </a:spcBef>
              <a:buFont typeface="Arial" panose="020B0604020202020204" pitchFamily="34" charset="0"/>
              <a:buChar char="–"/>
              <a:defRPr/>
            </a:pPr>
            <a:r>
              <a:rPr lang="en-US" altLang="en-US" dirty="0">
                <a:solidFill>
                  <a:srgbClr val="000000"/>
                </a:solidFill>
                <a:latin typeface="+mj-lt"/>
              </a:rPr>
              <a:t>14,328 shoreline segments total</a:t>
            </a:r>
          </a:p>
          <a:p>
            <a:pPr lvl="1" eaLnBrk="1" hangingPunct="1">
              <a:spcBef>
                <a:spcPct val="0"/>
              </a:spcBef>
              <a:buFont typeface="Arial" panose="020B0604020202020204" pitchFamily="34" charset="0"/>
              <a:buChar char="–"/>
              <a:defRPr/>
            </a:pPr>
            <a:r>
              <a:rPr lang="en-US" altLang="en-US" dirty="0">
                <a:solidFill>
                  <a:srgbClr val="000000"/>
                </a:solidFill>
                <a:latin typeface="+mj-lt"/>
              </a:rPr>
              <a:t>13,541 where habitats reduce hazards</a:t>
            </a:r>
          </a:p>
          <a:p>
            <a:pPr eaLnBrk="1" hangingPunct="1">
              <a:spcBef>
                <a:spcPct val="0"/>
              </a:spcBef>
              <a:buFont typeface="Arial" panose="020B0604020202020204" pitchFamily="34" charset="0"/>
              <a:buChar char="•"/>
              <a:defRPr/>
            </a:pPr>
            <a:r>
              <a:rPr lang="en-US" altLang="en-US" dirty="0">
                <a:solidFill>
                  <a:srgbClr val="000000"/>
                </a:solidFill>
                <a:latin typeface="+mj-lt"/>
              </a:rPr>
              <a:t>Hazard Reduction (relative values)</a:t>
            </a:r>
          </a:p>
          <a:p>
            <a:pPr lvl="1" eaLnBrk="1" hangingPunct="1">
              <a:spcBef>
                <a:spcPct val="0"/>
              </a:spcBef>
              <a:buFont typeface="Arial" panose="020B0604020202020204" pitchFamily="34" charset="0"/>
              <a:buChar char="–"/>
              <a:defRPr/>
            </a:pPr>
            <a:r>
              <a:rPr lang="en-US" altLang="en-US" dirty="0">
                <a:solidFill>
                  <a:srgbClr val="000000"/>
                </a:solidFill>
                <a:latin typeface="+mj-lt"/>
              </a:rPr>
              <a:t>0-2.6 low (bottom 25%)</a:t>
            </a:r>
          </a:p>
          <a:p>
            <a:pPr lvl="1" eaLnBrk="1" hangingPunct="1">
              <a:spcBef>
                <a:spcPct val="0"/>
              </a:spcBef>
              <a:buFont typeface="Arial" panose="020B0604020202020204" pitchFamily="34" charset="0"/>
              <a:buChar char="–"/>
              <a:defRPr/>
            </a:pPr>
            <a:r>
              <a:rPr lang="en-US" altLang="en-US" dirty="0">
                <a:solidFill>
                  <a:srgbClr val="000000"/>
                </a:solidFill>
                <a:latin typeface="+mj-lt"/>
              </a:rPr>
              <a:t>2.6-3.5 moderate (central 50%)</a:t>
            </a:r>
          </a:p>
          <a:p>
            <a:pPr lvl="1" eaLnBrk="1" hangingPunct="1">
              <a:spcBef>
                <a:spcPct val="0"/>
              </a:spcBef>
              <a:buFont typeface="Arial" panose="020B0604020202020204" pitchFamily="34" charset="0"/>
              <a:buChar char="–"/>
              <a:defRPr/>
            </a:pPr>
            <a:r>
              <a:rPr lang="en-US" altLang="en-US" dirty="0">
                <a:solidFill>
                  <a:srgbClr val="000000"/>
                </a:solidFill>
                <a:latin typeface="+mj-lt"/>
              </a:rPr>
              <a:t>&gt;3.5 high (upper 25%)</a:t>
            </a:r>
          </a:p>
          <a:p>
            <a:pPr eaLnBrk="1" hangingPunct="1">
              <a:buFont typeface="Arial" panose="020B0604020202020204" pitchFamily="34" charset="0"/>
              <a:buChar char="•"/>
              <a:defRPr/>
            </a:pPr>
            <a:endParaRPr lang="en-US" dirty="0">
              <a:latin typeface="+mj-lt"/>
            </a:endParaRPr>
          </a:p>
        </p:txBody>
      </p:sp>
      <p:pic>
        <p:nvPicPr>
          <p:cNvPr id="35843" name="Picture 6"/>
          <p:cNvPicPr>
            <a:picLocks noChangeAspect="1"/>
          </p:cNvPicPr>
          <p:nvPr/>
        </p:nvPicPr>
        <p:blipFill>
          <a:blip r:embed="rId3"/>
          <a:srcRect/>
          <a:stretch>
            <a:fillRect/>
          </a:stretch>
        </p:blipFill>
        <p:spPr bwMode="auto">
          <a:xfrm>
            <a:off x="771525" y="88900"/>
            <a:ext cx="5230813" cy="6769100"/>
          </a:xfrm>
          <a:prstGeom prst="rect">
            <a:avLst/>
          </a:prstGeom>
          <a:noFill/>
          <a:ln w="9525">
            <a:solidFill>
              <a:srgbClr val="000000"/>
            </a:solidFill>
            <a:miter lim="800000"/>
            <a:headEnd/>
            <a:tailEnd/>
          </a:ln>
        </p:spPr>
      </p:pic>
      <p:pic>
        <p:nvPicPr>
          <p:cNvPr id="35844" name="Picture 4"/>
          <p:cNvPicPr>
            <a:picLocks noChangeAspect="1" noChangeArrowheads="1"/>
          </p:cNvPicPr>
          <p:nvPr/>
        </p:nvPicPr>
        <p:blipFill>
          <a:blip r:embed="rId4"/>
          <a:srcRect t="22331"/>
          <a:stretch>
            <a:fillRect/>
          </a:stretch>
        </p:blipFill>
        <p:spPr bwMode="auto">
          <a:xfrm>
            <a:off x="817563" y="5399088"/>
            <a:ext cx="2570162" cy="1454150"/>
          </a:xfrm>
          <a:prstGeom prst="rect">
            <a:avLst/>
          </a:prstGeom>
          <a:noFill/>
          <a:ln w="9525">
            <a:noFill/>
            <a:miter lim="800000"/>
            <a:headEnd/>
            <a:tailEnd/>
          </a:ln>
        </p:spPr>
      </p:pic>
      <p:sp>
        <p:nvSpPr>
          <p:cNvPr id="6" name="TextBox 5"/>
          <p:cNvSpPr txBox="1"/>
          <p:nvPr/>
        </p:nvSpPr>
        <p:spPr>
          <a:xfrm rot="20308299">
            <a:off x="833438" y="220663"/>
            <a:ext cx="1314450" cy="584200"/>
          </a:xfrm>
          <a:prstGeom prst="rect">
            <a:avLst/>
          </a:prstGeom>
          <a:noFill/>
        </p:spPr>
        <p:txBody>
          <a:bodyPr wrap="none">
            <a:spAutoFit/>
          </a:bodyPr>
          <a:lstStyle/>
          <a:p>
            <a:pPr>
              <a:defRPr/>
            </a:pPr>
            <a:r>
              <a:rPr lang="en-US" sz="3200" b="1" dirty="0">
                <a:latin typeface="+mj-lt"/>
                <a:cs typeface="Arial" panose="020B0604020202020204" pitchFamily="34" charset="0"/>
              </a:rPr>
              <a:t>DRAFT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0"/>
            <a:ext cx="7972425" cy="1417638"/>
          </a:xfrm>
        </p:spPr>
        <p:txBody>
          <a:bodyPr/>
          <a:lstStyle/>
          <a:p>
            <a:pPr eaLnBrk="1" hangingPunct="1"/>
            <a:r>
              <a:rPr lang="en-US" smtClean="0"/>
              <a:t>Model Development</a:t>
            </a:r>
          </a:p>
        </p:txBody>
      </p:sp>
      <p:sp>
        <p:nvSpPr>
          <p:cNvPr id="3" name="Content Placeholder 2"/>
          <p:cNvSpPr>
            <a:spLocks noGrp="1"/>
          </p:cNvSpPr>
          <p:nvPr>
            <p:ph idx="1"/>
          </p:nvPr>
        </p:nvSpPr>
        <p:spPr>
          <a:xfrm>
            <a:off x="650875" y="1809750"/>
            <a:ext cx="10931525" cy="4532313"/>
          </a:xfrm>
        </p:spPr>
        <p:txBody>
          <a:bodyPr/>
          <a:lstStyle/>
          <a:p>
            <a:pPr eaLnBrk="1" hangingPunct="1">
              <a:buFont typeface="Wingdings" panose="05000000000000000000" pitchFamily="2" charset="2"/>
              <a:buChar char="ü"/>
              <a:defRPr/>
            </a:pPr>
            <a:r>
              <a:rPr lang="en-US" sz="2800" b="1" dirty="0" smtClean="0">
                <a:latin typeface="Calibri" panose="020F0502020204030204" pitchFamily="34" charset="0"/>
              </a:rPr>
              <a:t>Natural Features Analysis</a:t>
            </a:r>
          </a:p>
          <a:p>
            <a:pPr marL="914400" lvl="1" indent="-514350" eaLnBrk="1" hangingPunct="1">
              <a:buFont typeface="Wingdings" panose="05000000000000000000" pitchFamily="2" charset="2"/>
              <a:buChar char="ü"/>
              <a:defRPr/>
            </a:pPr>
            <a:r>
              <a:rPr lang="en-US" sz="2400" dirty="0" smtClean="0">
                <a:latin typeface="Calibri" panose="020F0502020204030204" pitchFamily="34" charset="0"/>
              </a:rPr>
              <a:t>Identify </a:t>
            </a:r>
            <a:r>
              <a:rPr lang="en-US" sz="2400" dirty="0">
                <a:latin typeface="Calibri" panose="020F0502020204030204" pitchFamily="34" charset="0"/>
              </a:rPr>
              <a:t>natural infrastructure and assess value as risk-reduction </a:t>
            </a:r>
            <a:r>
              <a:rPr lang="en-US" sz="2400" dirty="0" smtClean="0">
                <a:latin typeface="Calibri" panose="020F0502020204030204" pitchFamily="34" charset="0"/>
              </a:rPr>
              <a:t>techniques</a:t>
            </a:r>
          </a:p>
          <a:p>
            <a:pPr marL="914400" lvl="1" indent="-514350" eaLnBrk="1" hangingPunct="1">
              <a:buFont typeface="Wingdings" panose="05000000000000000000" pitchFamily="2" charset="2"/>
              <a:buChar char="ü"/>
              <a:defRPr/>
            </a:pPr>
            <a:r>
              <a:rPr lang="en-US" sz="2400" dirty="0" smtClean="0">
                <a:latin typeface="Calibri" panose="020F0502020204030204" pitchFamily="34" charset="0"/>
              </a:rPr>
              <a:t>National Model: </a:t>
            </a:r>
            <a:r>
              <a:rPr lang="en-US" sz="2400" dirty="0" err="1" smtClean="0">
                <a:latin typeface="Calibri" panose="020F0502020204030204" pitchFamily="34" charset="0"/>
              </a:rPr>
              <a:t>InVEST</a:t>
            </a:r>
            <a:r>
              <a:rPr lang="en-US" sz="2400" dirty="0" smtClean="0">
                <a:latin typeface="Calibri" panose="020F0502020204030204" pitchFamily="34" charset="0"/>
              </a:rPr>
              <a:t> Coastal Vulnerability Model</a:t>
            </a:r>
          </a:p>
          <a:p>
            <a:pPr marL="914400" lvl="1" indent="-514350" eaLnBrk="1" hangingPunct="1">
              <a:buFont typeface="Wingdings" panose="05000000000000000000" pitchFamily="2" charset="2"/>
              <a:buChar char="ü"/>
              <a:defRPr/>
            </a:pPr>
            <a:endParaRPr lang="en-US" sz="2400" dirty="0" smtClean="0">
              <a:latin typeface="Calibri" panose="020F0502020204030204" pitchFamily="34" charset="0"/>
            </a:endParaRPr>
          </a:p>
          <a:p>
            <a:pPr marL="514350" indent="-514350" eaLnBrk="1" hangingPunct="1">
              <a:buFont typeface="+mj-lt"/>
              <a:buAutoNum type="arabicPeriod" startAt="2"/>
              <a:defRPr/>
            </a:pPr>
            <a:r>
              <a:rPr lang="en-US" sz="2800" b="1" dirty="0" smtClean="0">
                <a:latin typeface="Calibri" panose="020F0502020204030204" pitchFamily="34" charset="0"/>
              </a:rPr>
              <a:t>Community Risk Analysis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Identify </a:t>
            </a:r>
            <a:r>
              <a:rPr lang="en-US" sz="2400" dirty="0">
                <a:latin typeface="Calibri" panose="020F0502020204030204" pitchFamily="34" charset="0"/>
              </a:rPr>
              <a:t>communities that are at-risk to coastal </a:t>
            </a:r>
            <a:r>
              <a:rPr lang="en-US" sz="2400" dirty="0" smtClean="0">
                <a:latin typeface="Calibri" panose="020F0502020204030204" pitchFamily="34" charset="0"/>
              </a:rPr>
              <a:t>hazards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Regional Model: North Atlantic Coast Comprehensive Study</a:t>
            </a:r>
          </a:p>
          <a:p>
            <a:pPr marL="0" indent="0" eaLnBrk="1" hangingPunct="1">
              <a:buFont typeface="Arial" panose="020B0604020202020204" pitchFamily="34" charset="0"/>
              <a:buNone/>
              <a:defRPr/>
            </a:pPr>
            <a:endParaRPr lang="en-US" sz="2800" b="1" dirty="0" smtClean="0">
              <a:latin typeface="Calibri" panose="020F0502020204030204" pitchFamily="34" charset="0"/>
            </a:endParaRPr>
          </a:p>
          <a:p>
            <a:pPr marL="0" indent="0" eaLnBrk="1" hangingPunct="1">
              <a:buFont typeface="Arial" panose="020B0604020202020204" pitchFamily="34" charset="0"/>
              <a:buNone/>
              <a:defRPr/>
            </a:pPr>
            <a:r>
              <a:rPr lang="en-US" sz="2800" b="1" dirty="0" smtClean="0">
                <a:latin typeface="Calibri" panose="020F0502020204030204" pitchFamily="34" charset="0"/>
              </a:rPr>
              <a:t>*Integrate results to identify Conservation and Restoration Priorities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177800"/>
            <a:ext cx="7983538" cy="1157288"/>
          </a:xfrm>
        </p:spPr>
        <p:txBody>
          <a:bodyPr/>
          <a:lstStyle/>
          <a:p>
            <a:pPr eaLnBrk="1" hangingPunct="1"/>
            <a:r>
              <a:rPr lang="en-US" smtClean="0"/>
              <a:t>Risk Analysis</a:t>
            </a:r>
          </a:p>
        </p:txBody>
      </p:sp>
      <p:sp>
        <p:nvSpPr>
          <p:cNvPr id="3" name="Content Placeholder 2"/>
          <p:cNvSpPr>
            <a:spLocks noGrp="1"/>
          </p:cNvSpPr>
          <p:nvPr>
            <p:ph idx="1"/>
          </p:nvPr>
        </p:nvSpPr>
        <p:spPr>
          <a:xfrm>
            <a:off x="620713" y="1619250"/>
            <a:ext cx="5792787" cy="3846513"/>
          </a:xfrm>
        </p:spPr>
        <p:txBody>
          <a:bodyPr/>
          <a:lstStyle/>
          <a:p>
            <a:pPr marL="0" indent="0" eaLnBrk="1" hangingPunct="1">
              <a:buFont typeface="Arial" panose="020B0604020202020204" pitchFamily="34" charset="0"/>
              <a:buNone/>
              <a:defRPr/>
            </a:pPr>
            <a:r>
              <a:rPr lang="en-US" dirty="0" smtClean="0">
                <a:latin typeface="Calibri" panose="020F0502020204030204" pitchFamily="34" charset="0"/>
              </a:rPr>
              <a:t>Identify </a:t>
            </a:r>
            <a:r>
              <a:rPr lang="en-US" dirty="0">
                <a:latin typeface="Calibri" panose="020F0502020204030204" pitchFamily="34" charset="0"/>
              </a:rPr>
              <a:t>communities that are at-risk to coastal </a:t>
            </a:r>
            <a:r>
              <a:rPr lang="en-US" dirty="0" smtClean="0">
                <a:latin typeface="Calibri" panose="020F0502020204030204" pitchFamily="34" charset="0"/>
              </a:rPr>
              <a:t>hazards:</a:t>
            </a:r>
          </a:p>
          <a:p>
            <a:pPr marL="0" indent="0" eaLnBrk="1" hangingPunct="1">
              <a:buFont typeface="Arial" panose="020B0604020202020204" pitchFamily="34" charset="0"/>
              <a:buNone/>
              <a:defRPr/>
            </a:pPr>
            <a:endParaRPr lang="en-US" sz="1050" dirty="0">
              <a:latin typeface="Calibri" panose="020F0502020204030204" pitchFamily="34" charset="0"/>
            </a:endParaRPr>
          </a:p>
          <a:p>
            <a:pPr lvl="1" eaLnBrk="1" hangingPunct="1">
              <a:buFont typeface="Arial" panose="020B0604020202020204" pitchFamily="34" charset="0"/>
              <a:buChar char="–"/>
              <a:defRPr/>
            </a:pPr>
            <a:r>
              <a:rPr lang="en-US" dirty="0" smtClean="0">
                <a:latin typeface="Calibri" panose="020F0502020204030204" pitchFamily="34" charset="0"/>
              </a:rPr>
              <a:t>Where are the people?</a:t>
            </a:r>
          </a:p>
          <a:p>
            <a:pPr lvl="2" eaLnBrk="1" hangingPunct="1">
              <a:buFont typeface="Arial" panose="020B0604020202020204" pitchFamily="34" charset="0"/>
              <a:buChar char="•"/>
              <a:defRPr/>
            </a:pPr>
            <a:r>
              <a:rPr lang="en-US" sz="2800" b="1" dirty="0" smtClean="0">
                <a:latin typeface="Calibri" panose="020F0502020204030204" pitchFamily="34" charset="0"/>
              </a:rPr>
              <a:t>Population Density Index</a:t>
            </a:r>
          </a:p>
          <a:p>
            <a:pPr lvl="2" eaLnBrk="1" hangingPunct="1">
              <a:buFont typeface="Arial" panose="020B0604020202020204" pitchFamily="34" charset="0"/>
              <a:buChar char="•"/>
              <a:defRPr/>
            </a:pPr>
            <a:r>
              <a:rPr lang="en-US" sz="2800" b="1" dirty="0">
                <a:latin typeface="Calibri" panose="020F0502020204030204" pitchFamily="34" charset="0"/>
              </a:rPr>
              <a:t>Social </a:t>
            </a:r>
            <a:r>
              <a:rPr lang="en-US" sz="2800" b="1" dirty="0" smtClean="0">
                <a:latin typeface="Calibri" panose="020F0502020204030204" pitchFamily="34" charset="0"/>
              </a:rPr>
              <a:t>Vulnerability Index </a:t>
            </a:r>
            <a:r>
              <a:rPr lang="en-US" sz="2800" dirty="0" smtClean="0">
                <a:latin typeface="Calibri" panose="020F0502020204030204" pitchFamily="34" charset="0"/>
              </a:rPr>
              <a:t>(Age, Income, Language Proficiency)</a:t>
            </a:r>
            <a:endParaRPr lang="en-US" sz="2800" dirty="0">
              <a:latin typeface="Calibri" panose="020F0502020204030204" pitchFamily="34" charset="0"/>
            </a:endParaRPr>
          </a:p>
          <a:p>
            <a:pPr lvl="1" eaLnBrk="1" hangingPunct="1">
              <a:buFont typeface="Arial" panose="020B0604020202020204" pitchFamily="34" charset="0"/>
              <a:buChar char="–"/>
              <a:defRPr/>
            </a:pPr>
            <a:r>
              <a:rPr lang="en-US" dirty="0" smtClean="0">
                <a:latin typeface="Calibri" panose="020F0502020204030204" pitchFamily="34" charset="0"/>
              </a:rPr>
              <a:t>Where are the probable flood events? </a:t>
            </a:r>
            <a:br>
              <a:rPr lang="en-US" dirty="0" smtClean="0">
                <a:latin typeface="Calibri" panose="020F0502020204030204" pitchFamily="34" charset="0"/>
              </a:rPr>
            </a:br>
            <a:r>
              <a:rPr lang="en-US" dirty="0" smtClean="0">
                <a:latin typeface="Calibri" panose="020F0502020204030204" pitchFamily="34" charset="0"/>
              </a:rPr>
              <a:t>(100-year, 500-year)</a:t>
            </a:r>
          </a:p>
        </p:txBody>
      </p:sp>
      <p:pic>
        <p:nvPicPr>
          <p:cNvPr id="39939" name="Picture 3"/>
          <p:cNvPicPr>
            <a:picLocks noChangeAspect="1"/>
          </p:cNvPicPr>
          <p:nvPr/>
        </p:nvPicPr>
        <p:blipFill>
          <a:blip r:embed="rId3"/>
          <a:srcRect/>
          <a:stretch>
            <a:fillRect/>
          </a:stretch>
        </p:blipFill>
        <p:spPr bwMode="auto">
          <a:xfrm>
            <a:off x="7069138" y="1614488"/>
            <a:ext cx="4876800" cy="4992687"/>
          </a:xfrm>
          <a:prstGeom prst="rect">
            <a:avLst/>
          </a:prstGeom>
          <a:noFill/>
          <a:ln w="9525">
            <a:noFill/>
            <a:miter lim="800000"/>
            <a:headEnd/>
            <a:tailEnd/>
          </a:ln>
        </p:spPr>
      </p:pic>
      <p:sp>
        <p:nvSpPr>
          <p:cNvPr id="5" name="Rounded Rectangle 4"/>
          <p:cNvSpPr/>
          <p:nvPr/>
        </p:nvSpPr>
        <p:spPr>
          <a:xfrm>
            <a:off x="4662488" y="5975350"/>
            <a:ext cx="6642100" cy="692150"/>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latin typeface="Calibri" panose="020F0502020204030204" pitchFamily="34" charset="0"/>
              </a:rPr>
              <a:t>(PDI + SVI) X (Probability of Exposure) = RISK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09600" y="0"/>
            <a:ext cx="7051675" cy="1417638"/>
          </a:xfrm>
        </p:spPr>
        <p:txBody>
          <a:bodyPr/>
          <a:lstStyle/>
          <a:p>
            <a:pPr eaLnBrk="1" hangingPunct="1"/>
            <a:r>
              <a:rPr lang="en-US" smtClean="0"/>
              <a:t>Draft Risk Areas</a:t>
            </a:r>
          </a:p>
        </p:txBody>
      </p:sp>
      <p:pic>
        <p:nvPicPr>
          <p:cNvPr id="41986" name="Content Placeholder 3"/>
          <p:cNvPicPr>
            <a:picLocks noChangeAspect="1"/>
          </p:cNvPicPr>
          <p:nvPr/>
        </p:nvPicPr>
        <p:blipFill>
          <a:blip r:embed="rId3"/>
          <a:srcRect t="7535" b="29953"/>
          <a:stretch>
            <a:fillRect/>
          </a:stretch>
        </p:blipFill>
        <p:spPr bwMode="auto">
          <a:xfrm>
            <a:off x="220663" y="1503363"/>
            <a:ext cx="6418262" cy="5192712"/>
          </a:xfrm>
          <a:prstGeom prst="rect">
            <a:avLst/>
          </a:prstGeom>
          <a:noFill/>
          <a:ln w="9525">
            <a:noFill/>
            <a:miter lim="800000"/>
            <a:headEnd/>
            <a:tailEnd/>
          </a:ln>
        </p:spPr>
      </p:pic>
      <p:pic>
        <p:nvPicPr>
          <p:cNvPr id="41987" name="Content Placeholder 3"/>
          <p:cNvPicPr>
            <a:picLocks noChangeAspect="1"/>
          </p:cNvPicPr>
          <p:nvPr/>
        </p:nvPicPr>
        <p:blipFill>
          <a:blip r:embed="rId3"/>
          <a:srcRect l="3464" t="69864" r="48389" b="11037"/>
          <a:stretch>
            <a:fillRect/>
          </a:stretch>
        </p:blipFill>
        <p:spPr bwMode="auto">
          <a:xfrm>
            <a:off x="6638925" y="4632325"/>
            <a:ext cx="3805238" cy="1954213"/>
          </a:xfrm>
          <a:prstGeom prst="rect">
            <a:avLst/>
          </a:prstGeom>
          <a:noFill/>
          <a:ln w="9525">
            <a:noFill/>
            <a:miter lim="800000"/>
            <a:headEnd/>
            <a:tailEnd/>
          </a:ln>
        </p:spPr>
      </p:pic>
      <p:sp>
        <p:nvSpPr>
          <p:cNvPr id="41988" name="Content Placeholder 5"/>
          <p:cNvSpPr>
            <a:spLocks noGrp="1"/>
          </p:cNvSpPr>
          <p:nvPr>
            <p:ph idx="1"/>
          </p:nvPr>
        </p:nvSpPr>
        <p:spPr>
          <a:xfrm>
            <a:off x="7226300" y="1971675"/>
            <a:ext cx="4356100" cy="2041525"/>
          </a:xfrm>
        </p:spPr>
        <p:txBody>
          <a:bodyPr/>
          <a:lstStyle/>
          <a:p>
            <a:pPr marL="0" indent="0" eaLnBrk="1" hangingPunct="1">
              <a:buFont typeface="Arial" charset="0"/>
              <a:buNone/>
            </a:pPr>
            <a:r>
              <a:rPr lang="en-US" smtClean="0"/>
              <a:t>Where does natural infrastructure occur in relation to vulnerable coastal communities?</a:t>
            </a:r>
          </a:p>
        </p:txBody>
      </p:sp>
      <p:sp>
        <p:nvSpPr>
          <p:cNvPr id="7" name="TextBox 6"/>
          <p:cNvSpPr txBox="1"/>
          <p:nvPr/>
        </p:nvSpPr>
        <p:spPr>
          <a:xfrm rot="20308299">
            <a:off x="404813" y="1725613"/>
            <a:ext cx="1314450" cy="584200"/>
          </a:xfrm>
          <a:prstGeom prst="rect">
            <a:avLst/>
          </a:prstGeom>
          <a:noFill/>
        </p:spPr>
        <p:txBody>
          <a:bodyPr wrap="none">
            <a:spAutoFit/>
          </a:bodyPr>
          <a:lstStyle/>
          <a:p>
            <a:pPr>
              <a:defRPr/>
            </a:pPr>
            <a:r>
              <a:rPr lang="en-US" sz="3200" b="1" dirty="0">
                <a:latin typeface="+mj-lt"/>
                <a:cs typeface="Arial" panose="020B0604020202020204" pitchFamily="34" charset="0"/>
              </a:rPr>
              <a:t>DRAFT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0" y="0"/>
            <a:ext cx="7993063" cy="1417638"/>
          </a:xfrm>
        </p:spPr>
        <p:txBody>
          <a:bodyPr/>
          <a:lstStyle/>
          <a:p>
            <a:pPr eaLnBrk="1" hangingPunct="1"/>
            <a:r>
              <a:rPr lang="en-US" smtClean="0"/>
              <a:t>Conservation Priority Areas</a:t>
            </a:r>
          </a:p>
        </p:txBody>
      </p:sp>
      <p:pic>
        <p:nvPicPr>
          <p:cNvPr id="44034" name="Picture 3"/>
          <p:cNvPicPr>
            <a:picLocks noChangeAspect="1"/>
          </p:cNvPicPr>
          <p:nvPr/>
        </p:nvPicPr>
        <p:blipFill>
          <a:blip r:embed="rId3"/>
          <a:srcRect/>
          <a:stretch>
            <a:fillRect/>
          </a:stretch>
        </p:blipFill>
        <p:spPr bwMode="auto">
          <a:xfrm>
            <a:off x="8242300" y="1595438"/>
            <a:ext cx="3748088" cy="4849812"/>
          </a:xfrm>
          <a:prstGeom prst="rect">
            <a:avLst/>
          </a:prstGeom>
          <a:noFill/>
          <a:ln w="9525">
            <a:solidFill>
              <a:schemeClr val="tx1"/>
            </a:solidFill>
            <a:miter lim="800000"/>
            <a:headEnd/>
            <a:tailEnd/>
          </a:ln>
        </p:spPr>
      </p:pic>
      <p:pic>
        <p:nvPicPr>
          <p:cNvPr id="44035" name="Content Placeholder 3"/>
          <p:cNvPicPr>
            <a:picLocks noChangeAspect="1"/>
          </p:cNvPicPr>
          <p:nvPr/>
        </p:nvPicPr>
        <p:blipFill>
          <a:blip r:embed="rId4"/>
          <a:srcRect l="10353" t="9465" r="10146" b="32298"/>
          <a:stretch>
            <a:fillRect/>
          </a:stretch>
        </p:blipFill>
        <p:spPr bwMode="auto">
          <a:xfrm>
            <a:off x="250825" y="1520825"/>
            <a:ext cx="3186113" cy="3019425"/>
          </a:xfrm>
          <a:prstGeom prst="rect">
            <a:avLst/>
          </a:prstGeom>
          <a:noFill/>
          <a:ln w="9525">
            <a:solidFill>
              <a:srgbClr val="000000"/>
            </a:solidFill>
            <a:miter lim="800000"/>
            <a:headEnd/>
            <a:tailEnd/>
          </a:ln>
        </p:spPr>
      </p:pic>
      <p:pic>
        <p:nvPicPr>
          <p:cNvPr id="44036" name="Picture 6"/>
          <p:cNvPicPr>
            <a:picLocks noChangeAspect="1"/>
          </p:cNvPicPr>
          <p:nvPr/>
        </p:nvPicPr>
        <p:blipFill>
          <a:blip r:embed="rId5"/>
          <a:srcRect l="-9386" t="12016" r="2" b="11255"/>
          <a:stretch>
            <a:fillRect/>
          </a:stretch>
        </p:blipFill>
        <p:spPr bwMode="auto">
          <a:xfrm>
            <a:off x="3954463" y="1531938"/>
            <a:ext cx="3314700" cy="3008312"/>
          </a:xfrm>
          <a:prstGeom prst="rect">
            <a:avLst/>
          </a:prstGeom>
          <a:noFill/>
          <a:ln w="9525">
            <a:solidFill>
              <a:srgbClr val="000000"/>
            </a:solidFill>
            <a:miter lim="800000"/>
            <a:headEnd/>
            <a:tailEnd/>
          </a:ln>
        </p:spPr>
      </p:pic>
      <p:sp>
        <p:nvSpPr>
          <p:cNvPr id="8" name="TextBox 7"/>
          <p:cNvSpPr txBox="1"/>
          <p:nvPr/>
        </p:nvSpPr>
        <p:spPr>
          <a:xfrm>
            <a:off x="708025" y="4540250"/>
            <a:ext cx="2344738" cy="831850"/>
          </a:xfrm>
          <a:prstGeom prst="rect">
            <a:avLst/>
          </a:prstGeom>
          <a:noFill/>
        </p:spPr>
        <p:txBody>
          <a:bodyPr>
            <a:spAutoFit/>
          </a:bodyPr>
          <a:lstStyle/>
          <a:p>
            <a:pPr algn="ctr">
              <a:defRPr/>
            </a:pPr>
            <a:r>
              <a:rPr lang="en-US" sz="2400" b="1" dirty="0">
                <a:latin typeface="+mj-lt"/>
                <a:cs typeface="Arial" panose="020B0604020202020204" pitchFamily="34" charset="0"/>
              </a:rPr>
              <a:t>Community </a:t>
            </a:r>
          </a:p>
          <a:p>
            <a:pPr algn="ctr">
              <a:defRPr/>
            </a:pPr>
            <a:r>
              <a:rPr lang="en-US" sz="2400" b="1" dirty="0">
                <a:latin typeface="+mj-lt"/>
                <a:cs typeface="Arial" panose="020B0604020202020204" pitchFamily="34" charset="0"/>
              </a:rPr>
              <a:t>Risk Analysis</a:t>
            </a:r>
          </a:p>
        </p:txBody>
      </p:sp>
      <p:sp>
        <p:nvSpPr>
          <p:cNvPr id="9" name="TextBox 8"/>
          <p:cNvSpPr txBox="1"/>
          <p:nvPr/>
        </p:nvSpPr>
        <p:spPr>
          <a:xfrm>
            <a:off x="4044950" y="4540250"/>
            <a:ext cx="3133725" cy="831850"/>
          </a:xfrm>
          <a:prstGeom prst="rect">
            <a:avLst/>
          </a:prstGeom>
          <a:noFill/>
        </p:spPr>
        <p:txBody>
          <a:bodyPr>
            <a:spAutoFit/>
          </a:bodyPr>
          <a:lstStyle/>
          <a:p>
            <a:pPr algn="ctr">
              <a:defRPr/>
            </a:pPr>
            <a:r>
              <a:rPr lang="en-US" sz="2400" b="1" dirty="0">
                <a:latin typeface="+mj-lt"/>
                <a:cs typeface="Arial" panose="020B0604020202020204" pitchFamily="34" charset="0"/>
              </a:rPr>
              <a:t>Natural Features Risk Reduction Analysis</a:t>
            </a:r>
          </a:p>
        </p:txBody>
      </p:sp>
      <p:sp>
        <p:nvSpPr>
          <p:cNvPr id="10" name="Plus 9"/>
          <p:cNvSpPr/>
          <p:nvPr/>
        </p:nvSpPr>
        <p:spPr>
          <a:xfrm>
            <a:off x="3417888" y="2768600"/>
            <a:ext cx="525462" cy="523875"/>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Equal 10"/>
          <p:cNvSpPr/>
          <p:nvPr/>
        </p:nvSpPr>
        <p:spPr>
          <a:xfrm>
            <a:off x="7389813" y="2768600"/>
            <a:ext cx="663575" cy="568325"/>
          </a:xfrm>
          <a:prstGeom prst="mathEqual">
            <a:avLst/>
          </a:prstGeom>
          <a:solidFill>
            <a:schemeClr val="tx1"/>
          </a:solidFill>
          <a:ln>
            <a:solidFill>
              <a:schemeClr val="tx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sp>
        <p:nvSpPr>
          <p:cNvPr id="12" name="TextBox 11"/>
          <p:cNvSpPr txBox="1"/>
          <p:nvPr/>
        </p:nvSpPr>
        <p:spPr>
          <a:xfrm>
            <a:off x="8489950" y="6445250"/>
            <a:ext cx="3135313" cy="461963"/>
          </a:xfrm>
          <a:prstGeom prst="rect">
            <a:avLst/>
          </a:prstGeom>
          <a:noFill/>
        </p:spPr>
        <p:txBody>
          <a:bodyPr>
            <a:spAutoFit/>
          </a:bodyPr>
          <a:lstStyle/>
          <a:p>
            <a:pPr algn="ctr">
              <a:defRPr/>
            </a:pPr>
            <a:r>
              <a:rPr lang="en-US" sz="2400" b="1" dirty="0">
                <a:latin typeface="+mj-lt"/>
                <a:cs typeface="Arial" panose="020B0604020202020204" pitchFamily="34" charset="0"/>
              </a:rPr>
              <a:t>Conservation Priorities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p:cNvPicPr>
          <p:nvPr/>
        </p:nvPicPr>
        <p:blipFill>
          <a:blip r:embed="rId3"/>
          <a:srcRect t="25322"/>
          <a:stretch>
            <a:fillRect/>
          </a:stretch>
        </p:blipFill>
        <p:spPr bwMode="auto">
          <a:xfrm>
            <a:off x="0" y="0"/>
            <a:ext cx="12192000" cy="6826250"/>
          </a:xfrm>
          <a:prstGeom prst="rect">
            <a:avLst/>
          </a:prstGeom>
          <a:noFill/>
          <a:ln w="9525">
            <a:noFill/>
            <a:miter lim="800000"/>
            <a:headEnd/>
            <a:tailEnd/>
          </a:ln>
        </p:spPr>
      </p:pic>
      <p:sp>
        <p:nvSpPr>
          <p:cNvPr id="46082" name="Content Placeholder 2"/>
          <p:cNvSpPr>
            <a:spLocks noGrp="1"/>
          </p:cNvSpPr>
          <p:nvPr>
            <p:ph idx="1"/>
          </p:nvPr>
        </p:nvSpPr>
        <p:spPr>
          <a:xfrm>
            <a:off x="609600" y="434975"/>
            <a:ext cx="10937875" cy="4525963"/>
          </a:xfrm>
        </p:spPr>
        <p:txBody>
          <a:bodyPr/>
          <a:lstStyle/>
          <a:p>
            <a:pPr marL="0" indent="0" algn="ctr" eaLnBrk="1" hangingPunct="1">
              <a:buFont typeface="Arial" charset="0"/>
              <a:buNone/>
            </a:pPr>
            <a:r>
              <a:rPr lang="en-US" smtClean="0"/>
              <a:t>Thank You!</a:t>
            </a:r>
          </a:p>
          <a:p>
            <a:pPr marL="0" indent="0" algn="ctr" eaLnBrk="1" hangingPunct="1">
              <a:buFont typeface="Arial" charset="0"/>
              <a:buNone/>
            </a:pPr>
            <a:endParaRPr lang="en-US" smtClean="0"/>
          </a:p>
          <a:p>
            <a:pPr marL="0" indent="0" algn="ctr" eaLnBrk="1" hangingPunct="1">
              <a:buFont typeface="Arial" charset="0"/>
              <a:buNone/>
            </a:pPr>
            <a:r>
              <a:rPr lang="en-US" smtClean="0"/>
              <a:t>Questions?</a:t>
            </a:r>
          </a:p>
          <a:p>
            <a:pPr marL="0" indent="0" algn="ctr" eaLnBrk="1" hangingPunct="1">
              <a:buFont typeface="Arial" charset="0"/>
              <a:buNone/>
            </a:pPr>
            <a:endParaRPr lang="en-US" smtClean="0"/>
          </a:p>
          <a:p>
            <a:pPr marL="0" indent="0" algn="ctr" eaLnBrk="1" hangingPunct="1">
              <a:buFont typeface="Arial" charset="0"/>
              <a:buNone/>
            </a:pPr>
            <a:r>
              <a:rPr lang="en-US" smtClean="0"/>
              <a:t>Nicole Carlozo, MD DNR</a:t>
            </a:r>
          </a:p>
          <a:p>
            <a:pPr marL="0" indent="0" algn="ctr" eaLnBrk="1" hangingPunct="1">
              <a:buFont typeface="Arial" charset="0"/>
              <a:buNone/>
            </a:pPr>
            <a:r>
              <a:rPr lang="en-US" smtClean="0"/>
              <a:t>nicole.carlozo@maryland.gov</a:t>
            </a:r>
          </a:p>
          <a:p>
            <a:pPr marL="0" indent="0" algn="ctr" eaLnBrk="1" hangingPunct="1">
              <a:buFont typeface="Arial" charset="0"/>
              <a:buNone/>
            </a:pPr>
            <a:endParaRPr lang="en-US" smtClean="0"/>
          </a:p>
          <a:p>
            <a:pPr marL="0" indent="0" algn="ctr" eaLnBrk="1" hangingPunct="1">
              <a:buFont typeface="Arial" charset="0"/>
              <a:buNone/>
            </a:pPr>
            <a:endParaRPr lang="en-US" smtClean="0"/>
          </a:p>
          <a:p>
            <a:pPr marL="0" indent="0" algn="ctr" eaLnBrk="1" hangingPunct="1">
              <a:buFont typeface="Arial" charset="0"/>
              <a:buNone/>
            </a:pPr>
            <a:endParaRPr lang="en-US" smtClean="0"/>
          </a:p>
          <a:p>
            <a:pPr marL="0" indent="0" algn="ctr" eaLnBrk="1" hangingPunct="1">
              <a:buFont typeface="Arial" charset="0"/>
              <a:buNone/>
            </a:pPr>
            <a:r>
              <a:rPr lang="en-US" sz="2400" smtClean="0">
                <a:solidFill>
                  <a:schemeClr val="bg1"/>
                </a:solidFill>
              </a:rPr>
              <a:t>Fact Sheet Available at: http://dnr2.maryland.gov/ccs/Documents/NF_MDResAssess_FactSheet.pdf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6"/>
          <p:cNvSpPr>
            <a:spLocks noGrp="1"/>
          </p:cNvSpPr>
          <p:nvPr>
            <p:ph type="title"/>
          </p:nvPr>
        </p:nvSpPr>
        <p:spPr>
          <a:xfrm>
            <a:off x="0" y="274638"/>
            <a:ext cx="8007350" cy="896937"/>
          </a:xfrm>
        </p:spPr>
        <p:txBody>
          <a:bodyPr/>
          <a:lstStyle/>
          <a:p>
            <a:pPr algn="ctr" eaLnBrk="1" hangingPunct="1"/>
            <a:r>
              <a:rPr lang="en-US" smtClean="0"/>
              <a:t>Coastal Resiliency Goal</a:t>
            </a:r>
          </a:p>
        </p:txBody>
      </p:sp>
      <p:sp>
        <p:nvSpPr>
          <p:cNvPr id="15362" name="Content Placeholder 2"/>
          <p:cNvSpPr>
            <a:spLocks noGrp="1"/>
          </p:cNvSpPr>
          <p:nvPr>
            <p:ph idx="4294967295"/>
          </p:nvPr>
        </p:nvSpPr>
        <p:spPr>
          <a:xfrm>
            <a:off x="609600" y="1558925"/>
            <a:ext cx="10987088" cy="1489075"/>
          </a:xfrm>
        </p:spPr>
        <p:txBody>
          <a:bodyPr/>
          <a:lstStyle/>
          <a:p>
            <a:pPr marL="0" indent="0" eaLnBrk="1" hangingPunct="1">
              <a:buFont typeface="Arial" charset="0"/>
              <a:buNone/>
            </a:pPr>
            <a:r>
              <a:rPr lang="en-US" sz="2800" smtClean="0">
                <a:latin typeface="Calibri" pitchFamily="34" charset="0"/>
              </a:rPr>
              <a:t>Evaluate the risk reduction benefits of existing natural infrastructure and establish priorities for conservation/restoration of natural features to enhance resiliency of vulnerable coastal communities.</a:t>
            </a:r>
          </a:p>
        </p:txBody>
      </p:sp>
      <p:pic>
        <p:nvPicPr>
          <p:cNvPr id="15363" name="Picture 9"/>
          <p:cNvPicPr>
            <a:picLocks noChangeAspect="1"/>
          </p:cNvPicPr>
          <p:nvPr/>
        </p:nvPicPr>
        <p:blipFill>
          <a:blip r:embed="rId3"/>
          <a:srcRect t="2255" b="24451"/>
          <a:stretch>
            <a:fillRect/>
          </a:stretch>
        </p:blipFill>
        <p:spPr bwMode="auto">
          <a:xfrm>
            <a:off x="609600" y="2922588"/>
            <a:ext cx="7440613" cy="3741737"/>
          </a:xfrm>
          <a:prstGeom prst="rect">
            <a:avLst/>
          </a:prstGeom>
          <a:noFill/>
          <a:ln w="9525">
            <a:noFill/>
            <a:miter lim="800000"/>
            <a:headEnd/>
            <a:tailEnd/>
          </a:ln>
        </p:spPr>
      </p:pic>
      <p:pic>
        <p:nvPicPr>
          <p:cNvPr id="15364" name="Picture 4"/>
          <p:cNvPicPr>
            <a:picLocks noChangeAspect="1"/>
          </p:cNvPicPr>
          <p:nvPr/>
        </p:nvPicPr>
        <p:blipFill>
          <a:blip r:embed="rId4"/>
          <a:srcRect/>
          <a:stretch>
            <a:fillRect/>
          </a:stretch>
        </p:blipFill>
        <p:spPr bwMode="auto">
          <a:xfrm>
            <a:off x="8869363" y="5559425"/>
            <a:ext cx="2879725" cy="1104900"/>
          </a:xfrm>
          <a:prstGeom prst="rect">
            <a:avLst/>
          </a:prstGeom>
          <a:noFill/>
          <a:ln w="9525">
            <a:noFill/>
            <a:miter lim="800000"/>
            <a:headEnd/>
            <a:tailEnd/>
          </a:ln>
        </p:spPr>
      </p:pic>
      <p:sp>
        <p:nvSpPr>
          <p:cNvPr id="2" name="TextBox 1"/>
          <p:cNvSpPr txBox="1"/>
          <p:nvPr/>
        </p:nvSpPr>
        <p:spPr>
          <a:xfrm>
            <a:off x="8007350" y="3592513"/>
            <a:ext cx="3806825" cy="1200150"/>
          </a:xfrm>
          <a:prstGeom prst="rect">
            <a:avLst/>
          </a:prstGeom>
          <a:noFill/>
        </p:spPr>
        <p:txBody>
          <a:bodyPr wrap="none">
            <a:spAutoFit/>
          </a:bodyPr>
          <a:lstStyle/>
          <a:p>
            <a:pPr>
              <a:defRPr/>
            </a:pPr>
            <a:r>
              <a:rPr lang="en-US" sz="3600" b="1" i="1" dirty="0">
                <a:latin typeface="+mj-lt"/>
                <a:cs typeface="Arial" panose="020B0604020202020204" pitchFamily="34" charset="0"/>
              </a:rPr>
              <a:t>FOCUS: </a:t>
            </a:r>
            <a:r>
              <a:rPr lang="en-US" sz="3600" i="1" dirty="0">
                <a:latin typeface="+mj-lt"/>
                <a:cs typeface="Arial" panose="020B0604020202020204" pitchFamily="34" charset="0"/>
              </a:rPr>
              <a:t>Protection </a:t>
            </a:r>
            <a:br>
              <a:rPr lang="en-US" sz="3600" i="1" dirty="0">
                <a:latin typeface="+mj-lt"/>
                <a:cs typeface="Arial" panose="020B0604020202020204" pitchFamily="34" charset="0"/>
              </a:rPr>
            </a:br>
            <a:r>
              <a:rPr lang="en-US" sz="3600" i="1" dirty="0">
                <a:latin typeface="+mj-lt"/>
                <a:cs typeface="Arial" panose="020B0604020202020204" pitchFamily="34" charset="0"/>
              </a:rPr>
              <a:t>Benefits to People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7939088" cy="1143000"/>
          </a:xfrm>
        </p:spPr>
        <p:txBody>
          <a:bodyPr/>
          <a:lstStyle/>
          <a:p>
            <a:pPr eaLnBrk="1" hangingPunct="1"/>
            <a:r>
              <a:rPr lang="en-US" sz="3600" smtClean="0"/>
              <a:t>Chesapeake Bay Resiliency Goal</a:t>
            </a:r>
          </a:p>
        </p:txBody>
      </p:sp>
      <p:sp>
        <p:nvSpPr>
          <p:cNvPr id="17410" name="Content Placeholder 2"/>
          <p:cNvSpPr>
            <a:spLocks noGrp="1"/>
          </p:cNvSpPr>
          <p:nvPr>
            <p:ph idx="1"/>
          </p:nvPr>
        </p:nvSpPr>
        <p:spPr>
          <a:xfrm>
            <a:off x="955675" y="1995488"/>
            <a:ext cx="10266363" cy="4530725"/>
          </a:xfrm>
        </p:spPr>
        <p:txBody>
          <a:bodyPr/>
          <a:lstStyle/>
          <a:p>
            <a:pPr marL="0" indent="0" eaLnBrk="1" hangingPunct="1">
              <a:buFont typeface="Arial" charset="0"/>
              <a:buNone/>
            </a:pPr>
            <a:r>
              <a:rPr lang="en-US" sz="2800" b="1" smtClean="0">
                <a:latin typeface="Calibri" pitchFamily="34" charset="0"/>
              </a:rPr>
              <a:t>Goal: </a:t>
            </a:r>
            <a:r>
              <a:rPr lang="en-US" sz="2800" smtClean="0">
                <a:latin typeface="Calibri" pitchFamily="34" charset="0"/>
              </a:rPr>
              <a:t>Increase the resiliency of the Chesapeake Bay watershed, including its living resources, habitats, public infrastructure and communities, to withstand adverse impacts from changing environmental and climate conditions.</a:t>
            </a:r>
          </a:p>
          <a:p>
            <a:pPr marL="0" indent="0" eaLnBrk="1" hangingPunct="1">
              <a:buFont typeface="Arial" charset="0"/>
              <a:buNone/>
            </a:pPr>
            <a:endParaRPr lang="en-US" sz="1400" smtClean="0">
              <a:latin typeface="Calibri" pitchFamily="34" charset="0"/>
            </a:endParaRPr>
          </a:p>
          <a:p>
            <a:pPr marL="0" indent="0" eaLnBrk="1" hangingPunct="1">
              <a:buFont typeface="Arial" charset="0"/>
              <a:buNone/>
            </a:pPr>
            <a:endParaRPr lang="en-US" sz="1400" smtClean="0">
              <a:latin typeface="Calibri" pitchFamily="34" charset="0"/>
            </a:endParaRPr>
          </a:p>
          <a:p>
            <a:pPr marL="0" indent="0" eaLnBrk="1" hangingPunct="1">
              <a:buFont typeface="Arial" charset="0"/>
              <a:buNone/>
            </a:pPr>
            <a:r>
              <a:rPr lang="en-US" sz="2800" b="1" smtClean="0">
                <a:latin typeface="Calibri" pitchFamily="34" charset="0"/>
              </a:rPr>
              <a:t>Adaptation Outcome: </a:t>
            </a:r>
            <a:r>
              <a:rPr lang="en-US" sz="2800" smtClean="0">
                <a:latin typeface="Calibri" pitchFamily="34" charset="0"/>
              </a:rPr>
              <a:t>Continually pursue, design, and construct restoration and protection projects to enhance the resiliency of bay and aquatic ecosystems from the impacts of coastal erosion, coastal flooding, more intense and more frequent storms and sea level rise.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09600" y="73025"/>
            <a:ext cx="7051675" cy="1344613"/>
          </a:xfrm>
        </p:spPr>
        <p:txBody>
          <a:bodyPr/>
          <a:lstStyle/>
          <a:p>
            <a:pPr eaLnBrk="1" hangingPunct="1"/>
            <a:r>
              <a:rPr lang="en-US" smtClean="0"/>
              <a:t>Defining Terms: Natural Infrastructure</a:t>
            </a:r>
          </a:p>
        </p:txBody>
      </p:sp>
      <p:pic>
        <p:nvPicPr>
          <p:cNvPr id="19458" name="Picture 3"/>
          <p:cNvPicPr>
            <a:picLocks noChangeAspect="1"/>
          </p:cNvPicPr>
          <p:nvPr/>
        </p:nvPicPr>
        <p:blipFill>
          <a:blip r:embed="rId3"/>
          <a:srcRect l="4752" t="8318" r="5545" b="34509"/>
          <a:stretch>
            <a:fillRect/>
          </a:stretch>
        </p:blipFill>
        <p:spPr bwMode="auto">
          <a:xfrm>
            <a:off x="1103313" y="1604963"/>
            <a:ext cx="9594850" cy="4549775"/>
          </a:xfrm>
          <a:prstGeom prst="rect">
            <a:avLst/>
          </a:prstGeom>
          <a:noFill/>
          <a:ln w="9525">
            <a:noFill/>
            <a:miter lim="800000"/>
            <a:headEnd/>
            <a:tailEnd/>
          </a:ln>
        </p:spPr>
      </p:pic>
      <p:sp>
        <p:nvSpPr>
          <p:cNvPr id="19459" name="TextBox 4"/>
          <p:cNvSpPr txBox="1">
            <a:spLocks noChangeArrowheads="1"/>
          </p:cNvSpPr>
          <p:nvPr/>
        </p:nvSpPr>
        <p:spPr bwMode="auto">
          <a:xfrm>
            <a:off x="1103313" y="6154738"/>
            <a:ext cx="7750175" cy="369887"/>
          </a:xfrm>
          <a:prstGeom prst="rect">
            <a:avLst/>
          </a:prstGeom>
          <a:noFill/>
          <a:ln w="9525">
            <a:noFill/>
            <a:miter lim="800000"/>
            <a:headEnd/>
            <a:tailEnd/>
          </a:ln>
        </p:spPr>
        <p:txBody>
          <a:bodyPr>
            <a:spAutoFit/>
          </a:bodyPr>
          <a:lstStyle/>
          <a:p>
            <a:r>
              <a:rPr lang="en-US"/>
              <a:t>(Figure from US Army Corps 2015, </a:t>
            </a:r>
            <a:r>
              <a:rPr lang="en-US" i="1"/>
              <a:t>Use of NNBF for Coastal Resilience</a:t>
            </a:r>
            <a:r>
              <a:rPr lang="en-US"/>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p:cNvPicPr>
            <a:picLocks noChangeAspect="1"/>
          </p:cNvPicPr>
          <p:nvPr/>
        </p:nvPicPr>
        <p:blipFill>
          <a:blip r:embed="rId3"/>
          <a:srcRect b="16403"/>
          <a:stretch>
            <a:fillRect/>
          </a:stretch>
        </p:blipFill>
        <p:spPr bwMode="auto">
          <a:xfrm>
            <a:off x="4672013" y="4899025"/>
            <a:ext cx="3106737" cy="1616075"/>
          </a:xfrm>
          <a:prstGeom prst="rect">
            <a:avLst/>
          </a:prstGeom>
          <a:noFill/>
          <a:ln w="9525">
            <a:noFill/>
            <a:miter lim="800000"/>
            <a:headEnd/>
            <a:tailEnd/>
          </a:ln>
        </p:spPr>
      </p:pic>
      <p:sp>
        <p:nvSpPr>
          <p:cNvPr id="21506" name="Title 1"/>
          <p:cNvSpPr>
            <a:spLocks noGrp="1"/>
          </p:cNvSpPr>
          <p:nvPr>
            <p:ph type="title"/>
          </p:nvPr>
        </p:nvSpPr>
        <p:spPr>
          <a:xfrm>
            <a:off x="109538" y="0"/>
            <a:ext cx="7796212" cy="1533525"/>
          </a:xfrm>
        </p:spPr>
        <p:txBody>
          <a:bodyPr/>
          <a:lstStyle/>
          <a:p>
            <a:pPr eaLnBrk="1" hangingPunct="1"/>
            <a:r>
              <a:rPr lang="en-US" smtClean="0"/>
              <a:t>Study Area</a:t>
            </a:r>
          </a:p>
        </p:txBody>
      </p:sp>
      <p:sp>
        <p:nvSpPr>
          <p:cNvPr id="8" name="Title 1"/>
          <p:cNvSpPr txBox="1">
            <a:spLocks/>
          </p:cNvSpPr>
          <p:nvPr/>
        </p:nvSpPr>
        <p:spPr>
          <a:xfrm>
            <a:off x="6238875" y="2138363"/>
            <a:ext cx="5030788" cy="1874837"/>
          </a:xfrm>
          <a:prstGeom prst="rect">
            <a:avLst/>
          </a:prstGeom>
        </p:spPr>
        <p:txBody>
          <a:bodyPr/>
          <a:lstStyle>
            <a:lvl1pPr algn="ctr" rtl="0" eaLnBrk="0" fontAlgn="base" hangingPunct="0">
              <a:spcBef>
                <a:spcPct val="0"/>
              </a:spcBef>
              <a:spcAft>
                <a:spcPct val="0"/>
              </a:spcAft>
              <a:defRPr sz="3000">
                <a:solidFill>
                  <a:schemeClr val="bg1"/>
                </a:solidFill>
                <a:latin typeface="+mj-lt"/>
                <a:ea typeface="+mj-ea"/>
                <a:cs typeface="+mj-cs"/>
              </a:defRPr>
            </a:lvl1pPr>
            <a:lvl2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2pPr>
            <a:lvl3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3pPr>
            <a:lvl4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4pPr>
            <a:lvl5pPr algn="ctr" rtl="0" eaLnBrk="0" fontAlgn="base" hangingPunct="0">
              <a:spcBef>
                <a:spcPct val="0"/>
              </a:spcBef>
              <a:spcAft>
                <a:spcPct val="0"/>
              </a:spcAft>
              <a:defRPr sz="3000">
                <a:solidFill>
                  <a:schemeClr val="bg1"/>
                </a:solidFill>
                <a:latin typeface="Garamond" pitchFamily="18" charset="0"/>
                <a:ea typeface="ＭＳ Ｐゴシック" pitchFamily="-16" charset="-128"/>
              </a:defRPr>
            </a:lvl5pPr>
            <a:lvl6pPr marL="457200" algn="ctr" rtl="0" fontAlgn="base">
              <a:spcBef>
                <a:spcPct val="0"/>
              </a:spcBef>
              <a:spcAft>
                <a:spcPct val="0"/>
              </a:spcAft>
              <a:defRPr sz="3000">
                <a:solidFill>
                  <a:schemeClr val="bg1"/>
                </a:solidFill>
                <a:latin typeface="Garamond" pitchFamily="18" charset="0"/>
                <a:ea typeface="ＭＳ Ｐゴシック" pitchFamily="-16" charset="-128"/>
              </a:defRPr>
            </a:lvl6pPr>
            <a:lvl7pPr marL="914400" algn="ctr" rtl="0" fontAlgn="base">
              <a:spcBef>
                <a:spcPct val="0"/>
              </a:spcBef>
              <a:spcAft>
                <a:spcPct val="0"/>
              </a:spcAft>
              <a:defRPr sz="3000">
                <a:solidFill>
                  <a:schemeClr val="bg1"/>
                </a:solidFill>
                <a:latin typeface="Garamond" pitchFamily="18" charset="0"/>
                <a:ea typeface="ＭＳ Ｐゴシック" pitchFamily="-16" charset="-128"/>
              </a:defRPr>
            </a:lvl7pPr>
            <a:lvl8pPr marL="1371600" algn="ctr" rtl="0" fontAlgn="base">
              <a:spcBef>
                <a:spcPct val="0"/>
              </a:spcBef>
              <a:spcAft>
                <a:spcPct val="0"/>
              </a:spcAft>
              <a:defRPr sz="3000">
                <a:solidFill>
                  <a:schemeClr val="bg1"/>
                </a:solidFill>
                <a:latin typeface="Garamond" pitchFamily="18" charset="0"/>
                <a:ea typeface="ＭＳ Ｐゴシック" pitchFamily="-16" charset="-128"/>
              </a:defRPr>
            </a:lvl8pPr>
            <a:lvl9pPr marL="1828800" algn="ctr" rtl="0" fontAlgn="base">
              <a:spcBef>
                <a:spcPct val="0"/>
              </a:spcBef>
              <a:spcAft>
                <a:spcPct val="0"/>
              </a:spcAft>
              <a:defRPr sz="3000">
                <a:solidFill>
                  <a:schemeClr val="bg1"/>
                </a:solidFill>
                <a:latin typeface="Garamond" pitchFamily="18" charset="0"/>
                <a:ea typeface="ＭＳ Ｐゴシック" pitchFamily="-16" charset="-128"/>
              </a:defRPr>
            </a:lvl9pPr>
          </a:lstStyle>
          <a:p>
            <a:pPr>
              <a:defRPr/>
            </a:pPr>
            <a:r>
              <a:rPr lang="en-US" sz="2800" kern="0" dirty="0">
                <a:solidFill>
                  <a:schemeClr val="tx1"/>
                </a:solidFill>
              </a:rPr>
              <a:t>Furthest</a:t>
            </a:r>
            <a:br>
              <a:rPr lang="en-US" sz="2800" kern="0" dirty="0">
                <a:solidFill>
                  <a:schemeClr val="tx1"/>
                </a:solidFill>
              </a:rPr>
            </a:br>
            <a:r>
              <a:rPr lang="en-US" sz="2800" kern="0" dirty="0">
                <a:solidFill>
                  <a:schemeClr val="tx1"/>
                </a:solidFill>
              </a:rPr>
              <a:t>extent of flood hazard event:</a:t>
            </a:r>
            <a:br>
              <a:rPr lang="en-US" sz="2800" kern="0" dirty="0">
                <a:solidFill>
                  <a:schemeClr val="tx1"/>
                </a:solidFill>
              </a:rPr>
            </a:br>
            <a:r>
              <a:rPr lang="en-US" sz="2800" kern="0" dirty="0">
                <a:solidFill>
                  <a:schemeClr val="tx1"/>
                </a:solidFill>
              </a:rPr>
              <a:t/>
            </a:r>
            <a:br>
              <a:rPr lang="en-US" sz="2800" kern="0" dirty="0">
                <a:solidFill>
                  <a:schemeClr val="tx1"/>
                </a:solidFill>
              </a:rPr>
            </a:br>
            <a:r>
              <a:rPr lang="en-US" sz="2800" kern="0" dirty="0">
                <a:solidFill>
                  <a:schemeClr val="tx1"/>
                </a:solidFill>
              </a:rPr>
              <a:t> Hurricane Events Category </a:t>
            </a:r>
            <a:r>
              <a:rPr lang="en-US" sz="2800" kern="0" dirty="0" smtClean="0">
                <a:solidFill>
                  <a:schemeClr val="tx1"/>
                </a:solidFill>
              </a:rPr>
              <a:t>1-4</a:t>
            </a:r>
          </a:p>
          <a:p>
            <a:pPr>
              <a:defRPr/>
            </a:pPr>
            <a:endParaRPr lang="en-US" sz="2800" kern="0" dirty="0" smtClean="0">
              <a:solidFill>
                <a:schemeClr val="tx1"/>
              </a:solidFill>
            </a:endParaRPr>
          </a:p>
          <a:p>
            <a:pPr>
              <a:defRPr/>
            </a:pPr>
            <a:r>
              <a:rPr lang="en-US" sz="2800" dirty="0">
                <a:solidFill>
                  <a:schemeClr val="tx1"/>
                </a:solidFill>
              </a:rPr>
              <a:t>Sea, Level, and Overland Surges from </a:t>
            </a:r>
            <a:r>
              <a:rPr lang="en-US" sz="2800" dirty="0" smtClean="0">
                <a:solidFill>
                  <a:schemeClr val="tx1"/>
                </a:solidFill>
              </a:rPr>
              <a:t>Hurricanes Model</a:t>
            </a:r>
            <a:endParaRPr lang="en-US" sz="2800" kern="0" dirty="0">
              <a:solidFill>
                <a:schemeClr val="tx1"/>
              </a:solidFill>
            </a:endParaRPr>
          </a:p>
        </p:txBody>
      </p:sp>
      <p:pic>
        <p:nvPicPr>
          <p:cNvPr id="21508" name="Picture 3"/>
          <p:cNvPicPr>
            <a:picLocks noChangeAspect="1"/>
          </p:cNvPicPr>
          <p:nvPr/>
        </p:nvPicPr>
        <p:blipFill>
          <a:blip r:embed="rId4"/>
          <a:srcRect/>
          <a:stretch>
            <a:fillRect/>
          </a:stretch>
        </p:blipFill>
        <p:spPr bwMode="auto">
          <a:xfrm>
            <a:off x="-11113" y="1593850"/>
            <a:ext cx="4683126" cy="5264150"/>
          </a:xfrm>
          <a:prstGeom prst="rect">
            <a:avLst/>
          </a:prstGeom>
          <a:noFill/>
          <a:ln w="9525">
            <a:noFill/>
            <a:miter lim="800000"/>
            <a:headEnd/>
            <a:tailEnd/>
          </a:ln>
        </p:spPr>
      </p:pic>
      <p:sp>
        <p:nvSpPr>
          <p:cNvPr id="5" name="Rectangle 4"/>
          <p:cNvSpPr/>
          <p:nvPr/>
        </p:nvSpPr>
        <p:spPr>
          <a:xfrm>
            <a:off x="109538" y="6615113"/>
            <a:ext cx="863600" cy="1682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7972425" cy="1417638"/>
          </a:xfrm>
        </p:spPr>
        <p:txBody>
          <a:bodyPr/>
          <a:lstStyle/>
          <a:p>
            <a:pPr eaLnBrk="1" hangingPunct="1"/>
            <a:r>
              <a:rPr lang="en-US" smtClean="0"/>
              <a:t>Model Development</a:t>
            </a:r>
          </a:p>
        </p:txBody>
      </p:sp>
      <p:sp>
        <p:nvSpPr>
          <p:cNvPr id="3" name="Content Placeholder 2"/>
          <p:cNvSpPr>
            <a:spLocks noGrp="1"/>
          </p:cNvSpPr>
          <p:nvPr>
            <p:ph idx="1"/>
          </p:nvPr>
        </p:nvSpPr>
        <p:spPr>
          <a:xfrm>
            <a:off x="650875" y="1868488"/>
            <a:ext cx="10931525" cy="4459287"/>
          </a:xfrm>
        </p:spPr>
        <p:txBody>
          <a:bodyPr/>
          <a:lstStyle/>
          <a:p>
            <a:pPr marL="514350" indent="-514350" eaLnBrk="1" hangingPunct="1">
              <a:buFont typeface="+mj-lt"/>
              <a:buAutoNum type="arabicPeriod"/>
              <a:defRPr/>
            </a:pPr>
            <a:r>
              <a:rPr lang="en-US" sz="2800" b="1" dirty="0" smtClean="0">
                <a:latin typeface="Calibri" panose="020F0502020204030204" pitchFamily="34" charset="0"/>
              </a:rPr>
              <a:t>Natural Features Analysis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Identify </a:t>
            </a:r>
            <a:r>
              <a:rPr lang="en-US" sz="2400" dirty="0">
                <a:latin typeface="Calibri" panose="020F0502020204030204" pitchFamily="34" charset="0"/>
              </a:rPr>
              <a:t>natural infrastructure and assess value as risk-reduction </a:t>
            </a:r>
            <a:r>
              <a:rPr lang="en-US" sz="2400" dirty="0" smtClean="0">
                <a:latin typeface="Calibri" panose="020F0502020204030204" pitchFamily="34" charset="0"/>
              </a:rPr>
              <a:t>techniques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National Model: </a:t>
            </a:r>
            <a:r>
              <a:rPr lang="en-US" sz="2400" dirty="0" err="1" smtClean="0">
                <a:latin typeface="Calibri" panose="020F0502020204030204" pitchFamily="34" charset="0"/>
              </a:rPr>
              <a:t>InVEST</a:t>
            </a:r>
            <a:r>
              <a:rPr lang="en-US" sz="2400" dirty="0" smtClean="0">
                <a:latin typeface="Calibri" panose="020F0502020204030204" pitchFamily="34" charset="0"/>
              </a:rPr>
              <a:t> Coastal Vulnerability Model</a:t>
            </a:r>
          </a:p>
          <a:p>
            <a:pPr marL="914400" lvl="1" indent="-514350" eaLnBrk="1" hangingPunct="1">
              <a:buFont typeface="Arial" panose="020B0604020202020204" pitchFamily="34" charset="0"/>
              <a:buChar char="–"/>
              <a:defRPr/>
            </a:pPr>
            <a:endParaRPr lang="en-US" sz="2400" dirty="0" smtClean="0">
              <a:latin typeface="Calibri" panose="020F0502020204030204" pitchFamily="34" charset="0"/>
            </a:endParaRPr>
          </a:p>
          <a:p>
            <a:pPr marL="514350" indent="-514350" eaLnBrk="1" hangingPunct="1">
              <a:buFont typeface="+mj-lt"/>
              <a:buAutoNum type="arabicPeriod"/>
              <a:defRPr/>
            </a:pPr>
            <a:r>
              <a:rPr lang="en-US" sz="2800" b="1" dirty="0" smtClean="0">
                <a:latin typeface="Calibri" panose="020F0502020204030204" pitchFamily="34" charset="0"/>
              </a:rPr>
              <a:t>Community Risk Analysis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Identify </a:t>
            </a:r>
            <a:r>
              <a:rPr lang="en-US" sz="2400" dirty="0">
                <a:latin typeface="Calibri" panose="020F0502020204030204" pitchFamily="34" charset="0"/>
              </a:rPr>
              <a:t>communities that are at-risk to coastal </a:t>
            </a:r>
            <a:r>
              <a:rPr lang="en-US" sz="2400" dirty="0" smtClean="0">
                <a:latin typeface="Calibri" panose="020F0502020204030204" pitchFamily="34" charset="0"/>
              </a:rPr>
              <a:t>hazards</a:t>
            </a:r>
          </a:p>
          <a:p>
            <a:pPr marL="914400" lvl="1" indent="-514350" eaLnBrk="1" hangingPunct="1">
              <a:buFont typeface="Arial" panose="020B0604020202020204" pitchFamily="34" charset="0"/>
              <a:buChar char="–"/>
              <a:defRPr/>
            </a:pPr>
            <a:r>
              <a:rPr lang="en-US" sz="2400" dirty="0" smtClean="0">
                <a:latin typeface="Calibri" panose="020F0502020204030204" pitchFamily="34" charset="0"/>
              </a:rPr>
              <a:t>Regional Model: North Atlantic Coast Comprehensive Study</a:t>
            </a:r>
          </a:p>
          <a:p>
            <a:pPr marL="0" indent="0" eaLnBrk="1" hangingPunct="1">
              <a:buFont typeface="Arial" panose="020B0604020202020204" pitchFamily="34" charset="0"/>
              <a:buNone/>
              <a:defRPr/>
            </a:pPr>
            <a:endParaRPr lang="en-US" sz="2800" b="1" dirty="0" smtClean="0">
              <a:latin typeface="Calibri" panose="020F0502020204030204" pitchFamily="34" charset="0"/>
            </a:endParaRPr>
          </a:p>
          <a:p>
            <a:pPr marL="0" indent="0" eaLnBrk="1" hangingPunct="1">
              <a:buFont typeface="Arial" panose="020B0604020202020204" pitchFamily="34" charset="0"/>
              <a:buNone/>
              <a:defRPr/>
            </a:pPr>
            <a:r>
              <a:rPr lang="en-US" sz="2800" b="1" dirty="0" smtClean="0">
                <a:latin typeface="Calibri" panose="020F0502020204030204" pitchFamily="34" charset="0"/>
              </a:rPr>
              <a:t>*Integrate results to identify Conservation and Restoration Priorities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9621838" y="1763713"/>
            <a:ext cx="2466975" cy="2239962"/>
          </a:xfrm>
        </p:spPr>
        <p:txBody>
          <a:bodyPr/>
          <a:lstStyle/>
          <a:p>
            <a:pPr eaLnBrk="1" hangingPunct="1"/>
            <a:r>
              <a:rPr lang="en-US" sz="3600" smtClean="0"/>
              <a:t>TNC Toolbox</a:t>
            </a:r>
            <a:endParaRPr lang="en-US" sz="2000" smtClean="0"/>
          </a:p>
        </p:txBody>
      </p:sp>
      <p:pic>
        <p:nvPicPr>
          <p:cNvPr id="25602" name="Content Placeholder 3" descr="Screen Clipping"/>
          <p:cNvPicPr>
            <a:picLocks noGrp="1" noChangeAspect="1"/>
          </p:cNvPicPr>
          <p:nvPr>
            <p:ph idx="1"/>
          </p:nvPr>
        </p:nvPicPr>
        <p:blipFill>
          <a:blip r:embed="rId3"/>
          <a:srcRect l="4243" t="4031" r="2905" b="28159"/>
          <a:stretch>
            <a:fillRect/>
          </a:stretch>
        </p:blipFill>
        <p:spPr>
          <a:xfrm>
            <a:off x="609600" y="1763713"/>
            <a:ext cx="9012238" cy="4479925"/>
          </a:xfrm>
        </p:spPr>
      </p:pic>
      <p:pic>
        <p:nvPicPr>
          <p:cNvPr id="25603" name="Picture 2"/>
          <p:cNvPicPr>
            <a:picLocks noChangeAspect="1" noChangeArrowheads="1"/>
          </p:cNvPicPr>
          <p:nvPr/>
        </p:nvPicPr>
        <p:blipFill>
          <a:blip r:embed="rId4"/>
          <a:srcRect/>
          <a:stretch>
            <a:fillRect/>
          </a:stretch>
        </p:blipFill>
        <p:spPr bwMode="auto">
          <a:xfrm>
            <a:off x="10004425" y="4117975"/>
            <a:ext cx="1828800" cy="2125663"/>
          </a:xfrm>
          <a:prstGeom prst="rect">
            <a:avLst/>
          </a:prstGeom>
          <a:noFill/>
          <a:ln w="9525">
            <a:noFill/>
            <a:miter lim="800000"/>
            <a:headEnd/>
            <a:tailEnd/>
          </a:ln>
        </p:spPr>
      </p:pic>
      <p:sp>
        <p:nvSpPr>
          <p:cNvPr id="25604" name="Title 1"/>
          <p:cNvSpPr txBox="1">
            <a:spLocks/>
          </p:cNvSpPr>
          <p:nvPr/>
        </p:nvSpPr>
        <p:spPr bwMode="auto">
          <a:xfrm>
            <a:off x="0" y="0"/>
            <a:ext cx="7972425" cy="1417638"/>
          </a:xfrm>
          <a:prstGeom prst="rect">
            <a:avLst/>
          </a:prstGeom>
          <a:noFill/>
          <a:ln w="9525">
            <a:noFill/>
            <a:miter lim="800000"/>
            <a:headEnd/>
            <a:tailEnd/>
          </a:ln>
        </p:spPr>
        <p:txBody>
          <a:bodyPr anchor="ctr"/>
          <a:lstStyle/>
          <a:p>
            <a:pPr algn="ctr"/>
            <a:r>
              <a:rPr lang="en-US" sz="4400">
                <a:latin typeface="Calibri" pitchFamily="34" charset="0"/>
              </a:rPr>
              <a:t>1) Natural Features Analysis</a:t>
            </a:r>
          </a:p>
        </p:txBody>
      </p:sp>
      <p:sp>
        <p:nvSpPr>
          <p:cNvPr id="25605" name="TextBox 4"/>
          <p:cNvSpPr txBox="1">
            <a:spLocks noChangeArrowheads="1"/>
          </p:cNvSpPr>
          <p:nvPr/>
        </p:nvSpPr>
        <p:spPr bwMode="auto">
          <a:xfrm>
            <a:off x="6437313" y="5781675"/>
            <a:ext cx="3184525" cy="461963"/>
          </a:xfrm>
          <a:prstGeom prst="rect">
            <a:avLst/>
          </a:prstGeom>
          <a:noFill/>
          <a:ln w="9525">
            <a:noFill/>
            <a:miter lim="800000"/>
            <a:headEnd/>
            <a:tailEnd/>
          </a:ln>
        </p:spPr>
        <p:txBody>
          <a:bodyPr wrap="none">
            <a:spAutoFit/>
          </a:bodyPr>
          <a:lstStyle/>
          <a:p>
            <a:r>
              <a:rPr lang="en-US" sz="2400">
                <a:solidFill>
                  <a:schemeClr val="bg1"/>
                </a:solidFill>
              </a:rPr>
              <a:t>CoastalResilience.org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09600" y="274638"/>
            <a:ext cx="7051675" cy="1143000"/>
          </a:xfrm>
        </p:spPr>
        <p:txBody>
          <a:bodyPr/>
          <a:lstStyle/>
          <a:p>
            <a:pPr eaLnBrk="1" hangingPunct="1"/>
            <a:r>
              <a:rPr lang="en-US" smtClean="0"/>
              <a:t>InVEST Coastal Vulnerability</a:t>
            </a:r>
          </a:p>
        </p:txBody>
      </p:sp>
      <p:sp>
        <p:nvSpPr>
          <p:cNvPr id="3" name="Content Placeholder 2"/>
          <p:cNvSpPr>
            <a:spLocks noGrp="1"/>
          </p:cNvSpPr>
          <p:nvPr>
            <p:ph idx="1"/>
          </p:nvPr>
        </p:nvSpPr>
        <p:spPr>
          <a:xfrm>
            <a:off x="295275" y="1558925"/>
            <a:ext cx="7566025" cy="4133850"/>
          </a:xfrm>
        </p:spPr>
        <p:txBody>
          <a:bodyPr/>
          <a:lstStyle/>
          <a:p>
            <a:pPr eaLnBrk="1" hangingPunct="1">
              <a:buFont typeface="Arial" panose="020B0604020202020204" pitchFamily="34" charset="0"/>
              <a:buChar char="•"/>
              <a:defRPr/>
            </a:pPr>
            <a:r>
              <a:rPr lang="en-US" sz="2800" dirty="0" smtClean="0">
                <a:latin typeface="+mj-lt"/>
              </a:rPr>
              <a:t>Qualitative </a:t>
            </a:r>
            <a:r>
              <a:rPr lang="en-US" sz="2800" dirty="0">
                <a:latin typeface="+mj-lt"/>
              </a:rPr>
              <a:t>estimate </a:t>
            </a:r>
            <a:r>
              <a:rPr lang="en-US" sz="2800" dirty="0" smtClean="0">
                <a:latin typeface="+mj-lt"/>
              </a:rPr>
              <a:t>of coastal exposure: </a:t>
            </a:r>
          </a:p>
          <a:p>
            <a:pPr lvl="1" eaLnBrk="1" hangingPunct="1">
              <a:buFont typeface="Arial" panose="020B0604020202020204" pitchFamily="34" charset="0"/>
              <a:buChar char="–"/>
              <a:defRPr/>
            </a:pPr>
            <a:r>
              <a:rPr lang="en-US" sz="2400" dirty="0" smtClean="0">
                <a:latin typeface="+mj-lt"/>
              </a:rPr>
              <a:t>Elevation/Relief</a:t>
            </a:r>
          </a:p>
          <a:p>
            <a:pPr lvl="1" eaLnBrk="1" hangingPunct="1">
              <a:buFont typeface="Arial" panose="020B0604020202020204" pitchFamily="34" charset="0"/>
              <a:buChar char="–"/>
              <a:defRPr/>
            </a:pPr>
            <a:r>
              <a:rPr lang="en-US" sz="2400" dirty="0" smtClean="0">
                <a:latin typeface="+mj-lt"/>
              </a:rPr>
              <a:t>Sea Level Change</a:t>
            </a:r>
            <a:endParaRPr lang="en-US" sz="2400" dirty="0">
              <a:latin typeface="+mj-lt"/>
            </a:endParaRPr>
          </a:p>
          <a:p>
            <a:pPr lvl="1" eaLnBrk="1" hangingPunct="1">
              <a:buFont typeface="Arial" panose="020B0604020202020204" pitchFamily="34" charset="0"/>
              <a:buChar char="–"/>
              <a:defRPr/>
            </a:pPr>
            <a:r>
              <a:rPr lang="en-US" sz="2400" dirty="0" smtClean="0">
                <a:latin typeface="+mj-lt"/>
              </a:rPr>
              <a:t>Wave Exposure (USACE Coastal Hazards System)</a:t>
            </a:r>
          </a:p>
          <a:p>
            <a:pPr lvl="1" eaLnBrk="1" hangingPunct="1">
              <a:buFont typeface="Arial" panose="020B0604020202020204" pitchFamily="34" charset="0"/>
              <a:buChar char="–"/>
              <a:defRPr/>
            </a:pPr>
            <a:r>
              <a:rPr lang="en-US" sz="2400" dirty="0" smtClean="0">
                <a:latin typeface="+mj-lt"/>
              </a:rPr>
              <a:t>Surge </a:t>
            </a:r>
            <a:r>
              <a:rPr lang="en-US" sz="2400" dirty="0">
                <a:latin typeface="+mj-lt"/>
              </a:rPr>
              <a:t>Potential </a:t>
            </a:r>
            <a:r>
              <a:rPr lang="en-US" sz="2400" dirty="0" smtClean="0">
                <a:latin typeface="+mj-lt"/>
              </a:rPr>
              <a:t>(</a:t>
            </a:r>
            <a:r>
              <a:rPr lang="en-US" altLang="en-US" sz="2400" dirty="0">
                <a:latin typeface="+mj-lt"/>
              </a:rPr>
              <a:t>SLOSH </a:t>
            </a:r>
            <a:r>
              <a:rPr lang="en-US" altLang="en-US" sz="2400" dirty="0" smtClean="0">
                <a:latin typeface="+mj-lt"/>
              </a:rPr>
              <a:t>Category 2 </a:t>
            </a:r>
            <a:r>
              <a:rPr lang="en-US" altLang="en-US" sz="2400" dirty="0">
                <a:latin typeface="+mj-lt"/>
              </a:rPr>
              <a:t>MOM wave heights</a:t>
            </a:r>
            <a:endParaRPr lang="en-US" sz="2400" dirty="0" smtClean="0">
              <a:latin typeface="+mj-lt"/>
            </a:endParaRPr>
          </a:p>
          <a:p>
            <a:pPr lvl="1" eaLnBrk="1" hangingPunct="1">
              <a:buFont typeface="Arial" panose="020B0604020202020204" pitchFamily="34" charset="0"/>
              <a:buChar char="–"/>
              <a:defRPr/>
            </a:pPr>
            <a:r>
              <a:rPr lang="en-US" sz="2400" dirty="0" smtClean="0">
                <a:latin typeface="+mj-lt"/>
              </a:rPr>
              <a:t>Erosion (MGS Shoreline Erosion Rates)</a:t>
            </a:r>
          </a:p>
          <a:p>
            <a:pPr lvl="1" eaLnBrk="1" hangingPunct="1">
              <a:buFont typeface="Arial" panose="020B0604020202020204" pitchFamily="34" charset="0"/>
              <a:buChar char="–"/>
              <a:defRPr/>
            </a:pPr>
            <a:r>
              <a:rPr lang="en-US" sz="2400" dirty="0" smtClean="0">
                <a:latin typeface="+mj-lt"/>
              </a:rPr>
              <a:t>Shoreline Type/Geomorphology (NOAA ESI/ VIMS Shoreline Inventory)</a:t>
            </a:r>
            <a:endParaRPr lang="en-US" sz="2400" dirty="0">
              <a:latin typeface="+mj-lt"/>
            </a:endParaRPr>
          </a:p>
          <a:p>
            <a:pPr lvl="1" eaLnBrk="1" hangingPunct="1">
              <a:buFont typeface="Arial" panose="020B0604020202020204" pitchFamily="34" charset="0"/>
              <a:buChar char="–"/>
              <a:defRPr/>
            </a:pPr>
            <a:r>
              <a:rPr lang="en-US" sz="2400" dirty="0">
                <a:latin typeface="+mj-lt"/>
              </a:rPr>
              <a:t>Habitat Presence/Absence</a:t>
            </a:r>
          </a:p>
          <a:p>
            <a:pPr marL="457200" lvl="1" indent="0" eaLnBrk="1" hangingPunct="1">
              <a:buFont typeface="Arial" panose="020B0604020202020204" pitchFamily="34" charset="0"/>
              <a:buNone/>
              <a:defRPr/>
            </a:pPr>
            <a:endParaRPr lang="en-US" sz="2400" dirty="0" smtClean="0">
              <a:latin typeface="+mj-lt"/>
            </a:endParaRPr>
          </a:p>
        </p:txBody>
      </p:sp>
      <p:pic>
        <p:nvPicPr>
          <p:cNvPr id="27651" name="Content Placeholder 3" descr="Screen Clipping"/>
          <p:cNvPicPr>
            <a:picLocks noChangeAspect="1"/>
          </p:cNvPicPr>
          <p:nvPr/>
        </p:nvPicPr>
        <p:blipFill>
          <a:blip r:embed="rId3"/>
          <a:srcRect/>
          <a:stretch>
            <a:fillRect/>
          </a:stretch>
        </p:blipFill>
        <p:spPr bwMode="auto">
          <a:xfrm>
            <a:off x="8445500" y="1682750"/>
            <a:ext cx="2600325" cy="3886200"/>
          </a:xfrm>
          <a:prstGeom prst="rect">
            <a:avLst/>
          </a:prstGeom>
          <a:noFill/>
          <a:ln w="9525">
            <a:noFill/>
            <a:miter lim="800000"/>
            <a:headEnd/>
            <a:tailEnd/>
          </a:ln>
        </p:spPr>
      </p:pic>
      <p:grpSp>
        <p:nvGrpSpPr>
          <p:cNvPr id="27652" name="Group 18"/>
          <p:cNvGrpSpPr>
            <a:grpSpLocks/>
          </p:cNvGrpSpPr>
          <p:nvPr/>
        </p:nvGrpSpPr>
        <p:grpSpPr bwMode="auto">
          <a:xfrm>
            <a:off x="1854200" y="5913438"/>
            <a:ext cx="8596313" cy="841375"/>
            <a:chOff x="3490862" y="5912703"/>
            <a:chExt cx="8596135" cy="842058"/>
          </a:xfrm>
        </p:grpSpPr>
        <p:sp>
          <p:nvSpPr>
            <p:cNvPr id="12" name="Rectangle 11"/>
            <p:cNvSpPr/>
            <p:nvPr/>
          </p:nvSpPr>
          <p:spPr>
            <a:xfrm>
              <a:off x="3584523" y="6252704"/>
              <a:ext cx="1650966" cy="50205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1</a:t>
              </a:r>
            </a:p>
          </p:txBody>
        </p:sp>
        <p:sp>
          <p:nvSpPr>
            <p:cNvPr id="13" name="Rectangle 12"/>
            <p:cNvSpPr/>
            <p:nvPr/>
          </p:nvSpPr>
          <p:spPr>
            <a:xfrm>
              <a:off x="5270413" y="6252704"/>
              <a:ext cx="1650966" cy="50205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2</a:t>
              </a:r>
            </a:p>
          </p:txBody>
        </p:sp>
        <p:sp>
          <p:nvSpPr>
            <p:cNvPr id="14" name="Rectangle 13"/>
            <p:cNvSpPr/>
            <p:nvPr/>
          </p:nvSpPr>
          <p:spPr>
            <a:xfrm>
              <a:off x="6956303" y="6252704"/>
              <a:ext cx="1652553" cy="50205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3</a:t>
              </a:r>
            </a:p>
          </p:txBody>
        </p:sp>
        <p:sp>
          <p:nvSpPr>
            <p:cNvPr id="15" name="Rectangle 14"/>
            <p:cNvSpPr/>
            <p:nvPr/>
          </p:nvSpPr>
          <p:spPr>
            <a:xfrm>
              <a:off x="8637430" y="6252704"/>
              <a:ext cx="1652554" cy="50205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4</a:t>
              </a:r>
            </a:p>
          </p:txBody>
        </p:sp>
        <p:sp>
          <p:nvSpPr>
            <p:cNvPr id="16" name="Rectangle 15"/>
            <p:cNvSpPr/>
            <p:nvPr/>
          </p:nvSpPr>
          <p:spPr>
            <a:xfrm>
              <a:off x="10328083" y="6252704"/>
              <a:ext cx="1652553" cy="50205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5</a:t>
              </a:r>
            </a:p>
          </p:txBody>
        </p:sp>
        <p:sp>
          <p:nvSpPr>
            <p:cNvPr id="27658" name="TextBox 16"/>
            <p:cNvSpPr txBox="1">
              <a:spLocks noChangeArrowheads="1"/>
            </p:cNvSpPr>
            <p:nvPr/>
          </p:nvSpPr>
          <p:spPr bwMode="auto">
            <a:xfrm>
              <a:off x="3490862" y="5912703"/>
              <a:ext cx="1762021" cy="369332"/>
            </a:xfrm>
            <a:prstGeom prst="rect">
              <a:avLst/>
            </a:prstGeom>
            <a:noFill/>
            <a:ln w="9525">
              <a:noFill/>
              <a:miter lim="800000"/>
              <a:headEnd/>
              <a:tailEnd/>
            </a:ln>
          </p:spPr>
          <p:txBody>
            <a:bodyPr wrap="none">
              <a:spAutoFit/>
            </a:bodyPr>
            <a:lstStyle/>
            <a:p>
              <a:r>
                <a:rPr lang="en-US" b="1"/>
                <a:t>Low Exposure</a:t>
              </a:r>
            </a:p>
          </p:txBody>
        </p:sp>
        <p:sp>
          <p:nvSpPr>
            <p:cNvPr id="27659" name="TextBox 17"/>
            <p:cNvSpPr txBox="1">
              <a:spLocks noChangeArrowheads="1"/>
            </p:cNvSpPr>
            <p:nvPr/>
          </p:nvSpPr>
          <p:spPr bwMode="auto">
            <a:xfrm>
              <a:off x="10273680" y="5912703"/>
              <a:ext cx="1813317" cy="369332"/>
            </a:xfrm>
            <a:prstGeom prst="rect">
              <a:avLst/>
            </a:prstGeom>
            <a:noFill/>
            <a:ln w="9525">
              <a:noFill/>
              <a:miter lim="800000"/>
              <a:headEnd/>
              <a:tailEnd/>
            </a:ln>
          </p:spPr>
          <p:txBody>
            <a:bodyPr wrap="none">
              <a:spAutoFit/>
            </a:bodyPr>
            <a:lstStyle/>
            <a:p>
              <a:r>
                <a:rPr lang="en-US" b="1"/>
                <a:t>High Exposure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09600" y="274638"/>
            <a:ext cx="7051675" cy="1143000"/>
          </a:xfrm>
        </p:spPr>
        <p:txBody>
          <a:bodyPr/>
          <a:lstStyle/>
          <a:p>
            <a:pPr eaLnBrk="1" hangingPunct="1"/>
            <a:r>
              <a:rPr lang="en-US" smtClean="0"/>
              <a:t>Relative Habitat Ranks</a:t>
            </a:r>
          </a:p>
        </p:txBody>
      </p:sp>
      <p:graphicFrame>
        <p:nvGraphicFramePr>
          <p:cNvPr id="5" name="Table 4"/>
          <p:cNvGraphicFramePr>
            <a:graphicFrameLocks noGrp="1"/>
          </p:cNvGraphicFramePr>
          <p:nvPr/>
        </p:nvGraphicFramePr>
        <p:xfrm>
          <a:off x="312738" y="1665288"/>
          <a:ext cx="11664950" cy="3622675"/>
        </p:xfrm>
        <a:graphic>
          <a:graphicData uri="http://schemas.openxmlformats.org/drawingml/2006/table">
            <a:tbl>
              <a:tblPr firstRow="1" bandRow="1">
                <a:tableStyleId>{1FECB4D8-DB02-4DC6-A0A2-4F2EBAE1DC90}</a:tableStyleId>
              </a:tblPr>
              <a:tblGrid>
                <a:gridCol w="2064774"/>
                <a:gridCol w="1327355"/>
                <a:gridCol w="2153264"/>
                <a:gridCol w="6120583"/>
              </a:tblGrid>
              <a:tr h="425346">
                <a:tc>
                  <a:txBody>
                    <a:bodyPr/>
                    <a:lstStyle/>
                    <a:p>
                      <a:r>
                        <a:rPr lang="en-US" sz="2200" baseline="0" dirty="0" smtClean="0"/>
                        <a:t>Habitat</a:t>
                      </a:r>
                      <a:endParaRPr lang="en-US" sz="2200" baseline="0" dirty="0">
                        <a:solidFill>
                          <a:schemeClr val="tx1"/>
                        </a:solidFill>
                      </a:endParaRPr>
                    </a:p>
                  </a:txBody>
                  <a:tcPr/>
                </a:tc>
                <a:tc>
                  <a:txBody>
                    <a:bodyPr/>
                    <a:lstStyle/>
                    <a:p>
                      <a:pPr algn="ctr"/>
                      <a:r>
                        <a:rPr lang="en-US" sz="2200" baseline="0" dirty="0" smtClean="0"/>
                        <a:t>Rank</a:t>
                      </a:r>
                      <a:endParaRPr lang="en-US" sz="2200" baseline="0" dirty="0" smtClean="0">
                        <a:solidFill>
                          <a:schemeClr val="bg1"/>
                        </a:solidFill>
                      </a:endParaRPr>
                    </a:p>
                  </a:txBody>
                  <a:tcPr/>
                </a:tc>
                <a:tc>
                  <a:txBody>
                    <a:bodyPr/>
                    <a:lstStyle/>
                    <a:p>
                      <a:pPr algn="ctr"/>
                      <a:r>
                        <a:rPr lang="en-US" sz="2200" baseline="0" dirty="0" smtClean="0">
                          <a:solidFill>
                            <a:schemeClr val="bg1"/>
                          </a:solidFill>
                        </a:rPr>
                        <a:t>Distance from Shore (m)</a:t>
                      </a:r>
                    </a:p>
                  </a:txBody>
                  <a:tcPr/>
                </a:tc>
                <a:tc>
                  <a:txBody>
                    <a:bodyPr/>
                    <a:lstStyle/>
                    <a:p>
                      <a:pPr algn="ctr"/>
                      <a:r>
                        <a:rPr lang="en-US" sz="2200" baseline="0" dirty="0" smtClean="0"/>
                        <a:t>Data Source</a:t>
                      </a:r>
                      <a:endParaRPr lang="en-US" sz="2200" baseline="0" dirty="0" smtClean="0">
                        <a:solidFill>
                          <a:schemeClr val="bg1"/>
                        </a:solidFill>
                      </a:endParaRPr>
                    </a:p>
                  </a:txBody>
                  <a:tcPr/>
                </a:tc>
              </a:tr>
              <a:tr h="420389">
                <a:tc>
                  <a:txBody>
                    <a:bodyPr/>
                    <a:lstStyle/>
                    <a:p>
                      <a:pPr marL="0" marR="0">
                        <a:lnSpc>
                          <a:spcPct val="115000"/>
                        </a:lnSpc>
                        <a:spcBef>
                          <a:spcPts val="0"/>
                        </a:spcBef>
                        <a:spcAft>
                          <a:spcPts val="1000"/>
                        </a:spcAft>
                      </a:pPr>
                      <a:r>
                        <a:rPr lang="en-US" sz="2200" dirty="0">
                          <a:effectLst/>
                        </a:rPr>
                        <a:t>Coastal forest</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u="none" dirty="0" smtClean="0">
                          <a:solidFill>
                            <a:schemeClr val="tx1"/>
                          </a:solidFill>
                          <a:effectLst/>
                          <a:latin typeface="Calibri"/>
                          <a:ea typeface="Calibri"/>
                          <a:cs typeface="Times New Roman"/>
                        </a:rPr>
                        <a:t>1</a:t>
                      </a:r>
                      <a:endParaRPr lang="en-US" sz="2200" u="none"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u="none" dirty="0" smtClean="0">
                          <a:solidFill>
                            <a:schemeClr val="tx1"/>
                          </a:solidFill>
                          <a:effectLst/>
                          <a:latin typeface="Calibri"/>
                          <a:ea typeface="Calibri"/>
                          <a:cs typeface="Times New Roman"/>
                        </a:rPr>
                        <a:t>500</a:t>
                      </a:r>
                      <a:endParaRPr lang="en-US" sz="2200" u="none" dirty="0">
                        <a:solidFill>
                          <a:schemeClr val="tx1"/>
                        </a:solidFill>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u="none" dirty="0" smtClean="0">
                          <a:effectLst/>
                        </a:rPr>
                        <a:t>NWI, UMD 1meter</a:t>
                      </a:r>
                      <a:endParaRPr lang="en-US" sz="2200" u="none" dirty="0">
                        <a:solidFill>
                          <a:schemeClr val="tx1"/>
                        </a:solidFill>
                        <a:effectLst/>
                        <a:latin typeface="Calibri"/>
                        <a:ea typeface="Calibri"/>
                        <a:cs typeface="Times New Roman"/>
                      </a:endParaRPr>
                    </a:p>
                  </a:txBody>
                  <a:tcPr marL="0" marR="0" marT="0" marB="0"/>
                </a:tc>
              </a:tr>
              <a:tr h="420389">
                <a:tc>
                  <a:txBody>
                    <a:bodyPr/>
                    <a:lstStyle/>
                    <a:p>
                      <a:pPr marL="0" marR="0">
                        <a:lnSpc>
                          <a:spcPct val="115000"/>
                        </a:lnSpc>
                        <a:spcBef>
                          <a:spcPts val="0"/>
                        </a:spcBef>
                        <a:spcAft>
                          <a:spcPts val="1000"/>
                        </a:spcAft>
                        <a:tabLst>
                          <a:tab pos="609600" algn="l"/>
                        </a:tabLst>
                      </a:pPr>
                      <a:r>
                        <a:rPr lang="en-US" sz="2200" dirty="0">
                          <a:effectLst/>
                        </a:rPr>
                        <a:t>Marshes</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2</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250</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a:effectLst/>
                        </a:rPr>
                        <a:t>NWI, DNR </a:t>
                      </a:r>
                      <a:r>
                        <a:rPr lang="en-US" sz="2200" dirty="0" smtClean="0">
                          <a:effectLst/>
                        </a:rPr>
                        <a:t>wetlands</a:t>
                      </a:r>
                      <a:endParaRPr lang="en-US" sz="2200" dirty="0">
                        <a:effectLst/>
                        <a:latin typeface="Calibri"/>
                        <a:ea typeface="Calibri"/>
                        <a:cs typeface="Times New Roman"/>
                      </a:endParaRPr>
                    </a:p>
                  </a:txBody>
                  <a:tcPr marL="0" marR="0" marT="0" marB="0"/>
                </a:tc>
              </a:tr>
              <a:tr h="450289">
                <a:tc>
                  <a:txBody>
                    <a:bodyPr/>
                    <a:lstStyle/>
                    <a:p>
                      <a:pPr marL="0" marR="0">
                        <a:lnSpc>
                          <a:spcPct val="115000"/>
                        </a:lnSpc>
                        <a:spcBef>
                          <a:spcPts val="0"/>
                        </a:spcBef>
                        <a:spcAft>
                          <a:spcPts val="1000"/>
                        </a:spcAft>
                      </a:pPr>
                      <a:r>
                        <a:rPr lang="en-US" sz="2200" dirty="0">
                          <a:effectLst/>
                        </a:rPr>
                        <a:t>Dunes</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3</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300</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a:effectLst/>
                        </a:rPr>
                        <a:t>Assateague Island National Seashore dunes</a:t>
                      </a:r>
                      <a:endParaRPr lang="en-US" sz="2200" dirty="0">
                        <a:effectLst/>
                        <a:latin typeface="Calibri"/>
                        <a:ea typeface="Calibri"/>
                        <a:cs typeface="Times New Roman"/>
                      </a:endParaRPr>
                    </a:p>
                  </a:txBody>
                  <a:tcPr marL="0" marR="0" marT="0" marB="0"/>
                </a:tc>
              </a:tr>
              <a:tr h="502920">
                <a:tc>
                  <a:txBody>
                    <a:bodyPr/>
                    <a:lstStyle/>
                    <a:p>
                      <a:pPr marL="0" marR="0">
                        <a:lnSpc>
                          <a:spcPct val="115000"/>
                        </a:lnSpc>
                        <a:spcBef>
                          <a:spcPts val="0"/>
                        </a:spcBef>
                        <a:spcAft>
                          <a:spcPts val="1000"/>
                        </a:spcAft>
                      </a:pPr>
                      <a:r>
                        <a:rPr lang="en-US" sz="2200" dirty="0" err="1">
                          <a:effectLst/>
                        </a:rPr>
                        <a:t>Seagrass</a:t>
                      </a:r>
                      <a:r>
                        <a:rPr lang="en-US" sz="2200" dirty="0">
                          <a:effectLst/>
                        </a:rPr>
                        <a:t> beds</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4</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500</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a:effectLst/>
                        </a:rPr>
                        <a:t>VIMS SAV data, </a:t>
                      </a:r>
                      <a:r>
                        <a:rPr lang="en-US" sz="2200" dirty="0" smtClean="0">
                          <a:effectLst/>
                        </a:rPr>
                        <a:t>11 </a:t>
                      </a:r>
                      <a:r>
                        <a:rPr lang="en-US" sz="2200" dirty="0">
                          <a:effectLst/>
                        </a:rPr>
                        <a:t>year </a:t>
                      </a:r>
                      <a:r>
                        <a:rPr lang="en-US" sz="2200" dirty="0" smtClean="0">
                          <a:effectLst/>
                        </a:rPr>
                        <a:t>composite (2004 – 2014)</a:t>
                      </a:r>
                      <a:endParaRPr lang="en-US" sz="2200" dirty="0">
                        <a:effectLst/>
                        <a:latin typeface="Calibri"/>
                        <a:ea typeface="Calibri"/>
                        <a:cs typeface="Times New Roman"/>
                      </a:endParaRPr>
                    </a:p>
                  </a:txBody>
                  <a:tcPr marL="0" marR="0" marT="0" marB="0"/>
                </a:tc>
              </a:tr>
              <a:tr h="442452">
                <a:tc>
                  <a:txBody>
                    <a:bodyPr/>
                    <a:lstStyle/>
                    <a:p>
                      <a:pPr marL="0" marR="0">
                        <a:lnSpc>
                          <a:spcPct val="115000"/>
                        </a:lnSpc>
                        <a:spcBef>
                          <a:spcPts val="0"/>
                        </a:spcBef>
                        <a:spcAft>
                          <a:spcPts val="1000"/>
                        </a:spcAft>
                      </a:pPr>
                      <a:r>
                        <a:rPr lang="en-US" sz="2200" dirty="0">
                          <a:effectLst/>
                        </a:rPr>
                        <a:t>Oyster Reefs</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4</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250</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DNR Restored Oyster Reefs</a:t>
                      </a:r>
                      <a:endParaRPr lang="en-US" sz="2200" dirty="0">
                        <a:effectLst/>
                        <a:latin typeface="Calibri"/>
                        <a:ea typeface="Calibri"/>
                        <a:cs typeface="Times New Roman"/>
                      </a:endParaRPr>
                    </a:p>
                  </a:txBody>
                  <a:tcPr marL="0" marR="0" marT="0" marB="0"/>
                </a:tc>
              </a:tr>
              <a:tr h="421844">
                <a:tc>
                  <a:txBody>
                    <a:bodyPr/>
                    <a:lstStyle/>
                    <a:p>
                      <a:pPr marL="0" marR="0">
                        <a:lnSpc>
                          <a:spcPct val="115000"/>
                        </a:lnSpc>
                        <a:spcBef>
                          <a:spcPts val="0"/>
                        </a:spcBef>
                        <a:spcAft>
                          <a:spcPts val="1000"/>
                        </a:spcAft>
                      </a:pPr>
                      <a:r>
                        <a:rPr lang="en-US" sz="2200" dirty="0" smtClean="0">
                          <a:effectLst/>
                        </a:rPr>
                        <a:t>No Habitat</a:t>
                      </a:r>
                      <a:endParaRPr lang="en-US" sz="2200" dirty="0">
                        <a:effectLst/>
                        <a:latin typeface="Calibri"/>
                        <a:ea typeface="Calibri"/>
                        <a:cs typeface="Times New Roman"/>
                      </a:endParaRPr>
                    </a:p>
                  </a:txBody>
                  <a:tcPr marL="86007" marR="86007" marT="43003" marB="43003"/>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5</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N/A</a:t>
                      </a:r>
                      <a:endParaRPr lang="en-US" sz="2200" dirty="0">
                        <a:effectLst/>
                        <a:latin typeface="Calibri"/>
                        <a:ea typeface="Calibri"/>
                        <a:cs typeface="Times New Roman"/>
                      </a:endParaRPr>
                    </a:p>
                  </a:txBody>
                  <a:tcPr marL="0" marR="0" marT="0" marB="0"/>
                </a:tc>
                <a:tc>
                  <a:txBody>
                    <a:bodyPr/>
                    <a:lstStyle/>
                    <a:p>
                      <a:pPr marL="0" marR="0" algn="ctr">
                        <a:lnSpc>
                          <a:spcPct val="115000"/>
                        </a:lnSpc>
                        <a:spcBef>
                          <a:spcPts val="0"/>
                        </a:spcBef>
                        <a:spcAft>
                          <a:spcPts val="1000"/>
                        </a:spcAft>
                      </a:pPr>
                      <a:r>
                        <a:rPr lang="en-US" sz="2200" dirty="0" smtClean="0">
                          <a:effectLst/>
                          <a:latin typeface="Calibri"/>
                          <a:ea typeface="Calibri"/>
                          <a:cs typeface="Times New Roman"/>
                        </a:rPr>
                        <a:t>N/A</a:t>
                      </a:r>
                      <a:endParaRPr lang="en-US" sz="2200" dirty="0">
                        <a:effectLst/>
                        <a:latin typeface="Calibri"/>
                        <a:ea typeface="Calibri"/>
                        <a:cs typeface="Times New Roman"/>
                      </a:endParaRPr>
                    </a:p>
                  </a:txBody>
                  <a:tcPr marL="0" marR="0" marT="0" marB="0"/>
                </a:tc>
              </a:tr>
            </a:tbl>
          </a:graphicData>
        </a:graphic>
      </p:graphicFrame>
      <p:grpSp>
        <p:nvGrpSpPr>
          <p:cNvPr id="29737" name="Group 10"/>
          <p:cNvGrpSpPr>
            <a:grpSpLocks/>
          </p:cNvGrpSpPr>
          <p:nvPr/>
        </p:nvGrpSpPr>
        <p:grpSpPr bwMode="auto">
          <a:xfrm>
            <a:off x="1854200" y="5640388"/>
            <a:ext cx="8596313" cy="842962"/>
            <a:chOff x="3490862" y="5912703"/>
            <a:chExt cx="8596135" cy="842058"/>
          </a:xfrm>
        </p:grpSpPr>
        <p:sp>
          <p:nvSpPr>
            <p:cNvPr id="12" name="Rectangle 11"/>
            <p:cNvSpPr/>
            <p:nvPr/>
          </p:nvSpPr>
          <p:spPr>
            <a:xfrm>
              <a:off x="3584523" y="6253649"/>
              <a:ext cx="1650966" cy="501112"/>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1</a:t>
              </a:r>
            </a:p>
          </p:txBody>
        </p:sp>
        <p:sp>
          <p:nvSpPr>
            <p:cNvPr id="13" name="Rectangle 12"/>
            <p:cNvSpPr/>
            <p:nvPr/>
          </p:nvSpPr>
          <p:spPr>
            <a:xfrm>
              <a:off x="5270413" y="6253649"/>
              <a:ext cx="1650966" cy="50111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2</a:t>
              </a:r>
            </a:p>
          </p:txBody>
        </p:sp>
        <p:sp>
          <p:nvSpPr>
            <p:cNvPr id="14" name="Rectangle 13"/>
            <p:cNvSpPr/>
            <p:nvPr/>
          </p:nvSpPr>
          <p:spPr>
            <a:xfrm>
              <a:off x="6956303" y="6253649"/>
              <a:ext cx="1652553" cy="50111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3</a:t>
              </a:r>
            </a:p>
          </p:txBody>
        </p:sp>
        <p:sp>
          <p:nvSpPr>
            <p:cNvPr id="15" name="Rectangle 14"/>
            <p:cNvSpPr/>
            <p:nvPr/>
          </p:nvSpPr>
          <p:spPr>
            <a:xfrm>
              <a:off x="8637430" y="6253649"/>
              <a:ext cx="1652554" cy="501112"/>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4</a:t>
              </a:r>
            </a:p>
          </p:txBody>
        </p:sp>
        <p:sp>
          <p:nvSpPr>
            <p:cNvPr id="16" name="Rectangle 15"/>
            <p:cNvSpPr/>
            <p:nvPr/>
          </p:nvSpPr>
          <p:spPr>
            <a:xfrm>
              <a:off x="10328083" y="6253649"/>
              <a:ext cx="1652553" cy="50111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b="1" dirty="0">
                  <a:solidFill>
                    <a:schemeClr val="tx1"/>
                  </a:solidFill>
                </a:rPr>
                <a:t>5</a:t>
              </a:r>
            </a:p>
          </p:txBody>
        </p:sp>
        <p:sp>
          <p:nvSpPr>
            <p:cNvPr id="29743" name="TextBox 16"/>
            <p:cNvSpPr txBox="1">
              <a:spLocks noChangeArrowheads="1"/>
            </p:cNvSpPr>
            <p:nvPr/>
          </p:nvSpPr>
          <p:spPr bwMode="auto">
            <a:xfrm>
              <a:off x="3490862" y="5912703"/>
              <a:ext cx="1762021" cy="369332"/>
            </a:xfrm>
            <a:prstGeom prst="rect">
              <a:avLst/>
            </a:prstGeom>
            <a:noFill/>
            <a:ln w="9525">
              <a:noFill/>
              <a:miter lim="800000"/>
              <a:headEnd/>
              <a:tailEnd/>
            </a:ln>
          </p:spPr>
          <p:txBody>
            <a:bodyPr wrap="none">
              <a:spAutoFit/>
            </a:bodyPr>
            <a:lstStyle/>
            <a:p>
              <a:r>
                <a:rPr lang="en-US" b="1"/>
                <a:t>Low Exposure</a:t>
              </a:r>
            </a:p>
          </p:txBody>
        </p:sp>
        <p:sp>
          <p:nvSpPr>
            <p:cNvPr id="29744" name="TextBox 17"/>
            <p:cNvSpPr txBox="1">
              <a:spLocks noChangeArrowheads="1"/>
            </p:cNvSpPr>
            <p:nvPr/>
          </p:nvSpPr>
          <p:spPr bwMode="auto">
            <a:xfrm>
              <a:off x="10273680" y="5912703"/>
              <a:ext cx="1813317" cy="369332"/>
            </a:xfrm>
            <a:prstGeom prst="rect">
              <a:avLst/>
            </a:prstGeom>
            <a:noFill/>
            <a:ln w="9525">
              <a:noFill/>
              <a:miter lim="800000"/>
              <a:headEnd/>
              <a:tailEnd/>
            </a:ln>
          </p:spPr>
          <p:txBody>
            <a:bodyPr wrap="none">
              <a:spAutoFit/>
            </a:bodyPr>
            <a:lstStyle/>
            <a:p>
              <a:r>
                <a:rPr lang="en-US" b="1"/>
                <a:t>High Exposure</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A073CA-5CBA-45DD-B323-3302C63D60D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7968</TotalTime>
  <Words>2179</Words>
  <Application>Microsoft Office PowerPoint</Application>
  <PresentationFormat>Widescreen</PresentationFormat>
  <Paragraphs>194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Times New Roman</vt:lpstr>
      <vt:lpstr>Wingdings</vt:lpstr>
      <vt:lpstr>Office Theme</vt:lpstr>
      <vt:lpstr>Maryland’s Coastal Resiliency Assessment   Nicole Carlozo, MD DNR October 14, 2015</vt:lpstr>
      <vt:lpstr>Coastal Resiliency Goal</vt:lpstr>
      <vt:lpstr>Chesapeake Bay Resiliency Goal</vt:lpstr>
      <vt:lpstr>Defining Terms: Natural Infrastructure</vt:lpstr>
      <vt:lpstr>Study Area</vt:lpstr>
      <vt:lpstr>Model Development</vt:lpstr>
      <vt:lpstr>TNC Toolbox</vt:lpstr>
      <vt:lpstr>InVEST Coastal Vulnerability</vt:lpstr>
      <vt:lpstr>Relative Habitat Ranks</vt:lpstr>
      <vt:lpstr>Relative Ranking</vt:lpstr>
      <vt:lpstr>Interpreting Results</vt:lpstr>
      <vt:lpstr>PowerPoint Presentation</vt:lpstr>
      <vt:lpstr>Model Development</vt:lpstr>
      <vt:lpstr>Risk Analysis</vt:lpstr>
      <vt:lpstr>Draft Risk Areas</vt:lpstr>
      <vt:lpstr>Conservation Priority Areas</vt:lpstr>
      <vt:lpstr>PowerPoint Presentation</vt:lpstr>
    </vt:vector>
  </TitlesOfParts>
  <Company>MD Dept. of Natural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Dorrill</dc:creator>
  <cp:lastModifiedBy>Runion, Kyle</cp:lastModifiedBy>
  <cp:revision>248</cp:revision>
  <cp:lastPrinted>2015-09-17T16:49:35Z</cp:lastPrinted>
  <dcterms:created xsi:type="dcterms:W3CDTF">2015-06-30T14:53:52Z</dcterms:created>
  <dcterms:modified xsi:type="dcterms:W3CDTF">2015-10-13T13:55:12Z</dcterms:modified>
</cp:coreProperties>
</file>