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 id="2147483674" r:id="rId3"/>
    <p:sldMasterId id="2147483686" r:id="rId4"/>
  </p:sldMasterIdLst>
  <p:notesMasterIdLst>
    <p:notesMasterId r:id="rId37"/>
  </p:notesMasterIdLst>
  <p:sldIdLst>
    <p:sldId id="266" r:id="rId5"/>
    <p:sldId id="354" r:id="rId6"/>
    <p:sldId id="512" r:id="rId7"/>
    <p:sldId id="334" r:id="rId8"/>
    <p:sldId id="355" r:id="rId9"/>
    <p:sldId id="256" r:id="rId10"/>
    <p:sldId id="423" r:id="rId11"/>
    <p:sldId id="484" r:id="rId12"/>
    <p:sldId id="466" r:id="rId13"/>
    <p:sldId id="534" r:id="rId14"/>
    <p:sldId id="506" r:id="rId15"/>
    <p:sldId id="356" r:id="rId16"/>
    <p:sldId id="443" r:id="rId17"/>
    <p:sldId id="454" r:id="rId18"/>
    <p:sldId id="459" r:id="rId19"/>
    <p:sldId id="456" r:id="rId20"/>
    <p:sldId id="461" r:id="rId21"/>
    <p:sldId id="462" r:id="rId22"/>
    <p:sldId id="507" r:id="rId23"/>
    <p:sldId id="508" r:id="rId24"/>
    <p:sldId id="361" r:id="rId25"/>
    <p:sldId id="509" r:id="rId26"/>
    <p:sldId id="358" r:id="rId27"/>
    <p:sldId id="510" r:id="rId28"/>
    <p:sldId id="513" r:id="rId29"/>
    <p:sldId id="511" r:id="rId30"/>
    <p:sldId id="514" r:id="rId31"/>
    <p:sldId id="359" r:id="rId32"/>
    <p:sldId id="535" r:id="rId33"/>
    <p:sldId id="536" r:id="rId34"/>
    <p:sldId id="537" r:id="rId35"/>
    <p:sldId id="353"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00" autoAdjust="0"/>
    <p:restoredTop sz="79592" autoAdjust="0"/>
  </p:normalViewPr>
  <p:slideViewPr>
    <p:cSldViewPr snapToGrid="0">
      <p:cViewPr varScale="1">
        <p:scale>
          <a:sx n="57" d="100"/>
          <a:sy n="57" d="100"/>
        </p:scale>
        <p:origin x="1698"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slideMaster" Target="slideMasters/slideMaster2.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iagrams/_rels/data1.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image" Target="../media/image17.svg"/><Relationship Id="rId16" Type="http://schemas.openxmlformats.org/officeDocument/2006/relationships/image" Target="../media/image31.svg"/><Relationship Id="rId1" Type="http://schemas.openxmlformats.org/officeDocument/2006/relationships/image" Target="../media/image16.png"/><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 Id="rId14" Type="http://schemas.openxmlformats.org/officeDocument/2006/relationships/image" Target="../media/image2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image" Target="../media/image17.svg"/><Relationship Id="rId16" Type="http://schemas.openxmlformats.org/officeDocument/2006/relationships/image" Target="../media/image31.svg"/><Relationship Id="rId1" Type="http://schemas.openxmlformats.org/officeDocument/2006/relationships/image" Target="../media/image16.png"/><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 Id="rId1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4C51EC-47E8-47AC-A7B7-825AFA2FBC1D}" type="doc">
      <dgm:prSet loTypeId="urn:microsoft.com/office/officeart/2018/2/layout/IconLabelList" loCatId="icon" qsTypeId="urn:microsoft.com/office/officeart/2005/8/quickstyle/simple1" qsCatId="simple" csTypeId="urn:microsoft.com/office/officeart/2018/5/colors/Iconchunking_neutralbg_colorful2" csCatId="colorful" phldr="1"/>
      <dgm:spPr/>
      <dgm:t>
        <a:bodyPr/>
        <a:lstStyle/>
        <a:p>
          <a:endParaRPr lang="en-US"/>
        </a:p>
      </dgm:t>
    </dgm:pt>
    <dgm:pt modelId="{C9626519-7649-4033-B8D7-6DE69ED4DC62}">
      <dgm:prSet phldrT="[Text]"/>
      <dgm:spPr/>
      <dgm:t>
        <a:bodyPr/>
        <a:lstStyle/>
        <a:p>
          <a:pPr>
            <a:lnSpc>
              <a:spcPct val="100000"/>
            </a:lnSpc>
          </a:pPr>
          <a:r>
            <a:rPr lang="en-US" dirty="0"/>
            <a:t>Risk Reduction</a:t>
          </a:r>
        </a:p>
      </dgm:t>
    </dgm:pt>
    <dgm:pt modelId="{3D3BC0C4-BA86-4F38-B23A-A9659F5551CC}" type="parTrans" cxnId="{2FFC93C1-529E-4459-9F08-1B9BA4675D55}">
      <dgm:prSet/>
      <dgm:spPr/>
      <dgm:t>
        <a:bodyPr/>
        <a:lstStyle/>
        <a:p>
          <a:endParaRPr lang="en-US"/>
        </a:p>
      </dgm:t>
    </dgm:pt>
    <dgm:pt modelId="{25D65524-23C0-48DC-8EA1-1A4E025483A5}" type="sibTrans" cxnId="{2FFC93C1-529E-4459-9F08-1B9BA4675D55}">
      <dgm:prSet/>
      <dgm:spPr/>
      <dgm:t>
        <a:bodyPr/>
        <a:lstStyle/>
        <a:p>
          <a:endParaRPr lang="en-US"/>
        </a:p>
      </dgm:t>
    </dgm:pt>
    <dgm:pt modelId="{3362D271-129E-4B41-A898-40B57660CAB8}">
      <dgm:prSet phldrT="[Text]"/>
      <dgm:spPr/>
      <dgm:t>
        <a:bodyPr/>
        <a:lstStyle/>
        <a:p>
          <a:pPr>
            <a:lnSpc>
              <a:spcPct val="100000"/>
            </a:lnSpc>
          </a:pPr>
          <a:r>
            <a:rPr lang="en-US" dirty="0"/>
            <a:t>Profit Enhancement</a:t>
          </a:r>
        </a:p>
      </dgm:t>
    </dgm:pt>
    <dgm:pt modelId="{F2BA2F8A-8460-4836-94C1-A70482DBD0C2}" type="parTrans" cxnId="{5446489D-0CA6-44F4-B266-8E269629AC89}">
      <dgm:prSet/>
      <dgm:spPr/>
      <dgm:t>
        <a:bodyPr/>
        <a:lstStyle/>
        <a:p>
          <a:endParaRPr lang="en-US"/>
        </a:p>
      </dgm:t>
    </dgm:pt>
    <dgm:pt modelId="{4EC6110F-45BF-4038-8092-8E62D3CEB357}" type="sibTrans" cxnId="{5446489D-0CA6-44F4-B266-8E269629AC89}">
      <dgm:prSet/>
      <dgm:spPr/>
      <dgm:t>
        <a:bodyPr/>
        <a:lstStyle/>
        <a:p>
          <a:endParaRPr lang="en-US"/>
        </a:p>
      </dgm:t>
    </dgm:pt>
    <dgm:pt modelId="{96A2E46A-7397-4D82-9EAC-C8A0F33595AD}">
      <dgm:prSet phldrT="[Text]"/>
      <dgm:spPr/>
      <dgm:t>
        <a:bodyPr/>
        <a:lstStyle/>
        <a:p>
          <a:pPr>
            <a:lnSpc>
              <a:spcPct val="100000"/>
            </a:lnSpc>
          </a:pPr>
          <a:r>
            <a:rPr lang="en-US"/>
            <a:t>ESG Alignment</a:t>
          </a:r>
        </a:p>
      </dgm:t>
    </dgm:pt>
    <dgm:pt modelId="{3D885C81-1273-419B-8917-85A1BC30DD18}" type="parTrans" cxnId="{6D839B59-7914-487B-87E5-B29228C5B7C9}">
      <dgm:prSet/>
      <dgm:spPr/>
      <dgm:t>
        <a:bodyPr/>
        <a:lstStyle/>
        <a:p>
          <a:endParaRPr lang="en-US"/>
        </a:p>
      </dgm:t>
    </dgm:pt>
    <dgm:pt modelId="{FFE6FE96-692B-4752-8620-4341748F3889}" type="sibTrans" cxnId="{6D839B59-7914-487B-87E5-B29228C5B7C9}">
      <dgm:prSet/>
      <dgm:spPr/>
      <dgm:t>
        <a:bodyPr/>
        <a:lstStyle/>
        <a:p>
          <a:endParaRPr lang="en-US"/>
        </a:p>
      </dgm:t>
    </dgm:pt>
    <dgm:pt modelId="{44C668A2-0E98-461A-BF15-F6BD1832B3A5}">
      <dgm:prSet phldrT="[Text]"/>
      <dgm:spPr/>
      <dgm:t>
        <a:bodyPr/>
        <a:lstStyle/>
        <a:p>
          <a:pPr>
            <a:lnSpc>
              <a:spcPct val="100000"/>
            </a:lnSpc>
          </a:pPr>
          <a:r>
            <a:rPr lang="en-US"/>
            <a:t>Investment Analytics</a:t>
          </a:r>
        </a:p>
      </dgm:t>
    </dgm:pt>
    <dgm:pt modelId="{19ED2E45-B4D3-4DC3-95E7-C008F630E7D2}" type="parTrans" cxnId="{688DE60C-F957-49C1-AC5C-F93938F9D75F}">
      <dgm:prSet/>
      <dgm:spPr/>
      <dgm:t>
        <a:bodyPr/>
        <a:lstStyle/>
        <a:p>
          <a:endParaRPr lang="en-US"/>
        </a:p>
      </dgm:t>
    </dgm:pt>
    <dgm:pt modelId="{0031C601-061F-4D00-A4D3-3073143CC865}" type="sibTrans" cxnId="{688DE60C-F957-49C1-AC5C-F93938F9D75F}">
      <dgm:prSet/>
      <dgm:spPr/>
      <dgm:t>
        <a:bodyPr/>
        <a:lstStyle/>
        <a:p>
          <a:endParaRPr lang="en-US"/>
        </a:p>
      </dgm:t>
    </dgm:pt>
    <dgm:pt modelId="{786046A6-3CDF-41F4-AC2E-A4236878D51B}">
      <dgm:prSet phldrT="[Text]"/>
      <dgm:spPr/>
      <dgm:t>
        <a:bodyPr/>
        <a:lstStyle/>
        <a:p>
          <a:pPr>
            <a:lnSpc>
              <a:spcPct val="100000"/>
            </a:lnSpc>
          </a:pPr>
          <a:r>
            <a:rPr lang="en-US"/>
            <a:t>Regulatory Compliance</a:t>
          </a:r>
        </a:p>
      </dgm:t>
    </dgm:pt>
    <dgm:pt modelId="{8B8FD4BC-3DB1-452B-BD49-74A971349074}" type="parTrans" cxnId="{B05F9432-23AF-4383-B2BB-CB0137C4C678}">
      <dgm:prSet/>
      <dgm:spPr/>
      <dgm:t>
        <a:bodyPr/>
        <a:lstStyle/>
        <a:p>
          <a:endParaRPr lang="en-US"/>
        </a:p>
      </dgm:t>
    </dgm:pt>
    <dgm:pt modelId="{FB0F2D21-7344-474A-9B14-944A779C2F0D}" type="sibTrans" cxnId="{B05F9432-23AF-4383-B2BB-CB0137C4C678}">
      <dgm:prSet/>
      <dgm:spPr/>
      <dgm:t>
        <a:bodyPr/>
        <a:lstStyle/>
        <a:p>
          <a:endParaRPr lang="en-US"/>
        </a:p>
      </dgm:t>
    </dgm:pt>
    <dgm:pt modelId="{F0E2A2DC-67CC-48C1-A8FE-17A25F57410B}">
      <dgm:prSet phldrT="[Text]"/>
      <dgm:spPr/>
      <dgm:t>
        <a:bodyPr/>
        <a:lstStyle/>
        <a:p>
          <a:pPr>
            <a:lnSpc>
              <a:spcPct val="100000"/>
            </a:lnSpc>
          </a:pPr>
          <a:r>
            <a:rPr lang="en-US" dirty="0"/>
            <a:t>Relevant Capital Pools</a:t>
          </a:r>
        </a:p>
      </dgm:t>
    </dgm:pt>
    <dgm:pt modelId="{69A93263-4110-40F2-944C-14BBF3CBC3C3}" type="parTrans" cxnId="{D5C7B991-C404-4925-86A9-97E005690749}">
      <dgm:prSet/>
      <dgm:spPr/>
      <dgm:t>
        <a:bodyPr/>
        <a:lstStyle/>
        <a:p>
          <a:endParaRPr lang="en-US"/>
        </a:p>
      </dgm:t>
    </dgm:pt>
    <dgm:pt modelId="{B7AD31C4-DB98-4F56-9F41-91F24C5EC783}" type="sibTrans" cxnId="{D5C7B991-C404-4925-86A9-97E005690749}">
      <dgm:prSet/>
      <dgm:spPr/>
      <dgm:t>
        <a:bodyPr/>
        <a:lstStyle/>
        <a:p>
          <a:endParaRPr lang="en-US"/>
        </a:p>
      </dgm:t>
    </dgm:pt>
    <dgm:pt modelId="{0FD4D67E-2A70-48EC-B23C-DB51834EED29}">
      <dgm:prSet phldrT="[Text]"/>
      <dgm:spPr/>
      <dgm:t>
        <a:bodyPr/>
        <a:lstStyle/>
        <a:p>
          <a:pPr>
            <a:lnSpc>
              <a:spcPct val="100000"/>
            </a:lnSpc>
          </a:pPr>
          <a:r>
            <a:rPr lang="en-US"/>
            <a:t>Aligned Intellectual Capital</a:t>
          </a:r>
        </a:p>
      </dgm:t>
    </dgm:pt>
    <dgm:pt modelId="{79A82C80-D757-4D6D-BD04-349E05EC012B}" type="parTrans" cxnId="{2A69BCA3-7B95-4380-99CA-5A485EFD2A2F}">
      <dgm:prSet/>
      <dgm:spPr/>
      <dgm:t>
        <a:bodyPr/>
        <a:lstStyle/>
        <a:p>
          <a:endParaRPr lang="en-US"/>
        </a:p>
      </dgm:t>
    </dgm:pt>
    <dgm:pt modelId="{BA1A6B06-DA20-4978-B9BA-B8376118A5B1}" type="sibTrans" cxnId="{2A69BCA3-7B95-4380-99CA-5A485EFD2A2F}">
      <dgm:prSet/>
      <dgm:spPr/>
      <dgm:t>
        <a:bodyPr/>
        <a:lstStyle/>
        <a:p>
          <a:endParaRPr lang="en-US"/>
        </a:p>
      </dgm:t>
    </dgm:pt>
    <dgm:pt modelId="{4DA95864-2179-47A7-957E-1FC2DE26EB0D}">
      <dgm:prSet phldrT="[Text]"/>
      <dgm:spPr/>
      <dgm:t>
        <a:bodyPr/>
        <a:lstStyle/>
        <a:p>
          <a:pPr>
            <a:lnSpc>
              <a:spcPct val="100000"/>
            </a:lnSpc>
          </a:pPr>
          <a:r>
            <a:rPr lang="en-US" dirty="0"/>
            <a:t>Consumer Demand</a:t>
          </a:r>
        </a:p>
      </dgm:t>
    </dgm:pt>
    <dgm:pt modelId="{EEA68149-5B7C-4B35-8514-9E53067ED5D9}" type="parTrans" cxnId="{0E552ECA-5F20-4D5F-8044-38F4B611EEA0}">
      <dgm:prSet/>
      <dgm:spPr/>
      <dgm:t>
        <a:bodyPr/>
        <a:lstStyle/>
        <a:p>
          <a:endParaRPr lang="en-US"/>
        </a:p>
      </dgm:t>
    </dgm:pt>
    <dgm:pt modelId="{B6ABC971-B3C9-4477-BEBC-94324AE90615}" type="sibTrans" cxnId="{0E552ECA-5F20-4D5F-8044-38F4B611EEA0}">
      <dgm:prSet/>
      <dgm:spPr/>
      <dgm:t>
        <a:bodyPr/>
        <a:lstStyle/>
        <a:p>
          <a:endParaRPr lang="en-US"/>
        </a:p>
      </dgm:t>
    </dgm:pt>
    <dgm:pt modelId="{2511E4A8-8228-4DBA-8529-CFDD41F7581A}" type="pres">
      <dgm:prSet presAssocID="{424C51EC-47E8-47AC-A7B7-825AFA2FBC1D}" presName="root" presStyleCnt="0">
        <dgm:presLayoutVars>
          <dgm:dir/>
          <dgm:resizeHandles val="exact"/>
        </dgm:presLayoutVars>
      </dgm:prSet>
      <dgm:spPr/>
    </dgm:pt>
    <dgm:pt modelId="{64FC41A2-8189-4425-89F9-F5B50206DA7E}" type="pres">
      <dgm:prSet presAssocID="{4DA95864-2179-47A7-957E-1FC2DE26EB0D}" presName="compNode" presStyleCnt="0"/>
      <dgm:spPr/>
    </dgm:pt>
    <dgm:pt modelId="{06A06F26-F7E7-45F7-A82A-A7F1E2FD5BEC}" type="pres">
      <dgm:prSet presAssocID="{4DA95864-2179-47A7-957E-1FC2DE26EB0D}"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Users"/>
        </a:ext>
      </dgm:extLst>
    </dgm:pt>
    <dgm:pt modelId="{9DAB61B7-232C-4824-B27E-5F5957522D34}" type="pres">
      <dgm:prSet presAssocID="{4DA95864-2179-47A7-957E-1FC2DE26EB0D}" presName="spaceRect" presStyleCnt="0"/>
      <dgm:spPr/>
    </dgm:pt>
    <dgm:pt modelId="{F75DD9B3-D11B-438A-AEB6-BC1B93A7A1BF}" type="pres">
      <dgm:prSet presAssocID="{4DA95864-2179-47A7-957E-1FC2DE26EB0D}" presName="textRect" presStyleLbl="revTx" presStyleIdx="0" presStyleCnt="8">
        <dgm:presLayoutVars>
          <dgm:chMax val="1"/>
          <dgm:chPref val="1"/>
        </dgm:presLayoutVars>
      </dgm:prSet>
      <dgm:spPr/>
    </dgm:pt>
    <dgm:pt modelId="{DAD848D1-EB03-43C4-9937-2BBA40791A76}" type="pres">
      <dgm:prSet presAssocID="{B6ABC971-B3C9-4477-BEBC-94324AE90615}" presName="sibTrans" presStyleCnt="0"/>
      <dgm:spPr/>
    </dgm:pt>
    <dgm:pt modelId="{AFEA0748-C0CE-4D35-B042-5AAD3512BA35}" type="pres">
      <dgm:prSet presAssocID="{C9626519-7649-4033-B8D7-6DE69ED4DC62}" presName="compNode" presStyleCnt="0"/>
      <dgm:spPr/>
    </dgm:pt>
    <dgm:pt modelId="{6C247E04-7CE7-407C-AACD-C9ED302A001A}" type="pres">
      <dgm:prSet presAssocID="{C9626519-7649-4033-B8D7-6DE69ED4DC62}"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wnward trend"/>
        </a:ext>
      </dgm:extLst>
    </dgm:pt>
    <dgm:pt modelId="{36E3B54C-CFC7-4784-A97D-C9F0AACECF3C}" type="pres">
      <dgm:prSet presAssocID="{C9626519-7649-4033-B8D7-6DE69ED4DC62}" presName="spaceRect" presStyleCnt="0"/>
      <dgm:spPr/>
    </dgm:pt>
    <dgm:pt modelId="{401DA47E-5568-4162-98AE-9CC01F098E89}" type="pres">
      <dgm:prSet presAssocID="{C9626519-7649-4033-B8D7-6DE69ED4DC62}" presName="textRect" presStyleLbl="revTx" presStyleIdx="1" presStyleCnt="8">
        <dgm:presLayoutVars>
          <dgm:chMax val="1"/>
          <dgm:chPref val="1"/>
        </dgm:presLayoutVars>
      </dgm:prSet>
      <dgm:spPr/>
    </dgm:pt>
    <dgm:pt modelId="{E42CA9A2-A951-4E08-B7B9-23A3260E2CB4}" type="pres">
      <dgm:prSet presAssocID="{25D65524-23C0-48DC-8EA1-1A4E025483A5}" presName="sibTrans" presStyleCnt="0"/>
      <dgm:spPr/>
    </dgm:pt>
    <dgm:pt modelId="{960E7183-9793-4413-99D2-288228366CEF}" type="pres">
      <dgm:prSet presAssocID="{3362D271-129E-4B41-A898-40B57660CAB8}" presName="compNode" presStyleCnt="0"/>
      <dgm:spPr/>
    </dgm:pt>
    <dgm:pt modelId="{149C184C-E710-46B6-8F64-4FBF77C17548}" type="pres">
      <dgm:prSet presAssocID="{3362D271-129E-4B41-A898-40B57660CAB8}"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pward trend"/>
        </a:ext>
      </dgm:extLst>
    </dgm:pt>
    <dgm:pt modelId="{0DEDC03E-FC7A-444F-AE53-2E9988DA0038}" type="pres">
      <dgm:prSet presAssocID="{3362D271-129E-4B41-A898-40B57660CAB8}" presName="spaceRect" presStyleCnt="0"/>
      <dgm:spPr/>
    </dgm:pt>
    <dgm:pt modelId="{5F9AB30A-8393-4F77-9377-E1FD53EC103E}" type="pres">
      <dgm:prSet presAssocID="{3362D271-129E-4B41-A898-40B57660CAB8}" presName="textRect" presStyleLbl="revTx" presStyleIdx="2" presStyleCnt="8">
        <dgm:presLayoutVars>
          <dgm:chMax val="1"/>
          <dgm:chPref val="1"/>
        </dgm:presLayoutVars>
      </dgm:prSet>
      <dgm:spPr/>
    </dgm:pt>
    <dgm:pt modelId="{88F6549B-8ABC-4386-8119-66A6A2458481}" type="pres">
      <dgm:prSet presAssocID="{4EC6110F-45BF-4038-8092-8E62D3CEB357}" presName="sibTrans" presStyleCnt="0"/>
      <dgm:spPr/>
    </dgm:pt>
    <dgm:pt modelId="{9921820D-FE91-487E-B8BA-4CF34AC66588}" type="pres">
      <dgm:prSet presAssocID="{96A2E46A-7397-4D82-9EAC-C8A0F33595AD}" presName="compNode" presStyleCnt="0"/>
      <dgm:spPr/>
    </dgm:pt>
    <dgm:pt modelId="{D577AA87-1E03-4286-B1CF-7E71B47719E0}" type="pres">
      <dgm:prSet presAssocID="{96A2E46A-7397-4D82-9EAC-C8A0F33595AD}"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A21088E7-49A9-4E65-B65A-50917A57A17E}" type="pres">
      <dgm:prSet presAssocID="{96A2E46A-7397-4D82-9EAC-C8A0F33595AD}" presName="spaceRect" presStyleCnt="0"/>
      <dgm:spPr/>
    </dgm:pt>
    <dgm:pt modelId="{589740A2-C164-46E5-BAAD-A852891A3FF3}" type="pres">
      <dgm:prSet presAssocID="{96A2E46A-7397-4D82-9EAC-C8A0F33595AD}" presName="textRect" presStyleLbl="revTx" presStyleIdx="3" presStyleCnt="8">
        <dgm:presLayoutVars>
          <dgm:chMax val="1"/>
          <dgm:chPref val="1"/>
        </dgm:presLayoutVars>
      </dgm:prSet>
      <dgm:spPr/>
    </dgm:pt>
    <dgm:pt modelId="{BD9C50E5-62B0-459D-A961-79E1A5D097A0}" type="pres">
      <dgm:prSet presAssocID="{FFE6FE96-692B-4752-8620-4341748F3889}" presName="sibTrans" presStyleCnt="0"/>
      <dgm:spPr/>
    </dgm:pt>
    <dgm:pt modelId="{DB2C8AA7-7B73-45C6-9B39-60A2F752639E}" type="pres">
      <dgm:prSet presAssocID="{786046A6-3CDF-41F4-AC2E-A4236878D51B}" presName="compNode" presStyleCnt="0"/>
      <dgm:spPr/>
    </dgm:pt>
    <dgm:pt modelId="{30316930-7F71-4955-A608-F012E0F099EA}" type="pres">
      <dgm:prSet presAssocID="{786046A6-3CDF-41F4-AC2E-A4236878D51B}"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Gavel"/>
        </a:ext>
      </dgm:extLst>
    </dgm:pt>
    <dgm:pt modelId="{27F89A66-D5FF-4A4A-B123-702DF17489AF}" type="pres">
      <dgm:prSet presAssocID="{786046A6-3CDF-41F4-AC2E-A4236878D51B}" presName="spaceRect" presStyleCnt="0"/>
      <dgm:spPr/>
    </dgm:pt>
    <dgm:pt modelId="{9227B8CB-0751-4489-A729-24294D1AC380}" type="pres">
      <dgm:prSet presAssocID="{786046A6-3CDF-41F4-AC2E-A4236878D51B}" presName="textRect" presStyleLbl="revTx" presStyleIdx="4" presStyleCnt="8">
        <dgm:presLayoutVars>
          <dgm:chMax val="1"/>
          <dgm:chPref val="1"/>
        </dgm:presLayoutVars>
      </dgm:prSet>
      <dgm:spPr/>
    </dgm:pt>
    <dgm:pt modelId="{28BC22DC-C0A7-4D96-BE22-DA4DA8F987B5}" type="pres">
      <dgm:prSet presAssocID="{FB0F2D21-7344-474A-9B14-944A779C2F0D}" presName="sibTrans" presStyleCnt="0"/>
      <dgm:spPr/>
    </dgm:pt>
    <dgm:pt modelId="{068ACBA7-89D3-417C-814E-2B7700F5D01F}" type="pres">
      <dgm:prSet presAssocID="{44C668A2-0E98-461A-BF15-F6BD1832B3A5}" presName="compNode" presStyleCnt="0"/>
      <dgm:spPr/>
    </dgm:pt>
    <dgm:pt modelId="{922E76E4-4D8F-462A-976F-D36ED4E75B3E}" type="pres">
      <dgm:prSet presAssocID="{44C668A2-0E98-461A-BF15-F6BD1832B3A5}"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Bar chart RTL"/>
        </a:ext>
      </dgm:extLst>
    </dgm:pt>
    <dgm:pt modelId="{F3BA7905-0A8A-4F9F-818B-F616F828C222}" type="pres">
      <dgm:prSet presAssocID="{44C668A2-0E98-461A-BF15-F6BD1832B3A5}" presName="spaceRect" presStyleCnt="0"/>
      <dgm:spPr/>
    </dgm:pt>
    <dgm:pt modelId="{C675790B-76CB-47DA-9FA4-C01501C88BCB}" type="pres">
      <dgm:prSet presAssocID="{44C668A2-0E98-461A-BF15-F6BD1832B3A5}" presName="textRect" presStyleLbl="revTx" presStyleIdx="5" presStyleCnt="8">
        <dgm:presLayoutVars>
          <dgm:chMax val="1"/>
          <dgm:chPref val="1"/>
        </dgm:presLayoutVars>
      </dgm:prSet>
      <dgm:spPr/>
    </dgm:pt>
    <dgm:pt modelId="{4DEE9D97-2A40-4636-817E-A7B55F33DD2B}" type="pres">
      <dgm:prSet presAssocID="{0031C601-061F-4D00-A4D3-3073143CC865}" presName="sibTrans" presStyleCnt="0"/>
      <dgm:spPr/>
    </dgm:pt>
    <dgm:pt modelId="{8E08F5BC-0B66-4EF7-89FC-E1B2E3EEBEDD}" type="pres">
      <dgm:prSet presAssocID="{F0E2A2DC-67CC-48C1-A8FE-17A25F57410B}" presName="compNode" presStyleCnt="0"/>
      <dgm:spPr/>
    </dgm:pt>
    <dgm:pt modelId="{C509A46E-C479-4ED9-9BDF-B3D7905DA7E2}" type="pres">
      <dgm:prSet presAssocID="{F0E2A2DC-67CC-48C1-A8FE-17A25F57410B}"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Money"/>
        </a:ext>
      </dgm:extLst>
    </dgm:pt>
    <dgm:pt modelId="{6E0D3B67-2603-4F79-984A-B6096541466D}" type="pres">
      <dgm:prSet presAssocID="{F0E2A2DC-67CC-48C1-A8FE-17A25F57410B}" presName="spaceRect" presStyleCnt="0"/>
      <dgm:spPr/>
    </dgm:pt>
    <dgm:pt modelId="{C437CC4A-7847-492B-BCAB-553DD60E648E}" type="pres">
      <dgm:prSet presAssocID="{F0E2A2DC-67CC-48C1-A8FE-17A25F57410B}" presName="textRect" presStyleLbl="revTx" presStyleIdx="6" presStyleCnt="8">
        <dgm:presLayoutVars>
          <dgm:chMax val="1"/>
          <dgm:chPref val="1"/>
        </dgm:presLayoutVars>
      </dgm:prSet>
      <dgm:spPr/>
    </dgm:pt>
    <dgm:pt modelId="{66C51AFA-89CE-4FEB-8EE6-FF5FB6FCBE8D}" type="pres">
      <dgm:prSet presAssocID="{B7AD31C4-DB98-4F56-9F41-91F24C5EC783}" presName="sibTrans" presStyleCnt="0"/>
      <dgm:spPr/>
    </dgm:pt>
    <dgm:pt modelId="{6FF70202-A179-4049-9A28-9C545DE3070F}" type="pres">
      <dgm:prSet presAssocID="{0FD4D67E-2A70-48EC-B23C-DB51834EED29}" presName="compNode" presStyleCnt="0"/>
      <dgm:spPr/>
    </dgm:pt>
    <dgm:pt modelId="{05D187DD-BB03-4715-B0F4-1D994132FD2C}" type="pres">
      <dgm:prSet presAssocID="{0FD4D67E-2A70-48EC-B23C-DB51834EED29}"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a:blipFill>
      </dgm:spPr>
      <dgm:extLst>
        <a:ext uri="{E40237B7-FDA0-4F09-8148-C483321AD2D9}">
          <dgm14:cNvPr xmlns:dgm14="http://schemas.microsoft.com/office/drawing/2010/diagram" id="0" name="" descr="Head with gears"/>
        </a:ext>
      </dgm:extLst>
    </dgm:pt>
    <dgm:pt modelId="{6E225A2B-A1DD-4473-95BF-7A8802B5D9B3}" type="pres">
      <dgm:prSet presAssocID="{0FD4D67E-2A70-48EC-B23C-DB51834EED29}" presName="spaceRect" presStyleCnt="0"/>
      <dgm:spPr/>
    </dgm:pt>
    <dgm:pt modelId="{75B5D035-9651-4211-8AA8-BBF711BBEFC0}" type="pres">
      <dgm:prSet presAssocID="{0FD4D67E-2A70-48EC-B23C-DB51834EED29}" presName="textRect" presStyleLbl="revTx" presStyleIdx="7" presStyleCnt="8">
        <dgm:presLayoutVars>
          <dgm:chMax val="1"/>
          <dgm:chPref val="1"/>
        </dgm:presLayoutVars>
      </dgm:prSet>
      <dgm:spPr/>
    </dgm:pt>
  </dgm:ptLst>
  <dgm:cxnLst>
    <dgm:cxn modelId="{688DE60C-F957-49C1-AC5C-F93938F9D75F}" srcId="{424C51EC-47E8-47AC-A7B7-825AFA2FBC1D}" destId="{44C668A2-0E98-461A-BF15-F6BD1832B3A5}" srcOrd="5" destOrd="0" parTransId="{19ED2E45-B4D3-4DC3-95E7-C008F630E7D2}" sibTransId="{0031C601-061F-4D00-A4D3-3073143CC865}"/>
    <dgm:cxn modelId="{0D53AF1B-17D3-4B8F-884E-38A9A8BE3D70}" type="presOf" srcId="{424C51EC-47E8-47AC-A7B7-825AFA2FBC1D}" destId="{2511E4A8-8228-4DBA-8529-CFDD41F7581A}" srcOrd="0" destOrd="0" presId="urn:microsoft.com/office/officeart/2018/2/layout/IconLabelList"/>
    <dgm:cxn modelId="{00339D20-B03D-42E4-9C68-6A0797B593B7}" type="presOf" srcId="{3362D271-129E-4B41-A898-40B57660CAB8}" destId="{5F9AB30A-8393-4F77-9377-E1FD53EC103E}" srcOrd="0" destOrd="0" presId="urn:microsoft.com/office/officeart/2018/2/layout/IconLabelList"/>
    <dgm:cxn modelId="{B05F9432-23AF-4383-B2BB-CB0137C4C678}" srcId="{424C51EC-47E8-47AC-A7B7-825AFA2FBC1D}" destId="{786046A6-3CDF-41F4-AC2E-A4236878D51B}" srcOrd="4" destOrd="0" parTransId="{8B8FD4BC-3DB1-452B-BD49-74A971349074}" sibTransId="{FB0F2D21-7344-474A-9B14-944A779C2F0D}"/>
    <dgm:cxn modelId="{AE23123D-A7A9-4A69-9245-5CB05E970897}" type="presOf" srcId="{96A2E46A-7397-4D82-9EAC-C8A0F33595AD}" destId="{589740A2-C164-46E5-BAAD-A852891A3FF3}" srcOrd="0" destOrd="0" presId="urn:microsoft.com/office/officeart/2018/2/layout/IconLabelList"/>
    <dgm:cxn modelId="{36FEF560-09A9-41A6-8820-9BC0E7E81B15}" type="presOf" srcId="{C9626519-7649-4033-B8D7-6DE69ED4DC62}" destId="{401DA47E-5568-4162-98AE-9CC01F098E89}" srcOrd="0" destOrd="0" presId="urn:microsoft.com/office/officeart/2018/2/layout/IconLabelList"/>
    <dgm:cxn modelId="{6D839B59-7914-487B-87E5-B29228C5B7C9}" srcId="{424C51EC-47E8-47AC-A7B7-825AFA2FBC1D}" destId="{96A2E46A-7397-4D82-9EAC-C8A0F33595AD}" srcOrd="3" destOrd="0" parTransId="{3D885C81-1273-419B-8917-85A1BC30DD18}" sibTransId="{FFE6FE96-692B-4752-8620-4341748F3889}"/>
    <dgm:cxn modelId="{7799E181-AF9C-4676-9BF0-29474EB9C14B}" type="presOf" srcId="{786046A6-3CDF-41F4-AC2E-A4236878D51B}" destId="{9227B8CB-0751-4489-A729-24294D1AC380}" srcOrd="0" destOrd="0" presId="urn:microsoft.com/office/officeart/2018/2/layout/IconLabelList"/>
    <dgm:cxn modelId="{D5C7B991-C404-4925-86A9-97E005690749}" srcId="{424C51EC-47E8-47AC-A7B7-825AFA2FBC1D}" destId="{F0E2A2DC-67CC-48C1-A8FE-17A25F57410B}" srcOrd="6" destOrd="0" parTransId="{69A93263-4110-40F2-944C-14BBF3CBC3C3}" sibTransId="{B7AD31C4-DB98-4F56-9F41-91F24C5EC783}"/>
    <dgm:cxn modelId="{43B7BC9B-E09B-4DCD-8643-AB04B0E0E85A}" type="presOf" srcId="{F0E2A2DC-67CC-48C1-A8FE-17A25F57410B}" destId="{C437CC4A-7847-492B-BCAB-553DD60E648E}" srcOrd="0" destOrd="0" presId="urn:microsoft.com/office/officeart/2018/2/layout/IconLabelList"/>
    <dgm:cxn modelId="{5446489D-0CA6-44F4-B266-8E269629AC89}" srcId="{424C51EC-47E8-47AC-A7B7-825AFA2FBC1D}" destId="{3362D271-129E-4B41-A898-40B57660CAB8}" srcOrd="2" destOrd="0" parTransId="{F2BA2F8A-8460-4836-94C1-A70482DBD0C2}" sibTransId="{4EC6110F-45BF-4038-8092-8E62D3CEB357}"/>
    <dgm:cxn modelId="{7C4D4FA2-9C5C-4E76-981A-D72BA45279C0}" type="presOf" srcId="{0FD4D67E-2A70-48EC-B23C-DB51834EED29}" destId="{75B5D035-9651-4211-8AA8-BBF711BBEFC0}" srcOrd="0" destOrd="0" presId="urn:microsoft.com/office/officeart/2018/2/layout/IconLabelList"/>
    <dgm:cxn modelId="{2A69BCA3-7B95-4380-99CA-5A485EFD2A2F}" srcId="{424C51EC-47E8-47AC-A7B7-825AFA2FBC1D}" destId="{0FD4D67E-2A70-48EC-B23C-DB51834EED29}" srcOrd="7" destOrd="0" parTransId="{79A82C80-D757-4D6D-BD04-349E05EC012B}" sibTransId="{BA1A6B06-DA20-4978-B9BA-B8376118A5B1}"/>
    <dgm:cxn modelId="{2FFC93C1-529E-4459-9F08-1B9BA4675D55}" srcId="{424C51EC-47E8-47AC-A7B7-825AFA2FBC1D}" destId="{C9626519-7649-4033-B8D7-6DE69ED4DC62}" srcOrd="1" destOrd="0" parTransId="{3D3BC0C4-BA86-4F38-B23A-A9659F5551CC}" sibTransId="{25D65524-23C0-48DC-8EA1-1A4E025483A5}"/>
    <dgm:cxn modelId="{B6944DC2-D872-4A4F-BA2A-155A611F31F8}" type="presOf" srcId="{44C668A2-0E98-461A-BF15-F6BD1832B3A5}" destId="{C675790B-76CB-47DA-9FA4-C01501C88BCB}" srcOrd="0" destOrd="0" presId="urn:microsoft.com/office/officeart/2018/2/layout/IconLabelList"/>
    <dgm:cxn modelId="{0E552ECA-5F20-4D5F-8044-38F4B611EEA0}" srcId="{424C51EC-47E8-47AC-A7B7-825AFA2FBC1D}" destId="{4DA95864-2179-47A7-957E-1FC2DE26EB0D}" srcOrd="0" destOrd="0" parTransId="{EEA68149-5B7C-4B35-8514-9E53067ED5D9}" sibTransId="{B6ABC971-B3C9-4477-BEBC-94324AE90615}"/>
    <dgm:cxn modelId="{63E806E0-37DD-4768-8D15-56AA52216627}" type="presOf" srcId="{4DA95864-2179-47A7-957E-1FC2DE26EB0D}" destId="{F75DD9B3-D11B-438A-AEB6-BC1B93A7A1BF}" srcOrd="0" destOrd="0" presId="urn:microsoft.com/office/officeart/2018/2/layout/IconLabelList"/>
    <dgm:cxn modelId="{58383DF7-4AD7-4B98-94EA-02F4715189D1}" type="presParOf" srcId="{2511E4A8-8228-4DBA-8529-CFDD41F7581A}" destId="{64FC41A2-8189-4425-89F9-F5B50206DA7E}" srcOrd="0" destOrd="0" presId="urn:microsoft.com/office/officeart/2018/2/layout/IconLabelList"/>
    <dgm:cxn modelId="{E67B5DDE-FE4E-45F7-8D6E-F30C91B41C6B}" type="presParOf" srcId="{64FC41A2-8189-4425-89F9-F5B50206DA7E}" destId="{06A06F26-F7E7-45F7-A82A-A7F1E2FD5BEC}" srcOrd="0" destOrd="0" presId="urn:microsoft.com/office/officeart/2018/2/layout/IconLabelList"/>
    <dgm:cxn modelId="{3B0AF9D7-A960-439B-92B3-DF65F974B114}" type="presParOf" srcId="{64FC41A2-8189-4425-89F9-F5B50206DA7E}" destId="{9DAB61B7-232C-4824-B27E-5F5957522D34}" srcOrd="1" destOrd="0" presId="urn:microsoft.com/office/officeart/2018/2/layout/IconLabelList"/>
    <dgm:cxn modelId="{DD0A4EBC-6CEF-4D13-A8C7-94C40EE90676}" type="presParOf" srcId="{64FC41A2-8189-4425-89F9-F5B50206DA7E}" destId="{F75DD9B3-D11B-438A-AEB6-BC1B93A7A1BF}" srcOrd="2" destOrd="0" presId="urn:microsoft.com/office/officeart/2018/2/layout/IconLabelList"/>
    <dgm:cxn modelId="{3DB49A5A-24D5-47B0-8E56-7B407D974BB4}" type="presParOf" srcId="{2511E4A8-8228-4DBA-8529-CFDD41F7581A}" destId="{DAD848D1-EB03-43C4-9937-2BBA40791A76}" srcOrd="1" destOrd="0" presId="urn:microsoft.com/office/officeart/2018/2/layout/IconLabelList"/>
    <dgm:cxn modelId="{3A679F00-D03A-418C-9408-BD2DF48E4B3B}" type="presParOf" srcId="{2511E4A8-8228-4DBA-8529-CFDD41F7581A}" destId="{AFEA0748-C0CE-4D35-B042-5AAD3512BA35}" srcOrd="2" destOrd="0" presId="urn:microsoft.com/office/officeart/2018/2/layout/IconLabelList"/>
    <dgm:cxn modelId="{EFCA3720-6E09-47C0-9DF2-1872A05CE660}" type="presParOf" srcId="{AFEA0748-C0CE-4D35-B042-5AAD3512BA35}" destId="{6C247E04-7CE7-407C-AACD-C9ED302A001A}" srcOrd="0" destOrd="0" presId="urn:microsoft.com/office/officeart/2018/2/layout/IconLabelList"/>
    <dgm:cxn modelId="{11DE3BF0-1E48-4CF0-A7BC-FF7DADEBFA5B}" type="presParOf" srcId="{AFEA0748-C0CE-4D35-B042-5AAD3512BA35}" destId="{36E3B54C-CFC7-4784-A97D-C9F0AACECF3C}" srcOrd="1" destOrd="0" presId="urn:microsoft.com/office/officeart/2018/2/layout/IconLabelList"/>
    <dgm:cxn modelId="{B4429DE8-4DC0-43AE-A052-C1887E2A2BBB}" type="presParOf" srcId="{AFEA0748-C0CE-4D35-B042-5AAD3512BA35}" destId="{401DA47E-5568-4162-98AE-9CC01F098E89}" srcOrd="2" destOrd="0" presId="urn:microsoft.com/office/officeart/2018/2/layout/IconLabelList"/>
    <dgm:cxn modelId="{2A3D0013-4CE2-4868-853A-F15F78514BA0}" type="presParOf" srcId="{2511E4A8-8228-4DBA-8529-CFDD41F7581A}" destId="{E42CA9A2-A951-4E08-B7B9-23A3260E2CB4}" srcOrd="3" destOrd="0" presId="urn:microsoft.com/office/officeart/2018/2/layout/IconLabelList"/>
    <dgm:cxn modelId="{1A19B463-81D9-4BB1-971E-972847A5AB83}" type="presParOf" srcId="{2511E4A8-8228-4DBA-8529-CFDD41F7581A}" destId="{960E7183-9793-4413-99D2-288228366CEF}" srcOrd="4" destOrd="0" presId="urn:microsoft.com/office/officeart/2018/2/layout/IconLabelList"/>
    <dgm:cxn modelId="{2041800C-8CE0-4575-815D-497D3C463DB5}" type="presParOf" srcId="{960E7183-9793-4413-99D2-288228366CEF}" destId="{149C184C-E710-46B6-8F64-4FBF77C17548}" srcOrd="0" destOrd="0" presId="urn:microsoft.com/office/officeart/2018/2/layout/IconLabelList"/>
    <dgm:cxn modelId="{A98D18F4-9A15-4991-8EC2-79C92413ED42}" type="presParOf" srcId="{960E7183-9793-4413-99D2-288228366CEF}" destId="{0DEDC03E-FC7A-444F-AE53-2E9988DA0038}" srcOrd="1" destOrd="0" presId="urn:microsoft.com/office/officeart/2018/2/layout/IconLabelList"/>
    <dgm:cxn modelId="{EB23FE6C-398D-499C-A44C-4089AE3E3C94}" type="presParOf" srcId="{960E7183-9793-4413-99D2-288228366CEF}" destId="{5F9AB30A-8393-4F77-9377-E1FD53EC103E}" srcOrd="2" destOrd="0" presId="urn:microsoft.com/office/officeart/2018/2/layout/IconLabelList"/>
    <dgm:cxn modelId="{454EB116-540C-43B5-B05B-FED1849494A7}" type="presParOf" srcId="{2511E4A8-8228-4DBA-8529-CFDD41F7581A}" destId="{88F6549B-8ABC-4386-8119-66A6A2458481}" srcOrd="5" destOrd="0" presId="urn:microsoft.com/office/officeart/2018/2/layout/IconLabelList"/>
    <dgm:cxn modelId="{302498B9-806C-4307-ABD7-A9B23E5E9C1D}" type="presParOf" srcId="{2511E4A8-8228-4DBA-8529-CFDD41F7581A}" destId="{9921820D-FE91-487E-B8BA-4CF34AC66588}" srcOrd="6" destOrd="0" presId="urn:microsoft.com/office/officeart/2018/2/layout/IconLabelList"/>
    <dgm:cxn modelId="{57939B89-8315-44F8-B3EA-9790177B3477}" type="presParOf" srcId="{9921820D-FE91-487E-B8BA-4CF34AC66588}" destId="{D577AA87-1E03-4286-B1CF-7E71B47719E0}" srcOrd="0" destOrd="0" presId="urn:microsoft.com/office/officeart/2018/2/layout/IconLabelList"/>
    <dgm:cxn modelId="{69348F99-5F52-4A38-914F-8A1D2DC63FF4}" type="presParOf" srcId="{9921820D-FE91-487E-B8BA-4CF34AC66588}" destId="{A21088E7-49A9-4E65-B65A-50917A57A17E}" srcOrd="1" destOrd="0" presId="urn:microsoft.com/office/officeart/2018/2/layout/IconLabelList"/>
    <dgm:cxn modelId="{624242E5-348B-4450-9859-D6D6C24F1DBB}" type="presParOf" srcId="{9921820D-FE91-487E-B8BA-4CF34AC66588}" destId="{589740A2-C164-46E5-BAAD-A852891A3FF3}" srcOrd="2" destOrd="0" presId="urn:microsoft.com/office/officeart/2018/2/layout/IconLabelList"/>
    <dgm:cxn modelId="{C58709D0-75E7-44CD-9B4F-5A0A423D0DF7}" type="presParOf" srcId="{2511E4A8-8228-4DBA-8529-CFDD41F7581A}" destId="{BD9C50E5-62B0-459D-A961-79E1A5D097A0}" srcOrd="7" destOrd="0" presId="urn:microsoft.com/office/officeart/2018/2/layout/IconLabelList"/>
    <dgm:cxn modelId="{7E46B3FF-2AA6-4858-9229-8CD32F974559}" type="presParOf" srcId="{2511E4A8-8228-4DBA-8529-CFDD41F7581A}" destId="{DB2C8AA7-7B73-45C6-9B39-60A2F752639E}" srcOrd="8" destOrd="0" presId="urn:microsoft.com/office/officeart/2018/2/layout/IconLabelList"/>
    <dgm:cxn modelId="{0CF8D5C1-8195-4935-8C2A-50D3F31986F3}" type="presParOf" srcId="{DB2C8AA7-7B73-45C6-9B39-60A2F752639E}" destId="{30316930-7F71-4955-A608-F012E0F099EA}" srcOrd="0" destOrd="0" presId="urn:microsoft.com/office/officeart/2018/2/layout/IconLabelList"/>
    <dgm:cxn modelId="{D3409C4A-FC35-4122-9D3F-6975C30349CD}" type="presParOf" srcId="{DB2C8AA7-7B73-45C6-9B39-60A2F752639E}" destId="{27F89A66-D5FF-4A4A-B123-702DF17489AF}" srcOrd="1" destOrd="0" presId="urn:microsoft.com/office/officeart/2018/2/layout/IconLabelList"/>
    <dgm:cxn modelId="{0BCB003F-26C5-4945-8486-450EB6B59E2D}" type="presParOf" srcId="{DB2C8AA7-7B73-45C6-9B39-60A2F752639E}" destId="{9227B8CB-0751-4489-A729-24294D1AC380}" srcOrd="2" destOrd="0" presId="urn:microsoft.com/office/officeart/2018/2/layout/IconLabelList"/>
    <dgm:cxn modelId="{56E033C4-4BAD-4247-A12D-5326788B8418}" type="presParOf" srcId="{2511E4A8-8228-4DBA-8529-CFDD41F7581A}" destId="{28BC22DC-C0A7-4D96-BE22-DA4DA8F987B5}" srcOrd="9" destOrd="0" presId="urn:microsoft.com/office/officeart/2018/2/layout/IconLabelList"/>
    <dgm:cxn modelId="{E16CD212-B69E-444D-B18C-01F0968C72C2}" type="presParOf" srcId="{2511E4A8-8228-4DBA-8529-CFDD41F7581A}" destId="{068ACBA7-89D3-417C-814E-2B7700F5D01F}" srcOrd="10" destOrd="0" presId="urn:microsoft.com/office/officeart/2018/2/layout/IconLabelList"/>
    <dgm:cxn modelId="{579F4F2C-32B5-4F51-A0F8-975B4A2E88C0}" type="presParOf" srcId="{068ACBA7-89D3-417C-814E-2B7700F5D01F}" destId="{922E76E4-4D8F-462A-976F-D36ED4E75B3E}" srcOrd="0" destOrd="0" presId="urn:microsoft.com/office/officeart/2018/2/layout/IconLabelList"/>
    <dgm:cxn modelId="{E046BD7A-4F8A-46FD-AA68-ABAD41AA24B1}" type="presParOf" srcId="{068ACBA7-89D3-417C-814E-2B7700F5D01F}" destId="{F3BA7905-0A8A-4F9F-818B-F616F828C222}" srcOrd="1" destOrd="0" presId="urn:microsoft.com/office/officeart/2018/2/layout/IconLabelList"/>
    <dgm:cxn modelId="{04863278-EC19-4066-99BB-2ED23E7EAD2C}" type="presParOf" srcId="{068ACBA7-89D3-417C-814E-2B7700F5D01F}" destId="{C675790B-76CB-47DA-9FA4-C01501C88BCB}" srcOrd="2" destOrd="0" presId="urn:microsoft.com/office/officeart/2018/2/layout/IconLabelList"/>
    <dgm:cxn modelId="{87CDE430-698A-4109-9473-3059B441D343}" type="presParOf" srcId="{2511E4A8-8228-4DBA-8529-CFDD41F7581A}" destId="{4DEE9D97-2A40-4636-817E-A7B55F33DD2B}" srcOrd="11" destOrd="0" presId="urn:microsoft.com/office/officeart/2018/2/layout/IconLabelList"/>
    <dgm:cxn modelId="{4470596D-05D3-45F1-8B5B-1E2A468A7D02}" type="presParOf" srcId="{2511E4A8-8228-4DBA-8529-CFDD41F7581A}" destId="{8E08F5BC-0B66-4EF7-89FC-E1B2E3EEBEDD}" srcOrd="12" destOrd="0" presId="urn:microsoft.com/office/officeart/2018/2/layout/IconLabelList"/>
    <dgm:cxn modelId="{C809C89D-3AE1-4365-AACA-CBBD3C5961DC}" type="presParOf" srcId="{8E08F5BC-0B66-4EF7-89FC-E1B2E3EEBEDD}" destId="{C509A46E-C479-4ED9-9BDF-B3D7905DA7E2}" srcOrd="0" destOrd="0" presId="urn:microsoft.com/office/officeart/2018/2/layout/IconLabelList"/>
    <dgm:cxn modelId="{A2DCBA7D-BB32-4E38-B199-52158A6F402D}" type="presParOf" srcId="{8E08F5BC-0B66-4EF7-89FC-E1B2E3EEBEDD}" destId="{6E0D3B67-2603-4F79-984A-B6096541466D}" srcOrd="1" destOrd="0" presId="urn:microsoft.com/office/officeart/2018/2/layout/IconLabelList"/>
    <dgm:cxn modelId="{D7179D17-5BA8-49D9-9D50-42899DCE0957}" type="presParOf" srcId="{8E08F5BC-0B66-4EF7-89FC-E1B2E3EEBEDD}" destId="{C437CC4A-7847-492B-BCAB-553DD60E648E}" srcOrd="2" destOrd="0" presId="urn:microsoft.com/office/officeart/2018/2/layout/IconLabelList"/>
    <dgm:cxn modelId="{68FBCBF3-C34B-4EB5-A298-77A409FDAF06}" type="presParOf" srcId="{2511E4A8-8228-4DBA-8529-CFDD41F7581A}" destId="{66C51AFA-89CE-4FEB-8EE6-FF5FB6FCBE8D}" srcOrd="13" destOrd="0" presId="urn:microsoft.com/office/officeart/2018/2/layout/IconLabelList"/>
    <dgm:cxn modelId="{DF253A03-64E2-4B53-A49A-C9E20085FC25}" type="presParOf" srcId="{2511E4A8-8228-4DBA-8529-CFDD41F7581A}" destId="{6FF70202-A179-4049-9A28-9C545DE3070F}" srcOrd="14" destOrd="0" presId="urn:microsoft.com/office/officeart/2018/2/layout/IconLabelList"/>
    <dgm:cxn modelId="{2A607AA2-20F9-44BC-A16E-2618DC54AC37}" type="presParOf" srcId="{6FF70202-A179-4049-9A28-9C545DE3070F}" destId="{05D187DD-BB03-4715-B0F4-1D994132FD2C}" srcOrd="0" destOrd="0" presId="urn:microsoft.com/office/officeart/2018/2/layout/IconLabelList"/>
    <dgm:cxn modelId="{5C476414-2FBD-4F28-BF7E-9D0DF4D4BAD1}" type="presParOf" srcId="{6FF70202-A179-4049-9A28-9C545DE3070F}" destId="{6E225A2B-A1DD-4473-95BF-7A8802B5D9B3}" srcOrd="1" destOrd="0" presId="urn:microsoft.com/office/officeart/2018/2/layout/IconLabelList"/>
    <dgm:cxn modelId="{1E1A7E65-0983-4E22-8569-102A966DFDB5}" type="presParOf" srcId="{6FF70202-A179-4049-9A28-9C545DE3070F}" destId="{75B5D035-9651-4211-8AA8-BBF711BBEFC0}"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1314FA-4BD6-411F-9E70-1F924C819801}" type="doc">
      <dgm:prSet loTypeId="urn:microsoft.com/office/officeart/2005/8/layout/lProcess2" loCatId="list" qsTypeId="urn:microsoft.com/office/officeart/2005/8/quickstyle/simple4" qsCatId="simple" csTypeId="urn:microsoft.com/office/officeart/2005/8/colors/accent3_2" csCatId="accent3" phldr="1"/>
      <dgm:spPr/>
      <dgm:t>
        <a:bodyPr/>
        <a:lstStyle/>
        <a:p>
          <a:endParaRPr lang="en-US"/>
        </a:p>
      </dgm:t>
    </dgm:pt>
    <dgm:pt modelId="{4554E2FE-303C-458A-BFC6-C86E5800C5CE}">
      <dgm:prSet phldrT="[Text]"/>
      <dgm:spPr/>
      <dgm:t>
        <a:bodyPr/>
        <a:lstStyle/>
        <a:p>
          <a:r>
            <a:rPr lang="en-US" dirty="0"/>
            <a:t>State Revolving Funds</a:t>
          </a:r>
        </a:p>
      </dgm:t>
    </dgm:pt>
    <dgm:pt modelId="{618A3A08-4C38-4A1F-8434-14026C715E81}" type="parTrans" cxnId="{FF052EC2-C4FF-4D13-B2AA-193BA71BE2F7}">
      <dgm:prSet/>
      <dgm:spPr/>
      <dgm:t>
        <a:bodyPr/>
        <a:lstStyle/>
        <a:p>
          <a:endParaRPr lang="en-US"/>
        </a:p>
      </dgm:t>
    </dgm:pt>
    <dgm:pt modelId="{593B1FBA-57BC-408E-B013-ACE18F8722ED}" type="sibTrans" cxnId="{FF052EC2-C4FF-4D13-B2AA-193BA71BE2F7}">
      <dgm:prSet/>
      <dgm:spPr/>
      <dgm:t>
        <a:bodyPr/>
        <a:lstStyle/>
        <a:p>
          <a:endParaRPr lang="en-US"/>
        </a:p>
      </dgm:t>
    </dgm:pt>
    <dgm:pt modelId="{32EE9E1B-DC1D-475A-8188-DFBA286D1B94}">
      <dgm:prSet phldrT="[Text]"/>
      <dgm:spPr/>
      <dgm:t>
        <a:bodyPr/>
        <a:lstStyle/>
        <a:p>
          <a:r>
            <a:rPr lang="en-US" dirty="0"/>
            <a:t>Ohio Turkey Creek Estuary Project</a:t>
          </a:r>
        </a:p>
      </dgm:t>
    </dgm:pt>
    <dgm:pt modelId="{F546CBE6-233A-4BF5-B96C-642E80C9AA8B}" type="parTrans" cxnId="{4B406766-590F-4C82-8A76-F0547E39E560}">
      <dgm:prSet/>
      <dgm:spPr/>
      <dgm:t>
        <a:bodyPr/>
        <a:lstStyle/>
        <a:p>
          <a:endParaRPr lang="en-US"/>
        </a:p>
      </dgm:t>
    </dgm:pt>
    <dgm:pt modelId="{BDC76F6A-5C6B-458E-A4DB-16BEE1E548F5}" type="sibTrans" cxnId="{4B406766-590F-4C82-8A76-F0547E39E560}">
      <dgm:prSet/>
      <dgm:spPr/>
      <dgm:t>
        <a:bodyPr/>
        <a:lstStyle/>
        <a:p>
          <a:endParaRPr lang="en-US"/>
        </a:p>
      </dgm:t>
    </dgm:pt>
    <dgm:pt modelId="{DE7BA6B5-AF6D-404B-9423-0C5BC9806655}">
      <dgm:prSet phldrT="[Text]"/>
      <dgm:spPr/>
      <dgm:t>
        <a:bodyPr/>
        <a:lstStyle/>
        <a:p>
          <a:r>
            <a:rPr lang="en-US" dirty="0"/>
            <a:t>Wilmington Wetlands Project</a:t>
          </a:r>
        </a:p>
      </dgm:t>
    </dgm:pt>
    <dgm:pt modelId="{3F8D9B20-206D-43A7-9637-39EB3F1BC83C}" type="parTrans" cxnId="{46886C46-A568-43F2-847B-B5FB913FC54B}">
      <dgm:prSet/>
      <dgm:spPr/>
      <dgm:t>
        <a:bodyPr/>
        <a:lstStyle/>
        <a:p>
          <a:endParaRPr lang="en-US"/>
        </a:p>
      </dgm:t>
    </dgm:pt>
    <dgm:pt modelId="{18B15151-FF7E-4BF4-9145-D685EEF7AA0F}" type="sibTrans" cxnId="{46886C46-A568-43F2-847B-B5FB913FC54B}">
      <dgm:prSet/>
      <dgm:spPr/>
      <dgm:t>
        <a:bodyPr/>
        <a:lstStyle/>
        <a:p>
          <a:endParaRPr lang="en-US"/>
        </a:p>
      </dgm:t>
    </dgm:pt>
    <dgm:pt modelId="{27D9F1CB-5F82-4A51-B9CB-BC7D2C3BBA3B}">
      <dgm:prSet phldrT="[Text]"/>
      <dgm:spPr/>
      <dgm:t>
        <a:bodyPr/>
        <a:lstStyle/>
        <a:p>
          <a:r>
            <a:rPr lang="en-US" dirty="0"/>
            <a:t>Collateralized Loan Funds</a:t>
          </a:r>
        </a:p>
      </dgm:t>
    </dgm:pt>
    <dgm:pt modelId="{E873A64B-C4DE-4AF9-8AE0-39BF2C48BBAC}" type="parTrans" cxnId="{48CAA900-D45B-49E0-9122-1EF86E2CAD83}">
      <dgm:prSet/>
      <dgm:spPr/>
      <dgm:t>
        <a:bodyPr/>
        <a:lstStyle/>
        <a:p>
          <a:endParaRPr lang="en-US"/>
        </a:p>
      </dgm:t>
    </dgm:pt>
    <dgm:pt modelId="{584ADE81-5160-4F15-B0AF-067099690722}" type="sibTrans" cxnId="{48CAA900-D45B-49E0-9122-1EF86E2CAD83}">
      <dgm:prSet/>
      <dgm:spPr/>
      <dgm:t>
        <a:bodyPr/>
        <a:lstStyle/>
        <a:p>
          <a:endParaRPr lang="en-US"/>
        </a:p>
      </dgm:t>
    </dgm:pt>
    <dgm:pt modelId="{693CD61B-6A0E-44A7-A072-ACA48F4D8CD0}">
      <dgm:prSet phldrT="[Text]"/>
      <dgm:spPr/>
      <dgm:t>
        <a:bodyPr/>
        <a:lstStyle/>
        <a:p>
          <a:r>
            <a:rPr lang="en-US" dirty="0"/>
            <a:t>TNC Conservation Notes</a:t>
          </a:r>
        </a:p>
      </dgm:t>
    </dgm:pt>
    <dgm:pt modelId="{2801259D-3636-424A-A53E-3E1A3424BEAB}" type="parTrans" cxnId="{D2353903-1DEE-4558-B433-79AA0988DB27}">
      <dgm:prSet/>
      <dgm:spPr/>
      <dgm:t>
        <a:bodyPr/>
        <a:lstStyle/>
        <a:p>
          <a:endParaRPr lang="en-US"/>
        </a:p>
      </dgm:t>
    </dgm:pt>
    <dgm:pt modelId="{8F684430-9C6B-4A9A-8467-A50DEE9DB302}" type="sibTrans" cxnId="{D2353903-1DEE-4558-B433-79AA0988DB27}">
      <dgm:prSet/>
      <dgm:spPr/>
      <dgm:t>
        <a:bodyPr/>
        <a:lstStyle/>
        <a:p>
          <a:endParaRPr lang="en-US"/>
        </a:p>
      </dgm:t>
    </dgm:pt>
    <dgm:pt modelId="{8E09036E-6388-4C22-B4A1-5B325811E86C}">
      <dgm:prSet phldrT="[Text]"/>
      <dgm:spPr/>
      <dgm:t>
        <a:bodyPr/>
        <a:lstStyle/>
        <a:p>
          <a:r>
            <a:rPr lang="en-US" dirty="0"/>
            <a:t>TCF  Green Bonds</a:t>
          </a:r>
        </a:p>
      </dgm:t>
    </dgm:pt>
    <dgm:pt modelId="{681AAAE6-AF3A-43C6-BA3C-476C5F39A79D}" type="parTrans" cxnId="{CF9F4B12-BB2E-455D-9517-D48A50C84BD8}">
      <dgm:prSet/>
      <dgm:spPr/>
      <dgm:t>
        <a:bodyPr/>
        <a:lstStyle/>
        <a:p>
          <a:endParaRPr lang="en-US"/>
        </a:p>
      </dgm:t>
    </dgm:pt>
    <dgm:pt modelId="{240934A6-AB55-46B4-90F6-AF999107AFC7}" type="sibTrans" cxnId="{CF9F4B12-BB2E-455D-9517-D48A50C84BD8}">
      <dgm:prSet/>
      <dgm:spPr/>
      <dgm:t>
        <a:bodyPr/>
        <a:lstStyle/>
        <a:p>
          <a:endParaRPr lang="en-US"/>
        </a:p>
      </dgm:t>
    </dgm:pt>
    <dgm:pt modelId="{FC141DB5-D794-4FE9-8D7B-675E460A70D1}">
      <dgm:prSet phldrT="[Text]"/>
      <dgm:spPr/>
      <dgm:t>
        <a:bodyPr/>
        <a:lstStyle/>
        <a:p>
          <a:r>
            <a:rPr lang="en-US" dirty="0"/>
            <a:t>Corporate + Muni Green Bonds</a:t>
          </a:r>
        </a:p>
      </dgm:t>
    </dgm:pt>
    <dgm:pt modelId="{841501E1-E216-42C6-B52F-F0B2A210853B}" type="parTrans" cxnId="{751B39AC-7046-4752-8799-FDF00BC07944}">
      <dgm:prSet/>
      <dgm:spPr/>
      <dgm:t>
        <a:bodyPr/>
        <a:lstStyle/>
        <a:p>
          <a:endParaRPr lang="en-US"/>
        </a:p>
      </dgm:t>
    </dgm:pt>
    <dgm:pt modelId="{55DDF6C8-3970-4B6B-9F1C-E6CA1C76C2CF}" type="sibTrans" cxnId="{751B39AC-7046-4752-8799-FDF00BC07944}">
      <dgm:prSet/>
      <dgm:spPr/>
      <dgm:t>
        <a:bodyPr/>
        <a:lstStyle/>
        <a:p>
          <a:endParaRPr lang="en-US"/>
        </a:p>
      </dgm:t>
    </dgm:pt>
    <dgm:pt modelId="{88605AF3-8331-4398-8623-3D70AE4B7FDD}">
      <dgm:prSet phldrT="[Text]"/>
      <dgm:spPr/>
      <dgm:t>
        <a:bodyPr/>
        <a:lstStyle/>
        <a:p>
          <a:r>
            <a:rPr lang="en-US" dirty="0"/>
            <a:t>PepsiCo Green Bond</a:t>
          </a:r>
        </a:p>
      </dgm:t>
    </dgm:pt>
    <dgm:pt modelId="{48000F05-2F14-4466-AFCE-4C862C85CD3B}" type="parTrans" cxnId="{64D34395-2601-403A-8C72-006112D61159}">
      <dgm:prSet/>
      <dgm:spPr/>
      <dgm:t>
        <a:bodyPr/>
        <a:lstStyle/>
        <a:p>
          <a:endParaRPr lang="en-US"/>
        </a:p>
      </dgm:t>
    </dgm:pt>
    <dgm:pt modelId="{284E4428-A6D3-4B04-824C-1C59890B9D8B}" type="sibTrans" cxnId="{64D34395-2601-403A-8C72-006112D61159}">
      <dgm:prSet/>
      <dgm:spPr/>
      <dgm:t>
        <a:bodyPr/>
        <a:lstStyle/>
        <a:p>
          <a:endParaRPr lang="en-US"/>
        </a:p>
      </dgm:t>
    </dgm:pt>
    <dgm:pt modelId="{7D610FC0-405E-486A-8633-114561E304EA}">
      <dgm:prSet phldrT="[Text]"/>
      <dgm:spPr/>
      <dgm:t>
        <a:bodyPr/>
        <a:lstStyle/>
        <a:p>
          <a:r>
            <a:rPr lang="en-US" dirty="0"/>
            <a:t>Wastewater Infrastructure</a:t>
          </a:r>
        </a:p>
      </dgm:t>
    </dgm:pt>
    <dgm:pt modelId="{5D54ACC0-1E67-4C8A-AE21-00FD18923804}" type="parTrans" cxnId="{BB0A4F9D-FCB8-4B78-8E66-D43FDFA9A6C7}">
      <dgm:prSet/>
      <dgm:spPr/>
      <dgm:t>
        <a:bodyPr/>
        <a:lstStyle/>
        <a:p>
          <a:endParaRPr lang="en-US"/>
        </a:p>
      </dgm:t>
    </dgm:pt>
    <dgm:pt modelId="{725C6E42-0455-48BE-99DA-A8BE3287EDFA}" type="sibTrans" cxnId="{BB0A4F9D-FCB8-4B78-8E66-D43FDFA9A6C7}">
      <dgm:prSet/>
      <dgm:spPr/>
      <dgm:t>
        <a:bodyPr/>
        <a:lstStyle/>
        <a:p>
          <a:endParaRPr lang="en-US"/>
        </a:p>
      </dgm:t>
    </dgm:pt>
    <dgm:pt modelId="{BC7AFB8E-69EF-42F3-AB3F-AF6FD786F825}">
      <dgm:prSet phldrT="[Text]"/>
      <dgm:spPr/>
      <dgm:t>
        <a:bodyPr/>
        <a:lstStyle/>
        <a:p>
          <a:r>
            <a:rPr lang="en-US" dirty="0"/>
            <a:t>Private Equity Funds</a:t>
          </a:r>
        </a:p>
      </dgm:t>
    </dgm:pt>
    <dgm:pt modelId="{FE9B3FD6-048E-4477-A29E-0A14057970C4}" type="parTrans" cxnId="{A5F21D16-CCFA-4B86-BCAE-54DD22D7C195}">
      <dgm:prSet/>
      <dgm:spPr/>
      <dgm:t>
        <a:bodyPr/>
        <a:lstStyle/>
        <a:p>
          <a:endParaRPr lang="en-US"/>
        </a:p>
      </dgm:t>
    </dgm:pt>
    <dgm:pt modelId="{0336BEA6-99B4-48DE-B95D-3F953169A29A}" type="sibTrans" cxnId="{A5F21D16-CCFA-4B86-BCAE-54DD22D7C195}">
      <dgm:prSet/>
      <dgm:spPr/>
      <dgm:t>
        <a:bodyPr/>
        <a:lstStyle/>
        <a:p>
          <a:endParaRPr lang="en-US"/>
        </a:p>
      </dgm:t>
    </dgm:pt>
    <dgm:pt modelId="{752DD0D5-7164-4D5E-9A94-4B9326FED26E}">
      <dgm:prSet phldrT="[Text]"/>
      <dgm:spPr/>
      <dgm:t>
        <a:bodyPr/>
        <a:lstStyle/>
        <a:p>
          <a:r>
            <a:rPr lang="en-US" dirty="0"/>
            <a:t>Sustainable Food &amp; Fiber</a:t>
          </a:r>
        </a:p>
      </dgm:t>
    </dgm:pt>
    <dgm:pt modelId="{50E6D660-7A0A-4DEF-BABF-E1F0464CE95E}" type="parTrans" cxnId="{FBD193D7-91FF-4756-B89E-1834E9F1BF3E}">
      <dgm:prSet/>
      <dgm:spPr/>
      <dgm:t>
        <a:bodyPr/>
        <a:lstStyle/>
        <a:p>
          <a:endParaRPr lang="en-US"/>
        </a:p>
      </dgm:t>
    </dgm:pt>
    <dgm:pt modelId="{C5FFB7FB-5997-481B-A014-9D8CE7DA2FB9}" type="sibTrans" cxnId="{FBD193D7-91FF-4756-B89E-1834E9F1BF3E}">
      <dgm:prSet/>
      <dgm:spPr/>
      <dgm:t>
        <a:bodyPr/>
        <a:lstStyle/>
        <a:p>
          <a:endParaRPr lang="en-US"/>
        </a:p>
      </dgm:t>
    </dgm:pt>
    <dgm:pt modelId="{604EE21A-7F16-4000-9516-04BD41B1E29E}">
      <dgm:prSet phldrT="[Text]"/>
      <dgm:spPr/>
      <dgm:t>
        <a:bodyPr/>
        <a:lstStyle/>
        <a:p>
          <a:r>
            <a:rPr lang="en-US" dirty="0"/>
            <a:t>Wetlands</a:t>
          </a:r>
        </a:p>
        <a:p>
          <a:r>
            <a:rPr lang="en-US" dirty="0"/>
            <a:t>Mitigation Banks</a:t>
          </a:r>
        </a:p>
      </dgm:t>
    </dgm:pt>
    <dgm:pt modelId="{7AF303DF-0999-4524-8382-12AEDE1D3DC5}" type="parTrans" cxnId="{BC247B51-3E10-4751-8267-40C903F3A23D}">
      <dgm:prSet/>
      <dgm:spPr/>
      <dgm:t>
        <a:bodyPr/>
        <a:lstStyle/>
        <a:p>
          <a:endParaRPr lang="en-US"/>
        </a:p>
      </dgm:t>
    </dgm:pt>
    <dgm:pt modelId="{043917E2-18E4-4BF6-8419-B057A9254730}" type="sibTrans" cxnId="{BC247B51-3E10-4751-8267-40C903F3A23D}">
      <dgm:prSet/>
      <dgm:spPr/>
      <dgm:t>
        <a:bodyPr/>
        <a:lstStyle/>
        <a:p>
          <a:endParaRPr lang="en-US"/>
        </a:p>
      </dgm:t>
    </dgm:pt>
    <dgm:pt modelId="{2297CE3B-690B-45BC-89B8-8728B9F879C6}">
      <dgm:prSet phldrT="[Text]"/>
      <dgm:spPr/>
      <dgm:t>
        <a:bodyPr/>
        <a:lstStyle/>
        <a:p>
          <a:r>
            <a:rPr lang="en-US" dirty="0"/>
            <a:t>Blended Finance Funds</a:t>
          </a:r>
        </a:p>
      </dgm:t>
    </dgm:pt>
    <dgm:pt modelId="{47CF24D4-6E25-4459-BF8D-4366A6662292}" type="parTrans" cxnId="{3086B394-6D3C-43C3-ACBF-3C924DCD5F84}">
      <dgm:prSet/>
      <dgm:spPr/>
      <dgm:t>
        <a:bodyPr/>
        <a:lstStyle/>
        <a:p>
          <a:endParaRPr lang="en-US"/>
        </a:p>
      </dgm:t>
    </dgm:pt>
    <dgm:pt modelId="{168C4536-75D5-4DEC-8866-C7106C486788}" type="sibTrans" cxnId="{3086B394-6D3C-43C3-ACBF-3C924DCD5F84}">
      <dgm:prSet/>
      <dgm:spPr/>
      <dgm:t>
        <a:bodyPr/>
        <a:lstStyle/>
        <a:p>
          <a:endParaRPr lang="en-US"/>
        </a:p>
      </dgm:t>
    </dgm:pt>
    <dgm:pt modelId="{4FEA86F7-06B7-4076-B112-5BEEE3F3FD22}">
      <dgm:prSet phldrT="[Text]"/>
      <dgm:spPr/>
      <dgm:t>
        <a:bodyPr/>
        <a:lstStyle/>
        <a:p>
          <a:r>
            <a:rPr lang="en-US" dirty="0" err="1"/>
            <a:t>TerraSilva</a:t>
          </a:r>
          <a:r>
            <a:rPr lang="en-US" dirty="0"/>
            <a:t> Carbon Fund</a:t>
          </a:r>
        </a:p>
      </dgm:t>
    </dgm:pt>
    <dgm:pt modelId="{9ECDB503-C98B-49A3-8D48-92A573001B3E}" type="parTrans" cxnId="{D2871D99-2282-4662-B5D5-EB7B98F02353}">
      <dgm:prSet/>
      <dgm:spPr/>
      <dgm:t>
        <a:bodyPr/>
        <a:lstStyle/>
        <a:p>
          <a:endParaRPr lang="en-US"/>
        </a:p>
      </dgm:t>
    </dgm:pt>
    <dgm:pt modelId="{FDBA352E-59F2-4F04-B6EE-F8B0351FCD8A}" type="sibTrans" cxnId="{D2871D99-2282-4662-B5D5-EB7B98F02353}">
      <dgm:prSet/>
      <dgm:spPr/>
      <dgm:t>
        <a:bodyPr/>
        <a:lstStyle/>
        <a:p>
          <a:endParaRPr lang="en-US"/>
        </a:p>
      </dgm:t>
    </dgm:pt>
    <dgm:pt modelId="{7E05E519-4E51-47EB-AB0F-8EA6626C2261}">
      <dgm:prSet phldrT="[Text]"/>
      <dgm:spPr/>
      <dgm:t>
        <a:bodyPr/>
        <a:lstStyle/>
        <a:p>
          <a:r>
            <a:rPr lang="en-US" dirty="0"/>
            <a:t>Revolving Water Fund</a:t>
          </a:r>
        </a:p>
      </dgm:t>
    </dgm:pt>
    <dgm:pt modelId="{0125C1E1-5768-4C60-AF52-B0122F3456AB}" type="parTrans" cxnId="{4ABD1672-9012-4DB7-8D65-C1C3CC7A2603}">
      <dgm:prSet/>
      <dgm:spPr/>
      <dgm:t>
        <a:bodyPr/>
        <a:lstStyle/>
        <a:p>
          <a:endParaRPr lang="en-US"/>
        </a:p>
      </dgm:t>
    </dgm:pt>
    <dgm:pt modelId="{A8273534-5ABC-4DC9-9F53-5777DC4F6ADD}" type="sibTrans" cxnId="{4ABD1672-9012-4DB7-8D65-C1C3CC7A2603}">
      <dgm:prSet/>
      <dgm:spPr/>
      <dgm:t>
        <a:bodyPr/>
        <a:lstStyle/>
        <a:p>
          <a:endParaRPr lang="en-US"/>
        </a:p>
      </dgm:t>
    </dgm:pt>
    <dgm:pt modelId="{9175BD6C-43A6-4AA9-8B09-06F1274E5065}" type="pres">
      <dgm:prSet presAssocID="{3B1314FA-4BD6-411F-9E70-1F924C819801}" presName="theList" presStyleCnt="0">
        <dgm:presLayoutVars>
          <dgm:dir/>
          <dgm:animLvl val="lvl"/>
          <dgm:resizeHandles val="exact"/>
        </dgm:presLayoutVars>
      </dgm:prSet>
      <dgm:spPr/>
    </dgm:pt>
    <dgm:pt modelId="{27823E25-6228-44CE-B21A-481F502DB003}" type="pres">
      <dgm:prSet presAssocID="{4554E2FE-303C-458A-BFC6-C86E5800C5CE}" presName="compNode" presStyleCnt="0"/>
      <dgm:spPr/>
    </dgm:pt>
    <dgm:pt modelId="{6CD7E890-002C-4FBB-A4E6-77C3C5C76231}" type="pres">
      <dgm:prSet presAssocID="{4554E2FE-303C-458A-BFC6-C86E5800C5CE}" presName="aNode" presStyleLbl="bgShp" presStyleIdx="0" presStyleCnt="5"/>
      <dgm:spPr/>
    </dgm:pt>
    <dgm:pt modelId="{35657B56-D206-4CB4-A93A-3E9A0D878DCF}" type="pres">
      <dgm:prSet presAssocID="{4554E2FE-303C-458A-BFC6-C86E5800C5CE}" presName="textNode" presStyleLbl="bgShp" presStyleIdx="0" presStyleCnt="5"/>
      <dgm:spPr/>
    </dgm:pt>
    <dgm:pt modelId="{67FA06EA-46D6-4337-85B5-E87FAB56D665}" type="pres">
      <dgm:prSet presAssocID="{4554E2FE-303C-458A-BFC6-C86E5800C5CE}" presName="compChildNode" presStyleCnt="0"/>
      <dgm:spPr/>
    </dgm:pt>
    <dgm:pt modelId="{A816A61F-7B75-46AB-938C-DFCF1CA22095}" type="pres">
      <dgm:prSet presAssocID="{4554E2FE-303C-458A-BFC6-C86E5800C5CE}" presName="theInnerList" presStyleCnt="0"/>
      <dgm:spPr/>
    </dgm:pt>
    <dgm:pt modelId="{F6EA6429-A543-4665-B368-B5803DE2CB58}" type="pres">
      <dgm:prSet presAssocID="{32EE9E1B-DC1D-475A-8188-DFBA286D1B94}" presName="childNode" presStyleLbl="node1" presStyleIdx="0" presStyleCnt="10">
        <dgm:presLayoutVars>
          <dgm:bulletEnabled val="1"/>
        </dgm:presLayoutVars>
      </dgm:prSet>
      <dgm:spPr/>
    </dgm:pt>
    <dgm:pt modelId="{F81700F1-1A0E-4448-9E91-EA0FEDB9A0B5}" type="pres">
      <dgm:prSet presAssocID="{32EE9E1B-DC1D-475A-8188-DFBA286D1B94}" presName="aSpace2" presStyleCnt="0"/>
      <dgm:spPr/>
    </dgm:pt>
    <dgm:pt modelId="{D1518ECA-739B-42DC-8D68-91268E777D97}" type="pres">
      <dgm:prSet presAssocID="{DE7BA6B5-AF6D-404B-9423-0C5BC9806655}" presName="childNode" presStyleLbl="node1" presStyleIdx="1" presStyleCnt="10">
        <dgm:presLayoutVars>
          <dgm:bulletEnabled val="1"/>
        </dgm:presLayoutVars>
      </dgm:prSet>
      <dgm:spPr/>
    </dgm:pt>
    <dgm:pt modelId="{D050DC41-3E27-4C84-BECC-29C77493AFEB}" type="pres">
      <dgm:prSet presAssocID="{4554E2FE-303C-458A-BFC6-C86E5800C5CE}" presName="aSpace" presStyleCnt="0"/>
      <dgm:spPr/>
    </dgm:pt>
    <dgm:pt modelId="{D30CE8ED-CF8E-4E94-8D60-58979FBFB23F}" type="pres">
      <dgm:prSet presAssocID="{27D9F1CB-5F82-4A51-B9CB-BC7D2C3BBA3B}" presName="compNode" presStyleCnt="0"/>
      <dgm:spPr/>
    </dgm:pt>
    <dgm:pt modelId="{93345647-3E5B-454A-990F-0D540C4955D5}" type="pres">
      <dgm:prSet presAssocID="{27D9F1CB-5F82-4A51-B9CB-BC7D2C3BBA3B}" presName="aNode" presStyleLbl="bgShp" presStyleIdx="1" presStyleCnt="5"/>
      <dgm:spPr/>
    </dgm:pt>
    <dgm:pt modelId="{8C0757E7-AE36-4F56-AC02-566B5C043190}" type="pres">
      <dgm:prSet presAssocID="{27D9F1CB-5F82-4A51-B9CB-BC7D2C3BBA3B}" presName="textNode" presStyleLbl="bgShp" presStyleIdx="1" presStyleCnt="5"/>
      <dgm:spPr/>
    </dgm:pt>
    <dgm:pt modelId="{B310DD5A-CAB2-43F6-9F50-13966707AD38}" type="pres">
      <dgm:prSet presAssocID="{27D9F1CB-5F82-4A51-B9CB-BC7D2C3BBA3B}" presName="compChildNode" presStyleCnt="0"/>
      <dgm:spPr/>
    </dgm:pt>
    <dgm:pt modelId="{80A20169-BC9C-49E8-BBA1-4E5F3EE0AA07}" type="pres">
      <dgm:prSet presAssocID="{27D9F1CB-5F82-4A51-B9CB-BC7D2C3BBA3B}" presName="theInnerList" presStyleCnt="0"/>
      <dgm:spPr/>
    </dgm:pt>
    <dgm:pt modelId="{FA97C6BB-47B4-485C-B362-B06EC257F7B9}" type="pres">
      <dgm:prSet presAssocID="{693CD61B-6A0E-44A7-A072-ACA48F4D8CD0}" presName="childNode" presStyleLbl="node1" presStyleIdx="2" presStyleCnt="10">
        <dgm:presLayoutVars>
          <dgm:bulletEnabled val="1"/>
        </dgm:presLayoutVars>
      </dgm:prSet>
      <dgm:spPr/>
    </dgm:pt>
    <dgm:pt modelId="{A0D1A0C6-DB1A-4B7C-A412-16F75B31F537}" type="pres">
      <dgm:prSet presAssocID="{693CD61B-6A0E-44A7-A072-ACA48F4D8CD0}" presName="aSpace2" presStyleCnt="0"/>
      <dgm:spPr/>
    </dgm:pt>
    <dgm:pt modelId="{48E708F3-1D6A-4E51-8445-71675144F7A8}" type="pres">
      <dgm:prSet presAssocID="{8E09036E-6388-4C22-B4A1-5B325811E86C}" presName="childNode" presStyleLbl="node1" presStyleIdx="3" presStyleCnt="10">
        <dgm:presLayoutVars>
          <dgm:bulletEnabled val="1"/>
        </dgm:presLayoutVars>
      </dgm:prSet>
      <dgm:spPr/>
    </dgm:pt>
    <dgm:pt modelId="{24A6FA4E-B0CF-496C-8826-A6678167BFD1}" type="pres">
      <dgm:prSet presAssocID="{27D9F1CB-5F82-4A51-B9CB-BC7D2C3BBA3B}" presName="aSpace" presStyleCnt="0"/>
      <dgm:spPr/>
    </dgm:pt>
    <dgm:pt modelId="{4AC1792A-68D7-447F-ACC0-067B5F4C4091}" type="pres">
      <dgm:prSet presAssocID="{FC141DB5-D794-4FE9-8D7B-675E460A70D1}" presName="compNode" presStyleCnt="0"/>
      <dgm:spPr/>
    </dgm:pt>
    <dgm:pt modelId="{D540DF88-A858-46EF-A971-1AB231FE0774}" type="pres">
      <dgm:prSet presAssocID="{FC141DB5-D794-4FE9-8D7B-675E460A70D1}" presName="aNode" presStyleLbl="bgShp" presStyleIdx="2" presStyleCnt="5"/>
      <dgm:spPr/>
    </dgm:pt>
    <dgm:pt modelId="{680F9FD5-AB7E-49FD-9DCD-99C9D88F490E}" type="pres">
      <dgm:prSet presAssocID="{FC141DB5-D794-4FE9-8D7B-675E460A70D1}" presName="textNode" presStyleLbl="bgShp" presStyleIdx="2" presStyleCnt="5"/>
      <dgm:spPr/>
    </dgm:pt>
    <dgm:pt modelId="{23B7B83F-3A3E-4841-BB70-780E2F8A56BE}" type="pres">
      <dgm:prSet presAssocID="{FC141DB5-D794-4FE9-8D7B-675E460A70D1}" presName="compChildNode" presStyleCnt="0"/>
      <dgm:spPr/>
    </dgm:pt>
    <dgm:pt modelId="{E343D2E3-6A20-4691-9CE6-0778015B2676}" type="pres">
      <dgm:prSet presAssocID="{FC141DB5-D794-4FE9-8D7B-675E460A70D1}" presName="theInnerList" presStyleCnt="0"/>
      <dgm:spPr/>
    </dgm:pt>
    <dgm:pt modelId="{3C4FE20E-DD00-466B-BB3F-2EB621A7B6EB}" type="pres">
      <dgm:prSet presAssocID="{88605AF3-8331-4398-8623-3D70AE4B7FDD}" presName="childNode" presStyleLbl="node1" presStyleIdx="4" presStyleCnt="10">
        <dgm:presLayoutVars>
          <dgm:bulletEnabled val="1"/>
        </dgm:presLayoutVars>
      </dgm:prSet>
      <dgm:spPr/>
    </dgm:pt>
    <dgm:pt modelId="{A8AFA922-9B96-4E20-B9D7-C85496BF9FB0}" type="pres">
      <dgm:prSet presAssocID="{88605AF3-8331-4398-8623-3D70AE4B7FDD}" presName="aSpace2" presStyleCnt="0"/>
      <dgm:spPr/>
    </dgm:pt>
    <dgm:pt modelId="{753C8582-F018-4E9F-B35B-A323464A0071}" type="pres">
      <dgm:prSet presAssocID="{7D610FC0-405E-486A-8633-114561E304EA}" presName="childNode" presStyleLbl="node1" presStyleIdx="5" presStyleCnt="10">
        <dgm:presLayoutVars>
          <dgm:bulletEnabled val="1"/>
        </dgm:presLayoutVars>
      </dgm:prSet>
      <dgm:spPr/>
    </dgm:pt>
    <dgm:pt modelId="{CABC6A22-D6C5-40F1-9F7F-83E175B6E78A}" type="pres">
      <dgm:prSet presAssocID="{FC141DB5-D794-4FE9-8D7B-675E460A70D1}" presName="aSpace" presStyleCnt="0"/>
      <dgm:spPr/>
    </dgm:pt>
    <dgm:pt modelId="{5F058B73-4A27-452E-B51D-8350A4160694}" type="pres">
      <dgm:prSet presAssocID="{BC7AFB8E-69EF-42F3-AB3F-AF6FD786F825}" presName="compNode" presStyleCnt="0"/>
      <dgm:spPr/>
    </dgm:pt>
    <dgm:pt modelId="{6E945B7D-86A1-4C7C-A121-A4CEAE997EB0}" type="pres">
      <dgm:prSet presAssocID="{BC7AFB8E-69EF-42F3-AB3F-AF6FD786F825}" presName="aNode" presStyleLbl="bgShp" presStyleIdx="3" presStyleCnt="5"/>
      <dgm:spPr/>
    </dgm:pt>
    <dgm:pt modelId="{A55DDFC5-8FDB-48E1-8A65-0EE57E619A83}" type="pres">
      <dgm:prSet presAssocID="{BC7AFB8E-69EF-42F3-AB3F-AF6FD786F825}" presName="textNode" presStyleLbl="bgShp" presStyleIdx="3" presStyleCnt="5"/>
      <dgm:spPr/>
    </dgm:pt>
    <dgm:pt modelId="{16923231-F374-4B91-AB5B-8B1F64B74CAE}" type="pres">
      <dgm:prSet presAssocID="{BC7AFB8E-69EF-42F3-AB3F-AF6FD786F825}" presName="compChildNode" presStyleCnt="0"/>
      <dgm:spPr/>
    </dgm:pt>
    <dgm:pt modelId="{517ECD69-512C-4E14-9CC5-A4E3AD386276}" type="pres">
      <dgm:prSet presAssocID="{BC7AFB8E-69EF-42F3-AB3F-AF6FD786F825}" presName="theInnerList" presStyleCnt="0"/>
      <dgm:spPr/>
    </dgm:pt>
    <dgm:pt modelId="{88F2BB49-3BAA-4EE1-A26F-558ADF466150}" type="pres">
      <dgm:prSet presAssocID="{752DD0D5-7164-4D5E-9A94-4B9326FED26E}" presName="childNode" presStyleLbl="node1" presStyleIdx="6" presStyleCnt="10">
        <dgm:presLayoutVars>
          <dgm:bulletEnabled val="1"/>
        </dgm:presLayoutVars>
      </dgm:prSet>
      <dgm:spPr/>
    </dgm:pt>
    <dgm:pt modelId="{EEC857C6-B962-4611-AC7C-958F025AB51F}" type="pres">
      <dgm:prSet presAssocID="{752DD0D5-7164-4D5E-9A94-4B9326FED26E}" presName="aSpace2" presStyleCnt="0"/>
      <dgm:spPr/>
    </dgm:pt>
    <dgm:pt modelId="{0C34D309-83AC-478D-9173-4FEA4A216EEC}" type="pres">
      <dgm:prSet presAssocID="{604EE21A-7F16-4000-9516-04BD41B1E29E}" presName="childNode" presStyleLbl="node1" presStyleIdx="7" presStyleCnt="10">
        <dgm:presLayoutVars>
          <dgm:bulletEnabled val="1"/>
        </dgm:presLayoutVars>
      </dgm:prSet>
      <dgm:spPr/>
    </dgm:pt>
    <dgm:pt modelId="{E74F8E9B-1E64-4702-9328-F9891AA799DB}" type="pres">
      <dgm:prSet presAssocID="{BC7AFB8E-69EF-42F3-AB3F-AF6FD786F825}" presName="aSpace" presStyleCnt="0"/>
      <dgm:spPr/>
    </dgm:pt>
    <dgm:pt modelId="{D103F60C-2E92-464E-A311-CA00C9ABF25B}" type="pres">
      <dgm:prSet presAssocID="{2297CE3B-690B-45BC-89B8-8728B9F879C6}" presName="compNode" presStyleCnt="0"/>
      <dgm:spPr/>
    </dgm:pt>
    <dgm:pt modelId="{B6339FF5-C684-4F4F-8424-FC4E1D7F3D1D}" type="pres">
      <dgm:prSet presAssocID="{2297CE3B-690B-45BC-89B8-8728B9F879C6}" presName="aNode" presStyleLbl="bgShp" presStyleIdx="4" presStyleCnt="5"/>
      <dgm:spPr/>
    </dgm:pt>
    <dgm:pt modelId="{E6B3C38A-5C66-46D4-AAA9-7A9FE50CC373}" type="pres">
      <dgm:prSet presAssocID="{2297CE3B-690B-45BC-89B8-8728B9F879C6}" presName="textNode" presStyleLbl="bgShp" presStyleIdx="4" presStyleCnt="5"/>
      <dgm:spPr/>
    </dgm:pt>
    <dgm:pt modelId="{C72E8C65-3B21-4992-8A66-9127435DADDF}" type="pres">
      <dgm:prSet presAssocID="{2297CE3B-690B-45BC-89B8-8728B9F879C6}" presName="compChildNode" presStyleCnt="0"/>
      <dgm:spPr/>
    </dgm:pt>
    <dgm:pt modelId="{98D632E4-4D55-454D-8A67-26C29E2F17BA}" type="pres">
      <dgm:prSet presAssocID="{2297CE3B-690B-45BC-89B8-8728B9F879C6}" presName="theInnerList" presStyleCnt="0"/>
      <dgm:spPr/>
    </dgm:pt>
    <dgm:pt modelId="{27864CC2-4297-418F-B389-8D5623BD5FBE}" type="pres">
      <dgm:prSet presAssocID="{4FEA86F7-06B7-4076-B112-5BEEE3F3FD22}" presName="childNode" presStyleLbl="node1" presStyleIdx="8" presStyleCnt="10">
        <dgm:presLayoutVars>
          <dgm:bulletEnabled val="1"/>
        </dgm:presLayoutVars>
      </dgm:prSet>
      <dgm:spPr/>
    </dgm:pt>
    <dgm:pt modelId="{53E8694A-7A2D-4695-BA44-D02614D9DFEC}" type="pres">
      <dgm:prSet presAssocID="{4FEA86F7-06B7-4076-B112-5BEEE3F3FD22}" presName="aSpace2" presStyleCnt="0"/>
      <dgm:spPr/>
    </dgm:pt>
    <dgm:pt modelId="{EB8BCF0B-98D8-4DED-96BA-4F1EEF838636}" type="pres">
      <dgm:prSet presAssocID="{7E05E519-4E51-47EB-AB0F-8EA6626C2261}" presName="childNode" presStyleLbl="node1" presStyleIdx="9" presStyleCnt="10">
        <dgm:presLayoutVars>
          <dgm:bulletEnabled val="1"/>
        </dgm:presLayoutVars>
      </dgm:prSet>
      <dgm:spPr/>
    </dgm:pt>
  </dgm:ptLst>
  <dgm:cxnLst>
    <dgm:cxn modelId="{48CAA900-D45B-49E0-9122-1EF86E2CAD83}" srcId="{3B1314FA-4BD6-411F-9E70-1F924C819801}" destId="{27D9F1CB-5F82-4A51-B9CB-BC7D2C3BBA3B}" srcOrd="1" destOrd="0" parTransId="{E873A64B-C4DE-4AF9-8AE0-39BF2C48BBAC}" sibTransId="{584ADE81-5160-4F15-B0AF-067099690722}"/>
    <dgm:cxn modelId="{D2353903-1DEE-4558-B433-79AA0988DB27}" srcId="{27D9F1CB-5F82-4A51-B9CB-BC7D2C3BBA3B}" destId="{693CD61B-6A0E-44A7-A072-ACA48F4D8CD0}" srcOrd="0" destOrd="0" parTransId="{2801259D-3636-424A-A53E-3E1A3424BEAB}" sibTransId="{8F684430-9C6B-4A9A-8467-A50DEE9DB302}"/>
    <dgm:cxn modelId="{11A1CA07-200C-413A-8698-30AB2F05103D}" type="presOf" srcId="{BC7AFB8E-69EF-42F3-AB3F-AF6FD786F825}" destId="{6E945B7D-86A1-4C7C-A121-A4CEAE997EB0}" srcOrd="0" destOrd="0" presId="urn:microsoft.com/office/officeart/2005/8/layout/lProcess2"/>
    <dgm:cxn modelId="{CF9F4B12-BB2E-455D-9517-D48A50C84BD8}" srcId="{27D9F1CB-5F82-4A51-B9CB-BC7D2C3BBA3B}" destId="{8E09036E-6388-4C22-B4A1-5B325811E86C}" srcOrd="1" destOrd="0" parTransId="{681AAAE6-AF3A-43C6-BA3C-476C5F39A79D}" sibTransId="{240934A6-AB55-46B4-90F6-AF999107AFC7}"/>
    <dgm:cxn modelId="{A5F21D16-CCFA-4B86-BCAE-54DD22D7C195}" srcId="{3B1314FA-4BD6-411F-9E70-1F924C819801}" destId="{BC7AFB8E-69EF-42F3-AB3F-AF6FD786F825}" srcOrd="3" destOrd="0" parTransId="{FE9B3FD6-048E-4477-A29E-0A14057970C4}" sibTransId="{0336BEA6-99B4-48DE-B95D-3F953169A29A}"/>
    <dgm:cxn modelId="{39F30C17-EBD7-4215-B2AE-A65E5B080914}" type="presOf" srcId="{27D9F1CB-5F82-4A51-B9CB-BC7D2C3BBA3B}" destId="{8C0757E7-AE36-4F56-AC02-566B5C043190}" srcOrd="1" destOrd="0" presId="urn:microsoft.com/office/officeart/2005/8/layout/lProcess2"/>
    <dgm:cxn modelId="{69AF712F-2732-4CA0-A99C-61DD9822B06C}" type="presOf" srcId="{FC141DB5-D794-4FE9-8D7B-675E460A70D1}" destId="{680F9FD5-AB7E-49FD-9DCD-99C9D88F490E}" srcOrd="1" destOrd="0" presId="urn:microsoft.com/office/officeart/2005/8/layout/lProcess2"/>
    <dgm:cxn modelId="{FF10D32F-ACEF-48B2-B71C-6C32860A1E00}" type="presOf" srcId="{DE7BA6B5-AF6D-404B-9423-0C5BC9806655}" destId="{D1518ECA-739B-42DC-8D68-91268E777D97}" srcOrd="0" destOrd="0" presId="urn:microsoft.com/office/officeart/2005/8/layout/lProcess2"/>
    <dgm:cxn modelId="{2156395F-ED67-479B-8040-F468592C55D5}" type="presOf" srcId="{4554E2FE-303C-458A-BFC6-C86E5800C5CE}" destId="{35657B56-D206-4CB4-A93A-3E9A0D878DCF}" srcOrd="1" destOrd="0" presId="urn:microsoft.com/office/officeart/2005/8/layout/lProcess2"/>
    <dgm:cxn modelId="{4B406766-590F-4C82-8A76-F0547E39E560}" srcId="{4554E2FE-303C-458A-BFC6-C86E5800C5CE}" destId="{32EE9E1B-DC1D-475A-8188-DFBA286D1B94}" srcOrd="0" destOrd="0" parTransId="{F546CBE6-233A-4BF5-B96C-642E80C9AA8B}" sibTransId="{BDC76F6A-5C6B-458E-A4DB-16BEE1E548F5}"/>
    <dgm:cxn modelId="{46886C46-A568-43F2-847B-B5FB913FC54B}" srcId="{4554E2FE-303C-458A-BFC6-C86E5800C5CE}" destId="{DE7BA6B5-AF6D-404B-9423-0C5BC9806655}" srcOrd="1" destOrd="0" parTransId="{3F8D9B20-206D-43A7-9637-39EB3F1BC83C}" sibTransId="{18B15151-FF7E-4BF4-9145-D685EEF7AA0F}"/>
    <dgm:cxn modelId="{D4BEAB4D-C0DF-42B1-9743-334049B68941}" type="presOf" srcId="{693CD61B-6A0E-44A7-A072-ACA48F4D8CD0}" destId="{FA97C6BB-47B4-485C-B362-B06EC257F7B9}" srcOrd="0" destOrd="0" presId="urn:microsoft.com/office/officeart/2005/8/layout/lProcess2"/>
    <dgm:cxn modelId="{DC8E816F-AEB5-4DF3-B3B1-F9122C713A86}" type="presOf" srcId="{8E09036E-6388-4C22-B4A1-5B325811E86C}" destId="{48E708F3-1D6A-4E51-8445-71675144F7A8}" srcOrd="0" destOrd="0" presId="urn:microsoft.com/office/officeart/2005/8/layout/lProcess2"/>
    <dgm:cxn modelId="{BC247B51-3E10-4751-8267-40C903F3A23D}" srcId="{BC7AFB8E-69EF-42F3-AB3F-AF6FD786F825}" destId="{604EE21A-7F16-4000-9516-04BD41B1E29E}" srcOrd="1" destOrd="0" parTransId="{7AF303DF-0999-4524-8382-12AEDE1D3DC5}" sibTransId="{043917E2-18E4-4BF6-8419-B057A9254730}"/>
    <dgm:cxn modelId="{4ABD1672-9012-4DB7-8D65-C1C3CC7A2603}" srcId="{2297CE3B-690B-45BC-89B8-8728B9F879C6}" destId="{7E05E519-4E51-47EB-AB0F-8EA6626C2261}" srcOrd="1" destOrd="0" parTransId="{0125C1E1-5768-4C60-AF52-B0122F3456AB}" sibTransId="{A8273534-5ABC-4DC9-9F53-5777DC4F6ADD}"/>
    <dgm:cxn modelId="{A038EA79-3BBD-498C-90B1-941CD32A3D66}" type="presOf" srcId="{3B1314FA-4BD6-411F-9E70-1F924C819801}" destId="{9175BD6C-43A6-4AA9-8B09-06F1274E5065}" srcOrd="0" destOrd="0" presId="urn:microsoft.com/office/officeart/2005/8/layout/lProcess2"/>
    <dgm:cxn modelId="{BF597B7E-E6F3-42C5-A7A5-D0EFDB829E05}" type="presOf" srcId="{2297CE3B-690B-45BC-89B8-8728B9F879C6}" destId="{E6B3C38A-5C66-46D4-AAA9-7A9FE50CC373}" srcOrd="1" destOrd="0" presId="urn:microsoft.com/office/officeart/2005/8/layout/lProcess2"/>
    <dgm:cxn modelId="{EEFD5E80-4272-4FC6-9C14-390021140FAE}" type="presOf" srcId="{7D610FC0-405E-486A-8633-114561E304EA}" destId="{753C8582-F018-4E9F-B35B-A323464A0071}" srcOrd="0" destOrd="0" presId="urn:microsoft.com/office/officeart/2005/8/layout/lProcess2"/>
    <dgm:cxn modelId="{F9B26582-43AB-4060-9C61-D91F49EA2B1B}" type="presOf" srcId="{FC141DB5-D794-4FE9-8D7B-675E460A70D1}" destId="{D540DF88-A858-46EF-A971-1AB231FE0774}" srcOrd="0" destOrd="0" presId="urn:microsoft.com/office/officeart/2005/8/layout/lProcess2"/>
    <dgm:cxn modelId="{B9F0AC88-3533-41CB-A0F3-3669AEA80AF6}" type="presOf" srcId="{604EE21A-7F16-4000-9516-04BD41B1E29E}" destId="{0C34D309-83AC-478D-9173-4FEA4A216EEC}" srcOrd="0" destOrd="0" presId="urn:microsoft.com/office/officeart/2005/8/layout/lProcess2"/>
    <dgm:cxn modelId="{5889548C-9EEB-4E24-BC8F-906C57EB5BBD}" type="presOf" srcId="{27D9F1CB-5F82-4A51-B9CB-BC7D2C3BBA3B}" destId="{93345647-3E5B-454A-990F-0D540C4955D5}" srcOrd="0" destOrd="0" presId="urn:microsoft.com/office/officeart/2005/8/layout/lProcess2"/>
    <dgm:cxn modelId="{3086B394-6D3C-43C3-ACBF-3C924DCD5F84}" srcId="{3B1314FA-4BD6-411F-9E70-1F924C819801}" destId="{2297CE3B-690B-45BC-89B8-8728B9F879C6}" srcOrd="4" destOrd="0" parTransId="{47CF24D4-6E25-4459-BF8D-4366A6662292}" sibTransId="{168C4536-75D5-4DEC-8866-C7106C486788}"/>
    <dgm:cxn modelId="{64D34395-2601-403A-8C72-006112D61159}" srcId="{FC141DB5-D794-4FE9-8D7B-675E460A70D1}" destId="{88605AF3-8331-4398-8623-3D70AE4B7FDD}" srcOrd="0" destOrd="0" parTransId="{48000F05-2F14-4466-AFCE-4C862C85CD3B}" sibTransId="{284E4428-A6D3-4B04-824C-1C59890B9D8B}"/>
    <dgm:cxn modelId="{D2871D99-2282-4662-B5D5-EB7B98F02353}" srcId="{2297CE3B-690B-45BC-89B8-8728B9F879C6}" destId="{4FEA86F7-06B7-4076-B112-5BEEE3F3FD22}" srcOrd="0" destOrd="0" parTransId="{9ECDB503-C98B-49A3-8D48-92A573001B3E}" sibTransId="{FDBA352E-59F2-4F04-B6EE-F8B0351FCD8A}"/>
    <dgm:cxn modelId="{BB0A4F9D-FCB8-4B78-8E66-D43FDFA9A6C7}" srcId="{FC141DB5-D794-4FE9-8D7B-675E460A70D1}" destId="{7D610FC0-405E-486A-8633-114561E304EA}" srcOrd="1" destOrd="0" parTransId="{5D54ACC0-1E67-4C8A-AE21-00FD18923804}" sibTransId="{725C6E42-0455-48BE-99DA-A8BE3287EDFA}"/>
    <dgm:cxn modelId="{AA05E7A3-256E-413F-A011-58A0C233E6F8}" type="presOf" srcId="{32EE9E1B-DC1D-475A-8188-DFBA286D1B94}" destId="{F6EA6429-A543-4665-B368-B5803DE2CB58}" srcOrd="0" destOrd="0" presId="urn:microsoft.com/office/officeart/2005/8/layout/lProcess2"/>
    <dgm:cxn modelId="{751B39AC-7046-4752-8799-FDF00BC07944}" srcId="{3B1314FA-4BD6-411F-9E70-1F924C819801}" destId="{FC141DB5-D794-4FE9-8D7B-675E460A70D1}" srcOrd="2" destOrd="0" parTransId="{841501E1-E216-42C6-B52F-F0B2A210853B}" sibTransId="{55DDF6C8-3970-4B6B-9F1C-E6CA1C76C2CF}"/>
    <dgm:cxn modelId="{3CEE72C1-BA8D-481E-9C0D-966B66C97B9D}" type="presOf" srcId="{7E05E519-4E51-47EB-AB0F-8EA6626C2261}" destId="{EB8BCF0B-98D8-4DED-96BA-4F1EEF838636}" srcOrd="0" destOrd="0" presId="urn:microsoft.com/office/officeart/2005/8/layout/lProcess2"/>
    <dgm:cxn modelId="{FF052EC2-C4FF-4D13-B2AA-193BA71BE2F7}" srcId="{3B1314FA-4BD6-411F-9E70-1F924C819801}" destId="{4554E2FE-303C-458A-BFC6-C86E5800C5CE}" srcOrd="0" destOrd="0" parTransId="{618A3A08-4C38-4A1F-8434-14026C715E81}" sibTransId="{593B1FBA-57BC-408E-B013-ACE18F8722ED}"/>
    <dgm:cxn modelId="{241C9AC6-20DB-4D34-86C0-A875B5F9F153}" type="presOf" srcId="{88605AF3-8331-4398-8623-3D70AE4B7FDD}" destId="{3C4FE20E-DD00-466B-BB3F-2EB621A7B6EB}" srcOrd="0" destOrd="0" presId="urn:microsoft.com/office/officeart/2005/8/layout/lProcess2"/>
    <dgm:cxn modelId="{323F38C8-A4E6-49DC-AAC9-89188371418B}" type="presOf" srcId="{4FEA86F7-06B7-4076-B112-5BEEE3F3FD22}" destId="{27864CC2-4297-418F-B389-8D5623BD5FBE}" srcOrd="0" destOrd="0" presId="urn:microsoft.com/office/officeart/2005/8/layout/lProcess2"/>
    <dgm:cxn modelId="{F84375D2-5146-4ACC-B781-732C09EF369C}" type="presOf" srcId="{2297CE3B-690B-45BC-89B8-8728B9F879C6}" destId="{B6339FF5-C684-4F4F-8424-FC4E1D7F3D1D}" srcOrd="0" destOrd="0" presId="urn:microsoft.com/office/officeart/2005/8/layout/lProcess2"/>
    <dgm:cxn modelId="{FBD193D7-91FF-4756-B89E-1834E9F1BF3E}" srcId="{BC7AFB8E-69EF-42F3-AB3F-AF6FD786F825}" destId="{752DD0D5-7164-4D5E-9A94-4B9326FED26E}" srcOrd="0" destOrd="0" parTransId="{50E6D660-7A0A-4DEF-BABF-E1F0464CE95E}" sibTransId="{C5FFB7FB-5997-481B-A014-9D8CE7DA2FB9}"/>
    <dgm:cxn modelId="{E67FC4DA-8670-42C5-903F-6466B88A58CF}" type="presOf" srcId="{4554E2FE-303C-458A-BFC6-C86E5800C5CE}" destId="{6CD7E890-002C-4FBB-A4E6-77C3C5C76231}" srcOrd="0" destOrd="0" presId="urn:microsoft.com/office/officeart/2005/8/layout/lProcess2"/>
    <dgm:cxn modelId="{CA3EC7DF-D37E-401E-97EF-428A638A0999}" type="presOf" srcId="{752DD0D5-7164-4D5E-9A94-4B9326FED26E}" destId="{88F2BB49-3BAA-4EE1-A26F-558ADF466150}" srcOrd="0" destOrd="0" presId="urn:microsoft.com/office/officeart/2005/8/layout/lProcess2"/>
    <dgm:cxn modelId="{61C832FB-4CB2-4E75-A420-4AA71F70AF70}" type="presOf" srcId="{BC7AFB8E-69EF-42F3-AB3F-AF6FD786F825}" destId="{A55DDFC5-8FDB-48E1-8A65-0EE57E619A83}" srcOrd="1" destOrd="0" presId="urn:microsoft.com/office/officeart/2005/8/layout/lProcess2"/>
    <dgm:cxn modelId="{8C0A56A4-A98D-4AF6-8FDB-4F53E91BF252}" type="presParOf" srcId="{9175BD6C-43A6-4AA9-8B09-06F1274E5065}" destId="{27823E25-6228-44CE-B21A-481F502DB003}" srcOrd="0" destOrd="0" presId="urn:microsoft.com/office/officeart/2005/8/layout/lProcess2"/>
    <dgm:cxn modelId="{09770598-85F7-4F41-B500-D54694FB3764}" type="presParOf" srcId="{27823E25-6228-44CE-B21A-481F502DB003}" destId="{6CD7E890-002C-4FBB-A4E6-77C3C5C76231}" srcOrd="0" destOrd="0" presId="urn:microsoft.com/office/officeart/2005/8/layout/lProcess2"/>
    <dgm:cxn modelId="{2E57DAA0-1D0B-4097-971B-3082869995B0}" type="presParOf" srcId="{27823E25-6228-44CE-B21A-481F502DB003}" destId="{35657B56-D206-4CB4-A93A-3E9A0D878DCF}" srcOrd="1" destOrd="0" presId="urn:microsoft.com/office/officeart/2005/8/layout/lProcess2"/>
    <dgm:cxn modelId="{C2366F58-133E-4097-B09D-5BF802A62E58}" type="presParOf" srcId="{27823E25-6228-44CE-B21A-481F502DB003}" destId="{67FA06EA-46D6-4337-85B5-E87FAB56D665}" srcOrd="2" destOrd="0" presId="urn:microsoft.com/office/officeart/2005/8/layout/lProcess2"/>
    <dgm:cxn modelId="{6CEFFEBA-EE83-4176-B6F0-18770C85C758}" type="presParOf" srcId="{67FA06EA-46D6-4337-85B5-E87FAB56D665}" destId="{A816A61F-7B75-46AB-938C-DFCF1CA22095}" srcOrd="0" destOrd="0" presId="urn:microsoft.com/office/officeart/2005/8/layout/lProcess2"/>
    <dgm:cxn modelId="{70793D40-F322-4FF4-83E5-6D6FC8E4FCC1}" type="presParOf" srcId="{A816A61F-7B75-46AB-938C-DFCF1CA22095}" destId="{F6EA6429-A543-4665-B368-B5803DE2CB58}" srcOrd="0" destOrd="0" presId="urn:microsoft.com/office/officeart/2005/8/layout/lProcess2"/>
    <dgm:cxn modelId="{5C85C378-B979-435E-9B39-BF3CC4821B97}" type="presParOf" srcId="{A816A61F-7B75-46AB-938C-DFCF1CA22095}" destId="{F81700F1-1A0E-4448-9E91-EA0FEDB9A0B5}" srcOrd="1" destOrd="0" presId="urn:microsoft.com/office/officeart/2005/8/layout/lProcess2"/>
    <dgm:cxn modelId="{85960054-4700-4BA1-ABF6-76A5C349679C}" type="presParOf" srcId="{A816A61F-7B75-46AB-938C-DFCF1CA22095}" destId="{D1518ECA-739B-42DC-8D68-91268E777D97}" srcOrd="2" destOrd="0" presId="urn:microsoft.com/office/officeart/2005/8/layout/lProcess2"/>
    <dgm:cxn modelId="{B507FD52-99F8-4806-80B3-941AC4145EDD}" type="presParOf" srcId="{9175BD6C-43A6-4AA9-8B09-06F1274E5065}" destId="{D050DC41-3E27-4C84-BECC-29C77493AFEB}" srcOrd="1" destOrd="0" presId="urn:microsoft.com/office/officeart/2005/8/layout/lProcess2"/>
    <dgm:cxn modelId="{5AB6219E-8A5F-46FD-82E0-0A7122B2980D}" type="presParOf" srcId="{9175BD6C-43A6-4AA9-8B09-06F1274E5065}" destId="{D30CE8ED-CF8E-4E94-8D60-58979FBFB23F}" srcOrd="2" destOrd="0" presId="urn:microsoft.com/office/officeart/2005/8/layout/lProcess2"/>
    <dgm:cxn modelId="{2BDB1D5C-697C-4EEC-B319-29B0A254D95C}" type="presParOf" srcId="{D30CE8ED-CF8E-4E94-8D60-58979FBFB23F}" destId="{93345647-3E5B-454A-990F-0D540C4955D5}" srcOrd="0" destOrd="0" presId="urn:microsoft.com/office/officeart/2005/8/layout/lProcess2"/>
    <dgm:cxn modelId="{06D8D545-28E8-4D8B-A9D4-D4A110A92239}" type="presParOf" srcId="{D30CE8ED-CF8E-4E94-8D60-58979FBFB23F}" destId="{8C0757E7-AE36-4F56-AC02-566B5C043190}" srcOrd="1" destOrd="0" presId="urn:microsoft.com/office/officeart/2005/8/layout/lProcess2"/>
    <dgm:cxn modelId="{92B693E6-1D4D-4B74-8AE3-B31CFE15276B}" type="presParOf" srcId="{D30CE8ED-CF8E-4E94-8D60-58979FBFB23F}" destId="{B310DD5A-CAB2-43F6-9F50-13966707AD38}" srcOrd="2" destOrd="0" presId="urn:microsoft.com/office/officeart/2005/8/layout/lProcess2"/>
    <dgm:cxn modelId="{3389A5FE-1A3B-4E90-8451-DCDE155F569B}" type="presParOf" srcId="{B310DD5A-CAB2-43F6-9F50-13966707AD38}" destId="{80A20169-BC9C-49E8-BBA1-4E5F3EE0AA07}" srcOrd="0" destOrd="0" presId="urn:microsoft.com/office/officeart/2005/8/layout/lProcess2"/>
    <dgm:cxn modelId="{134385EE-2C13-4BC7-BAAF-CBA525A4A1FC}" type="presParOf" srcId="{80A20169-BC9C-49E8-BBA1-4E5F3EE0AA07}" destId="{FA97C6BB-47B4-485C-B362-B06EC257F7B9}" srcOrd="0" destOrd="0" presId="urn:microsoft.com/office/officeart/2005/8/layout/lProcess2"/>
    <dgm:cxn modelId="{8F8F2A8B-2A34-4883-802A-5F87CEB90926}" type="presParOf" srcId="{80A20169-BC9C-49E8-BBA1-4E5F3EE0AA07}" destId="{A0D1A0C6-DB1A-4B7C-A412-16F75B31F537}" srcOrd="1" destOrd="0" presId="urn:microsoft.com/office/officeart/2005/8/layout/lProcess2"/>
    <dgm:cxn modelId="{4CEEB8C3-EBF7-4481-8AE4-BAC051EB7AD7}" type="presParOf" srcId="{80A20169-BC9C-49E8-BBA1-4E5F3EE0AA07}" destId="{48E708F3-1D6A-4E51-8445-71675144F7A8}" srcOrd="2" destOrd="0" presId="urn:microsoft.com/office/officeart/2005/8/layout/lProcess2"/>
    <dgm:cxn modelId="{46852C79-DB52-43F8-A05A-3D8149099E07}" type="presParOf" srcId="{9175BD6C-43A6-4AA9-8B09-06F1274E5065}" destId="{24A6FA4E-B0CF-496C-8826-A6678167BFD1}" srcOrd="3" destOrd="0" presId="urn:microsoft.com/office/officeart/2005/8/layout/lProcess2"/>
    <dgm:cxn modelId="{D322F661-6F93-4C2D-A723-B074F111B7C7}" type="presParOf" srcId="{9175BD6C-43A6-4AA9-8B09-06F1274E5065}" destId="{4AC1792A-68D7-447F-ACC0-067B5F4C4091}" srcOrd="4" destOrd="0" presId="urn:microsoft.com/office/officeart/2005/8/layout/lProcess2"/>
    <dgm:cxn modelId="{34696654-074C-4168-BD94-BB948468FB06}" type="presParOf" srcId="{4AC1792A-68D7-447F-ACC0-067B5F4C4091}" destId="{D540DF88-A858-46EF-A971-1AB231FE0774}" srcOrd="0" destOrd="0" presId="urn:microsoft.com/office/officeart/2005/8/layout/lProcess2"/>
    <dgm:cxn modelId="{FDBA7DA2-2481-45D0-9A36-7CCC7C9CA9C2}" type="presParOf" srcId="{4AC1792A-68D7-447F-ACC0-067B5F4C4091}" destId="{680F9FD5-AB7E-49FD-9DCD-99C9D88F490E}" srcOrd="1" destOrd="0" presId="urn:microsoft.com/office/officeart/2005/8/layout/lProcess2"/>
    <dgm:cxn modelId="{74DA35A2-FDDE-4E50-91EA-2F74D6EC0B17}" type="presParOf" srcId="{4AC1792A-68D7-447F-ACC0-067B5F4C4091}" destId="{23B7B83F-3A3E-4841-BB70-780E2F8A56BE}" srcOrd="2" destOrd="0" presId="urn:microsoft.com/office/officeart/2005/8/layout/lProcess2"/>
    <dgm:cxn modelId="{40C55D03-EC96-4E19-A8F6-CE3419E4FACE}" type="presParOf" srcId="{23B7B83F-3A3E-4841-BB70-780E2F8A56BE}" destId="{E343D2E3-6A20-4691-9CE6-0778015B2676}" srcOrd="0" destOrd="0" presId="urn:microsoft.com/office/officeart/2005/8/layout/lProcess2"/>
    <dgm:cxn modelId="{2D5B0FC5-8A21-465D-AAE9-7B02E622E891}" type="presParOf" srcId="{E343D2E3-6A20-4691-9CE6-0778015B2676}" destId="{3C4FE20E-DD00-466B-BB3F-2EB621A7B6EB}" srcOrd="0" destOrd="0" presId="urn:microsoft.com/office/officeart/2005/8/layout/lProcess2"/>
    <dgm:cxn modelId="{D9429278-A0F7-4EDD-9F87-A375E615E917}" type="presParOf" srcId="{E343D2E3-6A20-4691-9CE6-0778015B2676}" destId="{A8AFA922-9B96-4E20-B9D7-C85496BF9FB0}" srcOrd="1" destOrd="0" presId="urn:microsoft.com/office/officeart/2005/8/layout/lProcess2"/>
    <dgm:cxn modelId="{5842FED1-28E3-49AA-96A3-16843417664A}" type="presParOf" srcId="{E343D2E3-6A20-4691-9CE6-0778015B2676}" destId="{753C8582-F018-4E9F-B35B-A323464A0071}" srcOrd="2" destOrd="0" presId="urn:microsoft.com/office/officeart/2005/8/layout/lProcess2"/>
    <dgm:cxn modelId="{634A998C-F00F-4365-8633-08A479B70AC5}" type="presParOf" srcId="{9175BD6C-43A6-4AA9-8B09-06F1274E5065}" destId="{CABC6A22-D6C5-40F1-9F7F-83E175B6E78A}" srcOrd="5" destOrd="0" presId="urn:microsoft.com/office/officeart/2005/8/layout/lProcess2"/>
    <dgm:cxn modelId="{6D60C558-5A8A-4B39-AC4A-71FBB281C1A1}" type="presParOf" srcId="{9175BD6C-43A6-4AA9-8B09-06F1274E5065}" destId="{5F058B73-4A27-452E-B51D-8350A4160694}" srcOrd="6" destOrd="0" presId="urn:microsoft.com/office/officeart/2005/8/layout/lProcess2"/>
    <dgm:cxn modelId="{48349CBB-E50A-4587-B2AC-EE6CAE3ED0A7}" type="presParOf" srcId="{5F058B73-4A27-452E-B51D-8350A4160694}" destId="{6E945B7D-86A1-4C7C-A121-A4CEAE997EB0}" srcOrd="0" destOrd="0" presId="urn:microsoft.com/office/officeart/2005/8/layout/lProcess2"/>
    <dgm:cxn modelId="{596BE977-B765-4FD9-895E-2CC651C524F1}" type="presParOf" srcId="{5F058B73-4A27-452E-B51D-8350A4160694}" destId="{A55DDFC5-8FDB-48E1-8A65-0EE57E619A83}" srcOrd="1" destOrd="0" presId="urn:microsoft.com/office/officeart/2005/8/layout/lProcess2"/>
    <dgm:cxn modelId="{AAC7D3E8-56E4-4B7D-9ECE-9341B2AFEAA0}" type="presParOf" srcId="{5F058B73-4A27-452E-B51D-8350A4160694}" destId="{16923231-F374-4B91-AB5B-8B1F64B74CAE}" srcOrd="2" destOrd="0" presId="urn:microsoft.com/office/officeart/2005/8/layout/lProcess2"/>
    <dgm:cxn modelId="{15C182AD-BA74-4D7A-968D-4048802C0997}" type="presParOf" srcId="{16923231-F374-4B91-AB5B-8B1F64B74CAE}" destId="{517ECD69-512C-4E14-9CC5-A4E3AD386276}" srcOrd="0" destOrd="0" presId="urn:microsoft.com/office/officeart/2005/8/layout/lProcess2"/>
    <dgm:cxn modelId="{F0E1EC1F-D48F-4EC6-86E0-4520382AF09B}" type="presParOf" srcId="{517ECD69-512C-4E14-9CC5-A4E3AD386276}" destId="{88F2BB49-3BAA-4EE1-A26F-558ADF466150}" srcOrd="0" destOrd="0" presId="urn:microsoft.com/office/officeart/2005/8/layout/lProcess2"/>
    <dgm:cxn modelId="{71E3AF33-3935-43F0-BF44-60EAAB55CF00}" type="presParOf" srcId="{517ECD69-512C-4E14-9CC5-A4E3AD386276}" destId="{EEC857C6-B962-4611-AC7C-958F025AB51F}" srcOrd="1" destOrd="0" presId="urn:microsoft.com/office/officeart/2005/8/layout/lProcess2"/>
    <dgm:cxn modelId="{E67C1FD4-43B6-44B8-9CAD-34E9C7C61952}" type="presParOf" srcId="{517ECD69-512C-4E14-9CC5-A4E3AD386276}" destId="{0C34D309-83AC-478D-9173-4FEA4A216EEC}" srcOrd="2" destOrd="0" presId="urn:microsoft.com/office/officeart/2005/8/layout/lProcess2"/>
    <dgm:cxn modelId="{B6225E12-D746-4949-9CB3-AEA006F7A85D}" type="presParOf" srcId="{9175BD6C-43A6-4AA9-8B09-06F1274E5065}" destId="{E74F8E9B-1E64-4702-9328-F9891AA799DB}" srcOrd="7" destOrd="0" presId="urn:microsoft.com/office/officeart/2005/8/layout/lProcess2"/>
    <dgm:cxn modelId="{180C80D3-1E1F-4759-A0E3-E100380C97E9}" type="presParOf" srcId="{9175BD6C-43A6-4AA9-8B09-06F1274E5065}" destId="{D103F60C-2E92-464E-A311-CA00C9ABF25B}" srcOrd="8" destOrd="0" presId="urn:microsoft.com/office/officeart/2005/8/layout/lProcess2"/>
    <dgm:cxn modelId="{EB4E02DF-1E9B-4C84-AD01-9DAA8C64391F}" type="presParOf" srcId="{D103F60C-2E92-464E-A311-CA00C9ABF25B}" destId="{B6339FF5-C684-4F4F-8424-FC4E1D7F3D1D}" srcOrd="0" destOrd="0" presId="urn:microsoft.com/office/officeart/2005/8/layout/lProcess2"/>
    <dgm:cxn modelId="{9567641D-0F0C-4179-9E27-E6F7682A68AC}" type="presParOf" srcId="{D103F60C-2E92-464E-A311-CA00C9ABF25B}" destId="{E6B3C38A-5C66-46D4-AAA9-7A9FE50CC373}" srcOrd="1" destOrd="0" presId="urn:microsoft.com/office/officeart/2005/8/layout/lProcess2"/>
    <dgm:cxn modelId="{67B66219-46BB-4D1C-B6FE-DD9D62B24876}" type="presParOf" srcId="{D103F60C-2E92-464E-A311-CA00C9ABF25B}" destId="{C72E8C65-3B21-4992-8A66-9127435DADDF}" srcOrd="2" destOrd="0" presId="urn:microsoft.com/office/officeart/2005/8/layout/lProcess2"/>
    <dgm:cxn modelId="{A2CF0FED-E499-4589-AFC2-9034F66F503E}" type="presParOf" srcId="{C72E8C65-3B21-4992-8A66-9127435DADDF}" destId="{98D632E4-4D55-454D-8A67-26C29E2F17BA}" srcOrd="0" destOrd="0" presId="urn:microsoft.com/office/officeart/2005/8/layout/lProcess2"/>
    <dgm:cxn modelId="{C72F0E97-9976-4421-AFAB-048B48B61C39}" type="presParOf" srcId="{98D632E4-4D55-454D-8A67-26C29E2F17BA}" destId="{27864CC2-4297-418F-B389-8D5623BD5FBE}" srcOrd="0" destOrd="0" presId="urn:microsoft.com/office/officeart/2005/8/layout/lProcess2"/>
    <dgm:cxn modelId="{C4FA2269-7F5C-45D8-80F3-80113CF33907}" type="presParOf" srcId="{98D632E4-4D55-454D-8A67-26C29E2F17BA}" destId="{53E8694A-7A2D-4695-BA44-D02614D9DFEC}" srcOrd="1" destOrd="0" presId="urn:microsoft.com/office/officeart/2005/8/layout/lProcess2"/>
    <dgm:cxn modelId="{6F73D4E7-46BC-4124-BAB7-25062D53D175}" type="presParOf" srcId="{98D632E4-4D55-454D-8A67-26C29E2F17BA}" destId="{EB8BCF0B-98D8-4DED-96BA-4F1EEF838636}"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E59A826-613D-4AF7-BE7A-E1B8D0A2ECC8}" type="doc">
      <dgm:prSet loTypeId="urn:microsoft.com/office/officeart/2005/8/layout/hChevron3" loCatId="process" qsTypeId="urn:microsoft.com/office/officeart/2005/8/quickstyle/simple2" qsCatId="simple" csTypeId="urn:microsoft.com/office/officeart/2005/8/colors/colorful1" csCatId="colorful" phldr="1"/>
      <dgm:spPr/>
      <dgm:t>
        <a:bodyPr/>
        <a:lstStyle/>
        <a:p>
          <a:endParaRPr lang="en-US"/>
        </a:p>
      </dgm:t>
    </dgm:pt>
    <dgm:pt modelId="{ADA06544-F706-4A0E-9B63-242FCCA97AB8}">
      <dgm:prSet phldrT="[Text]"/>
      <dgm:spPr/>
      <dgm:t>
        <a:bodyPr/>
        <a:lstStyle/>
        <a:p>
          <a:r>
            <a:rPr lang="en-US" dirty="0"/>
            <a:t>Pay-for- Success Contracts</a:t>
          </a:r>
        </a:p>
      </dgm:t>
    </dgm:pt>
    <dgm:pt modelId="{174C94FB-630D-4819-AC27-D9EB61AD9550}" type="parTrans" cxnId="{3862F5C2-BBD6-4ACD-8801-CC3CEE5E23DD}">
      <dgm:prSet/>
      <dgm:spPr/>
      <dgm:t>
        <a:bodyPr/>
        <a:lstStyle/>
        <a:p>
          <a:endParaRPr lang="en-US"/>
        </a:p>
      </dgm:t>
    </dgm:pt>
    <dgm:pt modelId="{07469346-9672-4ED6-BABE-2C05C1E6938B}" type="sibTrans" cxnId="{3862F5C2-BBD6-4ACD-8801-CC3CEE5E23DD}">
      <dgm:prSet/>
      <dgm:spPr/>
      <dgm:t>
        <a:bodyPr/>
        <a:lstStyle/>
        <a:p>
          <a:endParaRPr lang="en-US"/>
        </a:p>
      </dgm:t>
    </dgm:pt>
    <dgm:pt modelId="{86A960E4-6125-42CF-854B-C3AF978E9814}">
      <dgm:prSet phldrT="[Text]"/>
      <dgm:spPr/>
      <dgm:t>
        <a:bodyPr/>
        <a:lstStyle/>
        <a:p>
          <a:r>
            <a:rPr lang="en-US" dirty="0"/>
            <a:t>First Loss Capital</a:t>
          </a:r>
        </a:p>
      </dgm:t>
    </dgm:pt>
    <dgm:pt modelId="{E2A703C3-4D68-46B1-92B2-6B78F14282BB}" type="parTrans" cxnId="{94E84D5F-D3E2-4C43-BD3E-EEC32B569F41}">
      <dgm:prSet/>
      <dgm:spPr/>
      <dgm:t>
        <a:bodyPr/>
        <a:lstStyle/>
        <a:p>
          <a:endParaRPr lang="en-US"/>
        </a:p>
      </dgm:t>
    </dgm:pt>
    <dgm:pt modelId="{57703761-B559-4BB8-A2C9-1F69AC29E834}" type="sibTrans" cxnId="{94E84D5F-D3E2-4C43-BD3E-EEC32B569F41}">
      <dgm:prSet/>
      <dgm:spPr/>
      <dgm:t>
        <a:bodyPr/>
        <a:lstStyle/>
        <a:p>
          <a:endParaRPr lang="en-US"/>
        </a:p>
      </dgm:t>
    </dgm:pt>
    <dgm:pt modelId="{FBEDED70-52B6-403C-B93A-87602946B501}">
      <dgm:prSet phldrT="[Text]"/>
      <dgm:spPr/>
      <dgm:t>
        <a:bodyPr/>
        <a:lstStyle/>
        <a:p>
          <a:r>
            <a:rPr lang="en-US" dirty="0"/>
            <a:t>Guaranteed Purchase Pool</a:t>
          </a:r>
        </a:p>
      </dgm:t>
    </dgm:pt>
    <dgm:pt modelId="{42B479F0-AC6E-45A1-B14A-154B03ECC5A5}" type="parTrans" cxnId="{2F03FF04-D70F-40E9-9B5E-2DA28446D9A3}">
      <dgm:prSet/>
      <dgm:spPr/>
      <dgm:t>
        <a:bodyPr/>
        <a:lstStyle/>
        <a:p>
          <a:endParaRPr lang="en-US"/>
        </a:p>
      </dgm:t>
    </dgm:pt>
    <dgm:pt modelId="{F865EC75-5118-4879-BA5C-526F14A2DB21}" type="sibTrans" cxnId="{2F03FF04-D70F-40E9-9B5E-2DA28446D9A3}">
      <dgm:prSet/>
      <dgm:spPr/>
      <dgm:t>
        <a:bodyPr/>
        <a:lstStyle/>
        <a:p>
          <a:endParaRPr lang="en-US"/>
        </a:p>
      </dgm:t>
    </dgm:pt>
    <dgm:pt modelId="{4DBE0125-A3C7-42C1-BCAB-9DE20C67BB06}">
      <dgm:prSet phldrT="[Text]"/>
      <dgm:spPr/>
      <dgm:t>
        <a:bodyPr/>
        <a:lstStyle/>
        <a:p>
          <a:r>
            <a:rPr lang="en-US" dirty="0"/>
            <a:t>Insurance Products</a:t>
          </a:r>
        </a:p>
      </dgm:t>
    </dgm:pt>
    <dgm:pt modelId="{C38F6570-69FA-4AE9-9C14-ADADCAC41006}" type="parTrans" cxnId="{35EA87B5-BF77-47F5-AAAE-D00019B33AB9}">
      <dgm:prSet/>
      <dgm:spPr/>
      <dgm:t>
        <a:bodyPr/>
        <a:lstStyle/>
        <a:p>
          <a:endParaRPr lang="en-US"/>
        </a:p>
      </dgm:t>
    </dgm:pt>
    <dgm:pt modelId="{467234E5-F422-445F-996C-84733F36291E}" type="sibTrans" cxnId="{35EA87B5-BF77-47F5-AAAE-D00019B33AB9}">
      <dgm:prSet/>
      <dgm:spPr/>
      <dgm:t>
        <a:bodyPr/>
        <a:lstStyle/>
        <a:p>
          <a:endParaRPr lang="en-US"/>
        </a:p>
      </dgm:t>
    </dgm:pt>
    <dgm:pt modelId="{1DE40D7F-5331-414D-8974-C5330F3E0270}">
      <dgm:prSet phldrT="[Text]"/>
      <dgm:spPr/>
      <dgm:t>
        <a:bodyPr/>
        <a:lstStyle/>
        <a:p>
          <a:r>
            <a:rPr lang="en-US" dirty="0"/>
            <a:t>Loan Guarantee</a:t>
          </a:r>
        </a:p>
      </dgm:t>
    </dgm:pt>
    <dgm:pt modelId="{05FC59E1-705D-43F5-B8F1-BFEDEBB8B888}" type="parTrans" cxnId="{A6FA6A24-BDB9-47EE-9581-31B896C30183}">
      <dgm:prSet/>
      <dgm:spPr/>
      <dgm:t>
        <a:bodyPr/>
        <a:lstStyle/>
        <a:p>
          <a:endParaRPr lang="en-US"/>
        </a:p>
      </dgm:t>
    </dgm:pt>
    <dgm:pt modelId="{BD47E98B-66FE-4F12-8EA5-632E28EE4917}" type="sibTrans" cxnId="{A6FA6A24-BDB9-47EE-9581-31B896C30183}">
      <dgm:prSet/>
      <dgm:spPr/>
      <dgm:t>
        <a:bodyPr/>
        <a:lstStyle/>
        <a:p>
          <a:endParaRPr lang="en-US"/>
        </a:p>
      </dgm:t>
    </dgm:pt>
    <dgm:pt modelId="{E32D5F06-A630-4A9D-BBCF-3CA8BE7814BF}" type="pres">
      <dgm:prSet presAssocID="{AE59A826-613D-4AF7-BE7A-E1B8D0A2ECC8}" presName="Name0" presStyleCnt="0">
        <dgm:presLayoutVars>
          <dgm:dir/>
          <dgm:resizeHandles val="exact"/>
        </dgm:presLayoutVars>
      </dgm:prSet>
      <dgm:spPr/>
    </dgm:pt>
    <dgm:pt modelId="{C9DE4A23-B3D3-4EFC-BBF9-B415A46A5A37}" type="pres">
      <dgm:prSet presAssocID="{1DE40D7F-5331-414D-8974-C5330F3E0270}" presName="parTxOnly" presStyleLbl="node1" presStyleIdx="0" presStyleCnt="5">
        <dgm:presLayoutVars>
          <dgm:bulletEnabled val="1"/>
        </dgm:presLayoutVars>
      </dgm:prSet>
      <dgm:spPr/>
    </dgm:pt>
    <dgm:pt modelId="{091547DF-6FE7-4D54-BD64-0664C9F7A0C7}" type="pres">
      <dgm:prSet presAssocID="{BD47E98B-66FE-4F12-8EA5-632E28EE4917}" presName="parSpace" presStyleCnt="0"/>
      <dgm:spPr/>
    </dgm:pt>
    <dgm:pt modelId="{BF23151B-9359-4789-BF28-C507B7F7E3FF}" type="pres">
      <dgm:prSet presAssocID="{ADA06544-F706-4A0E-9B63-242FCCA97AB8}" presName="parTxOnly" presStyleLbl="node1" presStyleIdx="1" presStyleCnt="5">
        <dgm:presLayoutVars>
          <dgm:bulletEnabled val="1"/>
        </dgm:presLayoutVars>
      </dgm:prSet>
      <dgm:spPr/>
    </dgm:pt>
    <dgm:pt modelId="{5DB8FA1B-BAB9-4182-942A-AFADD59AE0BF}" type="pres">
      <dgm:prSet presAssocID="{07469346-9672-4ED6-BABE-2C05C1E6938B}" presName="parSpace" presStyleCnt="0"/>
      <dgm:spPr/>
    </dgm:pt>
    <dgm:pt modelId="{B6E91B8B-D629-42CA-8ECE-1145E85DDE01}" type="pres">
      <dgm:prSet presAssocID="{86A960E4-6125-42CF-854B-C3AF978E9814}" presName="parTxOnly" presStyleLbl="node1" presStyleIdx="2" presStyleCnt="5">
        <dgm:presLayoutVars>
          <dgm:bulletEnabled val="1"/>
        </dgm:presLayoutVars>
      </dgm:prSet>
      <dgm:spPr/>
    </dgm:pt>
    <dgm:pt modelId="{146847F7-97A7-4F4D-9B2E-C37D0B6ACFB1}" type="pres">
      <dgm:prSet presAssocID="{57703761-B559-4BB8-A2C9-1F69AC29E834}" presName="parSpace" presStyleCnt="0"/>
      <dgm:spPr/>
    </dgm:pt>
    <dgm:pt modelId="{FC034C2A-DE7E-46ED-88A1-228DB7BCF597}" type="pres">
      <dgm:prSet presAssocID="{FBEDED70-52B6-403C-B93A-87602946B501}" presName="parTxOnly" presStyleLbl="node1" presStyleIdx="3" presStyleCnt="5">
        <dgm:presLayoutVars>
          <dgm:bulletEnabled val="1"/>
        </dgm:presLayoutVars>
      </dgm:prSet>
      <dgm:spPr/>
    </dgm:pt>
    <dgm:pt modelId="{B1E6D4E6-0D67-4A3C-86FE-14363ABC5C18}" type="pres">
      <dgm:prSet presAssocID="{F865EC75-5118-4879-BA5C-526F14A2DB21}" presName="parSpace" presStyleCnt="0"/>
      <dgm:spPr/>
    </dgm:pt>
    <dgm:pt modelId="{2462BA99-F4D1-4A60-AFAE-66BE4D0ED95E}" type="pres">
      <dgm:prSet presAssocID="{4DBE0125-A3C7-42C1-BCAB-9DE20C67BB06}" presName="parTxOnly" presStyleLbl="node1" presStyleIdx="4" presStyleCnt="5">
        <dgm:presLayoutVars>
          <dgm:bulletEnabled val="1"/>
        </dgm:presLayoutVars>
      </dgm:prSet>
      <dgm:spPr/>
    </dgm:pt>
  </dgm:ptLst>
  <dgm:cxnLst>
    <dgm:cxn modelId="{2F03FF04-D70F-40E9-9B5E-2DA28446D9A3}" srcId="{AE59A826-613D-4AF7-BE7A-E1B8D0A2ECC8}" destId="{FBEDED70-52B6-403C-B93A-87602946B501}" srcOrd="3" destOrd="0" parTransId="{42B479F0-AC6E-45A1-B14A-154B03ECC5A5}" sibTransId="{F865EC75-5118-4879-BA5C-526F14A2DB21}"/>
    <dgm:cxn modelId="{A6FA6A24-BDB9-47EE-9581-31B896C30183}" srcId="{AE59A826-613D-4AF7-BE7A-E1B8D0A2ECC8}" destId="{1DE40D7F-5331-414D-8974-C5330F3E0270}" srcOrd="0" destOrd="0" parTransId="{05FC59E1-705D-43F5-B8F1-BFEDEBB8B888}" sibTransId="{BD47E98B-66FE-4F12-8EA5-632E28EE4917}"/>
    <dgm:cxn modelId="{6FD64D2C-F68F-46F8-BA90-1A014388CBF8}" type="presOf" srcId="{AE59A826-613D-4AF7-BE7A-E1B8D0A2ECC8}" destId="{E32D5F06-A630-4A9D-BBCF-3CA8BE7814BF}" srcOrd="0" destOrd="0" presId="urn:microsoft.com/office/officeart/2005/8/layout/hChevron3"/>
    <dgm:cxn modelId="{A39EA433-E943-4DCC-B06C-1189B444BAA4}" type="presOf" srcId="{4DBE0125-A3C7-42C1-BCAB-9DE20C67BB06}" destId="{2462BA99-F4D1-4A60-AFAE-66BE4D0ED95E}" srcOrd="0" destOrd="0" presId="urn:microsoft.com/office/officeart/2005/8/layout/hChevron3"/>
    <dgm:cxn modelId="{1255155D-1888-457A-B43F-975C839120E5}" type="presOf" srcId="{ADA06544-F706-4A0E-9B63-242FCCA97AB8}" destId="{BF23151B-9359-4789-BF28-C507B7F7E3FF}" srcOrd="0" destOrd="0" presId="urn:microsoft.com/office/officeart/2005/8/layout/hChevron3"/>
    <dgm:cxn modelId="{94E84D5F-D3E2-4C43-BD3E-EEC32B569F41}" srcId="{AE59A826-613D-4AF7-BE7A-E1B8D0A2ECC8}" destId="{86A960E4-6125-42CF-854B-C3AF978E9814}" srcOrd="2" destOrd="0" parTransId="{E2A703C3-4D68-46B1-92B2-6B78F14282BB}" sibTransId="{57703761-B559-4BB8-A2C9-1F69AC29E834}"/>
    <dgm:cxn modelId="{EB86087B-682C-48BB-A93D-C8A51B541604}" type="presOf" srcId="{FBEDED70-52B6-403C-B93A-87602946B501}" destId="{FC034C2A-DE7E-46ED-88A1-228DB7BCF597}" srcOrd="0" destOrd="0" presId="urn:microsoft.com/office/officeart/2005/8/layout/hChevron3"/>
    <dgm:cxn modelId="{EA05B790-A83B-4A39-A4B0-4820BF05F813}" type="presOf" srcId="{1DE40D7F-5331-414D-8974-C5330F3E0270}" destId="{C9DE4A23-B3D3-4EFC-BBF9-B415A46A5A37}" srcOrd="0" destOrd="0" presId="urn:microsoft.com/office/officeart/2005/8/layout/hChevron3"/>
    <dgm:cxn modelId="{35EA87B5-BF77-47F5-AAAE-D00019B33AB9}" srcId="{AE59A826-613D-4AF7-BE7A-E1B8D0A2ECC8}" destId="{4DBE0125-A3C7-42C1-BCAB-9DE20C67BB06}" srcOrd="4" destOrd="0" parTransId="{C38F6570-69FA-4AE9-9C14-ADADCAC41006}" sibTransId="{467234E5-F422-445F-996C-84733F36291E}"/>
    <dgm:cxn modelId="{3862F5C2-BBD6-4ACD-8801-CC3CEE5E23DD}" srcId="{AE59A826-613D-4AF7-BE7A-E1B8D0A2ECC8}" destId="{ADA06544-F706-4A0E-9B63-242FCCA97AB8}" srcOrd="1" destOrd="0" parTransId="{174C94FB-630D-4819-AC27-D9EB61AD9550}" sibTransId="{07469346-9672-4ED6-BABE-2C05C1E6938B}"/>
    <dgm:cxn modelId="{D96EACDC-E815-4341-B020-431447AD1DCB}" type="presOf" srcId="{86A960E4-6125-42CF-854B-C3AF978E9814}" destId="{B6E91B8B-D629-42CA-8ECE-1145E85DDE01}" srcOrd="0" destOrd="0" presId="urn:microsoft.com/office/officeart/2005/8/layout/hChevron3"/>
    <dgm:cxn modelId="{62A27C2D-FBB9-4DEE-9373-1ADFDC0BB2E1}" type="presParOf" srcId="{E32D5F06-A630-4A9D-BBCF-3CA8BE7814BF}" destId="{C9DE4A23-B3D3-4EFC-BBF9-B415A46A5A37}" srcOrd="0" destOrd="0" presId="urn:microsoft.com/office/officeart/2005/8/layout/hChevron3"/>
    <dgm:cxn modelId="{2556CA31-B19A-4B28-AAAF-9FDD8DFC16CC}" type="presParOf" srcId="{E32D5F06-A630-4A9D-BBCF-3CA8BE7814BF}" destId="{091547DF-6FE7-4D54-BD64-0664C9F7A0C7}" srcOrd="1" destOrd="0" presId="urn:microsoft.com/office/officeart/2005/8/layout/hChevron3"/>
    <dgm:cxn modelId="{58904BFB-3EEB-4F36-9293-96BA31CAE971}" type="presParOf" srcId="{E32D5F06-A630-4A9D-BBCF-3CA8BE7814BF}" destId="{BF23151B-9359-4789-BF28-C507B7F7E3FF}" srcOrd="2" destOrd="0" presId="urn:microsoft.com/office/officeart/2005/8/layout/hChevron3"/>
    <dgm:cxn modelId="{BF597913-A816-4379-A876-E366BA67BC28}" type="presParOf" srcId="{E32D5F06-A630-4A9D-BBCF-3CA8BE7814BF}" destId="{5DB8FA1B-BAB9-4182-942A-AFADD59AE0BF}" srcOrd="3" destOrd="0" presId="urn:microsoft.com/office/officeart/2005/8/layout/hChevron3"/>
    <dgm:cxn modelId="{078FFFF1-B421-4A01-857F-03061A8755E3}" type="presParOf" srcId="{E32D5F06-A630-4A9D-BBCF-3CA8BE7814BF}" destId="{B6E91B8B-D629-42CA-8ECE-1145E85DDE01}" srcOrd="4" destOrd="0" presId="urn:microsoft.com/office/officeart/2005/8/layout/hChevron3"/>
    <dgm:cxn modelId="{87D8936E-EC89-4B7F-A69E-762150FD0517}" type="presParOf" srcId="{E32D5F06-A630-4A9D-BBCF-3CA8BE7814BF}" destId="{146847F7-97A7-4F4D-9B2E-C37D0B6ACFB1}" srcOrd="5" destOrd="0" presId="urn:microsoft.com/office/officeart/2005/8/layout/hChevron3"/>
    <dgm:cxn modelId="{28E233E7-F9DF-48A7-9D7D-76B2E82E4CE7}" type="presParOf" srcId="{E32D5F06-A630-4A9D-BBCF-3CA8BE7814BF}" destId="{FC034C2A-DE7E-46ED-88A1-228DB7BCF597}" srcOrd="6" destOrd="0" presId="urn:microsoft.com/office/officeart/2005/8/layout/hChevron3"/>
    <dgm:cxn modelId="{4EDBCC56-2877-4EEA-8D8C-FA5ADF47D245}" type="presParOf" srcId="{E32D5F06-A630-4A9D-BBCF-3CA8BE7814BF}" destId="{B1E6D4E6-0D67-4A3C-86FE-14363ABC5C18}" srcOrd="7" destOrd="0" presId="urn:microsoft.com/office/officeart/2005/8/layout/hChevron3"/>
    <dgm:cxn modelId="{0EA65474-64CD-427D-86FB-B0D4F9815C51}" type="presParOf" srcId="{E32D5F06-A630-4A9D-BBCF-3CA8BE7814BF}" destId="{2462BA99-F4D1-4A60-AFAE-66BE4D0ED95E}" srcOrd="8"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67CC07C-72F6-461D-BA76-68919876F8A5}" type="doc">
      <dgm:prSet loTypeId="urn:microsoft.com/office/officeart/2005/8/layout/lProcess3" loCatId="process" qsTypeId="urn:microsoft.com/office/officeart/2005/8/quickstyle/simple4" qsCatId="simple" csTypeId="urn:microsoft.com/office/officeart/2005/8/colors/colorful2" csCatId="colorful" phldr="1"/>
      <dgm:spPr/>
      <dgm:t>
        <a:bodyPr/>
        <a:lstStyle/>
        <a:p>
          <a:endParaRPr lang="en-US"/>
        </a:p>
      </dgm:t>
    </dgm:pt>
    <dgm:pt modelId="{9E0378A8-D87F-44E0-A08F-38DF9A74F67B}">
      <dgm:prSet phldrT="[Text]" custT="1"/>
      <dgm:spPr/>
      <dgm:t>
        <a:bodyPr/>
        <a:lstStyle/>
        <a:p>
          <a:r>
            <a:rPr lang="en-US" sz="2000" dirty="0"/>
            <a:t>Demand Drivers</a:t>
          </a:r>
        </a:p>
      </dgm:t>
    </dgm:pt>
    <dgm:pt modelId="{9E92F602-B912-49E0-BE01-18CB424F3D45}" type="parTrans" cxnId="{895D8F5C-654B-434D-93D7-B52D6EF15B3E}">
      <dgm:prSet/>
      <dgm:spPr/>
      <dgm:t>
        <a:bodyPr/>
        <a:lstStyle/>
        <a:p>
          <a:endParaRPr lang="en-US"/>
        </a:p>
      </dgm:t>
    </dgm:pt>
    <dgm:pt modelId="{A3DF64C2-CD88-473F-AA37-F749547625AB}" type="sibTrans" cxnId="{895D8F5C-654B-434D-93D7-B52D6EF15B3E}">
      <dgm:prSet/>
      <dgm:spPr/>
      <dgm:t>
        <a:bodyPr/>
        <a:lstStyle/>
        <a:p>
          <a:endParaRPr lang="en-US"/>
        </a:p>
      </dgm:t>
    </dgm:pt>
    <dgm:pt modelId="{651EA37E-6ACB-4A0B-9FF6-78597C00A00A}">
      <dgm:prSet phldrT="[Text]"/>
      <dgm:spPr/>
      <dgm:t>
        <a:bodyPr/>
        <a:lstStyle/>
        <a:p>
          <a:r>
            <a:rPr lang="en-US" dirty="0"/>
            <a:t>Who benefits from the solution? </a:t>
          </a:r>
        </a:p>
      </dgm:t>
    </dgm:pt>
    <dgm:pt modelId="{F8025A98-0C66-47A5-B68A-97CC4864B52F}" type="parTrans" cxnId="{67989476-26F3-42BD-8C35-B3A509860748}">
      <dgm:prSet/>
      <dgm:spPr/>
      <dgm:t>
        <a:bodyPr/>
        <a:lstStyle/>
        <a:p>
          <a:endParaRPr lang="en-US"/>
        </a:p>
      </dgm:t>
    </dgm:pt>
    <dgm:pt modelId="{9BAA4C0E-5FCB-4322-9F9D-C5CD606C5104}" type="sibTrans" cxnId="{67989476-26F3-42BD-8C35-B3A509860748}">
      <dgm:prSet/>
      <dgm:spPr/>
      <dgm:t>
        <a:bodyPr/>
        <a:lstStyle/>
        <a:p>
          <a:endParaRPr lang="en-US"/>
        </a:p>
      </dgm:t>
    </dgm:pt>
    <dgm:pt modelId="{BAEAA357-CBC8-4246-BA9A-B8CD7BF00665}">
      <dgm:prSet phldrT="[Text]" custT="1"/>
      <dgm:spPr/>
      <dgm:t>
        <a:bodyPr/>
        <a:lstStyle/>
        <a:p>
          <a:r>
            <a:rPr lang="en-US" sz="2000" dirty="0"/>
            <a:t>Business Model</a:t>
          </a:r>
        </a:p>
      </dgm:t>
    </dgm:pt>
    <dgm:pt modelId="{60B58106-0F1C-49D6-8A3B-6173E496749C}" type="parTrans" cxnId="{67A50A7B-BC8E-4957-B03F-23652E61184E}">
      <dgm:prSet/>
      <dgm:spPr/>
      <dgm:t>
        <a:bodyPr/>
        <a:lstStyle/>
        <a:p>
          <a:endParaRPr lang="en-US"/>
        </a:p>
      </dgm:t>
    </dgm:pt>
    <dgm:pt modelId="{07D8C690-EAAE-4D37-AEC2-BE2D11F2350D}" type="sibTrans" cxnId="{67A50A7B-BC8E-4957-B03F-23652E61184E}">
      <dgm:prSet/>
      <dgm:spPr/>
      <dgm:t>
        <a:bodyPr/>
        <a:lstStyle/>
        <a:p>
          <a:endParaRPr lang="en-US"/>
        </a:p>
      </dgm:t>
    </dgm:pt>
    <dgm:pt modelId="{6B1A29CD-67DA-466B-9A97-0DBEE1FAB03B}">
      <dgm:prSet phldrT="[Text]"/>
      <dgm:spPr/>
      <dgm:t>
        <a:bodyPr/>
        <a:lstStyle/>
        <a:p>
          <a:r>
            <a:rPr lang="en-US" dirty="0"/>
            <a:t>Sources of revenue</a:t>
          </a:r>
        </a:p>
      </dgm:t>
    </dgm:pt>
    <dgm:pt modelId="{CD21CE56-7CC8-4D6D-8BEB-38AE74986F9E}" type="parTrans" cxnId="{C71ADDBD-6653-4D7B-A42B-FEEAD407B40F}">
      <dgm:prSet/>
      <dgm:spPr/>
      <dgm:t>
        <a:bodyPr/>
        <a:lstStyle/>
        <a:p>
          <a:endParaRPr lang="en-US"/>
        </a:p>
      </dgm:t>
    </dgm:pt>
    <dgm:pt modelId="{B3C72A00-06AB-4A4D-BCF0-99D16D3004F8}" type="sibTrans" cxnId="{C71ADDBD-6653-4D7B-A42B-FEEAD407B40F}">
      <dgm:prSet/>
      <dgm:spPr/>
      <dgm:t>
        <a:bodyPr/>
        <a:lstStyle/>
        <a:p>
          <a:endParaRPr lang="en-US"/>
        </a:p>
      </dgm:t>
    </dgm:pt>
    <dgm:pt modelId="{78D33F0B-2C01-464A-BA47-5DCB97F8F303}">
      <dgm:prSet phldrT="[Text]" custT="1"/>
      <dgm:spPr/>
      <dgm:t>
        <a:bodyPr/>
        <a:lstStyle/>
        <a:p>
          <a:r>
            <a:rPr lang="en-US" sz="2000" dirty="0"/>
            <a:t>Financial Model</a:t>
          </a:r>
        </a:p>
      </dgm:t>
    </dgm:pt>
    <dgm:pt modelId="{97CEA04F-5A68-4345-9FD4-18A1811FD46B}" type="parTrans" cxnId="{D8C764F4-9550-4875-8E18-98B68C08AAA6}">
      <dgm:prSet/>
      <dgm:spPr/>
      <dgm:t>
        <a:bodyPr/>
        <a:lstStyle/>
        <a:p>
          <a:endParaRPr lang="en-US"/>
        </a:p>
      </dgm:t>
    </dgm:pt>
    <dgm:pt modelId="{1244B5F9-203C-46D7-8931-B496FB09815A}" type="sibTrans" cxnId="{D8C764F4-9550-4875-8E18-98B68C08AAA6}">
      <dgm:prSet/>
      <dgm:spPr/>
      <dgm:t>
        <a:bodyPr/>
        <a:lstStyle/>
        <a:p>
          <a:endParaRPr lang="en-US"/>
        </a:p>
      </dgm:t>
    </dgm:pt>
    <dgm:pt modelId="{BCD769A1-5EEB-496D-8528-F2A78B6E4966}">
      <dgm:prSet phldrT="[Text]"/>
      <dgm:spPr/>
      <dgm:t>
        <a:bodyPr/>
        <a:lstStyle/>
        <a:p>
          <a:r>
            <a:rPr lang="en-US" dirty="0"/>
            <a:t>Revenue</a:t>
          </a:r>
        </a:p>
      </dgm:t>
    </dgm:pt>
    <dgm:pt modelId="{D45463CE-AE3B-4DAD-B371-2ED4CA3266A6}" type="parTrans" cxnId="{45C70908-B829-4D58-BDDF-F244516CACCF}">
      <dgm:prSet/>
      <dgm:spPr/>
      <dgm:t>
        <a:bodyPr/>
        <a:lstStyle/>
        <a:p>
          <a:endParaRPr lang="en-US"/>
        </a:p>
      </dgm:t>
    </dgm:pt>
    <dgm:pt modelId="{70561CD4-2067-4FFB-A092-C68969F90152}" type="sibTrans" cxnId="{45C70908-B829-4D58-BDDF-F244516CACCF}">
      <dgm:prSet/>
      <dgm:spPr/>
      <dgm:t>
        <a:bodyPr/>
        <a:lstStyle/>
        <a:p>
          <a:endParaRPr lang="en-US"/>
        </a:p>
      </dgm:t>
    </dgm:pt>
    <dgm:pt modelId="{1B8B438F-E509-4FDC-877E-5A553FD45588}">
      <dgm:prSet phldrT="[Text]"/>
      <dgm:spPr/>
      <dgm:t>
        <a:bodyPr/>
        <a:lstStyle/>
        <a:p>
          <a:r>
            <a:rPr lang="en-US" dirty="0"/>
            <a:t>Can you quantify the benefit?</a:t>
          </a:r>
        </a:p>
      </dgm:t>
    </dgm:pt>
    <dgm:pt modelId="{A2EAE6CA-E727-4515-8DF5-3A8C6384B985}" type="parTrans" cxnId="{723965F1-DE10-47BC-A934-06425C8F0279}">
      <dgm:prSet/>
      <dgm:spPr/>
      <dgm:t>
        <a:bodyPr/>
        <a:lstStyle/>
        <a:p>
          <a:endParaRPr lang="en-US"/>
        </a:p>
      </dgm:t>
    </dgm:pt>
    <dgm:pt modelId="{F2168EC5-EAC4-412C-9AB3-EE0E8E20BE43}" type="sibTrans" cxnId="{723965F1-DE10-47BC-A934-06425C8F0279}">
      <dgm:prSet/>
      <dgm:spPr/>
      <dgm:t>
        <a:bodyPr/>
        <a:lstStyle/>
        <a:p>
          <a:endParaRPr lang="en-US"/>
        </a:p>
      </dgm:t>
    </dgm:pt>
    <dgm:pt modelId="{FFF24FCA-7880-4EA7-B5AF-8838F6EDEDA7}">
      <dgm:prSet phldrT="[Text]"/>
      <dgm:spPr/>
      <dgm:t>
        <a:bodyPr/>
        <a:lstStyle/>
        <a:p>
          <a:r>
            <a:rPr lang="en-US" dirty="0"/>
            <a:t>Is there a regulatory driver?  </a:t>
          </a:r>
        </a:p>
      </dgm:t>
    </dgm:pt>
    <dgm:pt modelId="{B340951A-5B54-4BC9-9BDE-704C4526FD08}" type="parTrans" cxnId="{34B91AF5-76F7-4D49-A444-1D1FA17875AB}">
      <dgm:prSet/>
      <dgm:spPr/>
      <dgm:t>
        <a:bodyPr/>
        <a:lstStyle/>
        <a:p>
          <a:endParaRPr lang="en-US"/>
        </a:p>
      </dgm:t>
    </dgm:pt>
    <dgm:pt modelId="{321EF372-6E68-4597-91B4-C747F05E4FC4}" type="sibTrans" cxnId="{34B91AF5-76F7-4D49-A444-1D1FA17875AB}">
      <dgm:prSet/>
      <dgm:spPr/>
      <dgm:t>
        <a:bodyPr/>
        <a:lstStyle/>
        <a:p>
          <a:endParaRPr lang="en-US"/>
        </a:p>
      </dgm:t>
    </dgm:pt>
    <dgm:pt modelId="{7A6B7CF7-B266-466A-8989-D381F29E7E55}">
      <dgm:prSet phldrT="[Text]"/>
      <dgm:spPr/>
      <dgm:t>
        <a:bodyPr/>
        <a:lstStyle/>
        <a:p>
          <a:r>
            <a:rPr lang="en-US" dirty="0"/>
            <a:t>Total market opportunity</a:t>
          </a:r>
        </a:p>
      </dgm:t>
    </dgm:pt>
    <dgm:pt modelId="{7920C063-50EF-4DB1-B45A-98AD43303428}" type="parTrans" cxnId="{EAC4A77C-CFAA-42EE-9867-4EE850EA9EB1}">
      <dgm:prSet/>
      <dgm:spPr/>
      <dgm:t>
        <a:bodyPr/>
        <a:lstStyle/>
        <a:p>
          <a:endParaRPr lang="en-US"/>
        </a:p>
      </dgm:t>
    </dgm:pt>
    <dgm:pt modelId="{A3DC1E2A-1426-454C-B50E-AD8B978950FA}" type="sibTrans" cxnId="{EAC4A77C-CFAA-42EE-9867-4EE850EA9EB1}">
      <dgm:prSet/>
      <dgm:spPr/>
      <dgm:t>
        <a:bodyPr/>
        <a:lstStyle/>
        <a:p>
          <a:endParaRPr lang="en-US"/>
        </a:p>
      </dgm:t>
    </dgm:pt>
    <dgm:pt modelId="{BD4F288E-7585-45EF-B632-6BD9EE09EC58}">
      <dgm:prSet phldrT="[Text]"/>
      <dgm:spPr/>
      <dgm:t>
        <a:bodyPr/>
        <a:lstStyle/>
        <a:p>
          <a:r>
            <a:rPr lang="en-US" dirty="0"/>
            <a:t>Operating requirements</a:t>
          </a:r>
        </a:p>
      </dgm:t>
    </dgm:pt>
    <dgm:pt modelId="{14B71286-7009-4E30-A6D5-E1C989DFA439}" type="parTrans" cxnId="{4F220793-CE50-4928-A3CF-858ACBEC786A}">
      <dgm:prSet/>
      <dgm:spPr/>
      <dgm:t>
        <a:bodyPr/>
        <a:lstStyle/>
        <a:p>
          <a:endParaRPr lang="en-US"/>
        </a:p>
      </dgm:t>
    </dgm:pt>
    <dgm:pt modelId="{0CFAADAF-B50E-44A7-9217-61BAE5059C2F}" type="sibTrans" cxnId="{4F220793-CE50-4928-A3CF-858ACBEC786A}">
      <dgm:prSet/>
      <dgm:spPr/>
      <dgm:t>
        <a:bodyPr/>
        <a:lstStyle/>
        <a:p>
          <a:endParaRPr lang="en-US"/>
        </a:p>
      </dgm:t>
    </dgm:pt>
    <dgm:pt modelId="{E15FD477-E945-4DCA-8E20-A271682CDE94}">
      <dgm:prSet phldrT="[Text]"/>
      <dgm:spPr/>
      <dgm:t>
        <a:bodyPr/>
        <a:lstStyle/>
        <a:p>
          <a:r>
            <a:rPr lang="en-US" dirty="0"/>
            <a:t>Cost of Goods Sold</a:t>
          </a:r>
        </a:p>
      </dgm:t>
    </dgm:pt>
    <dgm:pt modelId="{DB4834D6-F007-4D49-94A6-E4F6255DEDEE}" type="parTrans" cxnId="{AEA04080-AF7D-4A70-BD4F-65C6A2D19D2E}">
      <dgm:prSet/>
      <dgm:spPr/>
      <dgm:t>
        <a:bodyPr/>
        <a:lstStyle/>
        <a:p>
          <a:endParaRPr lang="en-US"/>
        </a:p>
      </dgm:t>
    </dgm:pt>
    <dgm:pt modelId="{775A7B62-F19F-4C75-B5DD-C0557417558E}" type="sibTrans" cxnId="{AEA04080-AF7D-4A70-BD4F-65C6A2D19D2E}">
      <dgm:prSet/>
      <dgm:spPr/>
      <dgm:t>
        <a:bodyPr/>
        <a:lstStyle/>
        <a:p>
          <a:endParaRPr lang="en-US"/>
        </a:p>
      </dgm:t>
    </dgm:pt>
    <dgm:pt modelId="{F6AE4E00-82EF-4A48-A7C6-7F8F0B98548E}">
      <dgm:prSet phldrT="[Text]"/>
      <dgm:spPr/>
      <dgm:t>
        <a:bodyPr/>
        <a:lstStyle/>
        <a:p>
          <a:r>
            <a:rPr lang="en-US" dirty="0"/>
            <a:t>Operating Profit</a:t>
          </a:r>
        </a:p>
      </dgm:t>
    </dgm:pt>
    <dgm:pt modelId="{C7DA7CD8-7733-4DA6-8DE1-0F9EFF48838D}" type="parTrans" cxnId="{42589090-B95C-4FC5-950B-784AF062A324}">
      <dgm:prSet/>
      <dgm:spPr/>
      <dgm:t>
        <a:bodyPr/>
        <a:lstStyle/>
        <a:p>
          <a:endParaRPr lang="en-US"/>
        </a:p>
      </dgm:t>
    </dgm:pt>
    <dgm:pt modelId="{93123D5A-12AC-4796-8A05-A7F18A20FE7D}" type="sibTrans" cxnId="{42589090-B95C-4FC5-950B-784AF062A324}">
      <dgm:prSet/>
      <dgm:spPr/>
      <dgm:t>
        <a:bodyPr/>
        <a:lstStyle/>
        <a:p>
          <a:endParaRPr lang="en-US"/>
        </a:p>
      </dgm:t>
    </dgm:pt>
    <dgm:pt modelId="{66C42967-332F-41FE-BE69-A75590E14AE0}">
      <dgm:prSet phldrT="[Text]" custT="1"/>
      <dgm:spPr/>
      <dgm:t>
        <a:bodyPr/>
        <a:lstStyle/>
        <a:p>
          <a:r>
            <a:rPr lang="en-US" sz="2000" dirty="0"/>
            <a:t>Financing Potential</a:t>
          </a:r>
        </a:p>
      </dgm:t>
    </dgm:pt>
    <dgm:pt modelId="{D9EE5533-B2AE-46DE-A573-51C9575F4A49}" type="parTrans" cxnId="{E3678862-F417-4482-B6D6-D7075F0AF72F}">
      <dgm:prSet/>
      <dgm:spPr/>
      <dgm:t>
        <a:bodyPr/>
        <a:lstStyle/>
        <a:p>
          <a:endParaRPr lang="en-US"/>
        </a:p>
      </dgm:t>
    </dgm:pt>
    <dgm:pt modelId="{C5A5D6CD-871F-4EB0-90DA-98BEC91868B7}" type="sibTrans" cxnId="{E3678862-F417-4482-B6D6-D7075F0AF72F}">
      <dgm:prSet/>
      <dgm:spPr/>
      <dgm:t>
        <a:bodyPr/>
        <a:lstStyle/>
        <a:p>
          <a:endParaRPr lang="en-US"/>
        </a:p>
      </dgm:t>
    </dgm:pt>
    <dgm:pt modelId="{A67BD59D-A87D-44CE-B158-34109CE90FDF}">
      <dgm:prSet phldrT="[Text]"/>
      <dgm:spPr/>
      <dgm:t>
        <a:bodyPr/>
        <a:lstStyle/>
        <a:p>
          <a:r>
            <a:rPr lang="en-US" dirty="0"/>
            <a:t>% Profit (Loss)</a:t>
          </a:r>
        </a:p>
      </dgm:t>
    </dgm:pt>
    <dgm:pt modelId="{571C37B2-E02B-49A3-A987-66D2EA9F9F41}" type="parTrans" cxnId="{C460737C-30BE-47C1-950A-B066F3266C4F}">
      <dgm:prSet/>
      <dgm:spPr/>
      <dgm:t>
        <a:bodyPr/>
        <a:lstStyle/>
        <a:p>
          <a:endParaRPr lang="en-US"/>
        </a:p>
      </dgm:t>
    </dgm:pt>
    <dgm:pt modelId="{E08E77E6-94A0-4007-AFB1-135E28229A83}" type="sibTrans" cxnId="{C460737C-30BE-47C1-950A-B066F3266C4F}">
      <dgm:prSet/>
      <dgm:spPr/>
      <dgm:t>
        <a:bodyPr/>
        <a:lstStyle/>
        <a:p>
          <a:endParaRPr lang="en-US"/>
        </a:p>
      </dgm:t>
    </dgm:pt>
    <dgm:pt modelId="{704E9F02-C949-4A91-8CB2-0D531DC6DA1C}">
      <dgm:prSet phldrT="[Text]"/>
      <dgm:spPr/>
      <dgm:t>
        <a:bodyPr/>
        <a:lstStyle/>
        <a:p>
          <a:r>
            <a:rPr lang="en-US" dirty="0"/>
            <a:t>Risk Reduction Tools</a:t>
          </a:r>
        </a:p>
      </dgm:t>
    </dgm:pt>
    <dgm:pt modelId="{204A4693-719D-4792-9813-9A7D84F91200}" type="parTrans" cxnId="{1261D970-9583-4C06-9BC3-E377A26CFD3D}">
      <dgm:prSet/>
      <dgm:spPr/>
      <dgm:t>
        <a:bodyPr/>
        <a:lstStyle/>
        <a:p>
          <a:endParaRPr lang="en-US"/>
        </a:p>
      </dgm:t>
    </dgm:pt>
    <dgm:pt modelId="{26AFF1CF-0D9D-477E-8796-8A8838C15BCC}" type="sibTrans" cxnId="{1261D970-9583-4C06-9BC3-E377A26CFD3D}">
      <dgm:prSet/>
      <dgm:spPr/>
      <dgm:t>
        <a:bodyPr/>
        <a:lstStyle/>
        <a:p>
          <a:endParaRPr lang="en-US"/>
        </a:p>
      </dgm:t>
    </dgm:pt>
    <dgm:pt modelId="{BAF88309-5279-49EC-951F-57F929929AA2}">
      <dgm:prSet phldrT="[Text]"/>
      <dgm:spPr/>
      <dgm:t>
        <a:bodyPr/>
        <a:lstStyle/>
        <a:p>
          <a:r>
            <a:rPr lang="en-US" dirty="0"/>
            <a:t>Sources of Capital</a:t>
          </a:r>
        </a:p>
      </dgm:t>
    </dgm:pt>
    <dgm:pt modelId="{0EAD9EEC-18BB-4C82-B85C-838CEB7D9BFE}" type="parTrans" cxnId="{AA0B5849-E482-411E-8F0C-0D32E8D8423A}">
      <dgm:prSet/>
      <dgm:spPr/>
      <dgm:t>
        <a:bodyPr/>
        <a:lstStyle/>
        <a:p>
          <a:endParaRPr lang="en-US"/>
        </a:p>
      </dgm:t>
    </dgm:pt>
    <dgm:pt modelId="{66C1AE54-5E61-45B6-9F2E-F2461EA48B6D}" type="sibTrans" cxnId="{AA0B5849-E482-411E-8F0C-0D32E8D8423A}">
      <dgm:prSet/>
      <dgm:spPr/>
      <dgm:t>
        <a:bodyPr/>
        <a:lstStyle/>
        <a:p>
          <a:endParaRPr lang="en-US"/>
        </a:p>
      </dgm:t>
    </dgm:pt>
    <dgm:pt modelId="{69026CD1-1739-4C58-9616-11222AD88570}" type="pres">
      <dgm:prSet presAssocID="{D67CC07C-72F6-461D-BA76-68919876F8A5}" presName="Name0" presStyleCnt="0">
        <dgm:presLayoutVars>
          <dgm:chPref val="3"/>
          <dgm:dir/>
          <dgm:animLvl val="lvl"/>
          <dgm:resizeHandles/>
        </dgm:presLayoutVars>
      </dgm:prSet>
      <dgm:spPr/>
    </dgm:pt>
    <dgm:pt modelId="{72EBB6A8-BF02-4904-B37B-53BD2A191507}" type="pres">
      <dgm:prSet presAssocID="{9E0378A8-D87F-44E0-A08F-38DF9A74F67B}" presName="horFlow" presStyleCnt="0"/>
      <dgm:spPr/>
    </dgm:pt>
    <dgm:pt modelId="{0AF6E3DF-8C70-4EA7-85FE-3482E7529F9C}" type="pres">
      <dgm:prSet presAssocID="{9E0378A8-D87F-44E0-A08F-38DF9A74F67B}" presName="bigChev" presStyleLbl="node1" presStyleIdx="0" presStyleCnt="4"/>
      <dgm:spPr/>
    </dgm:pt>
    <dgm:pt modelId="{4F2121A2-64B8-4E82-83A9-503855AC09E5}" type="pres">
      <dgm:prSet presAssocID="{F8025A98-0C66-47A5-B68A-97CC4864B52F}" presName="parTrans" presStyleCnt="0"/>
      <dgm:spPr/>
    </dgm:pt>
    <dgm:pt modelId="{BC4C08CB-E0BA-475C-B95D-43D82461309D}" type="pres">
      <dgm:prSet presAssocID="{651EA37E-6ACB-4A0B-9FF6-78597C00A00A}" presName="node" presStyleLbl="alignAccFollowNode1" presStyleIdx="0" presStyleCnt="12">
        <dgm:presLayoutVars>
          <dgm:bulletEnabled val="1"/>
        </dgm:presLayoutVars>
      </dgm:prSet>
      <dgm:spPr/>
    </dgm:pt>
    <dgm:pt modelId="{98FE81A0-F3DB-48D6-A755-2DF62552AF34}" type="pres">
      <dgm:prSet presAssocID="{9BAA4C0E-5FCB-4322-9F9D-C5CD606C5104}" presName="sibTrans" presStyleCnt="0"/>
      <dgm:spPr/>
    </dgm:pt>
    <dgm:pt modelId="{DE4B257E-6970-4BC8-8F70-AE1C739FF776}" type="pres">
      <dgm:prSet presAssocID="{1B8B438F-E509-4FDC-877E-5A553FD45588}" presName="node" presStyleLbl="alignAccFollowNode1" presStyleIdx="1" presStyleCnt="12">
        <dgm:presLayoutVars>
          <dgm:bulletEnabled val="1"/>
        </dgm:presLayoutVars>
      </dgm:prSet>
      <dgm:spPr/>
    </dgm:pt>
    <dgm:pt modelId="{594181C2-9FB2-4B09-B623-CB0F737B86EC}" type="pres">
      <dgm:prSet presAssocID="{F2168EC5-EAC4-412C-9AB3-EE0E8E20BE43}" presName="sibTrans" presStyleCnt="0"/>
      <dgm:spPr/>
    </dgm:pt>
    <dgm:pt modelId="{5AB17009-FFDF-433A-987E-331E2D794A3C}" type="pres">
      <dgm:prSet presAssocID="{FFF24FCA-7880-4EA7-B5AF-8838F6EDEDA7}" presName="node" presStyleLbl="alignAccFollowNode1" presStyleIdx="2" presStyleCnt="12">
        <dgm:presLayoutVars>
          <dgm:bulletEnabled val="1"/>
        </dgm:presLayoutVars>
      </dgm:prSet>
      <dgm:spPr/>
    </dgm:pt>
    <dgm:pt modelId="{D064C6CC-5FD1-46E1-AF87-230545214613}" type="pres">
      <dgm:prSet presAssocID="{9E0378A8-D87F-44E0-A08F-38DF9A74F67B}" presName="vSp" presStyleCnt="0"/>
      <dgm:spPr/>
    </dgm:pt>
    <dgm:pt modelId="{DC57E0B2-DB5E-4BBF-B9FB-C76B528DCED8}" type="pres">
      <dgm:prSet presAssocID="{BAEAA357-CBC8-4246-BA9A-B8CD7BF00665}" presName="horFlow" presStyleCnt="0"/>
      <dgm:spPr/>
    </dgm:pt>
    <dgm:pt modelId="{1751845C-C1B8-4D18-A42E-316FAFAE8DBB}" type="pres">
      <dgm:prSet presAssocID="{BAEAA357-CBC8-4246-BA9A-B8CD7BF00665}" presName="bigChev" presStyleLbl="node1" presStyleIdx="1" presStyleCnt="4"/>
      <dgm:spPr/>
    </dgm:pt>
    <dgm:pt modelId="{7B4D9950-6A46-4E75-98D7-7A6A380FC74C}" type="pres">
      <dgm:prSet presAssocID="{CD21CE56-7CC8-4D6D-8BEB-38AE74986F9E}" presName="parTrans" presStyleCnt="0"/>
      <dgm:spPr/>
    </dgm:pt>
    <dgm:pt modelId="{AAF7FC29-F281-4962-B09E-63B0AC01F775}" type="pres">
      <dgm:prSet presAssocID="{6B1A29CD-67DA-466B-9A97-0DBEE1FAB03B}" presName="node" presStyleLbl="alignAccFollowNode1" presStyleIdx="3" presStyleCnt="12">
        <dgm:presLayoutVars>
          <dgm:bulletEnabled val="1"/>
        </dgm:presLayoutVars>
      </dgm:prSet>
      <dgm:spPr/>
    </dgm:pt>
    <dgm:pt modelId="{EFF48FEF-7C61-438F-A65C-8165FF1473F5}" type="pres">
      <dgm:prSet presAssocID="{B3C72A00-06AB-4A4D-BCF0-99D16D3004F8}" presName="sibTrans" presStyleCnt="0"/>
      <dgm:spPr/>
    </dgm:pt>
    <dgm:pt modelId="{FF788AA7-EFEB-4D1F-8D43-B3850CC06293}" type="pres">
      <dgm:prSet presAssocID="{7A6B7CF7-B266-466A-8989-D381F29E7E55}" presName="node" presStyleLbl="alignAccFollowNode1" presStyleIdx="4" presStyleCnt="12">
        <dgm:presLayoutVars>
          <dgm:bulletEnabled val="1"/>
        </dgm:presLayoutVars>
      </dgm:prSet>
      <dgm:spPr/>
    </dgm:pt>
    <dgm:pt modelId="{3F55B35A-77EB-44E6-97C2-8C04F5E07A02}" type="pres">
      <dgm:prSet presAssocID="{A3DC1E2A-1426-454C-B50E-AD8B978950FA}" presName="sibTrans" presStyleCnt="0"/>
      <dgm:spPr/>
    </dgm:pt>
    <dgm:pt modelId="{2AF8BFF3-5DD5-43C3-91E0-D29DA6A07ECF}" type="pres">
      <dgm:prSet presAssocID="{BD4F288E-7585-45EF-B632-6BD9EE09EC58}" presName="node" presStyleLbl="alignAccFollowNode1" presStyleIdx="5" presStyleCnt="12">
        <dgm:presLayoutVars>
          <dgm:bulletEnabled val="1"/>
        </dgm:presLayoutVars>
      </dgm:prSet>
      <dgm:spPr/>
    </dgm:pt>
    <dgm:pt modelId="{D09A99F9-D84E-4726-B0C4-FE7CAED11390}" type="pres">
      <dgm:prSet presAssocID="{BAEAA357-CBC8-4246-BA9A-B8CD7BF00665}" presName="vSp" presStyleCnt="0"/>
      <dgm:spPr/>
    </dgm:pt>
    <dgm:pt modelId="{5D07ACD0-2E59-4E8C-838F-89F00BBA289C}" type="pres">
      <dgm:prSet presAssocID="{78D33F0B-2C01-464A-BA47-5DCB97F8F303}" presName="horFlow" presStyleCnt="0"/>
      <dgm:spPr/>
    </dgm:pt>
    <dgm:pt modelId="{396CBE6C-7708-49F2-925B-C620A07B40D2}" type="pres">
      <dgm:prSet presAssocID="{78D33F0B-2C01-464A-BA47-5DCB97F8F303}" presName="bigChev" presStyleLbl="node1" presStyleIdx="2" presStyleCnt="4"/>
      <dgm:spPr/>
    </dgm:pt>
    <dgm:pt modelId="{602186B2-75DF-4C95-BC0C-AA0817AD5486}" type="pres">
      <dgm:prSet presAssocID="{D45463CE-AE3B-4DAD-B371-2ED4CA3266A6}" presName="parTrans" presStyleCnt="0"/>
      <dgm:spPr/>
    </dgm:pt>
    <dgm:pt modelId="{169B4C80-5A87-4752-B222-64532E4EA173}" type="pres">
      <dgm:prSet presAssocID="{BCD769A1-5EEB-496D-8528-F2A78B6E4966}" presName="node" presStyleLbl="alignAccFollowNode1" presStyleIdx="6" presStyleCnt="12">
        <dgm:presLayoutVars>
          <dgm:bulletEnabled val="1"/>
        </dgm:presLayoutVars>
      </dgm:prSet>
      <dgm:spPr/>
    </dgm:pt>
    <dgm:pt modelId="{F43830E0-EFF1-41A1-8E1B-AC3F7C575848}" type="pres">
      <dgm:prSet presAssocID="{70561CD4-2067-4FFB-A092-C68969F90152}" presName="sibTrans" presStyleCnt="0"/>
      <dgm:spPr/>
    </dgm:pt>
    <dgm:pt modelId="{0B954B24-1224-4A21-B9B9-C180F7B7ABDC}" type="pres">
      <dgm:prSet presAssocID="{E15FD477-E945-4DCA-8E20-A271682CDE94}" presName="node" presStyleLbl="alignAccFollowNode1" presStyleIdx="7" presStyleCnt="12">
        <dgm:presLayoutVars>
          <dgm:bulletEnabled val="1"/>
        </dgm:presLayoutVars>
      </dgm:prSet>
      <dgm:spPr/>
    </dgm:pt>
    <dgm:pt modelId="{564AAEA4-0108-4E09-98B6-C3A3C92448C4}" type="pres">
      <dgm:prSet presAssocID="{775A7B62-F19F-4C75-B5DD-C0557417558E}" presName="sibTrans" presStyleCnt="0"/>
      <dgm:spPr/>
    </dgm:pt>
    <dgm:pt modelId="{E1E797B7-DCC0-4E9F-B65D-4492CC22ADB2}" type="pres">
      <dgm:prSet presAssocID="{F6AE4E00-82EF-4A48-A7C6-7F8F0B98548E}" presName="node" presStyleLbl="alignAccFollowNode1" presStyleIdx="8" presStyleCnt="12">
        <dgm:presLayoutVars>
          <dgm:bulletEnabled val="1"/>
        </dgm:presLayoutVars>
      </dgm:prSet>
      <dgm:spPr/>
    </dgm:pt>
    <dgm:pt modelId="{799AAC10-9A08-4A2C-8E88-68215A9D5652}" type="pres">
      <dgm:prSet presAssocID="{78D33F0B-2C01-464A-BA47-5DCB97F8F303}" presName="vSp" presStyleCnt="0"/>
      <dgm:spPr/>
    </dgm:pt>
    <dgm:pt modelId="{00C7FD33-BA7B-4076-964A-70372DC0F9CF}" type="pres">
      <dgm:prSet presAssocID="{66C42967-332F-41FE-BE69-A75590E14AE0}" presName="horFlow" presStyleCnt="0"/>
      <dgm:spPr/>
    </dgm:pt>
    <dgm:pt modelId="{5708092D-EBF7-4AEC-BFC3-7EDFE1FF1377}" type="pres">
      <dgm:prSet presAssocID="{66C42967-332F-41FE-BE69-A75590E14AE0}" presName="bigChev" presStyleLbl="node1" presStyleIdx="3" presStyleCnt="4"/>
      <dgm:spPr/>
    </dgm:pt>
    <dgm:pt modelId="{CB1F657C-2C76-4ABE-BFEA-B3CD8CF77BCB}" type="pres">
      <dgm:prSet presAssocID="{571C37B2-E02B-49A3-A987-66D2EA9F9F41}" presName="parTrans" presStyleCnt="0"/>
      <dgm:spPr/>
    </dgm:pt>
    <dgm:pt modelId="{C72CA824-19E6-40E7-A251-A1E8CC466A64}" type="pres">
      <dgm:prSet presAssocID="{A67BD59D-A87D-44CE-B158-34109CE90FDF}" presName="node" presStyleLbl="alignAccFollowNode1" presStyleIdx="9" presStyleCnt="12">
        <dgm:presLayoutVars>
          <dgm:bulletEnabled val="1"/>
        </dgm:presLayoutVars>
      </dgm:prSet>
      <dgm:spPr/>
    </dgm:pt>
    <dgm:pt modelId="{F94504CE-7E3A-41E7-80B9-BFD5A04F45B6}" type="pres">
      <dgm:prSet presAssocID="{E08E77E6-94A0-4007-AFB1-135E28229A83}" presName="sibTrans" presStyleCnt="0"/>
      <dgm:spPr/>
    </dgm:pt>
    <dgm:pt modelId="{F8568380-C2AB-4DC2-8A6E-DE69DBEE8057}" type="pres">
      <dgm:prSet presAssocID="{704E9F02-C949-4A91-8CB2-0D531DC6DA1C}" presName="node" presStyleLbl="alignAccFollowNode1" presStyleIdx="10" presStyleCnt="12">
        <dgm:presLayoutVars>
          <dgm:bulletEnabled val="1"/>
        </dgm:presLayoutVars>
      </dgm:prSet>
      <dgm:spPr/>
    </dgm:pt>
    <dgm:pt modelId="{2C77C745-3BC6-485E-B429-1A0C9DF6E2BE}" type="pres">
      <dgm:prSet presAssocID="{26AFF1CF-0D9D-477E-8796-8A8838C15BCC}" presName="sibTrans" presStyleCnt="0"/>
      <dgm:spPr/>
    </dgm:pt>
    <dgm:pt modelId="{D3DC7A08-1635-4EEB-A2FC-89B11C2DD5FC}" type="pres">
      <dgm:prSet presAssocID="{BAF88309-5279-49EC-951F-57F929929AA2}" presName="node" presStyleLbl="alignAccFollowNode1" presStyleIdx="11" presStyleCnt="12">
        <dgm:presLayoutVars>
          <dgm:bulletEnabled val="1"/>
        </dgm:presLayoutVars>
      </dgm:prSet>
      <dgm:spPr/>
    </dgm:pt>
  </dgm:ptLst>
  <dgm:cxnLst>
    <dgm:cxn modelId="{0318BC06-778C-49C5-806F-AD23C6103B5F}" type="presOf" srcId="{FFF24FCA-7880-4EA7-B5AF-8838F6EDEDA7}" destId="{5AB17009-FFDF-433A-987E-331E2D794A3C}" srcOrd="0" destOrd="0" presId="urn:microsoft.com/office/officeart/2005/8/layout/lProcess3"/>
    <dgm:cxn modelId="{45C70908-B829-4D58-BDDF-F244516CACCF}" srcId="{78D33F0B-2C01-464A-BA47-5DCB97F8F303}" destId="{BCD769A1-5EEB-496D-8528-F2A78B6E4966}" srcOrd="0" destOrd="0" parTransId="{D45463CE-AE3B-4DAD-B371-2ED4CA3266A6}" sibTransId="{70561CD4-2067-4FFB-A092-C68969F90152}"/>
    <dgm:cxn modelId="{C92C640D-9636-4A45-9FD2-A57B69F4D576}" type="presOf" srcId="{78D33F0B-2C01-464A-BA47-5DCB97F8F303}" destId="{396CBE6C-7708-49F2-925B-C620A07B40D2}" srcOrd="0" destOrd="0" presId="urn:microsoft.com/office/officeart/2005/8/layout/lProcess3"/>
    <dgm:cxn modelId="{264A6F25-4956-4D2D-A1FA-DB24E7E94AD7}" type="presOf" srcId="{1B8B438F-E509-4FDC-877E-5A553FD45588}" destId="{DE4B257E-6970-4BC8-8F70-AE1C739FF776}" srcOrd="0" destOrd="0" presId="urn:microsoft.com/office/officeart/2005/8/layout/lProcess3"/>
    <dgm:cxn modelId="{513CF92F-181E-4F1D-8D67-6D7759450BD3}" type="presOf" srcId="{E15FD477-E945-4DCA-8E20-A271682CDE94}" destId="{0B954B24-1224-4A21-B9B9-C180F7B7ABDC}" srcOrd="0" destOrd="0" presId="urn:microsoft.com/office/officeart/2005/8/layout/lProcess3"/>
    <dgm:cxn modelId="{895D8F5C-654B-434D-93D7-B52D6EF15B3E}" srcId="{D67CC07C-72F6-461D-BA76-68919876F8A5}" destId="{9E0378A8-D87F-44E0-A08F-38DF9A74F67B}" srcOrd="0" destOrd="0" parTransId="{9E92F602-B912-49E0-BE01-18CB424F3D45}" sibTransId="{A3DF64C2-CD88-473F-AA37-F749547625AB}"/>
    <dgm:cxn modelId="{E3678862-F417-4482-B6D6-D7075F0AF72F}" srcId="{D67CC07C-72F6-461D-BA76-68919876F8A5}" destId="{66C42967-332F-41FE-BE69-A75590E14AE0}" srcOrd="3" destOrd="0" parTransId="{D9EE5533-B2AE-46DE-A573-51C9575F4A49}" sibTransId="{C5A5D6CD-871F-4EB0-90DA-98BEC91868B7}"/>
    <dgm:cxn modelId="{AA0B5849-E482-411E-8F0C-0D32E8D8423A}" srcId="{66C42967-332F-41FE-BE69-A75590E14AE0}" destId="{BAF88309-5279-49EC-951F-57F929929AA2}" srcOrd="2" destOrd="0" parTransId="{0EAD9EEC-18BB-4C82-B85C-838CEB7D9BFE}" sibTransId="{66C1AE54-5E61-45B6-9F2E-F2461EA48B6D}"/>
    <dgm:cxn modelId="{62AC1C6A-7AAD-41CB-80BF-71A935BB3027}" type="presOf" srcId="{F6AE4E00-82EF-4A48-A7C6-7F8F0B98548E}" destId="{E1E797B7-DCC0-4E9F-B65D-4492CC22ADB2}" srcOrd="0" destOrd="0" presId="urn:microsoft.com/office/officeart/2005/8/layout/lProcess3"/>
    <dgm:cxn modelId="{1261D970-9583-4C06-9BC3-E377A26CFD3D}" srcId="{66C42967-332F-41FE-BE69-A75590E14AE0}" destId="{704E9F02-C949-4A91-8CB2-0D531DC6DA1C}" srcOrd="1" destOrd="0" parTransId="{204A4693-719D-4792-9813-9A7D84F91200}" sibTransId="{26AFF1CF-0D9D-477E-8796-8A8838C15BCC}"/>
    <dgm:cxn modelId="{67989476-26F3-42BD-8C35-B3A509860748}" srcId="{9E0378A8-D87F-44E0-A08F-38DF9A74F67B}" destId="{651EA37E-6ACB-4A0B-9FF6-78597C00A00A}" srcOrd="0" destOrd="0" parTransId="{F8025A98-0C66-47A5-B68A-97CC4864B52F}" sibTransId="{9BAA4C0E-5FCB-4322-9F9D-C5CD606C5104}"/>
    <dgm:cxn modelId="{67A50A7B-BC8E-4957-B03F-23652E61184E}" srcId="{D67CC07C-72F6-461D-BA76-68919876F8A5}" destId="{BAEAA357-CBC8-4246-BA9A-B8CD7BF00665}" srcOrd="1" destOrd="0" parTransId="{60B58106-0F1C-49D6-8A3B-6173E496749C}" sibTransId="{07D8C690-EAAE-4D37-AEC2-BE2D11F2350D}"/>
    <dgm:cxn modelId="{C460737C-30BE-47C1-950A-B066F3266C4F}" srcId="{66C42967-332F-41FE-BE69-A75590E14AE0}" destId="{A67BD59D-A87D-44CE-B158-34109CE90FDF}" srcOrd="0" destOrd="0" parTransId="{571C37B2-E02B-49A3-A987-66D2EA9F9F41}" sibTransId="{E08E77E6-94A0-4007-AFB1-135E28229A83}"/>
    <dgm:cxn modelId="{EAC4A77C-CFAA-42EE-9867-4EE850EA9EB1}" srcId="{BAEAA357-CBC8-4246-BA9A-B8CD7BF00665}" destId="{7A6B7CF7-B266-466A-8989-D381F29E7E55}" srcOrd="1" destOrd="0" parTransId="{7920C063-50EF-4DB1-B45A-98AD43303428}" sibTransId="{A3DC1E2A-1426-454C-B50E-AD8B978950FA}"/>
    <dgm:cxn modelId="{AEA04080-AF7D-4A70-BD4F-65C6A2D19D2E}" srcId="{78D33F0B-2C01-464A-BA47-5DCB97F8F303}" destId="{E15FD477-E945-4DCA-8E20-A271682CDE94}" srcOrd="1" destOrd="0" parTransId="{DB4834D6-F007-4D49-94A6-E4F6255DEDEE}" sibTransId="{775A7B62-F19F-4C75-B5DD-C0557417558E}"/>
    <dgm:cxn modelId="{42589090-B95C-4FC5-950B-784AF062A324}" srcId="{78D33F0B-2C01-464A-BA47-5DCB97F8F303}" destId="{F6AE4E00-82EF-4A48-A7C6-7F8F0B98548E}" srcOrd="2" destOrd="0" parTransId="{C7DA7CD8-7733-4DA6-8DE1-0F9EFF48838D}" sibTransId="{93123D5A-12AC-4796-8A05-A7F18A20FE7D}"/>
    <dgm:cxn modelId="{AB09F791-2DD0-476A-8F66-F96D25033E9D}" type="presOf" srcId="{66C42967-332F-41FE-BE69-A75590E14AE0}" destId="{5708092D-EBF7-4AEC-BFC3-7EDFE1FF1377}" srcOrd="0" destOrd="0" presId="urn:microsoft.com/office/officeart/2005/8/layout/lProcess3"/>
    <dgm:cxn modelId="{4F220793-CE50-4928-A3CF-858ACBEC786A}" srcId="{BAEAA357-CBC8-4246-BA9A-B8CD7BF00665}" destId="{BD4F288E-7585-45EF-B632-6BD9EE09EC58}" srcOrd="2" destOrd="0" parTransId="{14B71286-7009-4E30-A6D5-E1C989DFA439}" sibTransId="{0CFAADAF-B50E-44A7-9217-61BAE5059C2F}"/>
    <dgm:cxn modelId="{A4D484AD-B5B9-4F4F-A3C1-3A293030D206}" type="presOf" srcId="{6B1A29CD-67DA-466B-9A97-0DBEE1FAB03B}" destId="{AAF7FC29-F281-4962-B09E-63B0AC01F775}" srcOrd="0" destOrd="0" presId="urn:microsoft.com/office/officeart/2005/8/layout/lProcess3"/>
    <dgm:cxn modelId="{ED07E8AE-9DEF-4B33-89C0-F58CFB275D6D}" type="presOf" srcId="{BAEAA357-CBC8-4246-BA9A-B8CD7BF00665}" destId="{1751845C-C1B8-4D18-A42E-316FAFAE8DBB}" srcOrd="0" destOrd="0" presId="urn:microsoft.com/office/officeart/2005/8/layout/lProcess3"/>
    <dgm:cxn modelId="{686F8FB0-711E-4D6D-8C58-82961F9B255A}" type="presOf" srcId="{A67BD59D-A87D-44CE-B158-34109CE90FDF}" destId="{C72CA824-19E6-40E7-A251-A1E8CC466A64}" srcOrd="0" destOrd="0" presId="urn:microsoft.com/office/officeart/2005/8/layout/lProcess3"/>
    <dgm:cxn modelId="{A98E89B1-017B-43E8-A0F3-312613918858}" type="presOf" srcId="{7A6B7CF7-B266-466A-8989-D381F29E7E55}" destId="{FF788AA7-EFEB-4D1F-8D43-B3850CC06293}" srcOrd="0" destOrd="0" presId="urn:microsoft.com/office/officeart/2005/8/layout/lProcess3"/>
    <dgm:cxn modelId="{0A20A3B3-D439-49F3-85F0-B1C29AD126E7}" type="presOf" srcId="{704E9F02-C949-4A91-8CB2-0D531DC6DA1C}" destId="{F8568380-C2AB-4DC2-8A6E-DE69DBEE8057}" srcOrd="0" destOrd="0" presId="urn:microsoft.com/office/officeart/2005/8/layout/lProcess3"/>
    <dgm:cxn modelId="{C71ADDBD-6653-4D7B-A42B-FEEAD407B40F}" srcId="{BAEAA357-CBC8-4246-BA9A-B8CD7BF00665}" destId="{6B1A29CD-67DA-466B-9A97-0DBEE1FAB03B}" srcOrd="0" destOrd="0" parTransId="{CD21CE56-7CC8-4D6D-8BEB-38AE74986F9E}" sibTransId="{B3C72A00-06AB-4A4D-BCF0-99D16D3004F8}"/>
    <dgm:cxn modelId="{86EF62D1-9FE3-49CA-9996-55695FB08087}" type="presOf" srcId="{D67CC07C-72F6-461D-BA76-68919876F8A5}" destId="{69026CD1-1739-4C58-9616-11222AD88570}" srcOrd="0" destOrd="0" presId="urn:microsoft.com/office/officeart/2005/8/layout/lProcess3"/>
    <dgm:cxn modelId="{99DA2FD5-8816-4BF8-AFD5-CF128B54AD7A}" type="presOf" srcId="{BCD769A1-5EEB-496D-8528-F2A78B6E4966}" destId="{169B4C80-5A87-4752-B222-64532E4EA173}" srcOrd="0" destOrd="0" presId="urn:microsoft.com/office/officeart/2005/8/layout/lProcess3"/>
    <dgm:cxn modelId="{5B5290E5-B7D0-4B36-A1DE-98F0CFB869BE}" type="presOf" srcId="{BD4F288E-7585-45EF-B632-6BD9EE09EC58}" destId="{2AF8BFF3-5DD5-43C3-91E0-D29DA6A07ECF}" srcOrd="0" destOrd="0" presId="urn:microsoft.com/office/officeart/2005/8/layout/lProcess3"/>
    <dgm:cxn modelId="{08FDE3E8-DEC1-4F29-BA03-A80A6638B9CE}" type="presOf" srcId="{9E0378A8-D87F-44E0-A08F-38DF9A74F67B}" destId="{0AF6E3DF-8C70-4EA7-85FE-3482E7529F9C}" srcOrd="0" destOrd="0" presId="urn:microsoft.com/office/officeart/2005/8/layout/lProcess3"/>
    <dgm:cxn modelId="{F2BAB1ED-CCDE-410D-91AF-86C6C72060C6}" type="presOf" srcId="{BAF88309-5279-49EC-951F-57F929929AA2}" destId="{D3DC7A08-1635-4EEB-A2FC-89B11C2DD5FC}" srcOrd="0" destOrd="0" presId="urn:microsoft.com/office/officeart/2005/8/layout/lProcess3"/>
    <dgm:cxn modelId="{723965F1-DE10-47BC-A934-06425C8F0279}" srcId="{9E0378A8-D87F-44E0-A08F-38DF9A74F67B}" destId="{1B8B438F-E509-4FDC-877E-5A553FD45588}" srcOrd="1" destOrd="0" parTransId="{A2EAE6CA-E727-4515-8DF5-3A8C6384B985}" sibTransId="{F2168EC5-EAC4-412C-9AB3-EE0E8E20BE43}"/>
    <dgm:cxn modelId="{D8C764F4-9550-4875-8E18-98B68C08AAA6}" srcId="{D67CC07C-72F6-461D-BA76-68919876F8A5}" destId="{78D33F0B-2C01-464A-BA47-5DCB97F8F303}" srcOrd="2" destOrd="0" parTransId="{97CEA04F-5A68-4345-9FD4-18A1811FD46B}" sibTransId="{1244B5F9-203C-46D7-8931-B496FB09815A}"/>
    <dgm:cxn modelId="{34B91AF5-76F7-4D49-A444-1D1FA17875AB}" srcId="{9E0378A8-D87F-44E0-A08F-38DF9A74F67B}" destId="{FFF24FCA-7880-4EA7-B5AF-8838F6EDEDA7}" srcOrd="2" destOrd="0" parTransId="{B340951A-5B54-4BC9-9BDE-704C4526FD08}" sibTransId="{321EF372-6E68-4597-91B4-C747F05E4FC4}"/>
    <dgm:cxn modelId="{945EB0F9-2D24-4240-B75D-E5E2CB38776D}" type="presOf" srcId="{651EA37E-6ACB-4A0B-9FF6-78597C00A00A}" destId="{BC4C08CB-E0BA-475C-B95D-43D82461309D}" srcOrd="0" destOrd="0" presId="urn:microsoft.com/office/officeart/2005/8/layout/lProcess3"/>
    <dgm:cxn modelId="{63BB8F87-03AE-4E38-8388-1F7E3BC25231}" type="presParOf" srcId="{69026CD1-1739-4C58-9616-11222AD88570}" destId="{72EBB6A8-BF02-4904-B37B-53BD2A191507}" srcOrd="0" destOrd="0" presId="urn:microsoft.com/office/officeart/2005/8/layout/lProcess3"/>
    <dgm:cxn modelId="{0EDEF0CB-A508-49D5-AF57-5F305B87547F}" type="presParOf" srcId="{72EBB6A8-BF02-4904-B37B-53BD2A191507}" destId="{0AF6E3DF-8C70-4EA7-85FE-3482E7529F9C}" srcOrd="0" destOrd="0" presId="urn:microsoft.com/office/officeart/2005/8/layout/lProcess3"/>
    <dgm:cxn modelId="{87E54EAE-B0EA-49EF-99B3-3D3EA354AEFA}" type="presParOf" srcId="{72EBB6A8-BF02-4904-B37B-53BD2A191507}" destId="{4F2121A2-64B8-4E82-83A9-503855AC09E5}" srcOrd="1" destOrd="0" presId="urn:microsoft.com/office/officeart/2005/8/layout/lProcess3"/>
    <dgm:cxn modelId="{FA3FAE5C-27AB-45A3-92A4-F6EE682F535B}" type="presParOf" srcId="{72EBB6A8-BF02-4904-B37B-53BD2A191507}" destId="{BC4C08CB-E0BA-475C-B95D-43D82461309D}" srcOrd="2" destOrd="0" presId="urn:microsoft.com/office/officeart/2005/8/layout/lProcess3"/>
    <dgm:cxn modelId="{51824216-F5DA-4DF1-BABD-81AB6F72297A}" type="presParOf" srcId="{72EBB6A8-BF02-4904-B37B-53BD2A191507}" destId="{98FE81A0-F3DB-48D6-A755-2DF62552AF34}" srcOrd="3" destOrd="0" presId="urn:microsoft.com/office/officeart/2005/8/layout/lProcess3"/>
    <dgm:cxn modelId="{17D0FE01-6C32-48BC-9A4B-E9C7600FFAE7}" type="presParOf" srcId="{72EBB6A8-BF02-4904-B37B-53BD2A191507}" destId="{DE4B257E-6970-4BC8-8F70-AE1C739FF776}" srcOrd="4" destOrd="0" presId="urn:microsoft.com/office/officeart/2005/8/layout/lProcess3"/>
    <dgm:cxn modelId="{85E0F213-02DB-4766-BE13-DEAE8A8EAFF6}" type="presParOf" srcId="{72EBB6A8-BF02-4904-B37B-53BD2A191507}" destId="{594181C2-9FB2-4B09-B623-CB0F737B86EC}" srcOrd="5" destOrd="0" presId="urn:microsoft.com/office/officeart/2005/8/layout/lProcess3"/>
    <dgm:cxn modelId="{EA1901DC-C261-4199-B09E-8498D296BA72}" type="presParOf" srcId="{72EBB6A8-BF02-4904-B37B-53BD2A191507}" destId="{5AB17009-FFDF-433A-987E-331E2D794A3C}" srcOrd="6" destOrd="0" presId="urn:microsoft.com/office/officeart/2005/8/layout/lProcess3"/>
    <dgm:cxn modelId="{528C56B8-5AB4-4946-8ADA-596FA475FED6}" type="presParOf" srcId="{69026CD1-1739-4C58-9616-11222AD88570}" destId="{D064C6CC-5FD1-46E1-AF87-230545214613}" srcOrd="1" destOrd="0" presId="urn:microsoft.com/office/officeart/2005/8/layout/lProcess3"/>
    <dgm:cxn modelId="{099E54AE-87ED-4C15-8026-9E53F9505440}" type="presParOf" srcId="{69026CD1-1739-4C58-9616-11222AD88570}" destId="{DC57E0B2-DB5E-4BBF-B9FB-C76B528DCED8}" srcOrd="2" destOrd="0" presId="urn:microsoft.com/office/officeart/2005/8/layout/lProcess3"/>
    <dgm:cxn modelId="{84A897E2-38F4-43F9-8446-991E0B8A2FD8}" type="presParOf" srcId="{DC57E0B2-DB5E-4BBF-B9FB-C76B528DCED8}" destId="{1751845C-C1B8-4D18-A42E-316FAFAE8DBB}" srcOrd="0" destOrd="0" presId="urn:microsoft.com/office/officeart/2005/8/layout/lProcess3"/>
    <dgm:cxn modelId="{0145D6FB-980D-42D8-8027-FB9CC143EBE9}" type="presParOf" srcId="{DC57E0B2-DB5E-4BBF-B9FB-C76B528DCED8}" destId="{7B4D9950-6A46-4E75-98D7-7A6A380FC74C}" srcOrd="1" destOrd="0" presId="urn:microsoft.com/office/officeart/2005/8/layout/lProcess3"/>
    <dgm:cxn modelId="{E9602E36-5508-4AD4-AE11-57F84906669D}" type="presParOf" srcId="{DC57E0B2-DB5E-4BBF-B9FB-C76B528DCED8}" destId="{AAF7FC29-F281-4962-B09E-63B0AC01F775}" srcOrd="2" destOrd="0" presId="urn:microsoft.com/office/officeart/2005/8/layout/lProcess3"/>
    <dgm:cxn modelId="{5F2CA5B1-4216-40D9-B070-1B1E4731ADE5}" type="presParOf" srcId="{DC57E0B2-DB5E-4BBF-B9FB-C76B528DCED8}" destId="{EFF48FEF-7C61-438F-A65C-8165FF1473F5}" srcOrd="3" destOrd="0" presId="urn:microsoft.com/office/officeart/2005/8/layout/lProcess3"/>
    <dgm:cxn modelId="{965C95F5-6740-4231-B114-2E190CF25A23}" type="presParOf" srcId="{DC57E0B2-DB5E-4BBF-B9FB-C76B528DCED8}" destId="{FF788AA7-EFEB-4D1F-8D43-B3850CC06293}" srcOrd="4" destOrd="0" presId="urn:microsoft.com/office/officeart/2005/8/layout/lProcess3"/>
    <dgm:cxn modelId="{2AAED8D0-61BA-4461-BB33-E5D51B27BD92}" type="presParOf" srcId="{DC57E0B2-DB5E-4BBF-B9FB-C76B528DCED8}" destId="{3F55B35A-77EB-44E6-97C2-8C04F5E07A02}" srcOrd="5" destOrd="0" presId="urn:microsoft.com/office/officeart/2005/8/layout/lProcess3"/>
    <dgm:cxn modelId="{E3085347-DEBD-4316-A8FB-370C82627E86}" type="presParOf" srcId="{DC57E0B2-DB5E-4BBF-B9FB-C76B528DCED8}" destId="{2AF8BFF3-5DD5-43C3-91E0-D29DA6A07ECF}" srcOrd="6" destOrd="0" presId="urn:microsoft.com/office/officeart/2005/8/layout/lProcess3"/>
    <dgm:cxn modelId="{4CE6D722-B727-4503-AEDD-374F89E4BBD8}" type="presParOf" srcId="{69026CD1-1739-4C58-9616-11222AD88570}" destId="{D09A99F9-D84E-4726-B0C4-FE7CAED11390}" srcOrd="3" destOrd="0" presId="urn:microsoft.com/office/officeart/2005/8/layout/lProcess3"/>
    <dgm:cxn modelId="{D82F1244-BE67-483C-AB2D-1D31B65D3E92}" type="presParOf" srcId="{69026CD1-1739-4C58-9616-11222AD88570}" destId="{5D07ACD0-2E59-4E8C-838F-89F00BBA289C}" srcOrd="4" destOrd="0" presId="urn:microsoft.com/office/officeart/2005/8/layout/lProcess3"/>
    <dgm:cxn modelId="{5DEFA074-121A-4080-B937-3981A5ADB188}" type="presParOf" srcId="{5D07ACD0-2E59-4E8C-838F-89F00BBA289C}" destId="{396CBE6C-7708-49F2-925B-C620A07B40D2}" srcOrd="0" destOrd="0" presId="urn:microsoft.com/office/officeart/2005/8/layout/lProcess3"/>
    <dgm:cxn modelId="{98E3F3D1-85E5-4B28-972C-B3C4745C48CB}" type="presParOf" srcId="{5D07ACD0-2E59-4E8C-838F-89F00BBA289C}" destId="{602186B2-75DF-4C95-BC0C-AA0817AD5486}" srcOrd="1" destOrd="0" presId="urn:microsoft.com/office/officeart/2005/8/layout/lProcess3"/>
    <dgm:cxn modelId="{4184A392-95DA-40E0-9644-B828A356F8A0}" type="presParOf" srcId="{5D07ACD0-2E59-4E8C-838F-89F00BBA289C}" destId="{169B4C80-5A87-4752-B222-64532E4EA173}" srcOrd="2" destOrd="0" presId="urn:microsoft.com/office/officeart/2005/8/layout/lProcess3"/>
    <dgm:cxn modelId="{EC618FAA-9691-493D-8E38-D4570A0C7D10}" type="presParOf" srcId="{5D07ACD0-2E59-4E8C-838F-89F00BBA289C}" destId="{F43830E0-EFF1-41A1-8E1B-AC3F7C575848}" srcOrd="3" destOrd="0" presId="urn:microsoft.com/office/officeart/2005/8/layout/lProcess3"/>
    <dgm:cxn modelId="{B05C0AA4-2FAC-49CA-B8A7-1F63A279133F}" type="presParOf" srcId="{5D07ACD0-2E59-4E8C-838F-89F00BBA289C}" destId="{0B954B24-1224-4A21-B9B9-C180F7B7ABDC}" srcOrd="4" destOrd="0" presId="urn:microsoft.com/office/officeart/2005/8/layout/lProcess3"/>
    <dgm:cxn modelId="{B05123D7-3B4D-4781-BF62-065F4D95368F}" type="presParOf" srcId="{5D07ACD0-2E59-4E8C-838F-89F00BBA289C}" destId="{564AAEA4-0108-4E09-98B6-C3A3C92448C4}" srcOrd="5" destOrd="0" presId="urn:microsoft.com/office/officeart/2005/8/layout/lProcess3"/>
    <dgm:cxn modelId="{CA824A60-CD75-4DC9-850B-7509CB12D9B8}" type="presParOf" srcId="{5D07ACD0-2E59-4E8C-838F-89F00BBA289C}" destId="{E1E797B7-DCC0-4E9F-B65D-4492CC22ADB2}" srcOrd="6" destOrd="0" presId="urn:microsoft.com/office/officeart/2005/8/layout/lProcess3"/>
    <dgm:cxn modelId="{1CE70A7F-AF1B-4DAF-B36F-C35AAD31566E}" type="presParOf" srcId="{69026CD1-1739-4C58-9616-11222AD88570}" destId="{799AAC10-9A08-4A2C-8E88-68215A9D5652}" srcOrd="5" destOrd="0" presId="urn:microsoft.com/office/officeart/2005/8/layout/lProcess3"/>
    <dgm:cxn modelId="{AA0B3F1A-7263-427F-B181-B9D582E52CC1}" type="presParOf" srcId="{69026CD1-1739-4C58-9616-11222AD88570}" destId="{00C7FD33-BA7B-4076-964A-70372DC0F9CF}" srcOrd="6" destOrd="0" presId="urn:microsoft.com/office/officeart/2005/8/layout/lProcess3"/>
    <dgm:cxn modelId="{CF4C78CF-2A24-4BA2-B035-8DF4BC5B3904}" type="presParOf" srcId="{00C7FD33-BA7B-4076-964A-70372DC0F9CF}" destId="{5708092D-EBF7-4AEC-BFC3-7EDFE1FF1377}" srcOrd="0" destOrd="0" presId="urn:microsoft.com/office/officeart/2005/8/layout/lProcess3"/>
    <dgm:cxn modelId="{C226FCAA-22CB-4620-BB6C-0206140577D8}" type="presParOf" srcId="{00C7FD33-BA7B-4076-964A-70372DC0F9CF}" destId="{CB1F657C-2C76-4ABE-BFEA-B3CD8CF77BCB}" srcOrd="1" destOrd="0" presId="urn:microsoft.com/office/officeart/2005/8/layout/lProcess3"/>
    <dgm:cxn modelId="{245C552C-E096-4444-B802-336D1BEF631F}" type="presParOf" srcId="{00C7FD33-BA7B-4076-964A-70372DC0F9CF}" destId="{C72CA824-19E6-40E7-A251-A1E8CC466A64}" srcOrd="2" destOrd="0" presId="urn:microsoft.com/office/officeart/2005/8/layout/lProcess3"/>
    <dgm:cxn modelId="{5108899F-B736-461F-AA8A-8EE4ABE5D9BE}" type="presParOf" srcId="{00C7FD33-BA7B-4076-964A-70372DC0F9CF}" destId="{F94504CE-7E3A-41E7-80B9-BFD5A04F45B6}" srcOrd="3" destOrd="0" presId="urn:microsoft.com/office/officeart/2005/8/layout/lProcess3"/>
    <dgm:cxn modelId="{0FCAF7F9-3F6D-49C9-8C6C-0CA3EDECD73D}" type="presParOf" srcId="{00C7FD33-BA7B-4076-964A-70372DC0F9CF}" destId="{F8568380-C2AB-4DC2-8A6E-DE69DBEE8057}" srcOrd="4" destOrd="0" presId="urn:microsoft.com/office/officeart/2005/8/layout/lProcess3"/>
    <dgm:cxn modelId="{74D35657-70B7-46E1-93A6-A9EC21672930}" type="presParOf" srcId="{00C7FD33-BA7B-4076-964A-70372DC0F9CF}" destId="{2C77C745-3BC6-485E-B429-1A0C9DF6E2BE}" srcOrd="5" destOrd="0" presId="urn:microsoft.com/office/officeart/2005/8/layout/lProcess3"/>
    <dgm:cxn modelId="{6A764A93-47D3-4233-8420-17F492FB90B4}" type="presParOf" srcId="{00C7FD33-BA7B-4076-964A-70372DC0F9CF}" destId="{D3DC7A08-1635-4EEB-A2FC-89B11C2DD5FC}" srcOrd="6"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A06F26-F7E7-45F7-A82A-A7F1E2FD5BEC}">
      <dsp:nvSpPr>
        <dsp:cNvPr id="0" name=""/>
        <dsp:cNvSpPr/>
      </dsp:nvSpPr>
      <dsp:spPr>
        <a:xfrm>
          <a:off x="539050" y="247272"/>
          <a:ext cx="623320" cy="6233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5DD9B3-D11B-438A-AEB6-BC1B93A7A1BF}">
      <dsp:nvSpPr>
        <dsp:cNvPr id="0" name=""/>
        <dsp:cNvSpPr/>
      </dsp:nvSpPr>
      <dsp:spPr>
        <a:xfrm>
          <a:off x="158132" y="1107314"/>
          <a:ext cx="1385156" cy="554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Consumer Demand</a:t>
          </a:r>
        </a:p>
      </dsp:txBody>
      <dsp:txXfrm>
        <a:off x="158132" y="1107314"/>
        <a:ext cx="1385156" cy="554062"/>
      </dsp:txXfrm>
    </dsp:sp>
    <dsp:sp modelId="{6C247E04-7CE7-407C-AACD-C9ED302A001A}">
      <dsp:nvSpPr>
        <dsp:cNvPr id="0" name=""/>
        <dsp:cNvSpPr/>
      </dsp:nvSpPr>
      <dsp:spPr>
        <a:xfrm>
          <a:off x="2166609" y="247272"/>
          <a:ext cx="623320" cy="6233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1DA47E-5568-4162-98AE-9CC01F098E89}">
      <dsp:nvSpPr>
        <dsp:cNvPr id="0" name=""/>
        <dsp:cNvSpPr/>
      </dsp:nvSpPr>
      <dsp:spPr>
        <a:xfrm>
          <a:off x="1785691" y="1107314"/>
          <a:ext cx="1385156" cy="554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Risk Reduction</a:t>
          </a:r>
        </a:p>
      </dsp:txBody>
      <dsp:txXfrm>
        <a:off x="1785691" y="1107314"/>
        <a:ext cx="1385156" cy="554062"/>
      </dsp:txXfrm>
    </dsp:sp>
    <dsp:sp modelId="{149C184C-E710-46B6-8F64-4FBF77C17548}">
      <dsp:nvSpPr>
        <dsp:cNvPr id="0" name=""/>
        <dsp:cNvSpPr/>
      </dsp:nvSpPr>
      <dsp:spPr>
        <a:xfrm>
          <a:off x="3794167" y="247272"/>
          <a:ext cx="623320" cy="6233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F9AB30A-8393-4F77-9377-E1FD53EC103E}">
      <dsp:nvSpPr>
        <dsp:cNvPr id="0" name=""/>
        <dsp:cNvSpPr/>
      </dsp:nvSpPr>
      <dsp:spPr>
        <a:xfrm>
          <a:off x="3413249" y="1107314"/>
          <a:ext cx="1385156" cy="554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Profit Enhancement</a:t>
          </a:r>
        </a:p>
      </dsp:txBody>
      <dsp:txXfrm>
        <a:off x="3413249" y="1107314"/>
        <a:ext cx="1385156" cy="554062"/>
      </dsp:txXfrm>
    </dsp:sp>
    <dsp:sp modelId="{D577AA87-1E03-4286-B1CF-7E71B47719E0}">
      <dsp:nvSpPr>
        <dsp:cNvPr id="0" name=""/>
        <dsp:cNvSpPr/>
      </dsp:nvSpPr>
      <dsp:spPr>
        <a:xfrm>
          <a:off x="539050" y="2007665"/>
          <a:ext cx="623320" cy="6233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89740A2-C164-46E5-BAAD-A852891A3FF3}">
      <dsp:nvSpPr>
        <dsp:cNvPr id="0" name=""/>
        <dsp:cNvSpPr/>
      </dsp:nvSpPr>
      <dsp:spPr>
        <a:xfrm>
          <a:off x="158132" y="2867706"/>
          <a:ext cx="1385156" cy="554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a:t>ESG Alignment</a:t>
          </a:r>
        </a:p>
      </dsp:txBody>
      <dsp:txXfrm>
        <a:off x="158132" y="2867706"/>
        <a:ext cx="1385156" cy="554062"/>
      </dsp:txXfrm>
    </dsp:sp>
    <dsp:sp modelId="{30316930-7F71-4955-A608-F012E0F099EA}">
      <dsp:nvSpPr>
        <dsp:cNvPr id="0" name=""/>
        <dsp:cNvSpPr/>
      </dsp:nvSpPr>
      <dsp:spPr>
        <a:xfrm>
          <a:off x="2166609" y="2007665"/>
          <a:ext cx="623320" cy="62332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27B8CB-0751-4489-A729-24294D1AC380}">
      <dsp:nvSpPr>
        <dsp:cNvPr id="0" name=""/>
        <dsp:cNvSpPr/>
      </dsp:nvSpPr>
      <dsp:spPr>
        <a:xfrm>
          <a:off x="1785691" y="2867706"/>
          <a:ext cx="1385156" cy="554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a:t>Regulatory Compliance</a:t>
          </a:r>
        </a:p>
      </dsp:txBody>
      <dsp:txXfrm>
        <a:off x="1785691" y="2867706"/>
        <a:ext cx="1385156" cy="554062"/>
      </dsp:txXfrm>
    </dsp:sp>
    <dsp:sp modelId="{922E76E4-4D8F-462A-976F-D36ED4E75B3E}">
      <dsp:nvSpPr>
        <dsp:cNvPr id="0" name=""/>
        <dsp:cNvSpPr/>
      </dsp:nvSpPr>
      <dsp:spPr>
        <a:xfrm>
          <a:off x="3794167" y="2007665"/>
          <a:ext cx="623320" cy="62332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75790B-76CB-47DA-9FA4-C01501C88BCB}">
      <dsp:nvSpPr>
        <dsp:cNvPr id="0" name=""/>
        <dsp:cNvSpPr/>
      </dsp:nvSpPr>
      <dsp:spPr>
        <a:xfrm>
          <a:off x="3413249" y="2867706"/>
          <a:ext cx="1385156" cy="554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a:t>Investment Analytics</a:t>
          </a:r>
        </a:p>
      </dsp:txBody>
      <dsp:txXfrm>
        <a:off x="3413249" y="2867706"/>
        <a:ext cx="1385156" cy="554062"/>
      </dsp:txXfrm>
    </dsp:sp>
    <dsp:sp modelId="{C509A46E-C479-4ED9-9BDF-B3D7905DA7E2}">
      <dsp:nvSpPr>
        <dsp:cNvPr id="0" name=""/>
        <dsp:cNvSpPr/>
      </dsp:nvSpPr>
      <dsp:spPr>
        <a:xfrm>
          <a:off x="1352830" y="3768058"/>
          <a:ext cx="623320" cy="623320"/>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37CC4A-7847-492B-BCAB-553DD60E648E}">
      <dsp:nvSpPr>
        <dsp:cNvPr id="0" name=""/>
        <dsp:cNvSpPr/>
      </dsp:nvSpPr>
      <dsp:spPr>
        <a:xfrm>
          <a:off x="971912" y="4628099"/>
          <a:ext cx="1385156" cy="554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Relevant Capital Pools</a:t>
          </a:r>
        </a:p>
      </dsp:txBody>
      <dsp:txXfrm>
        <a:off x="971912" y="4628099"/>
        <a:ext cx="1385156" cy="554062"/>
      </dsp:txXfrm>
    </dsp:sp>
    <dsp:sp modelId="{05D187DD-BB03-4715-B0F4-1D994132FD2C}">
      <dsp:nvSpPr>
        <dsp:cNvPr id="0" name=""/>
        <dsp:cNvSpPr/>
      </dsp:nvSpPr>
      <dsp:spPr>
        <a:xfrm>
          <a:off x="2980388" y="3768058"/>
          <a:ext cx="623320" cy="623320"/>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B5D035-9651-4211-8AA8-BBF711BBEFC0}">
      <dsp:nvSpPr>
        <dsp:cNvPr id="0" name=""/>
        <dsp:cNvSpPr/>
      </dsp:nvSpPr>
      <dsp:spPr>
        <a:xfrm>
          <a:off x="2599470" y="4628099"/>
          <a:ext cx="1385156" cy="554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a:t>Aligned Intellectual Capital</a:t>
          </a:r>
        </a:p>
      </dsp:txBody>
      <dsp:txXfrm>
        <a:off x="2599470" y="4628099"/>
        <a:ext cx="1385156" cy="5540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D7E890-002C-4FBB-A4E6-77C3C5C76231}">
      <dsp:nvSpPr>
        <dsp:cNvPr id="0" name=""/>
        <dsp:cNvSpPr/>
      </dsp:nvSpPr>
      <dsp:spPr>
        <a:xfrm>
          <a:off x="4252" y="0"/>
          <a:ext cx="1492202" cy="2742228"/>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State Revolving Funds</a:t>
          </a:r>
        </a:p>
      </dsp:txBody>
      <dsp:txXfrm>
        <a:off x="4252" y="0"/>
        <a:ext cx="1492202" cy="822668"/>
      </dsp:txXfrm>
    </dsp:sp>
    <dsp:sp modelId="{F6EA6429-A543-4665-B368-B5803DE2CB58}">
      <dsp:nvSpPr>
        <dsp:cNvPr id="0" name=""/>
        <dsp:cNvSpPr/>
      </dsp:nvSpPr>
      <dsp:spPr>
        <a:xfrm>
          <a:off x="153472" y="823471"/>
          <a:ext cx="1193762" cy="826819"/>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t>Ohio Turkey Creek Estuary Project</a:t>
          </a:r>
        </a:p>
      </dsp:txBody>
      <dsp:txXfrm>
        <a:off x="177689" y="847688"/>
        <a:ext cx="1145328" cy="778385"/>
      </dsp:txXfrm>
    </dsp:sp>
    <dsp:sp modelId="{D1518ECA-739B-42DC-8D68-91268E777D97}">
      <dsp:nvSpPr>
        <dsp:cNvPr id="0" name=""/>
        <dsp:cNvSpPr/>
      </dsp:nvSpPr>
      <dsp:spPr>
        <a:xfrm>
          <a:off x="153472" y="1777493"/>
          <a:ext cx="1193762" cy="826819"/>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t>Wilmington Wetlands Project</a:t>
          </a:r>
        </a:p>
      </dsp:txBody>
      <dsp:txXfrm>
        <a:off x="177689" y="1801710"/>
        <a:ext cx="1145328" cy="778385"/>
      </dsp:txXfrm>
    </dsp:sp>
    <dsp:sp modelId="{93345647-3E5B-454A-990F-0D540C4955D5}">
      <dsp:nvSpPr>
        <dsp:cNvPr id="0" name=""/>
        <dsp:cNvSpPr/>
      </dsp:nvSpPr>
      <dsp:spPr>
        <a:xfrm>
          <a:off x="1608370" y="0"/>
          <a:ext cx="1492202" cy="2742228"/>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Collateralized Loan Funds</a:t>
          </a:r>
        </a:p>
      </dsp:txBody>
      <dsp:txXfrm>
        <a:off x="1608370" y="0"/>
        <a:ext cx="1492202" cy="822668"/>
      </dsp:txXfrm>
    </dsp:sp>
    <dsp:sp modelId="{FA97C6BB-47B4-485C-B362-B06EC257F7B9}">
      <dsp:nvSpPr>
        <dsp:cNvPr id="0" name=""/>
        <dsp:cNvSpPr/>
      </dsp:nvSpPr>
      <dsp:spPr>
        <a:xfrm>
          <a:off x="1757590" y="823471"/>
          <a:ext cx="1193762" cy="826819"/>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t>TNC Conservation Notes</a:t>
          </a:r>
        </a:p>
      </dsp:txBody>
      <dsp:txXfrm>
        <a:off x="1781807" y="847688"/>
        <a:ext cx="1145328" cy="778385"/>
      </dsp:txXfrm>
    </dsp:sp>
    <dsp:sp modelId="{48E708F3-1D6A-4E51-8445-71675144F7A8}">
      <dsp:nvSpPr>
        <dsp:cNvPr id="0" name=""/>
        <dsp:cNvSpPr/>
      </dsp:nvSpPr>
      <dsp:spPr>
        <a:xfrm>
          <a:off x="1757590" y="1777493"/>
          <a:ext cx="1193762" cy="826819"/>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t>TCF  Green Bonds</a:t>
          </a:r>
        </a:p>
      </dsp:txBody>
      <dsp:txXfrm>
        <a:off x="1781807" y="1801710"/>
        <a:ext cx="1145328" cy="778385"/>
      </dsp:txXfrm>
    </dsp:sp>
    <dsp:sp modelId="{D540DF88-A858-46EF-A971-1AB231FE0774}">
      <dsp:nvSpPr>
        <dsp:cNvPr id="0" name=""/>
        <dsp:cNvSpPr/>
      </dsp:nvSpPr>
      <dsp:spPr>
        <a:xfrm>
          <a:off x="3212488" y="0"/>
          <a:ext cx="1492202" cy="2742228"/>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Corporate + Muni Green Bonds</a:t>
          </a:r>
        </a:p>
      </dsp:txBody>
      <dsp:txXfrm>
        <a:off x="3212488" y="0"/>
        <a:ext cx="1492202" cy="822668"/>
      </dsp:txXfrm>
    </dsp:sp>
    <dsp:sp modelId="{3C4FE20E-DD00-466B-BB3F-2EB621A7B6EB}">
      <dsp:nvSpPr>
        <dsp:cNvPr id="0" name=""/>
        <dsp:cNvSpPr/>
      </dsp:nvSpPr>
      <dsp:spPr>
        <a:xfrm>
          <a:off x="3361708" y="823471"/>
          <a:ext cx="1193762" cy="826819"/>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t>PepsiCo Green Bond</a:t>
          </a:r>
        </a:p>
      </dsp:txBody>
      <dsp:txXfrm>
        <a:off x="3385925" y="847688"/>
        <a:ext cx="1145328" cy="778385"/>
      </dsp:txXfrm>
    </dsp:sp>
    <dsp:sp modelId="{753C8582-F018-4E9F-B35B-A323464A0071}">
      <dsp:nvSpPr>
        <dsp:cNvPr id="0" name=""/>
        <dsp:cNvSpPr/>
      </dsp:nvSpPr>
      <dsp:spPr>
        <a:xfrm>
          <a:off x="3361708" y="1777493"/>
          <a:ext cx="1193762" cy="826819"/>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t>Wastewater Infrastructure</a:t>
          </a:r>
        </a:p>
      </dsp:txBody>
      <dsp:txXfrm>
        <a:off x="3385925" y="1801710"/>
        <a:ext cx="1145328" cy="778385"/>
      </dsp:txXfrm>
    </dsp:sp>
    <dsp:sp modelId="{6E945B7D-86A1-4C7C-A121-A4CEAE997EB0}">
      <dsp:nvSpPr>
        <dsp:cNvPr id="0" name=""/>
        <dsp:cNvSpPr/>
      </dsp:nvSpPr>
      <dsp:spPr>
        <a:xfrm>
          <a:off x="4816606" y="0"/>
          <a:ext cx="1492202" cy="2742228"/>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Private Equity Funds</a:t>
          </a:r>
        </a:p>
      </dsp:txBody>
      <dsp:txXfrm>
        <a:off x="4816606" y="0"/>
        <a:ext cx="1492202" cy="822668"/>
      </dsp:txXfrm>
    </dsp:sp>
    <dsp:sp modelId="{88F2BB49-3BAA-4EE1-A26F-558ADF466150}">
      <dsp:nvSpPr>
        <dsp:cNvPr id="0" name=""/>
        <dsp:cNvSpPr/>
      </dsp:nvSpPr>
      <dsp:spPr>
        <a:xfrm>
          <a:off x="4965826" y="823471"/>
          <a:ext cx="1193762" cy="826819"/>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t>Sustainable Food &amp; Fiber</a:t>
          </a:r>
        </a:p>
      </dsp:txBody>
      <dsp:txXfrm>
        <a:off x="4990043" y="847688"/>
        <a:ext cx="1145328" cy="778385"/>
      </dsp:txXfrm>
    </dsp:sp>
    <dsp:sp modelId="{0C34D309-83AC-478D-9173-4FEA4A216EEC}">
      <dsp:nvSpPr>
        <dsp:cNvPr id="0" name=""/>
        <dsp:cNvSpPr/>
      </dsp:nvSpPr>
      <dsp:spPr>
        <a:xfrm>
          <a:off x="4965826" y="1777493"/>
          <a:ext cx="1193762" cy="826819"/>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t>Wetlands</a:t>
          </a:r>
        </a:p>
        <a:p>
          <a:pPr marL="0" lvl="0" indent="0" algn="ctr" defTabSz="666750">
            <a:lnSpc>
              <a:spcPct val="90000"/>
            </a:lnSpc>
            <a:spcBef>
              <a:spcPct val="0"/>
            </a:spcBef>
            <a:spcAft>
              <a:spcPct val="35000"/>
            </a:spcAft>
            <a:buNone/>
          </a:pPr>
          <a:r>
            <a:rPr lang="en-US" sz="1500" kern="1200" dirty="0"/>
            <a:t>Mitigation Banks</a:t>
          </a:r>
        </a:p>
      </dsp:txBody>
      <dsp:txXfrm>
        <a:off x="4990043" y="1801710"/>
        <a:ext cx="1145328" cy="778385"/>
      </dsp:txXfrm>
    </dsp:sp>
    <dsp:sp modelId="{B6339FF5-C684-4F4F-8424-FC4E1D7F3D1D}">
      <dsp:nvSpPr>
        <dsp:cNvPr id="0" name=""/>
        <dsp:cNvSpPr/>
      </dsp:nvSpPr>
      <dsp:spPr>
        <a:xfrm>
          <a:off x="6420724" y="0"/>
          <a:ext cx="1492202" cy="2742228"/>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Blended Finance Funds</a:t>
          </a:r>
        </a:p>
      </dsp:txBody>
      <dsp:txXfrm>
        <a:off x="6420724" y="0"/>
        <a:ext cx="1492202" cy="822668"/>
      </dsp:txXfrm>
    </dsp:sp>
    <dsp:sp modelId="{27864CC2-4297-418F-B389-8D5623BD5FBE}">
      <dsp:nvSpPr>
        <dsp:cNvPr id="0" name=""/>
        <dsp:cNvSpPr/>
      </dsp:nvSpPr>
      <dsp:spPr>
        <a:xfrm>
          <a:off x="6569945" y="823471"/>
          <a:ext cx="1193762" cy="826819"/>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err="1"/>
            <a:t>TerraSilva</a:t>
          </a:r>
          <a:r>
            <a:rPr lang="en-US" sz="1500" kern="1200" dirty="0"/>
            <a:t> Carbon Fund</a:t>
          </a:r>
        </a:p>
      </dsp:txBody>
      <dsp:txXfrm>
        <a:off x="6594162" y="847688"/>
        <a:ext cx="1145328" cy="778385"/>
      </dsp:txXfrm>
    </dsp:sp>
    <dsp:sp modelId="{EB8BCF0B-98D8-4DED-96BA-4F1EEF838636}">
      <dsp:nvSpPr>
        <dsp:cNvPr id="0" name=""/>
        <dsp:cNvSpPr/>
      </dsp:nvSpPr>
      <dsp:spPr>
        <a:xfrm>
          <a:off x="6569945" y="1777493"/>
          <a:ext cx="1193762" cy="826819"/>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t>Revolving Water Fund</a:t>
          </a:r>
        </a:p>
      </dsp:txBody>
      <dsp:txXfrm>
        <a:off x="6594162" y="1801710"/>
        <a:ext cx="1145328" cy="7783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DE4A23-B3D3-4EFC-BBF9-B415A46A5A37}">
      <dsp:nvSpPr>
        <dsp:cNvPr id="0" name=""/>
        <dsp:cNvSpPr/>
      </dsp:nvSpPr>
      <dsp:spPr>
        <a:xfrm>
          <a:off x="836" y="1165355"/>
          <a:ext cx="1631261" cy="652504"/>
        </a:xfrm>
        <a:prstGeom prst="homePlat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9342" tIns="34671" rIns="17336" bIns="34671" numCol="1" spcCol="1270" anchor="ctr" anchorCtr="0">
          <a:noAutofit/>
        </a:bodyPr>
        <a:lstStyle/>
        <a:p>
          <a:pPr marL="0" lvl="0" indent="0" algn="ctr" defTabSz="577850">
            <a:lnSpc>
              <a:spcPct val="90000"/>
            </a:lnSpc>
            <a:spcBef>
              <a:spcPct val="0"/>
            </a:spcBef>
            <a:spcAft>
              <a:spcPct val="35000"/>
            </a:spcAft>
            <a:buNone/>
          </a:pPr>
          <a:r>
            <a:rPr lang="en-US" sz="1300" kern="1200" dirty="0"/>
            <a:t>Loan Guarantee</a:t>
          </a:r>
        </a:p>
      </dsp:txBody>
      <dsp:txXfrm>
        <a:off x="836" y="1165355"/>
        <a:ext cx="1468135" cy="652504"/>
      </dsp:txXfrm>
    </dsp:sp>
    <dsp:sp modelId="{BF23151B-9359-4789-BF28-C507B7F7E3FF}">
      <dsp:nvSpPr>
        <dsp:cNvPr id="0" name=""/>
        <dsp:cNvSpPr/>
      </dsp:nvSpPr>
      <dsp:spPr>
        <a:xfrm>
          <a:off x="1305845" y="1165355"/>
          <a:ext cx="1631261" cy="652504"/>
        </a:xfrm>
        <a:prstGeom prst="chevron">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a:lnSpc>
              <a:spcPct val="90000"/>
            </a:lnSpc>
            <a:spcBef>
              <a:spcPct val="0"/>
            </a:spcBef>
            <a:spcAft>
              <a:spcPct val="35000"/>
            </a:spcAft>
            <a:buNone/>
          </a:pPr>
          <a:r>
            <a:rPr lang="en-US" sz="1300" kern="1200" dirty="0"/>
            <a:t>Pay-for- Success Contracts</a:t>
          </a:r>
        </a:p>
      </dsp:txBody>
      <dsp:txXfrm>
        <a:off x="1632097" y="1165355"/>
        <a:ext cx="978757" cy="652504"/>
      </dsp:txXfrm>
    </dsp:sp>
    <dsp:sp modelId="{B6E91B8B-D629-42CA-8ECE-1145E85DDE01}">
      <dsp:nvSpPr>
        <dsp:cNvPr id="0" name=""/>
        <dsp:cNvSpPr/>
      </dsp:nvSpPr>
      <dsp:spPr>
        <a:xfrm>
          <a:off x="2610855" y="1165355"/>
          <a:ext cx="1631261" cy="652504"/>
        </a:xfrm>
        <a:prstGeom prst="chevron">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a:lnSpc>
              <a:spcPct val="90000"/>
            </a:lnSpc>
            <a:spcBef>
              <a:spcPct val="0"/>
            </a:spcBef>
            <a:spcAft>
              <a:spcPct val="35000"/>
            </a:spcAft>
            <a:buNone/>
          </a:pPr>
          <a:r>
            <a:rPr lang="en-US" sz="1300" kern="1200" dirty="0"/>
            <a:t>First Loss Capital</a:t>
          </a:r>
        </a:p>
      </dsp:txBody>
      <dsp:txXfrm>
        <a:off x="2937107" y="1165355"/>
        <a:ext cx="978757" cy="652504"/>
      </dsp:txXfrm>
    </dsp:sp>
    <dsp:sp modelId="{FC034C2A-DE7E-46ED-88A1-228DB7BCF597}">
      <dsp:nvSpPr>
        <dsp:cNvPr id="0" name=""/>
        <dsp:cNvSpPr/>
      </dsp:nvSpPr>
      <dsp:spPr>
        <a:xfrm>
          <a:off x="3915864" y="1165355"/>
          <a:ext cx="1631261" cy="652504"/>
        </a:xfrm>
        <a:prstGeom prst="chevron">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a:lnSpc>
              <a:spcPct val="90000"/>
            </a:lnSpc>
            <a:spcBef>
              <a:spcPct val="0"/>
            </a:spcBef>
            <a:spcAft>
              <a:spcPct val="35000"/>
            </a:spcAft>
            <a:buNone/>
          </a:pPr>
          <a:r>
            <a:rPr lang="en-US" sz="1300" kern="1200" dirty="0"/>
            <a:t>Guaranteed Purchase Pool</a:t>
          </a:r>
        </a:p>
      </dsp:txBody>
      <dsp:txXfrm>
        <a:off x="4242116" y="1165355"/>
        <a:ext cx="978757" cy="652504"/>
      </dsp:txXfrm>
    </dsp:sp>
    <dsp:sp modelId="{2462BA99-F4D1-4A60-AFAE-66BE4D0ED95E}">
      <dsp:nvSpPr>
        <dsp:cNvPr id="0" name=""/>
        <dsp:cNvSpPr/>
      </dsp:nvSpPr>
      <dsp:spPr>
        <a:xfrm>
          <a:off x="5220873" y="1165355"/>
          <a:ext cx="1631261" cy="652504"/>
        </a:xfrm>
        <a:prstGeom prst="chevron">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a:lnSpc>
              <a:spcPct val="90000"/>
            </a:lnSpc>
            <a:spcBef>
              <a:spcPct val="0"/>
            </a:spcBef>
            <a:spcAft>
              <a:spcPct val="35000"/>
            </a:spcAft>
            <a:buNone/>
          </a:pPr>
          <a:r>
            <a:rPr lang="en-US" sz="1300" kern="1200" dirty="0"/>
            <a:t>Insurance Products</a:t>
          </a:r>
        </a:p>
      </dsp:txBody>
      <dsp:txXfrm>
        <a:off x="5547125" y="1165355"/>
        <a:ext cx="978757" cy="6525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F6E3DF-8C70-4EA7-85FE-3482E7529F9C}">
      <dsp:nvSpPr>
        <dsp:cNvPr id="0" name=""/>
        <dsp:cNvSpPr/>
      </dsp:nvSpPr>
      <dsp:spPr>
        <a:xfrm>
          <a:off x="4406" y="363853"/>
          <a:ext cx="2260572" cy="904229"/>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kern="1200" dirty="0"/>
            <a:t>Demand Drivers</a:t>
          </a:r>
        </a:p>
      </dsp:txBody>
      <dsp:txXfrm>
        <a:off x="456521" y="363853"/>
        <a:ext cx="1356343" cy="904229"/>
      </dsp:txXfrm>
    </dsp:sp>
    <dsp:sp modelId="{BC4C08CB-E0BA-475C-B95D-43D82461309D}">
      <dsp:nvSpPr>
        <dsp:cNvPr id="0" name=""/>
        <dsp:cNvSpPr/>
      </dsp:nvSpPr>
      <dsp:spPr>
        <a:xfrm>
          <a:off x="1971104" y="440713"/>
          <a:ext cx="1876275" cy="750510"/>
        </a:xfrm>
        <a:prstGeom prst="chevron">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en-US" sz="1500" kern="1200" dirty="0"/>
            <a:t>Who benefits from the solution? </a:t>
          </a:r>
        </a:p>
      </dsp:txBody>
      <dsp:txXfrm>
        <a:off x="2346359" y="440713"/>
        <a:ext cx="1125765" cy="750510"/>
      </dsp:txXfrm>
    </dsp:sp>
    <dsp:sp modelId="{DE4B257E-6970-4BC8-8F70-AE1C739FF776}">
      <dsp:nvSpPr>
        <dsp:cNvPr id="0" name=""/>
        <dsp:cNvSpPr/>
      </dsp:nvSpPr>
      <dsp:spPr>
        <a:xfrm>
          <a:off x="3584701" y="440713"/>
          <a:ext cx="1876275" cy="750510"/>
        </a:xfrm>
        <a:prstGeom prst="chevron">
          <a:avLst/>
        </a:prstGeom>
        <a:solidFill>
          <a:schemeClr val="accent2">
            <a:tint val="40000"/>
            <a:alpha val="90000"/>
            <a:hueOff val="-159765"/>
            <a:satOff val="-602"/>
            <a:lumOff val="66"/>
            <a:alphaOff val="0"/>
          </a:schemeClr>
        </a:solidFill>
        <a:ln w="6350" cap="flat" cmpd="sng" algn="ctr">
          <a:solidFill>
            <a:schemeClr val="accent2">
              <a:tint val="40000"/>
              <a:alpha val="90000"/>
              <a:hueOff val="-159765"/>
              <a:satOff val="-602"/>
              <a:lumOff val="6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en-US" sz="1500" kern="1200" dirty="0"/>
            <a:t>Can you quantify the benefit?</a:t>
          </a:r>
        </a:p>
      </dsp:txBody>
      <dsp:txXfrm>
        <a:off x="3959956" y="440713"/>
        <a:ext cx="1125765" cy="750510"/>
      </dsp:txXfrm>
    </dsp:sp>
    <dsp:sp modelId="{5AB17009-FFDF-433A-987E-331E2D794A3C}">
      <dsp:nvSpPr>
        <dsp:cNvPr id="0" name=""/>
        <dsp:cNvSpPr/>
      </dsp:nvSpPr>
      <dsp:spPr>
        <a:xfrm>
          <a:off x="5198298" y="440713"/>
          <a:ext cx="1876275" cy="750510"/>
        </a:xfrm>
        <a:prstGeom prst="chevron">
          <a:avLst/>
        </a:prstGeom>
        <a:solidFill>
          <a:schemeClr val="accent2">
            <a:tint val="40000"/>
            <a:alpha val="90000"/>
            <a:hueOff val="-319529"/>
            <a:satOff val="-1204"/>
            <a:lumOff val="131"/>
            <a:alphaOff val="0"/>
          </a:schemeClr>
        </a:solidFill>
        <a:ln w="6350" cap="flat" cmpd="sng" algn="ctr">
          <a:solidFill>
            <a:schemeClr val="accent2">
              <a:tint val="40000"/>
              <a:alpha val="90000"/>
              <a:hueOff val="-319529"/>
              <a:satOff val="-1204"/>
              <a:lumOff val="13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en-US" sz="1500" kern="1200" dirty="0"/>
            <a:t>Is there a regulatory driver?  </a:t>
          </a:r>
        </a:p>
      </dsp:txBody>
      <dsp:txXfrm>
        <a:off x="5573553" y="440713"/>
        <a:ext cx="1125765" cy="750510"/>
      </dsp:txXfrm>
    </dsp:sp>
    <dsp:sp modelId="{1751845C-C1B8-4D18-A42E-316FAFAE8DBB}">
      <dsp:nvSpPr>
        <dsp:cNvPr id="0" name=""/>
        <dsp:cNvSpPr/>
      </dsp:nvSpPr>
      <dsp:spPr>
        <a:xfrm>
          <a:off x="4406" y="1394674"/>
          <a:ext cx="2260572" cy="904229"/>
        </a:xfrm>
        <a:prstGeom prst="chevron">
          <a:avLst/>
        </a:prstGeom>
        <a:gradFill rotWithShape="0">
          <a:gsLst>
            <a:gs pos="0">
              <a:schemeClr val="accent2">
                <a:hueOff val="-482067"/>
                <a:satOff val="-3308"/>
                <a:lumOff val="1699"/>
                <a:alphaOff val="0"/>
                <a:satMod val="103000"/>
                <a:lumMod val="102000"/>
                <a:tint val="94000"/>
              </a:schemeClr>
            </a:gs>
            <a:gs pos="50000">
              <a:schemeClr val="accent2">
                <a:hueOff val="-482067"/>
                <a:satOff val="-3308"/>
                <a:lumOff val="1699"/>
                <a:alphaOff val="0"/>
                <a:satMod val="110000"/>
                <a:lumMod val="100000"/>
                <a:shade val="100000"/>
              </a:schemeClr>
            </a:gs>
            <a:gs pos="100000">
              <a:schemeClr val="accent2">
                <a:hueOff val="-482067"/>
                <a:satOff val="-3308"/>
                <a:lumOff val="169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kern="1200" dirty="0"/>
            <a:t>Business Model</a:t>
          </a:r>
        </a:p>
      </dsp:txBody>
      <dsp:txXfrm>
        <a:off x="456521" y="1394674"/>
        <a:ext cx="1356343" cy="904229"/>
      </dsp:txXfrm>
    </dsp:sp>
    <dsp:sp modelId="{AAF7FC29-F281-4962-B09E-63B0AC01F775}">
      <dsp:nvSpPr>
        <dsp:cNvPr id="0" name=""/>
        <dsp:cNvSpPr/>
      </dsp:nvSpPr>
      <dsp:spPr>
        <a:xfrm>
          <a:off x="1971104" y="1471534"/>
          <a:ext cx="1876275" cy="750510"/>
        </a:xfrm>
        <a:prstGeom prst="chevron">
          <a:avLst/>
        </a:prstGeom>
        <a:solidFill>
          <a:schemeClr val="accent2">
            <a:tint val="40000"/>
            <a:alpha val="90000"/>
            <a:hueOff val="-479294"/>
            <a:satOff val="-1807"/>
            <a:lumOff val="197"/>
            <a:alphaOff val="0"/>
          </a:schemeClr>
        </a:solidFill>
        <a:ln w="6350" cap="flat" cmpd="sng" algn="ctr">
          <a:solidFill>
            <a:schemeClr val="accent2">
              <a:tint val="40000"/>
              <a:alpha val="90000"/>
              <a:hueOff val="-479294"/>
              <a:satOff val="-1807"/>
              <a:lumOff val="197"/>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en-US" sz="1500" kern="1200" dirty="0"/>
            <a:t>Sources of revenue</a:t>
          </a:r>
        </a:p>
      </dsp:txBody>
      <dsp:txXfrm>
        <a:off x="2346359" y="1471534"/>
        <a:ext cx="1125765" cy="750510"/>
      </dsp:txXfrm>
    </dsp:sp>
    <dsp:sp modelId="{FF788AA7-EFEB-4D1F-8D43-B3850CC06293}">
      <dsp:nvSpPr>
        <dsp:cNvPr id="0" name=""/>
        <dsp:cNvSpPr/>
      </dsp:nvSpPr>
      <dsp:spPr>
        <a:xfrm>
          <a:off x="3584701" y="1471534"/>
          <a:ext cx="1876275" cy="750510"/>
        </a:xfrm>
        <a:prstGeom prst="chevron">
          <a:avLst/>
        </a:prstGeom>
        <a:solidFill>
          <a:schemeClr val="accent2">
            <a:tint val="40000"/>
            <a:alpha val="90000"/>
            <a:hueOff val="-639058"/>
            <a:satOff val="-2409"/>
            <a:lumOff val="263"/>
            <a:alphaOff val="0"/>
          </a:schemeClr>
        </a:solidFill>
        <a:ln w="6350" cap="flat" cmpd="sng" algn="ctr">
          <a:solidFill>
            <a:schemeClr val="accent2">
              <a:tint val="40000"/>
              <a:alpha val="90000"/>
              <a:hueOff val="-639058"/>
              <a:satOff val="-2409"/>
              <a:lumOff val="263"/>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en-US" sz="1500" kern="1200" dirty="0"/>
            <a:t>Total market opportunity</a:t>
          </a:r>
        </a:p>
      </dsp:txBody>
      <dsp:txXfrm>
        <a:off x="3959956" y="1471534"/>
        <a:ext cx="1125765" cy="750510"/>
      </dsp:txXfrm>
    </dsp:sp>
    <dsp:sp modelId="{2AF8BFF3-5DD5-43C3-91E0-D29DA6A07ECF}">
      <dsp:nvSpPr>
        <dsp:cNvPr id="0" name=""/>
        <dsp:cNvSpPr/>
      </dsp:nvSpPr>
      <dsp:spPr>
        <a:xfrm>
          <a:off x="5198298" y="1471534"/>
          <a:ext cx="1876275" cy="750510"/>
        </a:xfrm>
        <a:prstGeom prst="chevron">
          <a:avLst/>
        </a:prstGeom>
        <a:solidFill>
          <a:schemeClr val="accent2">
            <a:tint val="40000"/>
            <a:alpha val="90000"/>
            <a:hueOff val="-798823"/>
            <a:satOff val="-3011"/>
            <a:lumOff val="328"/>
            <a:alphaOff val="0"/>
          </a:schemeClr>
        </a:solidFill>
        <a:ln w="6350" cap="flat" cmpd="sng" algn="ctr">
          <a:solidFill>
            <a:schemeClr val="accent2">
              <a:tint val="40000"/>
              <a:alpha val="90000"/>
              <a:hueOff val="-798823"/>
              <a:satOff val="-3011"/>
              <a:lumOff val="3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en-US" sz="1500" kern="1200" dirty="0"/>
            <a:t>Operating requirements</a:t>
          </a:r>
        </a:p>
      </dsp:txBody>
      <dsp:txXfrm>
        <a:off x="5573553" y="1471534"/>
        <a:ext cx="1125765" cy="750510"/>
      </dsp:txXfrm>
    </dsp:sp>
    <dsp:sp modelId="{396CBE6C-7708-49F2-925B-C620A07B40D2}">
      <dsp:nvSpPr>
        <dsp:cNvPr id="0" name=""/>
        <dsp:cNvSpPr/>
      </dsp:nvSpPr>
      <dsp:spPr>
        <a:xfrm>
          <a:off x="4406" y="2425496"/>
          <a:ext cx="2260572" cy="904229"/>
        </a:xfrm>
        <a:prstGeom prst="chevron">
          <a:avLst/>
        </a:prstGeom>
        <a:gradFill rotWithShape="0">
          <a:gsLst>
            <a:gs pos="0">
              <a:schemeClr val="accent2">
                <a:hueOff val="-964133"/>
                <a:satOff val="-6616"/>
                <a:lumOff val="3399"/>
                <a:alphaOff val="0"/>
                <a:satMod val="103000"/>
                <a:lumMod val="102000"/>
                <a:tint val="94000"/>
              </a:schemeClr>
            </a:gs>
            <a:gs pos="50000">
              <a:schemeClr val="accent2">
                <a:hueOff val="-964133"/>
                <a:satOff val="-6616"/>
                <a:lumOff val="3399"/>
                <a:alphaOff val="0"/>
                <a:satMod val="110000"/>
                <a:lumMod val="100000"/>
                <a:shade val="100000"/>
              </a:schemeClr>
            </a:gs>
            <a:gs pos="100000">
              <a:schemeClr val="accent2">
                <a:hueOff val="-964133"/>
                <a:satOff val="-6616"/>
                <a:lumOff val="339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kern="1200" dirty="0"/>
            <a:t>Financial Model</a:t>
          </a:r>
        </a:p>
      </dsp:txBody>
      <dsp:txXfrm>
        <a:off x="456521" y="2425496"/>
        <a:ext cx="1356343" cy="904229"/>
      </dsp:txXfrm>
    </dsp:sp>
    <dsp:sp modelId="{169B4C80-5A87-4752-B222-64532E4EA173}">
      <dsp:nvSpPr>
        <dsp:cNvPr id="0" name=""/>
        <dsp:cNvSpPr/>
      </dsp:nvSpPr>
      <dsp:spPr>
        <a:xfrm>
          <a:off x="1971104" y="2502355"/>
          <a:ext cx="1876275" cy="750510"/>
        </a:xfrm>
        <a:prstGeom prst="chevron">
          <a:avLst/>
        </a:prstGeom>
        <a:solidFill>
          <a:schemeClr val="accent2">
            <a:tint val="40000"/>
            <a:alpha val="90000"/>
            <a:hueOff val="-958587"/>
            <a:satOff val="-3613"/>
            <a:lumOff val="394"/>
            <a:alphaOff val="0"/>
          </a:schemeClr>
        </a:solidFill>
        <a:ln w="6350" cap="flat" cmpd="sng" algn="ctr">
          <a:solidFill>
            <a:schemeClr val="accent2">
              <a:tint val="40000"/>
              <a:alpha val="90000"/>
              <a:hueOff val="-958587"/>
              <a:satOff val="-3613"/>
              <a:lumOff val="39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en-US" sz="1500" kern="1200" dirty="0"/>
            <a:t>Revenue</a:t>
          </a:r>
        </a:p>
      </dsp:txBody>
      <dsp:txXfrm>
        <a:off x="2346359" y="2502355"/>
        <a:ext cx="1125765" cy="750510"/>
      </dsp:txXfrm>
    </dsp:sp>
    <dsp:sp modelId="{0B954B24-1224-4A21-B9B9-C180F7B7ABDC}">
      <dsp:nvSpPr>
        <dsp:cNvPr id="0" name=""/>
        <dsp:cNvSpPr/>
      </dsp:nvSpPr>
      <dsp:spPr>
        <a:xfrm>
          <a:off x="3584701" y="2502355"/>
          <a:ext cx="1876275" cy="750510"/>
        </a:xfrm>
        <a:prstGeom prst="chevron">
          <a:avLst/>
        </a:prstGeom>
        <a:solidFill>
          <a:schemeClr val="accent2">
            <a:tint val="40000"/>
            <a:alpha val="90000"/>
            <a:hueOff val="-1118352"/>
            <a:satOff val="-4215"/>
            <a:lumOff val="459"/>
            <a:alphaOff val="0"/>
          </a:schemeClr>
        </a:solidFill>
        <a:ln w="6350" cap="flat" cmpd="sng" algn="ctr">
          <a:solidFill>
            <a:schemeClr val="accent2">
              <a:tint val="40000"/>
              <a:alpha val="90000"/>
              <a:hueOff val="-1118352"/>
              <a:satOff val="-4215"/>
              <a:lumOff val="45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en-US" sz="1500" kern="1200" dirty="0"/>
            <a:t>Cost of Goods Sold</a:t>
          </a:r>
        </a:p>
      </dsp:txBody>
      <dsp:txXfrm>
        <a:off x="3959956" y="2502355"/>
        <a:ext cx="1125765" cy="750510"/>
      </dsp:txXfrm>
    </dsp:sp>
    <dsp:sp modelId="{E1E797B7-DCC0-4E9F-B65D-4492CC22ADB2}">
      <dsp:nvSpPr>
        <dsp:cNvPr id="0" name=""/>
        <dsp:cNvSpPr/>
      </dsp:nvSpPr>
      <dsp:spPr>
        <a:xfrm>
          <a:off x="5198298" y="2502355"/>
          <a:ext cx="1876275" cy="750510"/>
        </a:xfrm>
        <a:prstGeom prst="chevron">
          <a:avLst/>
        </a:prstGeom>
        <a:solidFill>
          <a:schemeClr val="accent2">
            <a:tint val="40000"/>
            <a:alpha val="90000"/>
            <a:hueOff val="-1278116"/>
            <a:satOff val="-4817"/>
            <a:lumOff val="525"/>
            <a:alphaOff val="0"/>
          </a:schemeClr>
        </a:solidFill>
        <a:ln w="6350" cap="flat" cmpd="sng" algn="ctr">
          <a:solidFill>
            <a:schemeClr val="accent2">
              <a:tint val="40000"/>
              <a:alpha val="90000"/>
              <a:hueOff val="-1278116"/>
              <a:satOff val="-4817"/>
              <a:lumOff val="52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en-US" sz="1500" kern="1200" dirty="0"/>
            <a:t>Operating Profit</a:t>
          </a:r>
        </a:p>
      </dsp:txBody>
      <dsp:txXfrm>
        <a:off x="5573553" y="2502355"/>
        <a:ext cx="1125765" cy="750510"/>
      </dsp:txXfrm>
    </dsp:sp>
    <dsp:sp modelId="{5708092D-EBF7-4AEC-BFC3-7EDFE1FF1377}">
      <dsp:nvSpPr>
        <dsp:cNvPr id="0" name=""/>
        <dsp:cNvSpPr/>
      </dsp:nvSpPr>
      <dsp:spPr>
        <a:xfrm>
          <a:off x="4406" y="3456317"/>
          <a:ext cx="2260572" cy="904229"/>
        </a:xfrm>
        <a:prstGeom prst="chevron">
          <a:avLst/>
        </a:prstGeom>
        <a:gradFill rotWithShape="0">
          <a:gsLst>
            <a:gs pos="0">
              <a:schemeClr val="accent2">
                <a:hueOff val="-1446200"/>
                <a:satOff val="-9924"/>
                <a:lumOff val="5098"/>
                <a:alphaOff val="0"/>
                <a:satMod val="103000"/>
                <a:lumMod val="102000"/>
                <a:tint val="94000"/>
              </a:schemeClr>
            </a:gs>
            <a:gs pos="50000">
              <a:schemeClr val="accent2">
                <a:hueOff val="-1446200"/>
                <a:satOff val="-9924"/>
                <a:lumOff val="5098"/>
                <a:alphaOff val="0"/>
                <a:satMod val="110000"/>
                <a:lumMod val="100000"/>
                <a:shade val="100000"/>
              </a:schemeClr>
            </a:gs>
            <a:gs pos="100000">
              <a:schemeClr val="accent2">
                <a:hueOff val="-1446200"/>
                <a:satOff val="-9924"/>
                <a:lumOff val="509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kern="1200" dirty="0"/>
            <a:t>Financing Potential</a:t>
          </a:r>
        </a:p>
      </dsp:txBody>
      <dsp:txXfrm>
        <a:off x="456521" y="3456317"/>
        <a:ext cx="1356343" cy="904229"/>
      </dsp:txXfrm>
    </dsp:sp>
    <dsp:sp modelId="{C72CA824-19E6-40E7-A251-A1E8CC466A64}">
      <dsp:nvSpPr>
        <dsp:cNvPr id="0" name=""/>
        <dsp:cNvSpPr/>
      </dsp:nvSpPr>
      <dsp:spPr>
        <a:xfrm>
          <a:off x="1971104" y="3533176"/>
          <a:ext cx="1876275" cy="750510"/>
        </a:xfrm>
        <a:prstGeom prst="chevron">
          <a:avLst/>
        </a:prstGeom>
        <a:solidFill>
          <a:schemeClr val="accent2">
            <a:tint val="40000"/>
            <a:alpha val="90000"/>
            <a:hueOff val="-1437881"/>
            <a:satOff val="-5420"/>
            <a:lumOff val="591"/>
            <a:alphaOff val="0"/>
          </a:schemeClr>
        </a:solidFill>
        <a:ln w="6350" cap="flat" cmpd="sng" algn="ctr">
          <a:solidFill>
            <a:schemeClr val="accent2">
              <a:tint val="40000"/>
              <a:alpha val="90000"/>
              <a:hueOff val="-1437881"/>
              <a:satOff val="-5420"/>
              <a:lumOff val="59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en-US" sz="1500" kern="1200" dirty="0"/>
            <a:t>% Profit (Loss)</a:t>
          </a:r>
        </a:p>
      </dsp:txBody>
      <dsp:txXfrm>
        <a:off x="2346359" y="3533176"/>
        <a:ext cx="1125765" cy="750510"/>
      </dsp:txXfrm>
    </dsp:sp>
    <dsp:sp modelId="{F8568380-C2AB-4DC2-8A6E-DE69DBEE8057}">
      <dsp:nvSpPr>
        <dsp:cNvPr id="0" name=""/>
        <dsp:cNvSpPr/>
      </dsp:nvSpPr>
      <dsp:spPr>
        <a:xfrm>
          <a:off x="3584701" y="3533176"/>
          <a:ext cx="1876275" cy="750510"/>
        </a:xfrm>
        <a:prstGeom prst="chevron">
          <a:avLst/>
        </a:prstGeom>
        <a:solidFill>
          <a:schemeClr val="accent2">
            <a:tint val="40000"/>
            <a:alpha val="90000"/>
            <a:hueOff val="-1597645"/>
            <a:satOff val="-6022"/>
            <a:lumOff val="656"/>
            <a:alphaOff val="0"/>
          </a:schemeClr>
        </a:solidFill>
        <a:ln w="6350" cap="flat" cmpd="sng" algn="ctr">
          <a:solidFill>
            <a:schemeClr val="accent2">
              <a:tint val="40000"/>
              <a:alpha val="90000"/>
              <a:hueOff val="-1597645"/>
              <a:satOff val="-6022"/>
              <a:lumOff val="65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en-US" sz="1500" kern="1200" dirty="0"/>
            <a:t>Risk Reduction Tools</a:t>
          </a:r>
        </a:p>
      </dsp:txBody>
      <dsp:txXfrm>
        <a:off x="3959956" y="3533176"/>
        <a:ext cx="1125765" cy="750510"/>
      </dsp:txXfrm>
    </dsp:sp>
    <dsp:sp modelId="{D3DC7A08-1635-4EEB-A2FC-89B11C2DD5FC}">
      <dsp:nvSpPr>
        <dsp:cNvPr id="0" name=""/>
        <dsp:cNvSpPr/>
      </dsp:nvSpPr>
      <dsp:spPr>
        <a:xfrm>
          <a:off x="5198298" y="3533176"/>
          <a:ext cx="1876275" cy="750510"/>
        </a:xfrm>
        <a:prstGeom prst="chevron">
          <a:avLst/>
        </a:prstGeom>
        <a:solidFill>
          <a:schemeClr val="accent2">
            <a:tint val="40000"/>
            <a:alpha val="90000"/>
            <a:hueOff val="-1757410"/>
            <a:satOff val="-6624"/>
            <a:lumOff val="722"/>
            <a:alphaOff val="0"/>
          </a:schemeClr>
        </a:solidFill>
        <a:ln w="6350" cap="flat" cmpd="sng" algn="ctr">
          <a:solidFill>
            <a:schemeClr val="accent2">
              <a:tint val="40000"/>
              <a:alpha val="90000"/>
              <a:hueOff val="-1757410"/>
              <a:satOff val="-6624"/>
              <a:lumOff val="72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en-US" sz="1500" kern="1200" dirty="0"/>
            <a:t>Sources of Capital</a:t>
          </a:r>
        </a:p>
      </dsp:txBody>
      <dsp:txXfrm>
        <a:off x="5573553" y="3533176"/>
        <a:ext cx="1125765" cy="75051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DF15F8-D9E1-4297-8118-D769C420D27D}" type="datetimeFigureOut">
              <a:rPr lang="en-US" smtClean="0"/>
              <a:t>4/28/2020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DF96B1-8DDE-4846-AC4E-26ABE426A8DC}" type="slidenum">
              <a:rPr lang="en-US" smtClean="0"/>
              <a:t>‹#›</a:t>
            </a:fld>
            <a:endParaRPr lang="en-US" dirty="0"/>
          </a:p>
        </p:txBody>
      </p:sp>
    </p:spTree>
    <p:extLst>
      <p:ext uri="{BB962C8B-B14F-4D97-AF65-F5344CB8AC3E}">
        <p14:creationId xmlns:p14="http://schemas.microsoft.com/office/powerpoint/2010/main" val="2042274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neorsd.or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97D97-B4CF-428C-8026-DE1DE11E2B8D}" type="slidenum">
              <a:rPr lang="en-US" smtClean="0"/>
              <a:t>2</a:t>
            </a:fld>
            <a:endParaRPr lang="en-US" dirty="0"/>
          </a:p>
        </p:txBody>
      </p:sp>
    </p:spTree>
    <p:extLst>
      <p:ext uri="{BB962C8B-B14F-4D97-AF65-F5344CB8AC3E}">
        <p14:creationId xmlns:p14="http://schemas.microsoft.com/office/powerpoint/2010/main" val="2022524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774A26-8192-1C48-859B-4120E15C61F6}" type="slidenum">
              <a:rPr lang="en-US" smtClean="0"/>
              <a:t>11</a:t>
            </a:fld>
            <a:endParaRPr lang="en-US"/>
          </a:p>
        </p:txBody>
      </p:sp>
    </p:spTree>
    <p:extLst>
      <p:ext uri="{BB962C8B-B14F-4D97-AF65-F5344CB8AC3E}">
        <p14:creationId xmlns:p14="http://schemas.microsoft.com/office/powerpoint/2010/main" val="3587455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97D97-B4CF-428C-8026-DE1DE11E2B8D}" type="slidenum">
              <a:rPr lang="en-US" smtClean="0"/>
              <a:t>12</a:t>
            </a:fld>
            <a:endParaRPr lang="en-US" dirty="0"/>
          </a:p>
        </p:txBody>
      </p:sp>
    </p:spTree>
    <p:extLst>
      <p:ext uri="{BB962C8B-B14F-4D97-AF65-F5344CB8AC3E}">
        <p14:creationId xmlns:p14="http://schemas.microsoft.com/office/powerpoint/2010/main" val="473426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9F9BE5-D0B6-B94E-91DE-A198BEC95E84}" type="slidenum">
              <a:rPr lang="en-US" smtClean="0"/>
              <a:pPr/>
              <a:t>13</a:t>
            </a:fld>
            <a:endParaRPr lang="en-US"/>
          </a:p>
        </p:txBody>
      </p:sp>
    </p:spTree>
    <p:extLst>
      <p:ext uri="{BB962C8B-B14F-4D97-AF65-F5344CB8AC3E}">
        <p14:creationId xmlns:p14="http://schemas.microsoft.com/office/powerpoint/2010/main" val="1040843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199" y="4387136"/>
            <a:ext cx="6039465" cy="4156234"/>
          </a:xfrm>
        </p:spPr>
        <p:txBody>
          <a:bodyPr/>
          <a:lstStyle/>
          <a:p>
            <a:r>
              <a:rPr lang="en-US" dirty="0"/>
              <a:t>Major Terms</a:t>
            </a:r>
          </a:p>
          <a:p>
            <a:pPr marL="285750" indent="-285750">
              <a:buFont typeface="Arial" panose="020B0604020202020204" pitchFamily="34" charset="0"/>
              <a:buChar char="•"/>
            </a:pPr>
            <a:r>
              <a:rPr lang="en-US" dirty="0" err="1"/>
              <a:t>Capialism</a:t>
            </a:r>
            <a:r>
              <a:rPr lang="en-US" dirty="0"/>
              <a:t>: an economic system in which the means of production of goods and services are privately owned and operated for a profit.  </a:t>
            </a:r>
          </a:p>
          <a:p>
            <a:pPr marL="285750" indent="-285750">
              <a:buFont typeface="Arial" panose="020B0604020202020204" pitchFamily="34" charset="0"/>
              <a:buChar char="•"/>
            </a:pPr>
            <a:r>
              <a:rPr lang="en-US" dirty="0"/>
              <a:t>Law of supply and demand: prices set by market -- supply rises with price;  demand falls with price;  </a:t>
            </a:r>
          </a:p>
          <a:p>
            <a:pPr marL="285750" indent="-285750">
              <a:buFont typeface="Arial" panose="020B0604020202020204" pitchFamily="34" charset="0"/>
              <a:buChar char="•"/>
            </a:pPr>
            <a:r>
              <a:rPr lang="en-US" dirty="0"/>
              <a:t>Factors of production: entrepreneurship, capital, natural resources, labor;</a:t>
            </a:r>
          </a:p>
          <a:p>
            <a:pPr marL="285750" indent="-285750">
              <a:buFont typeface="Arial" panose="020B0604020202020204" pitchFamily="34" charset="0"/>
              <a:buChar char="•"/>
            </a:pPr>
            <a:r>
              <a:rPr lang="en-US" dirty="0"/>
              <a:t>CAPEX, or capital expenditure, is the funds used by a company to acquire, maintain or update fixed assets such as physical property, vehicles, equipment or land. </a:t>
            </a:r>
          </a:p>
          <a:p>
            <a:pPr marL="285750" indent="-285750">
              <a:buFont typeface="Arial" panose="020B0604020202020204" pitchFamily="34" charset="0"/>
              <a:buChar char="•"/>
            </a:pPr>
            <a:r>
              <a:rPr lang="en-US" dirty="0"/>
              <a:t>OPEX, or operating expenditure, is the ongoing expenses a company incurs through its normal business operations such as sales, general and administrative expenses</a:t>
            </a:r>
          </a:p>
          <a:p>
            <a:pPr marL="285750" indent="-285750">
              <a:buFont typeface="Arial" panose="020B0604020202020204" pitchFamily="34" charset="0"/>
              <a:buChar char="•"/>
            </a:pPr>
            <a:r>
              <a:rPr lang="en-US" dirty="0"/>
              <a:t>Capital markets The part of the financial system in which money is channeled into productive investment via equity, debt and other medium to long-term instruments</a:t>
            </a:r>
          </a:p>
          <a:p>
            <a:pPr marL="285750" indent="-285750">
              <a:buFont typeface="Arial" panose="020B0604020202020204" pitchFamily="34" charset="0"/>
              <a:buChar char="•"/>
            </a:pPr>
            <a:r>
              <a:rPr lang="en-US" dirty="0"/>
              <a:t>Equity:  ownership;  Debt – borrowed money</a:t>
            </a:r>
          </a:p>
          <a:p>
            <a:pPr marL="285750" indent="-285750">
              <a:buFont typeface="Arial" panose="020B0604020202020204" pitchFamily="34" charset="0"/>
              <a:buChar char="•"/>
            </a:pPr>
            <a:r>
              <a:rPr lang="en-US" dirty="0"/>
              <a:t>Externality: a side effect or consequence of an industrial or commercial activity that affects other parties without this being reflected in the cost of the goods or services involved, such as the pollination of surrounding crops by bees kept for honey.</a:t>
            </a:r>
          </a:p>
          <a:p>
            <a:pPr marL="285750" indent="-285750">
              <a:buFont typeface="Arial" panose="020B0604020202020204" pitchFamily="34" charset="0"/>
              <a:buChar char="•"/>
            </a:pPr>
            <a:r>
              <a:rPr lang="en-US" b="1" dirty="0"/>
              <a:t>Natural capital  </a:t>
            </a:r>
            <a:r>
              <a:rPr lang="en-US" dirty="0"/>
              <a:t>The world’s stocks of natural assets, which include geology, soil, air, water and all living things. Humans derive a wide range of services from natural capital, often called ecosystem services, which make human life </a:t>
            </a:r>
            <a:r>
              <a:rPr lang="en-US" dirty="0" err="1"/>
              <a:t>possibleli</a:t>
            </a:r>
            <a:r>
              <a:rPr lang="en-US" dirty="0"/>
              <a:t>. </a:t>
            </a:r>
          </a:p>
          <a:p>
            <a:r>
              <a:rPr lang="en-US" dirty="0"/>
              <a:t>Pros &amp; Cons</a:t>
            </a:r>
          </a:p>
          <a:p>
            <a:pPr marL="285750" indent="-285750">
              <a:buFont typeface="Arial" panose="020B0604020202020204" pitchFamily="34" charset="0"/>
              <a:buChar char="•"/>
            </a:pPr>
            <a:r>
              <a:rPr lang="en-US" dirty="0"/>
              <a:t>Largest expansion in GDP and standard of living known to humankind. </a:t>
            </a:r>
          </a:p>
          <a:p>
            <a:pPr marL="285750" indent="-285750">
              <a:buFont typeface="Arial" panose="020B0604020202020204" pitchFamily="34" charset="0"/>
              <a:buChar char="•"/>
            </a:pPr>
            <a:r>
              <a:rPr lang="en-US" dirty="0"/>
              <a:t>System largely ignores external costs, such as pollution and climate change.</a:t>
            </a:r>
          </a:p>
          <a:p>
            <a:pPr marL="285750" indent="-285750">
              <a:buFont typeface="Arial" panose="020B0604020202020204" pitchFamily="34" charset="0"/>
              <a:buChar char="•"/>
            </a:pPr>
            <a:r>
              <a:rPr lang="en-US" dirty="0"/>
              <a:t>Over time, system depletes natural resources, lowers the quality of life in the affected areas, and increases costs for everyone.   </a:t>
            </a:r>
          </a:p>
          <a:p>
            <a:endParaRPr lang="en-US" dirty="0"/>
          </a:p>
        </p:txBody>
      </p:sp>
      <p:sp>
        <p:nvSpPr>
          <p:cNvPr id="4" name="Slide Number Placeholder 3"/>
          <p:cNvSpPr>
            <a:spLocks noGrp="1"/>
          </p:cNvSpPr>
          <p:nvPr>
            <p:ph type="sldNum" sz="quarter" idx="5"/>
          </p:nvPr>
        </p:nvSpPr>
        <p:spPr/>
        <p:txBody>
          <a:bodyPr/>
          <a:lstStyle/>
          <a:p>
            <a:fld id="{6B9F9BE5-D0B6-B94E-91DE-A198BEC95E84}" type="slidenum">
              <a:rPr lang="en-US" smtClean="0"/>
              <a:pPr/>
              <a:t>15</a:t>
            </a:fld>
            <a:endParaRPr lang="en-US"/>
          </a:p>
        </p:txBody>
      </p:sp>
    </p:spTree>
    <p:extLst>
      <p:ext uri="{BB962C8B-B14F-4D97-AF65-F5344CB8AC3E}">
        <p14:creationId xmlns:p14="http://schemas.microsoft.com/office/powerpoint/2010/main" val="3596579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dirty="0"/>
          </a:p>
          <a:p>
            <a:pPr fontAlgn="base"/>
            <a:endParaRPr lang="en-US" dirty="0"/>
          </a:p>
          <a:p>
            <a:endParaRPr lang="en-US" dirty="0"/>
          </a:p>
        </p:txBody>
      </p:sp>
      <p:sp>
        <p:nvSpPr>
          <p:cNvPr id="4" name="Slide Number Placeholder 3"/>
          <p:cNvSpPr>
            <a:spLocks noGrp="1"/>
          </p:cNvSpPr>
          <p:nvPr>
            <p:ph type="sldNum" sz="quarter" idx="5"/>
          </p:nvPr>
        </p:nvSpPr>
        <p:spPr/>
        <p:txBody>
          <a:bodyPr/>
          <a:lstStyle/>
          <a:p>
            <a:fld id="{6B9F9BE5-D0B6-B94E-91DE-A198BEC95E84}" type="slidenum">
              <a:rPr lang="en-US" smtClean="0"/>
              <a:pPr/>
              <a:t>16</a:t>
            </a:fld>
            <a:endParaRPr lang="en-US"/>
          </a:p>
        </p:txBody>
      </p:sp>
    </p:spTree>
    <p:extLst>
      <p:ext uri="{BB962C8B-B14F-4D97-AF65-F5344CB8AC3E}">
        <p14:creationId xmlns:p14="http://schemas.microsoft.com/office/powerpoint/2010/main" val="3760937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000" dirty="0"/>
              <a:t>Ohio Turkey Creek Estuary:  In April 2016, </a:t>
            </a:r>
            <a:r>
              <a:rPr lang="en-US" sz="1000" i="1" dirty="0">
                <a:hlinkClick r:id="rId3"/>
              </a:rPr>
              <a:t>Northeast Ohio Regional Sewer District (NEORSD)</a:t>
            </a:r>
            <a:r>
              <a:rPr lang="en-US" sz="1000" dirty="0"/>
              <a:t>  + Land interest rate discount totaling $6,944,994 on this WPCLF infrastructure loan, WRRSP funding in the amount of $2,951,500 was applied toward acquiring and protecting the Turkey Creek Estuary. </a:t>
            </a:r>
          </a:p>
          <a:p>
            <a:pPr fontAlgn="base"/>
            <a:endParaRPr lang="en-US" sz="1000" dirty="0"/>
          </a:p>
          <a:p>
            <a:pPr fontAlgn="base"/>
            <a:r>
              <a:rPr lang="en-US" sz="1000" dirty="0"/>
              <a:t>$25 million construction;  The 20-acre wetlands project will create a stormwater management facility that will help to reduce flooding, restore and enhance existing wetlands, and create a new open recreational space; Funding includes $21 million from the State’s Clean Water Revolving Fund; $3 million from NOAA/National Fish and Wildlife Foundation; $1 million in brownfield funding from the federal and state governments; and a $25,000 grant from the Nature Conservancy.</a:t>
            </a:r>
          </a:p>
          <a:p>
            <a:pPr fontAlgn="base"/>
            <a:endParaRPr lang="en-US" sz="1000" dirty="0"/>
          </a:p>
          <a:p>
            <a:pPr fontAlgn="base"/>
            <a:r>
              <a:rPr lang="en-US" sz="1000" dirty="0"/>
              <a:t>TNC:  $25mn offering, PRI Notes, unsecured general obligation debt.  Packard Foundation did $10mn.  0 – 2% notes, Aa2. The Notes are unsecured general obligations of the Conservancy and are not deposits or obligations of, or guaranteed or endorsed by, any bank. The Conservancy has other outstanding unsecured general obligations as well as secured obligations.</a:t>
            </a:r>
          </a:p>
          <a:p>
            <a:pPr fontAlgn="base"/>
            <a:endParaRPr lang="en-US" sz="1000" dirty="0"/>
          </a:p>
          <a:p>
            <a:pPr fontAlgn="base"/>
            <a:r>
              <a:rPr lang="en-US" sz="1000" dirty="0"/>
              <a:t>TCF:  $150 million of ten-year bonds, rated A3 by Moody’s, in September 2019. all proceeds into Working Forest Fund® projects to accelerate the scale and speed of our mission impact. In addition, we hope to significantly increase the level of philanthropic capital for this urgent mission to leverage the bond proceeds across more projects, and re-invest those proceeds more than once</a:t>
            </a:r>
          </a:p>
          <a:p>
            <a:pPr fontAlgn="base"/>
            <a:endParaRPr lang="en-US" sz="1000" dirty="0"/>
          </a:p>
          <a:p>
            <a:pPr fontAlgn="base"/>
            <a:r>
              <a:rPr lang="en-US" sz="1000" dirty="0"/>
              <a:t>PepsiCo Inc. (NASDAQ:PEP The net proceeds from the US$1 billion Green Bond offering will fund a series of key initiatives to advance PepsiCo's sustainability agenda + the Global Sustainable Plastics team and Global Sustainable Operations team.</a:t>
            </a:r>
          </a:p>
          <a:p>
            <a:pPr fontAlgn="base"/>
            <a:endParaRPr lang="en-US" sz="1000" dirty="0"/>
          </a:p>
          <a:p>
            <a:pPr fontAlgn="base"/>
            <a:r>
              <a:rPr lang="en-US" sz="1000" dirty="0"/>
              <a:t> $90 million impact investing collaborative designed to respond to the challenges of global climate change. </a:t>
            </a:r>
            <a:r>
              <a:rPr lang="en-US" sz="1000"/>
              <a:t>Terra Silva will make investments focused on the conservation, restoration, and sustainable management of critical tropical forests worldwide.</a:t>
            </a:r>
            <a:endParaRPr lang="en-US" sz="1000" dirty="0"/>
          </a:p>
          <a:p>
            <a:pPr fontAlgn="base"/>
            <a:endParaRPr lang="en-US" sz="1000" dirty="0"/>
          </a:p>
          <a:p>
            <a:pPr fontAlgn="base"/>
            <a:endParaRPr lang="en-US" sz="1000" dirty="0"/>
          </a:p>
          <a:p>
            <a:endParaRPr lang="en-US" dirty="0"/>
          </a:p>
        </p:txBody>
      </p:sp>
      <p:sp>
        <p:nvSpPr>
          <p:cNvPr id="4" name="Slide Number Placeholder 3"/>
          <p:cNvSpPr>
            <a:spLocks noGrp="1"/>
          </p:cNvSpPr>
          <p:nvPr>
            <p:ph type="sldNum" sz="quarter" idx="5"/>
          </p:nvPr>
        </p:nvSpPr>
        <p:spPr/>
        <p:txBody>
          <a:bodyPr/>
          <a:lstStyle/>
          <a:p>
            <a:fld id="{6B9F9BE5-D0B6-B94E-91DE-A198BEC95E84}" type="slidenum">
              <a:rPr lang="en-US" smtClean="0"/>
              <a:pPr/>
              <a:t>17</a:t>
            </a:fld>
            <a:endParaRPr lang="en-US"/>
          </a:p>
        </p:txBody>
      </p:sp>
    </p:spTree>
    <p:extLst>
      <p:ext uri="{BB962C8B-B14F-4D97-AF65-F5344CB8AC3E}">
        <p14:creationId xmlns:p14="http://schemas.microsoft.com/office/powerpoint/2010/main" val="29468481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9F9BE5-D0B6-B94E-91DE-A198BEC95E84}" type="slidenum">
              <a:rPr lang="en-US" smtClean="0"/>
              <a:pPr/>
              <a:t>18</a:t>
            </a:fld>
            <a:endParaRPr lang="en-US"/>
          </a:p>
        </p:txBody>
      </p:sp>
    </p:spTree>
    <p:extLst>
      <p:ext uri="{BB962C8B-B14F-4D97-AF65-F5344CB8AC3E}">
        <p14:creationId xmlns:p14="http://schemas.microsoft.com/office/powerpoint/2010/main" val="6641769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97D97-B4CF-428C-8026-DE1DE11E2B8D}" type="slidenum">
              <a:rPr lang="en-US" smtClean="0"/>
              <a:t>19</a:t>
            </a:fld>
            <a:endParaRPr lang="en-US" dirty="0"/>
          </a:p>
        </p:txBody>
      </p:sp>
    </p:spTree>
    <p:extLst>
      <p:ext uri="{BB962C8B-B14F-4D97-AF65-F5344CB8AC3E}">
        <p14:creationId xmlns:p14="http://schemas.microsoft.com/office/powerpoint/2010/main" val="40474695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97D97-B4CF-428C-8026-DE1DE11E2B8D}" type="slidenum">
              <a:rPr lang="en-US" smtClean="0"/>
              <a:t>20</a:t>
            </a:fld>
            <a:endParaRPr lang="en-US" dirty="0"/>
          </a:p>
        </p:txBody>
      </p:sp>
    </p:spTree>
    <p:extLst>
      <p:ext uri="{BB962C8B-B14F-4D97-AF65-F5344CB8AC3E}">
        <p14:creationId xmlns:p14="http://schemas.microsoft.com/office/powerpoint/2010/main" val="957568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97D97-B4CF-428C-8026-DE1DE11E2B8D}" type="slidenum">
              <a:rPr lang="en-US" smtClean="0"/>
              <a:t>21</a:t>
            </a:fld>
            <a:endParaRPr lang="en-US" dirty="0"/>
          </a:p>
        </p:txBody>
      </p:sp>
    </p:spTree>
    <p:extLst>
      <p:ext uri="{BB962C8B-B14F-4D97-AF65-F5344CB8AC3E}">
        <p14:creationId xmlns:p14="http://schemas.microsoft.com/office/powerpoint/2010/main" val="460462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p:txBody>
          <a:bodyPr/>
          <a:lstStyle/>
          <a:p>
            <a:r>
              <a:rPr lang="en-US" dirty="0"/>
              <a:t>The Forum originally resulted from a FY17 GIT Funding proposal that was revived. The project resulted directly from the Strategy Review System process. Various outcomes, including blue crab, forage fish, oysters, SAV and projected, requested financing expertise from the Management Board during the Quarterly Progress Reviews. </a:t>
            </a:r>
          </a:p>
          <a:p>
            <a:endParaRPr lang="en-US" dirty="0"/>
          </a:p>
          <a:p>
            <a:r>
              <a:rPr lang="en-US" dirty="0"/>
              <a:t>The RFP was designed between two contractors: ERG and The Alliance for the Chesapeake Bay. ERG was responsible for coordinating with the finance experts and the Alliance handled the logistical components of organizing a one day Forum. The CBP technical lead coordinated small internal planning meetings to plan the content of the Forum. </a:t>
            </a:r>
          </a:p>
        </p:txBody>
      </p:sp>
      <p:sp>
        <p:nvSpPr>
          <p:cNvPr id="4" name="Slide Number Placeholder 3"/>
          <p:cNvSpPr>
            <a:spLocks noGrp="1"/>
          </p:cNvSpPr>
          <p:nvPr>
            <p:ph type="sldNum" sz="quarter" idx="10"/>
          </p:nvPr>
        </p:nvSpPr>
        <p:spPr/>
        <p:txBody>
          <a:bodyPr/>
          <a:lstStyle/>
          <a:p>
            <a:fld id="{C2D97D97-B4CF-428C-8026-DE1DE11E2B8D}" type="slidenum">
              <a:rPr lang="en-US" smtClean="0"/>
              <a:t>3</a:t>
            </a:fld>
            <a:endParaRPr lang="en-US" dirty="0"/>
          </a:p>
        </p:txBody>
      </p:sp>
    </p:spTree>
    <p:extLst>
      <p:ext uri="{BB962C8B-B14F-4D97-AF65-F5344CB8AC3E}">
        <p14:creationId xmlns:p14="http://schemas.microsoft.com/office/powerpoint/2010/main" val="37023161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p:txBody>
          <a:bodyPr/>
          <a:lstStyle/>
          <a:p>
            <a:r>
              <a:rPr lang="en-US" dirty="0"/>
              <a:t>Efficiency: can private finance bring more efficiencies to the market?</a:t>
            </a:r>
          </a:p>
          <a:p>
            <a:r>
              <a:rPr lang="en-US" dirty="0"/>
              <a:t>Risk: private finance can likely take on greater risk and lower the risk to the public sector</a:t>
            </a:r>
          </a:p>
          <a:p>
            <a:r>
              <a:rPr lang="en-US" dirty="0"/>
              <a:t>Scale: increasing scale of project can attract investors</a:t>
            </a:r>
          </a:p>
        </p:txBody>
      </p:sp>
      <p:sp>
        <p:nvSpPr>
          <p:cNvPr id="4" name="Slide Number Placeholder 3"/>
          <p:cNvSpPr>
            <a:spLocks noGrp="1"/>
          </p:cNvSpPr>
          <p:nvPr>
            <p:ph type="sldNum" sz="quarter" idx="10"/>
          </p:nvPr>
        </p:nvSpPr>
        <p:spPr/>
        <p:txBody>
          <a:bodyPr/>
          <a:lstStyle/>
          <a:p>
            <a:fld id="{C2D97D97-B4CF-428C-8026-DE1DE11E2B8D}" type="slidenum">
              <a:rPr lang="en-US" smtClean="0"/>
              <a:t>22</a:t>
            </a:fld>
            <a:endParaRPr lang="en-US" dirty="0"/>
          </a:p>
        </p:txBody>
      </p:sp>
    </p:spTree>
    <p:extLst>
      <p:ext uri="{BB962C8B-B14F-4D97-AF65-F5344CB8AC3E}">
        <p14:creationId xmlns:p14="http://schemas.microsoft.com/office/powerpoint/2010/main" val="20958496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97D97-B4CF-428C-8026-DE1DE11E2B8D}" type="slidenum">
              <a:rPr lang="en-US" smtClean="0"/>
              <a:t>23</a:t>
            </a:fld>
            <a:endParaRPr lang="en-US" dirty="0"/>
          </a:p>
        </p:txBody>
      </p:sp>
    </p:spTree>
    <p:extLst>
      <p:ext uri="{BB962C8B-B14F-4D97-AF65-F5344CB8AC3E}">
        <p14:creationId xmlns:p14="http://schemas.microsoft.com/office/powerpoint/2010/main" val="38835898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97D97-B4CF-428C-8026-DE1DE11E2B8D}" type="slidenum">
              <a:rPr lang="en-US" smtClean="0"/>
              <a:t>24</a:t>
            </a:fld>
            <a:endParaRPr lang="en-US" dirty="0"/>
          </a:p>
        </p:txBody>
      </p:sp>
    </p:spTree>
    <p:extLst>
      <p:ext uri="{BB962C8B-B14F-4D97-AF65-F5344CB8AC3E}">
        <p14:creationId xmlns:p14="http://schemas.microsoft.com/office/powerpoint/2010/main" val="12112542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p:txBody>
          <a:bodyPr/>
          <a:lstStyle/>
          <a:p>
            <a:r>
              <a:rPr lang="en-US" dirty="0"/>
              <a:t>Also asked about other related goods and services and if you could demonstrate risk to an investor</a:t>
            </a:r>
          </a:p>
        </p:txBody>
      </p:sp>
      <p:sp>
        <p:nvSpPr>
          <p:cNvPr id="4" name="Slide Number Placeholder 3"/>
          <p:cNvSpPr>
            <a:spLocks noGrp="1"/>
          </p:cNvSpPr>
          <p:nvPr>
            <p:ph type="sldNum" sz="quarter" idx="10"/>
          </p:nvPr>
        </p:nvSpPr>
        <p:spPr/>
        <p:txBody>
          <a:bodyPr/>
          <a:lstStyle/>
          <a:p>
            <a:fld id="{C2D97D97-B4CF-428C-8026-DE1DE11E2B8D}" type="slidenum">
              <a:rPr lang="en-US" smtClean="0"/>
              <a:t>25</a:t>
            </a:fld>
            <a:endParaRPr lang="en-US" dirty="0"/>
          </a:p>
        </p:txBody>
      </p:sp>
    </p:spTree>
    <p:extLst>
      <p:ext uri="{BB962C8B-B14F-4D97-AF65-F5344CB8AC3E}">
        <p14:creationId xmlns:p14="http://schemas.microsoft.com/office/powerpoint/2010/main" val="18867529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97D97-B4CF-428C-8026-DE1DE11E2B8D}" type="slidenum">
              <a:rPr lang="en-US" smtClean="0"/>
              <a:t>26</a:t>
            </a:fld>
            <a:endParaRPr lang="en-US" dirty="0"/>
          </a:p>
        </p:txBody>
      </p:sp>
    </p:spTree>
    <p:extLst>
      <p:ext uri="{BB962C8B-B14F-4D97-AF65-F5344CB8AC3E}">
        <p14:creationId xmlns:p14="http://schemas.microsoft.com/office/powerpoint/2010/main" val="41665048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97D97-B4CF-428C-8026-DE1DE11E2B8D}" type="slidenum">
              <a:rPr lang="en-US" smtClean="0"/>
              <a:t>27</a:t>
            </a:fld>
            <a:endParaRPr lang="en-US" dirty="0"/>
          </a:p>
        </p:txBody>
      </p:sp>
    </p:spTree>
    <p:extLst>
      <p:ext uri="{BB962C8B-B14F-4D97-AF65-F5344CB8AC3E}">
        <p14:creationId xmlns:p14="http://schemas.microsoft.com/office/powerpoint/2010/main" val="3928522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97D97-B4CF-428C-8026-DE1DE11E2B8D}" type="slidenum">
              <a:rPr lang="en-US" smtClean="0"/>
              <a:t>28</a:t>
            </a:fld>
            <a:endParaRPr lang="en-US" dirty="0"/>
          </a:p>
        </p:txBody>
      </p:sp>
    </p:spTree>
    <p:extLst>
      <p:ext uri="{BB962C8B-B14F-4D97-AF65-F5344CB8AC3E}">
        <p14:creationId xmlns:p14="http://schemas.microsoft.com/office/powerpoint/2010/main" val="36326779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97D97-B4CF-428C-8026-DE1DE11E2B8D}" type="slidenum">
              <a:rPr lang="en-US" smtClean="0"/>
              <a:t>29</a:t>
            </a:fld>
            <a:endParaRPr lang="en-US" dirty="0"/>
          </a:p>
        </p:txBody>
      </p:sp>
    </p:spTree>
    <p:extLst>
      <p:ext uri="{BB962C8B-B14F-4D97-AF65-F5344CB8AC3E}">
        <p14:creationId xmlns:p14="http://schemas.microsoft.com/office/powerpoint/2010/main" val="17690484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97D97-B4CF-428C-8026-DE1DE11E2B8D}" type="slidenum">
              <a:rPr lang="en-US" smtClean="0"/>
              <a:t>30</a:t>
            </a:fld>
            <a:endParaRPr lang="en-US" dirty="0"/>
          </a:p>
        </p:txBody>
      </p:sp>
    </p:spTree>
    <p:extLst>
      <p:ext uri="{BB962C8B-B14F-4D97-AF65-F5344CB8AC3E}">
        <p14:creationId xmlns:p14="http://schemas.microsoft.com/office/powerpoint/2010/main" val="41428752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97D97-B4CF-428C-8026-DE1DE11E2B8D}" type="slidenum">
              <a:rPr lang="en-US" smtClean="0"/>
              <a:t>31</a:t>
            </a:fld>
            <a:endParaRPr lang="en-US" dirty="0"/>
          </a:p>
        </p:txBody>
      </p:sp>
    </p:spTree>
    <p:extLst>
      <p:ext uri="{BB962C8B-B14F-4D97-AF65-F5344CB8AC3E}">
        <p14:creationId xmlns:p14="http://schemas.microsoft.com/office/powerpoint/2010/main" val="1573093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p:txBody>
          <a:bodyPr/>
          <a:lstStyle/>
          <a:p>
            <a:r>
              <a:rPr lang="en-US" dirty="0"/>
              <a:t>The Forum originally resulted from a FY17 GIT Funding proposal that was revived. The project resulted directly from the Strategy Review System process. Various outcomes, including blue crab, forage fish, oysters, SAV and projected, requested financing expertise from the Management Board during the Quarterly Progress Reviews. </a:t>
            </a:r>
          </a:p>
          <a:p>
            <a:endParaRPr lang="en-US" dirty="0"/>
          </a:p>
          <a:p>
            <a:r>
              <a:rPr lang="en-US" dirty="0"/>
              <a:t>The RFP was designed between two contractors: ERG and The Alliance for the Chesapeake Bay. ERG was responsible for coordinating with the finance experts and the Alliance handled the logistical components of organizing a one day Forum. The CBP technical lead coordinated small internal planning meetings to plan the content of the Forum. </a:t>
            </a:r>
          </a:p>
        </p:txBody>
      </p:sp>
      <p:sp>
        <p:nvSpPr>
          <p:cNvPr id="4" name="Slide Number Placeholder 3"/>
          <p:cNvSpPr>
            <a:spLocks noGrp="1"/>
          </p:cNvSpPr>
          <p:nvPr>
            <p:ph type="sldNum" sz="quarter" idx="10"/>
          </p:nvPr>
        </p:nvSpPr>
        <p:spPr/>
        <p:txBody>
          <a:bodyPr/>
          <a:lstStyle/>
          <a:p>
            <a:fld id="{C2D97D97-B4CF-428C-8026-DE1DE11E2B8D}" type="slidenum">
              <a:rPr lang="en-US" smtClean="0"/>
              <a:t>4</a:t>
            </a:fld>
            <a:endParaRPr lang="en-US" dirty="0"/>
          </a:p>
        </p:txBody>
      </p:sp>
    </p:spTree>
    <p:extLst>
      <p:ext uri="{BB962C8B-B14F-4D97-AF65-F5344CB8AC3E}">
        <p14:creationId xmlns:p14="http://schemas.microsoft.com/office/powerpoint/2010/main" val="34904467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DF96B1-8DDE-4846-AC4E-26ABE426A8DC}" type="slidenum">
              <a:rPr lang="en-US" smtClean="0"/>
              <a:t>32</a:t>
            </a:fld>
            <a:endParaRPr lang="en-US" dirty="0"/>
          </a:p>
        </p:txBody>
      </p:sp>
    </p:spTree>
    <p:extLst>
      <p:ext uri="{BB962C8B-B14F-4D97-AF65-F5344CB8AC3E}">
        <p14:creationId xmlns:p14="http://schemas.microsoft.com/office/powerpoint/2010/main" val="3119795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97D97-B4CF-428C-8026-DE1DE11E2B8D}" type="slidenum">
              <a:rPr lang="en-US" smtClean="0"/>
              <a:t>5</a:t>
            </a:fld>
            <a:endParaRPr lang="en-US" dirty="0"/>
          </a:p>
        </p:txBody>
      </p:sp>
    </p:spTree>
    <p:extLst>
      <p:ext uri="{BB962C8B-B14F-4D97-AF65-F5344CB8AC3E}">
        <p14:creationId xmlns:p14="http://schemas.microsoft.com/office/powerpoint/2010/main" val="1910892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1:notes"/>
          <p:cNvSpPr txBox="1">
            <a:spLocks noGrp="1"/>
          </p:cNvSpPr>
          <p:nvPr>
            <p:ph type="body" idx="1"/>
          </p:nvPr>
        </p:nvSpPr>
        <p:spPr>
          <a:xfrm>
            <a:off x="685800" y="4423331"/>
            <a:ext cx="5486400" cy="4190524"/>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panose="020B0604020202020204" pitchFamily="34" charset="0"/>
              <a:buChar char="•"/>
            </a:pPr>
            <a:r>
              <a:rPr lang="en-US" dirty="0"/>
              <a:t>Ag economist</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Working with Winrock since 2001</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Been working on PFP around US and in Canada</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Dad had a dairy farm</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Live in Shelburne</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VT Ag is important to me, as is Lake Champlain</a:t>
            </a:r>
            <a:endParaRPr dirty="0"/>
          </a:p>
        </p:txBody>
      </p:sp>
      <p:sp>
        <p:nvSpPr>
          <p:cNvPr id="96" name="Google Shape;96;p1:notes"/>
          <p:cNvSpPr txBox="1">
            <a:spLocks noGrp="1"/>
          </p:cNvSpPr>
          <p:nvPr>
            <p:ph type="sldNum" idx="12"/>
          </p:nvPr>
        </p:nvSpPr>
        <p:spPr>
          <a:xfrm>
            <a:off x="3884613" y="8845045"/>
            <a:ext cx="2971800" cy="46561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7"/>
          <p:cNvSpPr txBox="1">
            <a:spLocks noGrp="1" noChangeArrowheads="1"/>
          </p:cNvSpPr>
          <p:nvPr/>
        </p:nvSpPr>
        <p:spPr bwMode="auto">
          <a:xfrm>
            <a:off x="3886202" y="8846662"/>
            <a:ext cx="2970213" cy="463998"/>
          </a:xfrm>
          <a:prstGeom prst="rect">
            <a:avLst/>
          </a:prstGeom>
          <a:noFill/>
          <a:ln w="9525">
            <a:noFill/>
            <a:round/>
            <a:headEnd/>
            <a:tailEnd/>
          </a:ln>
        </p:spPr>
        <p:txBody>
          <a:bodyPr lIns="91582" tIns="45621" rIns="91582" bIns="45621" anchor="b"/>
          <a:lstStyle/>
          <a:p>
            <a:pPr algn="r" defTabSz="431762">
              <a:buClr>
                <a:srgbClr val="000000"/>
              </a:buClr>
              <a:buSzPct val="45000"/>
              <a:tabLst>
                <a:tab pos="682564" algn="l"/>
                <a:tab pos="1368303" algn="l"/>
                <a:tab pos="2052455" algn="l"/>
                <a:tab pos="2738194" algn="l"/>
              </a:tabLst>
            </a:pPr>
            <a:fld id="{C41614F4-E495-4C52-A629-25D3AC65CCF9}" type="slidenum">
              <a:rPr lang="en-GB" sz="1200">
                <a:solidFill>
                  <a:srgbClr val="000000"/>
                </a:solidFill>
                <a:latin typeface="Calibri" pitchFamily="34" charset="0"/>
                <a:ea typeface="Lucida Sans Unicode" pitchFamily="34" charset="0"/>
                <a:cs typeface="Lucida Sans Unicode" pitchFamily="34" charset="0"/>
              </a:rPr>
              <a:pPr algn="r" defTabSz="431762">
                <a:buClr>
                  <a:srgbClr val="000000"/>
                </a:buClr>
                <a:buSzPct val="45000"/>
                <a:tabLst>
                  <a:tab pos="682564" algn="l"/>
                  <a:tab pos="1368303" algn="l"/>
                  <a:tab pos="2052455" algn="l"/>
                  <a:tab pos="2738194" algn="l"/>
                </a:tabLst>
              </a:pPr>
              <a:t>7</a:t>
            </a:fld>
            <a:endParaRPr lang="en-GB" sz="1200" dirty="0">
              <a:solidFill>
                <a:srgbClr val="000000"/>
              </a:solidFill>
              <a:latin typeface="Calibri" pitchFamily="34" charset="0"/>
              <a:ea typeface="Lucida Sans Unicode" pitchFamily="34" charset="0"/>
              <a:cs typeface="Lucida Sans Unicode" pitchFamily="34" charset="0"/>
            </a:endParaRPr>
          </a:p>
        </p:txBody>
      </p:sp>
      <p:sp>
        <p:nvSpPr>
          <p:cNvPr id="51203" name="Text Box 1"/>
          <p:cNvSpPr txBox="1">
            <a:spLocks noChangeArrowheads="1"/>
          </p:cNvSpPr>
          <p:nvPr/>
        </p:nvSpPr>
        <p:spPr bwMode="auto">
          <a:xfrm>
            <a:off x="1179513" y="698421"/>
            <a:ext cx="4500562" cy="3492103"/>
          </a:xfrm>
          <a:prstGeom prst="rect">
            <a:avLst/>
          </a:prstGeom>
          <a:solidFill>
            <a:srgbClr val="FFFFFF"/>
          </a:solidFill>
          <a:ln w="9525">
            <a:solidFill>
              <a:srgbClr val="000000"/>
            </a:solidFill>
            <a:miter lim="800000"/>
            <a:headEnd/>
            <a:tailEnd/>
          </a:ln>
        </p:spPr>
        <p:txBody>
          <a:bodyPr wrap="none" lIns="90559" tIns="45279" rIns="90559" bIns="45279" anchor="ctr"/>
          <a:lstStyle/>
          <a:p>
            <a:pPr defTabSz="452397">
              <a:lnSpc>
                <a:spcPct val="95000"/>
              </a:lnSpc>
              <a:buClr>
                <a:srgbClr val="FFFF00"/>
              </a:buClr>
              <a:buSzPct val="100000"/>
            </a:pPr>
            <a:endParaRPr lang="en-US" sz="2400" dirty="0">
              <a:solidFill>
                <a:schemeClr val="bg1"/>
              </a:solidFill>
              <a:latin typeface="Calibri" pitchFamily="34" charset="0"/>
              <a:ea typeface="Lucida Sans Unicode" pitchFamily="34" charset="0"/>
              <a:cs typeface="Lucida Sans Unicode" pitchFamily="34" charset="0"/>
            </a:endParaRPr>
          </a:p>
        </p:txBody>
      </p:sp>
      <p:sp>
        <p:nvSpPr>
          <p:cNvPr id="51204" name="Rectangle 2"/>
          <p:cNvSpPr>
            <a:spLocks noGrp="1" noChangeArrowheads="1"/>
          </p:cNvSpPr>
          <p:nvPr>
            <p:ph type="body"/>
          </p:nvPr>
        </p:nvSpPr>
        <p:spPr bwMode="auto">
          <a:noFill/>
        </p:spPr>
        <p:txBody>
          <a:bodyPr wrap="square" lIns="86475" tIns="43237" rIns="86475" bIns="43237" numCol="1" anchor="ctr" anchorCtr="0" compatLnSpc="1">
            <a:prstTxWarp prst="textNoShape">
              <a:avLst/>
            </a:prstTxWarp>
            <a:normAutofit fontScale="70000" lnSpcReduction="20000"/>
          </a:bodyPr>
          <a:lstStyle/>
          <a:p>
            <a:pPr marL="457200" indent="-457200" defTabSz="457200">
              <a:spcBef>
                <a:spcPts val="672"/>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800" kern="1200" dirty="0">
                <a:solidFill>
                  <a:schemeClr val="tx1"/>
                </a:solidFill>
                <a:latin typeface="+mn-lt"/>
                <a:ea typeface="+mn-ea"/>
                <a:cs typeface="+mn-cs"/>
              </a:rPr>
              <a:t>New approach uses </a:t>
            </a:r>
            <a:r>
              <a:rPr lang="en-US" sz="2800" kern="1200" baseline="0" dirty="0">
                <a:solidFill>
                  <a:schemeClr val="tx1"/>
                </a:solidFill>
                <a:latin typeface="+mn-lt"/>
                <a:ea typeface="+mn-ea"/>
                <a:cs typeface="+mn-cs"/>
              </a:rPr>
              <a:t>scientific advances in simulation modeling and outcome-based incentives. </a:t>
            </a:r>
            <a:endParaRPr lang="en-US" sz="2800" kern="1200" dirty="0">
              <a:solidFill>
                <a:schemeClr val="tx1"/>
              </a:solidFill>
              <a:latin typeface="+mn-lt"/>
              <a:ea typeface="+mn-ea"/>
              <a:cs typeface="+mn-cs"/>
            </a:endParaRPr>
          </a:p>
          <a:p>
            <a:pPr marL="457200" indent="-457200" defTabSz="457200">
              <a:spcBef>
                <a:spcPts val="672"/>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2800" kern="1200" dirty="0">
              <a:solidFill>
                <a:schemeClr val="tx1"/>
              </a:solidFill>
              <a:latin typeface="+mn-lt"/>
              <a:ea typeface="+mn-ea"/>
              <a:cs typeface="+mn-cs"/>
            </a:endParaRPr>
          </a:p>
          <a:p>
            <a:pPr marL="457200" indent="-457200" defTabSz="457200">
              <a:spcBef>
                <a:spcPts val="672"/>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800" kern="1200" dirty="0">
                <a:solidFill>
                  <a:schemeClr val="tx1"/>
                </a:solidFill>
                <a:latin typeface="+mn-lt"/>
                <a:ea typeface="+mn-ea"/>
                <a:cs typeface="+mn-cs"/>
              </a:rPr>
              <a:t>Pays farmers for achieving</a:t>
            </a:r>
            <a:r>
              <a:rPr lang="en-US" sz="2800" kern="1200" baseline="0" dirty="0">
                <a:solidFill>
                  <a:schemeClr val="tx1"/>
                </a:solidFill>
                <a:latin typeface="+mn-lt"/>
                <a:ea typeface="+mn-ea"/>
                <a:cs typeface="+mn-cs"/>
              </a:rPr>
              <a:t> nutrient reduction goals</a:t>
            </a:r>
            <a:r>
              <a:rPr lang="en-US" sz="2800" kern="1200" dirty="0">
                <a:solidFill>
                  <a:schemeClr val="tx1"/>
                </a:solidFill>
                <a:latin typeface="+mn-lt"/>
                <a:ea typeface="+mn-ea"/>
                <a:cs typeface="+mn-cs"/>
              </a:rPr>
              <a:t>;</a:t>
            </a:r>
          </a:p>
          <a:p>
            <a:pPr marL="457200" indent="-457200" defTabSz="457200">
              <a:spcBef>
                <a:spcPts val="672"/>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800" kern="1200" dirty="0">
                <a:solidFill>
                  <a:schemeClr val="tx1"/>
                </a:solidFill>
                <a:latin typeface="+mn-lt"/>
                <a:ea typeface="+mn-ea"/>
                <a:cs typeface="+mn-cs"/>
              </a:rPr>
              <a:t>Farmers choose how to best reduce nutrient</a:t>
            </a:r>
            <a:r>
              <a:rPr lang="en-US" sz="2800" kern="1200" baseline="0" dirty="0">
                <a:solidFill>
                  <a:schemeClr val="tx1"/>
                </a:solidFill>
                <a:latin typeface="+mn-lt"/>
                <a:ea typeface="+mn-ea"/>
                <a:cs typeface="+mn-cs"/>
              </a:rPr>
              <a:t> loss from their specific fields</a:t>
            </a:r>
            <a:r>
              <a:rPr lang="en-US" sz="2800" kern="1200" dirty="0">
                <a:solidFill>
                  <a:schemeClr val="tx1"/>
                </a:solidFill>
                <a:latin typeface="+mn-lt"/>
                <a:ea typeface="+mn-ea"/>
                <a:cs typeface="+mn-cs"/>
              </a:rPr>
              <a:t>; </a:t>
            </a:r>
          </a:p>
          <a:p>
            <a:pPr marL="457200" indent="-457200" defTabSz="457200">
              <a:spcBef>
                <a:spcPts val="672"/>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800" kern="1200" dirty="0">
                <a:solidFill>
                  <a:schemeClr val="tx1"/>
                </a:solidFill>
                <a:latin typeface="+mn-lt"/>
                <a:ea typeface="+mn-ea"/>
                <a:cs typeface="+mn-cs"/>
              </a:rPr>
              <a:t>Incentivizes farmers to choose the most cost-effective actions BECAUSE</a:t>
            </a:r>
            <a:r>
              <a:rPr lang="en-US" sz="2800" kern="1200" baseline="0" dirty="0">
                <a:solidFill>
                  <a:schemeClr val="tx1"/>
                </a:solidFill>
                <a:latin typeface="+mn-lt"/>
                <a:ea typeface="+mn-ea"/>
                <a:cs typeface="+mn-cs"/>
              </a:rPr>
              <a:t> b</a:t>
            </a:r>
            <a:r>
              <a:rPr lang="en-US" sz="2800" kern="1200" dirty="0">
                <a:solidFill>
                  <a:schemeClr val="tx1"/>
                </a:solidFill>
                <a:latin typeface="+mn-lt"/>
                <a:ea typeface="+mn-ea"/>
                <a:cs typeface="+mn-cs"/>
              </a:rPr>
              <a:t>ecoming</a:t>
            </a:r>
            <a:r>
              <a:rPr lang="en-US" sz="2800" kern="1200" baseline="0" dirty="0">
                <a:solidFill>
                  <a:schemeClr val="tx1"/>
                </a:solidFill>
                <a:latin typeface="+mn-lt"/>
                <a:ea typeface="+mn-ea"/>
                <a:cs typeface="+mn-cs"/>
              </a:rPr>
              <a:t> more cost-effective increases net </a:t>
            </a:r>
            <a:r>
              <a:rPr lang="en-US" sz="2800" kern="1200" dirty="0">
                <a:solidFill>
                  <a:schemeClr val="tx1"/>
                </a:solidFill>
                <a:latin typeface="+mn-lt"/>
                <a:ea typeface="+mn-ea"/>
                <a:cs typeface="+mn-cs"/>
              </a:rPr>
              <a:t>farm income.</a:t>
            </a:r>
          </a:p>
          <a:p>
            <a:pPr marL="457200" indent="-457200" defTabSz="457200">
              <a:spcBef>
                <a:spcPts val="672"/>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2800" kern="1200" dirty="0">
              <a:solidFill>
                <a:schemeClr val="tx1"/>
              </a:solidFill>
              <a:latin typeface="+mn-lt"/>
              <a:ea typeface="+mn-ea"/>
              <a:cs typeface="+mn-cs"/>
            </a:endParaRPr>
          </a:p>
          <a:p>
            <a:pPr marL="0" indent="0" defTabSz="457200">
              <a:spcBef>
                <a:spcPts val="672"/>
              </a:spcBef>
              <a:buFont typeface="Arial" panose="020B0604020202020204"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2800" kern="1200" dirty="0">
              <a:solidFill>
                <a:schemeClr val="tx1"/>
              </a:solidFill>
              <a:latin typeface="+mn-lt"/>
              <a:ea typeface="+mn-ea"/>
              <a:cs typeface="+mn-cs"/>
            </a:endParaRPr>
          </a:p>
        </p:txBody>
      </p:sp>
    </p:spTree>
    <p:extLst>
      <p:ext uri="{BB962C8B-B14F-4D97-AF65-F5344CB8AC3E}">
        <p14:creationId xmlns:p14="http://schemas.microsoft.com/office/powerpoint/2010/main" val="1364263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Markets imply the existence of prices</a:t>
            </a:r>
          </a:p>
          <a:p>
            <a:pPr>
              <a:spcBef>
                <a:spcPct val="0"/>
              </a:spcBef>
            </a:pPr>
            <a:r>
              <a:rPr lang="en-US" dirty="0"/>
              <a:t>Producers and consumers use prices to make decisions</a:t>
            </a:r>
          </a:p>
          <a:p>
            <a:pPr>
              <a:spcBef>
                <a:spcPct val="0"/>
              </a:spcBef>
            </a:pPr>
            <a:endParaRPr lang="en-US" dirty="0"/>
          </a:p>
        </p:txBody>
      </p:sp>
    </p:spTree>
    <p:extLst>
      <p:ext uri="{BB962C8B-B14F-4D97-AF65-F5344CB8AC3E}">
        <p14:creationId xmlns:p14="http://schemas.microsoft.com/office/powerpoint/2010/main" val="2218247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7"/>
          <p:cNvSpPr txBox="1">
            <a:spLocks noGrp="1" noChangeArrowheads="1"/>
          </p:cNvSpPr>
          <p:nvPr/>
        </p:nvSpPr>
        <p:spPr bwMode="auto">
          <a:xfrm>
            <a:off x="3886203" y="9009465"/>
            <a:ext cx="2970213" cy="472537"/>
          </a:xfrm>
          <a:prstGeom prst="rect">
            <a:avLst/>
          </a:prstGeom>
          <a:noFill/>
          <a:ln w="9525">
            <a:noFill/>
            <a:round/>
            <a:headEnd/>
            <a:tailEnd/>
          </a:ln>
        </p:spPr>
        <p:txBody>
          <a:bodyPr lIns="91582" tIns="45621" rIns="91582" bIns="45621" anchor="b"/>
          <a:lstStyle/>
          <a:p>
            <a:pPr algn="r" defTabSz="431762">
              <a:buClr>
                <a:srgbClr val="000000"/>
              </a:buClr>
              <a:buSzPct val="45000"/>
              <a:tabLst>
                <a:tab pos="682564" algn="l"/>
                <a:tab pos="1368303" algn="l"/>
                <a:tab pos="2052455" algn="l"/>
                <a:tab pos="2738194" algn="l"/>
              </a:tabLst>
            </a:pPr>
            <a:fld id="{C41614F4-E495-4C52-A629-25D3AC65CCF9}" type="slidenum">
              <a:rPr lang="en-GB" sz="1200">
                <a:solidFill>
                  <a:srgbClr val="000000"/>
                </a:solidFill>
                <a:latin typeface="Calibri" pitchFamily="34" charset="0"/>
                <a:ea typeface="Lucida Sans Unicode" pitchFamily="34" charset="0"/>
                <a:cs typeface="Lucida Sans Unicode" pitchFamily="34" charset="0"/>
              </a:rPr>
              <a:pPr algn="r" defTabSz="431762">
                <a:buClr>
                  <a:srgbClr val="000000"/>
                </a:buClr>
                <a:buSzPct val="45000"/>
                <a:tabLst>
                  <a:tab pos="682564" algn="l"/>
                  <a:tab pos="1368303" algn="l"/>
                  <a:tab pos="2052455" algn="l"/>
                  <a:tab pos="2738194" algn="l"/>
                </a:tabLst>
              </a:pPr>
              <a:t>9</a:t>
            </a:fld>
            <a:endParaRPr lang="en-GB" sz="1200" dirty="0">
              <a:solidFill>
                <a:srgbClr val="000000"/>
              </a:solidFill>
              <a:latin typeface="Calibri" pitchFamily="34" charset="0"/>
              <a:ea typeface="Lucida Sans Unicode" pitchFamily="34" charset="0"/>
              <a:cs typeface="Lucida Sans Unicode" pitchFamily="34" charset="0"/>
            </a:endParaRPr>
          </a:p>
        </p:txBody>
      </p:sp>
      <p:sp>
        <p:nvSpPr>
          <p:cNvPr id="51203" name="Text Box 1"/>
          <p:cNvSpPr txBox="1">
            <a:spLocks noChangeArrowheads="1"/>
          </p:cNvSpPr>
          <p:nvPr/>
        </p:nvSpPr>
        <p:spPr bwMode="auto">
          <a:xfrm>
            <a:off x="1179513" y="711275"/>
            <a:ext cx="4500562" cy="3556367"/>
          </a:xfrm>
          <a:prstGeom prst="rect">
            <a:avLst/>
          </a:prstGeom>
          <a:solidFill>
            <a:srgbClr val="FFFFFF"/>
          </a:solidFill>
          <a:ln w="9525">
            <a:solidFill>
              <a:srgbClr val="000000"/>
            </a:solidFill>
            <a:miter lim="800000"/>
            <a:headEnd/>
            <a:tailEnd/>
          </a:ln>
        </p:spPr>
        <p:txBody>
          <a:bodyPr wrap="none" lIns="90559" tIns="45279" rIns="90559" bIns="45279" anchor="ctr"/>
          <a:lstStyle/>
          <a:p>
            <a:pPr defTabSz="452397">
              <a:lnSpc>
                <a:spcPct val="95000"/>
              </a:lnSpc>
              <a:buClr>
                <a:srgbClr val="FFFF00"/>
              </a:buClr>
              <a:buSzPct val="100000"/>
            </a:pPr>
            <a:endParaRPr lang="en-US" sz="2400" dirty="0">
              <a:solidFill>
                <a:schemeClr val="bg1"/>
              </a:solidFill>
              <a:latin typeface="Calibri" pitchFamily="34" charset="0"/>
              <a:ea typeface="Lucida Sans Unicode" pitchFamily="34" charset="0"/>
              <a:cs typeface="Lucida Sans Unicode" pitchFamily="34" charset="0"/>
            </a:endParaRPr>
          </a:p>
        </p:txBody>
      </p:sp>
      <p:sp>
        <p:nvSpPr>
          <p:cNvPr id="51204" name="Rectangle 2"/>
          <p:cNvSpPr>
            <a:spLocks noGrp="1" noChangeArrowheads="1"/>
          </p:cNvSpPr>
          <p:nvPr>
            <p:ph type="body"/>
          </p:nvPr>
        </p:nvSpPr>
        <p:spPr bwMode="auto">
          <a:xfrm>
            <a:off x="685800" y="4504733"/>
            <a:ext cx="5486400" cy="4346671"/>
          </a:xfrm>
          <a:noFill/>
        </p:spPr>
        <p:txBody>
          <a:bodyPr wrap="square" lIns="86475" tIns="43237" rIns="86475" bIns="43237" numCol="1" anchor="ctr" anchorCtr="0" compatLnSpc="1">
            <a:prstTxWarp prst="textNoShape">
              <a:avLst/>
            </a:prstTxWarp>
            <a:noAutofit/>
          </a:bodyPr>
          <a:lstStyle/>
          <a:p>
            <a:pPr marL="285750" lvl="0" indent="-342900" defTabSz="457200">
              <a:spcBef>
                <a:spcPts val="672"/>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1400" dirty="0"/>
          </a:p>
          <a:p>
            <a:pPr marL="0" lvl="0" indent="0" defTabSz="457200">
              <a:spcBef>
                <a:spcPts val="672"/>
              </a:spcBef>
              <a:buFont typeface="Arial" panose="020B0604020202020204"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1800" baseline="0" dirty="0"/>
          </a:p>
        </p:txBody>
      </p:sp>
    </p:spTree>
    <p:extLst>
      <p:ext uri="{BB962C8B-B14F-4D97-AF65-F5344CB8AC3E}">
        <p14:creationId xmlns:p14="http://schemas.microsoft.com/office/powerpoint/2010/main" val="547981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7"/>
          <p:cNvSpPr txBox="1">
            <a:spLocks noGrp="1" noChangeArrowheads="1"/>
          </p:cNvSpPr>
          <p:nvPr/>
        </p:nvSpPr>
        <p:spPr bwMode="auto">
          <a:xfrm>
            <a:off x="3886203" y="9009465"/>
            <a:ext cx="2970213" cy="472537"/>
          </a:xfrm>
          <a:prstGeom prst="rect">
            <a:avLst/>
          </a:prstGeom>
          <a:noFill/>
          <a:ln w="9525">
            <a:noFill/>
            <a:round/>
            <a:headEnd/>
            <a:tailEnd/>
          </a:ln>
        </p:spPr>
        <p:txBody>
          <a:bodyPr lIns="91582" tIns="45621" rIns="91582" bIns="45621" anchor="b"/>
          <a:lstStyle/>
          <a:p>
            <a:pPr marL="0" marR="0" lvl="0" indent="0" algn="r" defTabSz="431762" rtl="0" eaLnBrk="1" fontAlgn="auto" latinLnBrk="0" hangingPunct="1">
              <a:lnSpc>
                <a:spcPct val="100000"/>
              </a:lnSpc>
              <a:spcBef>
                <a:spcPts val="0"/>
              </a:spcBef>
              <a:spcAft>
                <a:spcPts val="0"/>
              </a:spcAft>
              <a:buClr>
                <a:srgbClr val="000000"/>
              </a:buClr>
              <a:buSzPct val="45000"/>
              <a:buFont typeface="Arial"/>
              <a:buNone/>
              <a:tabLst>
                <a:tab pos="682564" algn="l"/>
                <a:tab pos="1368303" algn="l"/>
                <a:tab pos="2052455" algn="l"/>
                <a:tab pos="2738194" algn="l"/>
              </a:tabLst>
              <a:defRPr/>
            </a:pPr>
            <a:fld id="{C41614F4-E495-4C52-A629-25D3AC65CCF9}" type="slidenum">
              <a:rPr kumimoji="0" lang="en-GB" sz="1200" b="0" i="0" u="none" strike="noStrike" kern="0" cap="none" spc="0" normalizeH="0" baseline="0" noProof="0">
                <a:ln>
                  <a:noFill/>
                </a:ln>
                <a:solidFill>
                  <a:srgbClr val="000000"/>
                </a:solidFill>
                <a:effectLst/>
                <a:uLnTx/>
                <a:uFillTx/>
                <a:latin typeface="Calibri" pitchFamily="34" charset="0"/>
                <a:ea typeface="Lucida Sans Unicode" pitchFamily="34" charset="0"/>
                <a:cs typeface="Lucida Sans Unicode" pitchFamily="34" charset="0"/>
                <a:sym typeface="Arial"/>
              </a:rPr>
              <a:pPr marL="0" marR="0" lvl="0" indent="0" algn="r" defTabSz="431762" rtl="0" eaLnBrk="1" fontAlgn="auto" latinLnBrk="0" hangingPunct="1">
                <a:lnSpc>
                  <a:spcPct val="100000"/>
                </a:lnSpc>
                <a:spcBef>
                  <a:spcPts val="0"/>
                </a:spcBef>
                <a:spcAft>
                  <a:spcPts val="0"/>
                </a:spcAft>
                <a:buClr>
                  <a:srgbClr val="000000"/>
                </a:buClr>
                <a:buSzPct val="45000"/>
                <a:buFont typeface="Arial"/>
                <a:buNone/>
                <a:tabLst>
                  <a:tab pos="682564" algn="l"/>
                  <a:tab pos="1368303" algn="l"/>
                  <a:tab pos="2052455" algn="l"/>
                  <a:tab pos="2738194" algn="l"/>
                </a:tabLst>
                <a:defRPr/>
              </a:pPr>
              <a:t>10</a:t>
            </a:fld>
            <a:endParaRPr kumimoji="0" lang="en-GB" sz="1200" b="0" i="0" u="none" strike="noStrike" kern="0" cap="none" spc="0" normalizeH="0" baseline="0" noProof="0" dirty="0">
              <a:ln>
                <a:noFill/>
              </a:ln>
              <a:solidFill>
                <a:srgbClr val="000000"/>
              </a:solidFill>
              <a:effectLst/>
              <a:uLnTx/>
              <a:uFillTx/>
              <a:latin typeface="Calibri" pitchFamily="34" charset="0"/>
              <a:ea typeface="Lucida Sans Unicode" pitchFamily="34" charset="0"/>
              <a:cs typeface="Lucida Sans Unicode" pitchFamily="34" charset="0"/>
              <a:sym typeface="Arial"/>
            </a:endParaRPr>
          </a:p>
        </p:txBody>
      </p:sp>
      <p:sp>
        <p:nvSpPr>
          <p:cNvPr id="51203" name="Text Box 1"/>
          <p:cNvSpPr txBox="1">
            <a:spLocks noChangeArrowheads="1"/>
          </p:cNvSpPr>
          <p:nvPr/>
        </p:nvSpPr>
        <p:spPr bwMode="auto">
          <a:xfrm>
            <a:off x="1179513" y="711275"/>
            <a:ext cx="4500562" cy="3556367"/>
          </a:xfrm>
          <a:prstGeom prst="rect">
            <a:avLst/>
          </a:prstGeom>
          <a:solidFill>
            <a:srgbClr val="FFFFFF"/>
          </a:solidFill>
          <a:ln w="9525">
            <a:solidFill>
              <a:srgbClr val="000000"/>
            </a:solidFill>
            <a:miter lim="800000"/>
            <a:headEnd/>
            <a:tailEnd/>
          </a:ln>
        </p:spPr>
        <p:txBody>
          <a:bodyPr wrap="none" lIns="90559" tIns="45279" rIns="90559" bIns="45279" anchor="ctr"/>
          <a:lstStyle/>
          <a:p>
            <a:pPr marL="0" marR="0" lvl="0" indent="0" algn="l" defTabSz="452397" rtl="0" eaLnBrk="1" fontAlgn="auto" latinLnBrk="0" hangingPunct="1">
              <a:lnSpc>
                <a:spcPct val="95000"/>
              </a:lnSpc>
              <a:spcBef>
                <a:spcPts val="0"/>
              </a:spcBef>
              <a:spcAft>
                <a:spcPts val="0"/>
              </a:spcAft>
              <a:buClr>
                <a:srgbClr val="FFFF00"/>
              </a:buClr>
              <a:buSzPct val="100000"/>
              <a:buFont typeface="Arial"/>
              <a:buNone/>
              <a:tabLst/>
              <a:defRPr/>
            </a:pPr>
            <a:endParaRPr kumimoji="0" lang="en-US" sz="2400" b="0" i="0" u="none" strike="noStrike" kern="0" cap="none" spc="0" normalizeH="0" baseline="0" noProof="0" dirty="0">
              <a:ln>
                <a:noFill/>
              </a:ln>
              <a:solidFill>
                <a:srgbClr val="FFFFFF"/>
              </a:solidFill>
              <a:effectLst/>
              <a:uLnTx/>
              <a:uFillTx/>
              <a:latin typeface="Calibri" pitchFamily="34" charset="0"/>
              <a:ea typeface="Lucida Sans Unicode" pitchFamily="34" charset="0"/>
              <a:cs typeface="Lucida Sans Unicode" pitchFamily="34" charset="0"/>
              <a:sym typeface="Arial"/>
            </a:endParaRPr>
          </a:p>
        </p:txBody>
      </p:sp>
      <p:sp>
        <p:nvSpPr>
          <p:cNvPr id="51204" name="Rectangle 2"/>
          <p:cNvSpPr>
            <a:spLocks noGrp="1" noChangeArrowheads="1"/>
          </p:cNvSpPr>
          <p:nvPr>
            <p:ph type="body"/>
          </p:nvPr>
        </p:nvSpPr>
        <p:spPr bwMode="auto">
          <a:xfrm>
            <a:off x="685800" y="4504733"/>
            <a:ext cx="5486400" cy="4346671"/>
          </a:xfrm>
          <a:noFill/>
        </p:spPr>
        <p:txBody>
          <a:bodyPr wrap="square" lIns="86475" tIns="43237" rIns="86475" bIns="43237" numCol="1" anchor="ctr" anchorCtr="0" compatLnSpc="1">
            <a:prstTxWarp prst="textNoShape">
              <a:avLst/>
            </a:prstTxWarp>
            <a:noAutofit/>
          </a:bodyPr>
          <a:lstStyle/>
          <a:p>
            <a:pPr marL="285750" lvl="0" indent="-342900" defTabSz="457200">
              <a:spcBef>
                <a:spcPts val="672"/>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1400" dirty="0"/>
          </a:p>
          <a:p>
            <a:pPr marL="0" lvl="0" indent="0" defTabSz="457200">
              <a:spcBef>
                <a:spcPts val="672"/>
              </a:spcBef>
              <a:buFont typeface="Arial" panose="020B0604020202020204"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1800" baseline="0" dirty="0"/>
          </a:p>
        </p:txBody>
      </p:sp>
    </p:spTree>
    <p:extLst>
      <p:ext uri="{BB962C8B-B14F-4D97-AF65-F5344CB8AC3E}">
        <p14:creationId xmlns:p14="http://schemas.microsoft.com/office/powerpoint/2010/main" val="3020784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8A379C9-A007-4340-8456-CE82B5DA0C5F}" type="datetimeFigureOut">
              <a:rPr lang="en-US" smtClean="0"/>
              <a:t>4/28/2020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0361FD-9744-431E-B59F-80038F5B2F24}" type="slidenum">
              <a:rPr lang="en-US" smtClean="0"/>
              <a:t>‹#›</a:t>
            </a:fld>
            <a:endParaRPr lang="en-US" dirty="0"/>
          </a:p>
        </p:txBody>
      </p:sp>
    </p:spTree>
    <p:extLst>
      <p:ext uri="{BB962C8B-B14F-4D97-AF65-F5344CB8AC3E}">
        <p14:creationId xmlns:p14="http://schemas.microsoft.com/office/powerpoint/2010/main" val="4069915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A379C9-A007-4340-8456-CE82B5DA0C5F}" type="datetimeFigureOut">
              <a:rPr lang="en-US" smtClean="0"/>
              <a:t>4/28/2020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0361FD-9744-431E-B59F-80038F5B2F24}" type="slidenum">
              <a:rPr lang="en-US" smtClean="0"/>
              <a:t>‹#›</a:t>
            </a:fld>
            <a:endParaRPr lang="en-US" dirty="0"/>
          </a:p>
        </p:txBody>
      </p:sp>
    </p:spTree>
    <p:extLst>
      <p:ext uri="{BB962C8B-B14F-4D97-AF65-F5344CB8AC3E}">
        <p14:creationId xmlns:p14="http://schemas.microsoft.com/office/powerpoint/2010/main" val="2684623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A379C9-A007-4340-8456-CE82B5DA0C5F}" type="datetimeFigureOut">
              <a:rPr lang="en-US" smtClean="0"/>
              <a:t>4/28/2020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0361FD-9744-431E-B59F-80038F5B2F24}" type="slidenum">
              <a:rPr lang="en-US" smtClean="0"/>
              <a:t>‹#›</a:t>
            </a:fld>
            <a:endParaRPr lang="en-US" dirty="0"/>
          </a:p>
        </p:txBody>
      </p:sp>
    </p:spTree>
    <p:extLst>
      <p:ext uri="{BB962C8B-B14F-4D97-AF65-F5344CB8AC3E}">
        <p14:creationId xmlns:p14="http://schemas.microsoft.com/office/powerpoint/2010/main" val="2525762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9"/>
        <p:cNvGrpSpPr/>
        <p:nvPr/>
      </p:nvGrpSpPr>
      <p:grpSpPr>
        <a:xfrm>
          <a:off x="0" y="0"/>
          <a:ext cx="0" cy="0"/>
          <a:chOff x="0" y="0"/>
          <a:chExt cx="0" cy="0"/>
        </a:xfrm>
      </p:grpSpPr>
      <p:pic>
        <p:nvPicPr>
          <p:cNvPr id="20" name="Google Shape;20;p2"/>
          <p:cNvPicPr preferRelativeResize="0"/>
          <p:nvPr/>
        </p:nvPicPr>
        <p:blipFill rotWithShape="1">
          <a:blip r:embed="rId2">
            <a:alphaModFix/>
          </a:blip>
          <a:srcRect l="16475" t="16924" r="8215" b="9534"/>
          <a:stretch/>
        </p:blipFill>
        <p:spPr>
          <a:xfrm>
            <a:off x="0" y="-493010"/>
            <a:ext cx="9144000" cy="6697173"/>
          </a:xfrm>
          <a:prstGeom prst="rect">
            <a:avLst/>
          </a:prstGeom>
          <a:noFill/>
          <a:ln>
            <a:noFill/>
          </a:ln>
        </p:spPr>
      </p:pic>
      <p:sp>
        <p:nvSpPr>
          <p:cNvPr id="21" name="Google Shape;21;p2"/>
          <p:cNvSpPr/>
          <p:nvPr/>
        </p:nvSpPr>
        <p:spPr>
          <a:xfrm>
            <a:off x="492414" y="5"/>
            <a:ext cx="145473" cy="3918041"/>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 name="Google Shape;22;p2"/>
          <p:cNvSpPr txBox="1">
            <a:spLocks noGrp="1"/>
          </p:cNvSpPr>
          <p:nvPr>
            <p:ph type="body" idx="1"/>
          </p:nvPr>
        </p:nvSpPr>
        <p:spPr>
          <a:xfrm>
            <a:off x="813049" y="311333"/>
            <a:ext cx="8005953" cy="2107672"/>
          </a:xfrm>
          <a:prstGeom prst="rect">
            <a:avLst/>
          </a:prstGeom>
          <a:noFill/>
          <a:ln>
            <a:noFill/>
          </a:ln>
        </p:spPr>
        <p:txBody>
          <a:bodyPr spcFirstLastPara="1" wrap="square" lIns="91425" tIns="45700" rIns="91425" bIns="45700" anchor="t" anchorCtr="0"/>
          <a:lstStyle>
            <a:lvl1pPr marL="457200" lvl="0" indent="-228600" algn="l">
              <a:lnSpc>
                <a:spcPct val="100000"/>
              </a:lnSpc>
              <a:spcBef>
                <a:spcPts val="1200"/>
              </a:spcBef>
              <a:spcAft>
                <a:spcPts val="0"/>
              </a:spcAft>
              <a:buClr>
                <a:schemeClr val="lt1"/>
              </a:buClr>
              <a:buSzPts val="6000"/>
              <a:buFont typeface="Arial"/>
              <a:buNone/>
              <a:defRPr sz="6000" b="1" i="0">
                <a:solidFill>
                  <a:schemeClr val="lt1"/>
                </a:solidFill>
                <a:latin typeface="Arial"/>
                <a:ea typeface="Arial"/>
                <a:cs typeface="Arial"/>
                <a:sym typeface="Aria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2"/>
          <p:cNvSpPr txBox="1">
            <a:spLocks noGrp="1"/>
          </p:cNvSpPr>
          <p:nvPr>
            <p:ph type="body" idx="2"/>
          </p:nvPr>
        </p:nvSpPr>
        <p:spPr>
          <a:xfrm>
            <a:off x="9451975" y="1820863"/>
            <a:ext cx="914400" cy="914400"/>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2"/>
          <p:cNvSpPr txBox="1">
            <a:spLocks noGrp="1"/>
          </p:cNvSpPr>
          <p:nvPr>
            <p:ph type="body" idx="3"/>
          </p:nvPr>
        </p:nvSpPr>
        <p:spPr>
          <a:xfrm>
            <a:off x="1676400" y="4151313"/>
            <a:ext cx="914400" cy="914400"/>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325207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userDrawn="1">
  <p:cSld name="1_Title and Content">
    <p:spTree>
      <p:nvGrpSpPr>
        <p:cNvPr id="1" name="Shape 27"/>
        <p:cNvGrpSpPr/>
        <p:nvPr/>
      </p:nvGrpSpPr>
      <p:grpSpPr>
        <a:xfrm>
          <a:off x="0" y="0"/>
          <a:ext cx="0" cy="0"/>
          <a:chOff x="0" y="0"/>
          <a:chExt cx="0" cy="0"/>
        </a:xfrm>
      </p:grpSpPr>
      <p:sp>
        <p:nvSpPr>
          <p:cNvPr id="29" name="Google Shape;29;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 name="Google Shape;31;p4"/>
          <p:cNvSpPr txBox="1">
            <a:spLocks noGrp="1"/>
          </p:cNvSpPr>
          <p:nvPr>
            <p:ph type="ftr" idx="11"/>
          </p:nvPr>
        </p:nvSpPr>
        <p:spPr>
          <a:xfrm>
            <a:off x="3523211" y="6247592"/>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r>
              <a:rPr lang="en-US"/>
              <a:t>www.winrock.org</a:t>
            </a:r>
            <a:endParaRPr dirty="0"/>
          </a:p>
        </p:txBody>
      </p:sp>
      <p:sp>
        <p:nvSpPr>
          <p:cNvPr id="32" name="Google Shape;32;p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fld id="{1CC860AD-EBCA-4B2E-B720-1E3C5A16E4CA}" type="slidenum">
              <a:rPr lang="en-US" smtClean="0"/>
              <a:pPr/>
              <a:t>‹#›</a:t>
            </a:fld>
            <a:endParaRPr lang="en-US" dirty="0"/>
          </a:p>
        </p:txBody>
      </p:sp>
      <p:pic>
        <p:nvPicPr>
          <p:cNvPr id="3" name="Picture 2">
            <a:extLst>
              <a:ext uri="{FF2B5EF4-FFF2-40B4-BE49-F238E27FC236}">
                <a16:creationId xmlns:a16="http://schemas.microsoft.com/office/drawing/2014/main" id="{98F9A4B2-0459-4513-A734-EE05BD57F9A7}"/>
              </a:ext>
            </a:extLst>
          </p:cNvPr>
          <p:cNvPicPr>
            <a:picLocks noChangeAspect="1"/>
          </p:cNvPicPr>
          <p:nvPr userDrawn="1"/>
        </p:nvPicPr>
        <p:blipFill>
          <a:blip r:embed="rId2"/>
          <a:stretch>
            <a:fillRect/>
          </a:stretch>
        </p:blipFill>
        <p:spPr>
          <a:xfrm>
            <a:off x="382384" y="6195247"/>
            <a:ext cx="1429789" cy="576205"/>
          </a:xfrm>
          <a:prstGeom prst="rect">
            <a:avLst/>
          </a:prstGeom>
        </p:spPr>
      </p:pic>
    </p:spTree>
    <p:extLst>
      <p:ext uri="{BB962C8B-B14F-4D97-AF65-F5344CB8AC3E}">
        <p14:creationId xmlns:p14="http://schemas.microsoft.com/office/powerpoint/2010/main" val="22998643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1536F-3CAF-4275-BE38-5AE98F9C5133}"/>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34356AA-BBC0-45EC-A856-F751EF806E6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4040616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F2642-F254-4192-A8E1-6B5341A7581C}"/>
              </a:ext>
            </a:extLst>
          </p:cNvPr>
          <p:cNvSpPr>
            <a:spLocks noGrp="1"/>
          </p:cNvSpPr>
          <p:nvPr>
            <p:ph type="title"/>
          </p:nvPr>
        </p:nvSpPr>
        <p:spPr>
          <a:xfrm>
            <a:off x="1571348" y="136524"/>
            <a:ext cx="6944002" cy="964307"/>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FE1CE12-1EE3-4DF6-81D0-CA322155B8FF}"/>
              </a:ext>
            </a:extLst>
          </p:cNvPr>
          <p:cNvSpPr>
            <a:spLocks noGrp="1"/>
          </p:cNvSpPr>
          <p:nvPr>
            <p:ph idx="1"/>
          </p:nvPr>
        </p:nvSpPr>
        <p:spPr>
          <a:xfrm>
            <a:off x="628650" y="1322773"/>
            <a:ext cx="7886700" cy="48541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3278552"/>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663F3-F82C-459C-BC17-4AA9B4DD482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E5D374C5-2B56-4715-A2F0-A43C635D959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0285808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94A1B-7991-4C70-8CA4-7D5EE97A7C44}"/>
              </a:ext>
            </a:extLst>
          </p:cNvPr>
          <p:cNvSpPr>
            <a:spLocks noGrp="1"/>
          </p:cNvSpPr>
          <p:nvPr>
            <p:ph type="title"/>
          </p:nvPr>
        </p:nvSpPr>
        <p:spPr>
          <a:xfrm>
            <a:off x="1571348" y="365126"/>
            <a:ext cx="6944002" cy="842237"/>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D990E832-3B75-47CF-888D-04F7E4A8CE9E}"/>
              </a:ext>
            </a:extLst>
          </p:cNvPr>
          <p:cNvSpPr>
            <a:spLocks noGrp="1"/>
          </p:cNvSpPr>
          <p:nvPr>
            <p:ph sz="half" idx="1"/>
          </p:nvPr>
        </p:nvSpPr>
        <p:spPr>
          <a:xfrm>
            <a:off x="628650" y="1367161"/>
            <a:ext cx="3886200" cy="4818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32D760-E533-4445-A27F-16C8DA5B60C2}"/>
              </a:ext>
            </a:extLst>
          </p:cNvPr>
          <p:cNvSpPr>
            <a:spLocks noGrp="1"/>
          </p:cNvSpPr>
          <p:nvPr>
            <p:ph sz="half" idx="2"/>
          </p:nvPr>
        </p:nvSpPr>
        <p:spPr>
          <a:xfrm>
            <a:off x="4629150" y="1367161"/>
            <a:ext cx="3886200" cy="4818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0994701"/>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4EDBE-59BA-43BE-97F1-7905E42DB290}"/>
              </a:ext>
            </a:extLst>
          </p:cNvPr>
          <p:cNvSpPr>
            <a:spLocks noGrp="1"/>
          </p:cNvSpPr>
          <p:nvPr>
            <p:ph type="title"/>
          </p:nvPr>
        </p:nvSpPr>
        <p:spPr>
          <a:xfrm>
            <a:off x="1544715" y="365126"/>
            <a:ext cx="6971826" cy="726827"/>
          </a:xfrm>
        </p:spPr>
        <p:txBody>
          <a:bodyPr/>
          <a:lstStyle/>
          <a:p>
            <a:r>
              <a:rPr lang="en-US"/>
              <a:t>Click to edit Master title style</a:t>
            </a:r>
          </a:p>
        </p:txBody>
      </p:sp>
      <p:sp>
        <p:nvSpPr>
          <p:cNvPr id="3" name="Text Placeholder 2">
            <a:extLst>
              <a:ext uri="{FF2B5EF4-FFF2-40B4-BE49-F238E27FC236}">
                <a16:creationId xmlns:a16="http://schemas.microsoft.com/office/drawing/2014/main" id="{E6D3FAB6-6868-4C3B-B7A2-B8A92EF19AD4}"/>
              </a:ext>
            </a:extLst>
          </p:cNvPr>
          <p:cNvSpPr>
            <a:spLocks noGrp="1"/>
          </p:cNvSpPr>
          <p:nvPr>
            <p:ph type="body" idx="1"/>
          </p:nvPr>
        </p:nvSpPr>
        <p:spPr>
          <a:xfrm>
            <a:off x="629842" y="1228396"/>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8420489-BD40-4E55-999B-51DE64ED24AF}"/>
              </a:ext>
            </a:extLst>
          </p:cNvPr>
          <p:cNvSpPr>
            <a:spLocks noGrp="1"/>
          </p:cNvSpPr>
          <p:nvPr>
            <p:ph sz="half" idx="2"/>
          </p:nvPr>
        </p:nvSpPr>
        <p:spPr>
          <a:xfrm>
            <a:off x="629842" y="2052307"/>
            <a:ext cx="3868340" cy="41176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0717ED3-9BCA-4AB9-A00C-08E6C7B022D5}"/>
              </a:ext>
            </a:extLst>
          </p:cNvPr>
          <p:cNvSpPr>
            <a:spLocks noGrp="1"/>
          </p:cNvSpPr>
          <p:nvPr>
            <p:ph type="body" sz="quarter" idx="3"/>
          </p:nvPr>
        </p:nvSpPr>
        <p:spPr>
          <a:xfrm>
            <a:off x="4629150" y="1228396"/>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93E393F-CEC8-4D37-BB8E-968D39EE9F8C}"/>
              </a:ext>
            </a:extLst>
          </p:cNvPr>
          <p:cNvSpPr>
            <a:spLocks noGrp="1"/>
          </p:cNvSpPr>
          <p:nvPr>
            <p:ph sz="quarter" idx="4"/>
          </p:nvPr>
        </p:nvSpPr>
        <p:spPr>
          <a:xfrm>
            <a:off x="4629150" y="2052307"/>
            <a:ext cx="3887391" cy="41176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14985668"/>
      </p:ext>
    </p:extLst>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3D8FC-22F3-42BB-B5F3-137700D474E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53664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A379C9-A007-4340-8456-CE82B5DA0C5F}" type="datetimeFigureOut">
              <a:rPr lang="en-US" smtClean="0"/>
              <a:t>4/28/2020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0361FD-9744-431E-B59F-80038F5B2F24}" type="slidenum">
              <a:rPr lang="en-US" smtClean="0"/>
              <a:t>‹#›</a:t>
            </a:fld>
            <a:endParaRPr lang="en-US" dirty="0"/>
          </a:p>
        </p:txBody>
      </p:sp>
    </p:spTree>
    <p:extLst>
      <p:ext uri="{BB962C8B-B14F-4D97-AF65-F5344CB8AC3E}">
        <p14:creationId xmlns:p14="http://schemas.microsoft.com/office/powerpoint/2010/main" val="36159140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35487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98860-EB67-4DE9-89A3-A263FED298C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D2B098AC-DA6F-4D00-BFD7-F4B570B9338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41233B-30A0-495E-B9BE-C1C09B8ED2E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3041390729"/>
      </p:ext>
    </p:extLst>
  </p:cSld>
  <p:clrMapOvr>
    <a:masterClrMapping/>
  </p:clrMapOvr>
  <p:hf hdr="0"/>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DCAFA-9F61-4055-8092-D0681415295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5EF0C39-5DA7-4067-A79B-8DAEB9D99CB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06A73C7B-F99B-4040-8178-9FE5267315F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12181442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C3C5A-6A0A-4085-A18C-AA9849A681C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31149A-B81E-4558-99C8-952B5C8DB8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3364270"/>
      </p:ext>
    </p:extLst>
  </p:cSld>
  <p:clrMapOvr>
    <a:masterClrMapping/>
  </p:clrMapOvr>
  <p:hf hdr="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F5844C-54B8-472A-83D7-B5130F1DB539}"/>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221F93-F1AB-4333-ACC8-9D7A16709EA8}"/>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9533287"/>
      </p:ext>
    </p:extLst>
  </p:cSld>
  <p:clrMapOvr>
    <a:masterClrMapping/>
  </p:clrMapOvr>
  <p:hf hdr="0"/>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9"/>
        <p:cNvGrpSpPr/>
        <p:nvPr/>
      </p:nvGrpSpPr>
      <p:grpSpPr>
        <a:xfrm>
          <a:off x="0" y="0"/>
          <a:ext cx="0" cy="0"/>
          <a:chOff x="0" y="0"/>
          <a:chExt cx="0" cy="0"/>
        </a:xfrm>
      </p:grpSpPr>
      <p:pic>
        <p:nvPicPr>
          <p:cNvPr id="20" name="Google Shape;20;p2"/>
          <p:cNvPicPr preferRelativeResize="0"/>
          <p:nvPr/>
        </p:nvPicPr>
        <p:blipFill rotWithShape="1">
          <a:blip r:embed="rId2">
            <a:alphaModFix/>
          </a:blip>
          <a:srcRect l="16475" t="16924" r="8215" b="9534"/>
          <a:stretch/>
        </p:blipFill>
        <p:spPr>
          <a:xfrm>
            <a:off x="0" y="-493010"/>
            <a:ext cx="9144000" cy="6697173"/>
          </a:xfrm>
          <a:prstGeom prst="rect">
            <a:avLst/>
          </a:prstGeom>
          <a:noFill/>
          <a:ln>
            <a:noFill/>
          </a:ln>
        </p:spPr>
      </p:pic>
      <p:sp>
        <p:nvSpPr>
          <p:cNvPr id="21" name="Google Shape;21;p2"/>
          <p:cNvSpPr/>
          <p:nvPr/>
        </p:nvSpPr>
        <p:spPr>
          <a:xfrm>
            <a:off x="492414" y="5"/>
            <a:ext cx="145473" cy="3918041"/>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 name="Google Shape;22;p2"/>
          <p:cNvSpPr txBox="1">
            <a:spLocks noGrp="1"/>
          </p:cNvSpPr>
          <p:nvPr>
            <p:ph type="body" idx="1"/>
          </p:nvPr>
        </p:nvSpPr>
        <p:spPr>
          <a:xfrm>
            <a:off x="813049" y="311333"/>
            <a:ext cx="8005953" cy="2107672"/>
          </a:xfrm>
          <a:prstGeom prst="rect">
            <a:avLst/>
          </a:prstGeom>
          <a:noFill/>
          <a:ln>
            <a:noFill/>
          </a:ln>
        </p:spPr>
        <p:txBody>
          <a:bodyPr spcFirstLastPara="1" wrap="square" lIns="91425" tIns="45700" rIns="91425" bIns="45700" anchor="t" anchorCtr="0"/>
          <a:lstStyle>
            <a:lvl1pPr marL="457200" lvl="0" indent="-228600" algn="l">
              <a:lnSpc>
                <a:spcPct val="100000"/>
              </a:lnSpc>
              <a:spcBef>
                <a:spcPts val="1200"/>
              </a:spcBef>
              <a:spcAft>
                <a:spcPts val="0"/>
              </a:spcAft>
              <a:buClr>
                <a:schemeClr val="lt1"/>
              </a:buClr>
              <a:buSzPts val="6000"/>
              <a:buFont typeface="Arial"/>
              <a:buNone/>
              <a:defRPr sz="6000" b="1" i="0">
                <a:solidFill>
                  <a:schemeClr val="lt1"/>
                </a:solidFill>
                <a:latin typeface="Arial"/>
                <a:ea typeface="Arial"/>
                <a:cs typeface="Arial"/>
                <a:sym typeface="Aria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2"/>
          <p:cNvSpPr txBox="1">
            <a:spLocks noGrp="1"/>
          </p:cNvSpPr>
          <p:nvPr>
            <p:ph type="body" idx="2"/>
          </p:nvPr>
        </p:nvSpPr>
        <p:spPr>
          <a:xfrm>
            <a:off x="9451975" y="1820863"/>
            <a:ext cx="914400" cy="914400"/>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2"/>
          <p:cNvSpPr txBox="1">
            <a:spLocks noGrp="1"/>
          </p:cNvSpPr>
          <p:nvPr>
            <p:ph type="body" idx="3"/>
          </p:nvPr>
        </p:nvSpPr>
        <p:spPr>
          <a:xfrm>
            <a:off x="1676400" y="4151313"/>
            <a:ext cx="914400" cy="914400"/>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5378373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
        <p:cNvGrpSpPr/>
        <p:nvPr/>
      </p:nvGrpSpPr>
      <p:grpSpPr>
        <a:xfrm>
          <a:off x="0" y="0"/>
          <a:ext cx="0" cy="0"/>
          <a:chOff x="0" y="0"/>
          <a:chExt cx="0" cy="0"/>
        </a:xfrm>
      </p:grpSpPr>
      <p:sp>
        <p:nvSpPr>
          <p:cNvPr id="26" name="Google Shape;26;p3"/>
          <p:cNvSpPr txBox="1">
            <a:spLocks noGrp="1"/>
          </p:cNvSpPr>
          <p:nvPr>
            <p:ph type="ftr" idx="11"/>
          </p:nvPr>
        </p:nvSpPr>
        <p:spPr>
          <a:xfrm>
            <a:off x="3390207" y="6211973"/>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r>
              <a:rPr lang="en-US" dirty="0"/>
              <a:t>www.winrock.org</a:t>
            </a:r>
            <a:endParaRPr dirty="0"/>
          </a:p>
        </p:txBody>
      </p:sp>
      <p:pic>
        <p:nvPicPr>
          <p:cNvPr id="3" name="Picture 2">
            <a:extLst>
              <a:ext uri="{FF2B5EF4-FFF2-40B4-BE49-F238E27FC236}">
                <a16:creationId xmlns:a16="http://schemas.microsoft.com/office/drawing/2014/main" id="{8EE38224-5350-4606-974D-C5C65FBF4594}"/>
              </a:ext>
            </a:extLst>
          </p:cNvPr>
          <p:cNvPicPr>
            <a:picLocks noChangeAspect="1"/>
          </p:cNvPicPr>
          <p:nvPr userDrawn="1"/>
        </p:nvPicPr>
        <p:blipFill rotWithShape="1">
          <a:blip r:embed="rId2"/>
          <a:srcRect t="10983" b="12085"/>
          <a:stretch/>
        </p:blipFill>
        <p:spPr>
          <a:xfrm>
            <a:off x="473827" y="6211973"/>
            <a:ext cx="1536902" cy="476250"/>
          </a:xfrm>
          <a:prstGeom prst="rect">
            <a:avLst/>
          </a:prstGeom>
        </p:spPr>
      </p:pic>
      <p:sp>
        <p:nvSpPr>
          <p:cNvPr id="4" name="Google Shape;32;p4">
            <a:extLst>
              <a:ext uri="{FF2B5EF4-FFF2-40B4-BE49-F238E27FC236}">
                <a16:creationId xmlns:a16="http://schemas.microsoft.com/office/drawing/2014/main" id="{1BCEF92D-77DF-4C96-9DB2-4A42EF03A56F}"/>
              </a:ext>
            </a:extLst>
          </p:cNvPr>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fld id="{1CC860AD-EBCA-4B2E-B720-1E3C5A16E4CA}" type="slidenum">
              <a:rPr lang="en-US" smtClean="0"/>
              <a:pPr/>
              <a:t>‹#›</a:t>
            </a:fld>
            <a:endParaRPr lang="en-US" dirty="0"/>
          </a:p>
        </p:txBody>
      </p:sp>
    </p:spTree>
    <p:extLst>
      <p:ext uri="{BB962C8B-B14F-4D97-AF65-F5344CB8AC3E}">
        <p14:creationId xmlns:p14="http://schemas.microsoft.com/office/powerpoint/2010/main" val="3200203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userDrawn="1">
  <p:cSld name="Title and Content">
    <p:spTree>
      <p:nvGrpSpPr>
        <p:cNvPr id="1" name="Shape 27"/>
        <p:cNvGrpSpPr/>
        <p:nvPr/>
      </p:nvGrpSpPr>
      <p:grpSpPr>
        <a:xfrm>
          <a:off x="0" y="0"/>
          <a:ext cx="0" cy="0"/>
          <a:chOff x="0" y="0"/>
          <a:chExt cx="0" cy="0"/>
        </a:xfrm>
      </p:grpSpPr>
      <p:sp>
        <p:nvSpPr>
          <p:cNvPr id="29" name="Google Shape;29;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 name="Google Shape;31;p4"/>
          <p:cNvSpPr txBox="1">
            <a:spLocks noGrp="1"/>
          </p:cNvSpPr>
          <p:nvPr>
            <p:ph type="ftr" idx="11"/>
          </p:nvPr>
        </p:nvSpPr>
        <p:spPr>
          <a:xfrm>
            <a:off x="3523211" y="6247592"/>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r>
              <a:rPr lang="en-US"/>
              <a:t>www.winrock.org</a:t>
            </a:r>
            <a:endParaRPr dirty="0"/>
          </a:p>
        </p:txBody>
      </p:sp>
      <p:sp>
        <p:nvSpPr>
          <p:cNvPr id="32" name="Google Shape;32;p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fld id="{1CC860AD-EBCA-4B2E-B720-1E3C5A16E4CA}" type="slidenum">
              <a:rPr lang="en-US" smtClean="0"/>
              <a:pPr/>
              <a:t>‹#›</a:t>
            </a:fld>
            <a:endParaRPr lang="en-US" dirty="0"/>
          </a:p>
        </p:txBody>
      </p:sp>
      <p:pic>
        <p:nvPicPr>
          <p:cNvPr id="3" name="Picture 2">
            <a:extLst>
              <a:ext uri="{FF2B5EF4-FFF2-40B4-BE49-F238E27FC236}">
                <a16:creationId xmlns:a16="http://schemas.microsoft.com/office/drawing/2014/main" id="{98F9A4B2-0459-4513-A734-EE05BD57F9A7}"/>
              </a:ext>
            </a:extLst>
          </p:cNvPr>
          <p:cNvPicPr>
            <a:picLocks noChangeAspect="1"/>
          </p:cNvPicPr>
          <p:nvPr userDrawn="1"/>
        </p:nvPicPr>
        <p:blipFill>
          <a:blip r:embed="rId2"/>
          <a:stretch>
            <a:fillRect/>
          </a:stretch>
        </p:blipFill>
        <p:spPr>
          <a:xfrm>
            <a:off x="382384" y="6195247"/>
            <a:ext cx="1429789" cy="576205"/>
          </a:xfrm>
          <a:prstGeom prst="rect">
            <a:avLst/>
          </a:prstGeom>
        </p:spPr>
      </p:pic>
    </p:spTree>
    <p:extLst>
      <p:ext uri="{BB962C8B-B14F-4D97-AF65-F5344CB8AC3E}">
        <p14:creationId xmlns:p14="http://schemas.microsoft.com/office/powerpoint/2010/main" val="4460929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40"/>
        <p:cNvGrpSpPr/>
        <p:nvPr/>
      </p:nvGrpSpPr>
      <p:grpSpPr>
        <a:xfrm>
          <a:off x="0" y="0"/>
          <a:ext cx="0" cy="0"/>
          <a:chOff x="0" y="0"/>
          <a:chExt cx="0" cy="0"/>
        </a:xfrm>
      </p:grpSpPr>
      <p:pic>
        <p:nvPicPr>
          <p:cNvPr id="41" name="Google Shape;41;p6" descr="Blue Horizontal - No Tag Line"/>
          <p:cNvPicPr preferRelativeResize="0"/>
          <p:nvPr/>
        </p:nvPicPr>
        <p:blipFill rotWithShape="1">
          <a:blip r:embed="rId2">
            <a:alphaModFix/>
          </a:blip>
          <a:srcRect/>
          <a:stretch/>
        </p:blipFill>
        <p:spPr>
          <a:xfrm>
            <a:off x="6781800" y="6248400"/>
            <a:ext cx="1905000" cy="406400"/>
          </a:xfrm>
          <a:prstGeom prst="rect">
            <a:avLst/>
          </a:prstGeom>
          <a:noFill/>
          <a:ln>
            <a:noFill/>
          </a:ln>
        </p:spPr>
      </p:pic>
      <p:cxnSp>
        <p:nvCxnSpPr>
          <p:cNvPr id="42" name="Google Shape;42;p6"/>
          <p:cNvCxnSpPr/>
          <p:nvPr/>
        </p:nvCxnSpPr>
        <p:spPr>
          <a:xfrm>
            <a:off x="457200" y="6172200"/>
            <a:ext cx="8229600" cy="0"/>
          </a:xfrm>
          <a:prstGeom prst="straightConnector1">
            <a:avLst/>
          </a:prstGeom>
          <a:noFill/>
          <a:ln w="9525" cap="flat" cmpd="sng">
            <a:solidFill>
              <a:srgbClr val="00599C"/>
            </a:solidFill>
            <a:prstDash val="solid"/>
            <a:round/>
            <a:headEnd type="none" w="sm" len="sm"/>
            <a:tailEnd type="none" w="sm" len="sm"/>
          </a:ln>
        </p:spPr>
      </p:cxnSp>
      <p:sp>
        <p:nvSpPr>
          <p:cNvPr id="43" name="Google Shape;43;p6"/>
          <p:cNvSpPr txBox="1"/>
          <p:nvPr/>
        </p:nvSpPr>
        <p:spPr>
          <a:xfrm>
            <a:off x="3810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www.winrock.org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4" name="Google Shape;44;p6"/>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5" name="Google Shape;45;p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lvl="0" algn="ctr">
              <a:lnSpc>
                <a:spcPct val="100000"/>
              </a:lnSpc>
              <a:spcBef>
                <a:spcPts val="640"/>
              </a:spcBef>
              <a:spcAft>
                <a:spcPts val="0"/>
              </a:spcAft>
              <a:buClr>
                <a:schemeClr val="dk1"/>
              </a:buClr>
              <a:buSzPts val="3200"/>
              <a:buFont typeface="Arial"/>
              <a:buNone/>
              <a:defRPr/>
            </a:lvl1pPr>
            <a:lvl2pPr lvl="1" algn="l">
              <a:lnSpc>
                <a:spcPct val="100000"/>
              </a:lnSpc>
              <a:spcBef>
                <a:spcPts val="360"/>
              </a:spcBef>
              <a:spcAft>
                <a:spcPts val="0"/>
              </a:spcAft>
              <a:buClr>
                <a:schemeClr val="dk1"/>
              </a:buClr>
              <a:buSzPts val="1800"/>
              <a:buChar char="–"/>
              <a:defRPr/>
            </a:lvl2pPr>
            <a:lvl3pPr lvl="2" algn="l">
              <a:lnSpc>
                <a:spcPct val="100000"/>
              </a:lnSpc>
              <a:spcBef>
                <a:spcPts val="360"/>
              </a:spcBef>
              <a:spcAft>
                <a:spcPts val="0"/>
              </a:spcAft>
              <a:buClr>
                <a:schemeClr val="dk1"/>
              </a:buClr>
              <a:buSzPts val="1800"/>
              <a:buChar char="•"/>
              <a:defRPr/>
            </a:lvl3pPr>
            <a:lvl4pPr lvl="3" algn="l">
              <a:lnSpc>
                <a:spcPct val="100000"/>
              </a:lnSpc>
              <a:spcBef>
                <a:spcPts val="360"/>
              </a:spcBef>
              <a:spcAft>
                <a:spcPts val="0"/>
              </a:spcAft>
              <a:buClr>
                <a:schemeClr val="dk1"/>
              </a:buClr>
              <a:buSzPts val="1800"/>
              <a:buChar char="–"/>
              <a:defRPr/>
            </a:lvl4pPr>
            <a:lvl5pPr lvl="4" algn="l">
              <a:lnSpc>
                <a:spcPct val="100000"/>
              </a:lnSpc>
              <a:spcBef>
                <a:spcPts val="360"/>
              </a:spcBef>
              <a:spcAft>
                <a:spcPts val="0"/>
              </a:spcAft>
              <a:buClr>
                <a:schemeClr val="dk1"/>
              </a:buClr>
              <a:buSzPts val="1800"/>
              <a:buChar char="»"/>
              <a:defRPr/>
            </a:lvl5pPr>
            <a:lvl6pPr lvl="5" algn="l">
              <a:lnSpc>
                <a:spcPct val="100000"/>
              </a:lnSpc>
              <a:spcBef>
                <a:spcPts val="360"/>
              </a:spcBef>
              <a:spcAft>
                <a:spcPts val="0"/>
              </a:spcAft>
              <a:buClr>
                <a:schemeClr val="dk1"/>
              </a:buClr>
              <a:buSzPts val="1800"/>
              <a:buChar char="»"/>
              <a:defRPr/>
            </a:lvl6pPr>
            <a:lvl7pPr lvl="6" algn="l">
              <a:lnSpc>
                <a:spcPct val="100000"/>
              </a:lnSpc>
              <a:spcBef>
                <a:spcPts val="360"/>
              </a:spcBef>
              <a:spcAft>
                <a:spcPts val="0"/>
              </a:spcAft>
              <a:buClr>
                <a:schemeClr val="dk1"/>
              </a:buClr>
              <a:buSzPts val="1800"/>
              <a:buChar char="»"/>
              <a:defRPr/>
            </a:lvl7pPr>
            <a:lvl8pPr lvl="7" algn="l">
              <a:lnSpc>
                <a:spcPct val="100000"/>
              </a:lnSpc>
              <a:spcBef>
                <a:spcPts val="360"/>
              </a:spcBef>
              <a:spcAft>
                <a:spcPts val="0"/>
              </a:spcAft>
              <a:buClr>
                <a:schemeClr val="dk1"/>
              </a:buClr>
              <a:buSzPts val="1800"/>
              <a:buChar char="»"/>
              <a:defRPr/>
            </a:lvl8pPr>
            <a:lvl9pPr lvl="8" algn="l">
              <a:lnSpc>
                <a:spcPct val="100000"/>
              </a:lnSpc>
              <a:spcBef>
                <a:spcPts val="360"/>
              </a:spcBef>
              <a:spcAft>
                <a:spcPts val="0"/>
              </a:spcAft>
              <a:buClr>
                <a:schemeClr val="dk1"/>
              </a:buClr>
              <a:buSzPts val="1800"/>
              <a:buChar char="»"/>
              <a:defRPr/>
            </a:lvl9pPr>
          </a:lstStyle>
          <a:p>
            <a:endParaRPr/>
          </a:p>
        </p:txBody>
      </p:sp>
      <p:sp>
        <p:nvSpPr>
          <p:cNvPr id="46" name="Google Shape;46;p6"/>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r>
              <a:rPr lang="en-US"/>
              <a:t>www.winrock.org</a:t>
            </a:r>
            <a:endParaRPr/>
          </a:p>
        </p:txBody>
      </p:sp>
    </p:spTree>
    <p:extLst>
      <p:ext uri="{BB962C8B-B14F-4D97-AF65-F5344CB8AC3E}">
        <p14:creationId xmlns:p14="http://schemas.microsoft.com/office/powerpoint/2010/main" val="5407901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7"/>
        <p:cNvGrpSpPr/>
        <p:nvPr/>
      </p:nvGrpSpPr>
      <p:grpSpPr>
        <a:xfrm>
          <a:off x="0" y="0"/>
          <a:ext cx="0" cy="0"/>
          <a:chOff x="0" y="0"/>
          <a:chExt cx="0" cy="0"/>
        </a:xfrm>
      </p:grpSpPr>
      <p:sp>
        <p:nvSpPr>
          <p:cNvPr id="48" name="Google Shape;48;p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9" name="Google Shape;49;p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lvl="0" indent="-228600" algn="l">
              <a:lnSpc>
                <a:spcPct val="100000"/>
              </a:lnSpc>
              <a:spcBef>
                <a:spcPts val="400"/>
              </a:spcBef>
              <a:spcAft>
                <a:spcPts val="0"/>
              </a:spcAft>
              <a:buClr>
                <a:schemeClr val="dk1"/>
              </a:buClr>
              <a:buSzPts val="2000"/>
              <a:buFont typeface="Arial"/>
              <a:buNone/>
              <a:defRPr sz="2000"/>
            </a:lvl1pPr>
            <a:lvl2pPr marL="914400" lvl="1" indent="-228600" algn="l">
              <a:lnSpc>
                <a:spcPct val="100000"/>
              </a:lnSpc>
              <a:spcBef>
                <a:spcPts val="360"/>
              </a:spcBef>
              <a:spcAft>
                <a:spcPts val="0"/>
              </a:spcAft>
              <a:buClr>
                <a:schemeClr val="dk1"/>
              </a:buClr>
              <a:buSzPts val="1800"/>
              <a:buFont typeface="Arial"/>
              <a:buNone/>
              <a:defRPr sz="1800"/>
            </a:lvl2pPr>
            <a:lvl3pPr marL="1371600" lvl="2" indent="-228600" algn="l">
              <a:lnSpc>
                <a:spcPct val="100000"/>
              </a:lnSpc>
              <a:spcBef>
                <a:spcPts val="320"/>
              </a:spcBef>
              <a:spcAft>
                <a:spcPts val="0"/>
              </a:spcAft>
              <a:buClr>
                <a:schemeClr val="dk1"/>
              </a:buClr>
              <a:buSzPts val="1600"/>
              <a:buFont typeface="Arial"/>
              <a:buNone/>
              <a:defRPr sz="1600"/>
            </a:lvl3pPr>
            <a:lvl4pPr marL="1828800" lvl="3" indent="-228600" algn="l">
              <a:lnSpc>
                <a:spcPct val="100000"/>
              </a:lnSpc>
              <a:spcBef>
                <a:spcPts val="280"/>
              </a:spcBef>
              <a:spcAft>
                <a:spcPts val="0"/>
              </a:spcAft>
              <a:buClr>
                <a:schemeClr val="dk1"/>
              </a:buClr>
              <a:buSzPts val="1400"/>
              <a:buFont typeface="Arial"/>
              <a:buNone/>
              <a:defRPr sz="1400"/>
            </a:lvl4pPr>
            <a:lvl5pPr marL="2286000" lvl="4" indent="-228600" algn="l">
              <a:lnSpc>
                <a:spcPct val="100000"/>
              </a:lnSpc>
              <a:spcBef>
                <a:spcPts val="280"/>
              </a:spcBef>
              <a:spcAft>
                <a:spcPts val="0"/>
              </a:spcAft>
              <a:buClr>
                <a:schemeClr val="dk1"/>
              </a:buClr>
              <a:buSzPts val="1400"/>
              <a:buFont typeface="Arial"/>
              <a:buNone/>
              <a:defRPr sz="1400"/>
            </a:lvl5pPr>
            <a:lvl6pPr marL="2743200" lvl="5" indent="-228600" algn="l">
              <a:lnSpc>
                <a:spcPct val="100000"/>
              </a:lnSpc>
              <a:spcBef>
                <a:spcPts val="280"/>
              </a:spcBef>
              <a:spcAft>
                <a:spcPts val="0"/>
              </a:spcAft>
              <a:buClr>
                <a:schemeClr val="dk1"/>
              </a:buClr>
              <a:buSzPts val="1400"/>
              <a:buFont typeface="Arial"/>
              <a:buNone/>
              <a:defRPr sz="1400"/>
            </a:lvl6pPr>
            <a:lvl7pPr marL="3200400" lvl="6" indent="-228600" algn="l">
              <a:lnSpc>
                <a:spcPct val="100000"/>
              </a:lnSpc>
              <a:spcBef>
                <a:spcPts val="280"/>
              </a:spcBef>
              <a:spcAft>
                <a:spcPts val="0"/>
              </a:spcAft>
              <a:buClr>
                <a:schemeClr val="dk1"/>
              </a:buClr>
              <a:buSzPts val="1400"/>
              <a:buFont typeface="Arial"/>
              <a:buNone/>
              <a:defRPr sz="1400"/>
            </a:lvl7pPr>
            <a:lvl8pPr marL="3657600" lvl="7" indent="-228600" algn="l">
              <a:lnSpc>
                <a:spcPct val="100000"/>
              </a:lnSpc>
              <a:spcBef>
                <a:spcPts val="280"/>
              </a:spcBef>
              <a:spcAft>
                <a:spcPts val="0"/>
              </a:spcAft>
              <a:buClr>
                <a:schemeClr val="dk1"/>
              </a:buClr>
              <a:buSzPts val="1400"/>
              <a:buFont typeface="Arial"/>
              <a:buNone/>
              <a:defRPr sz="1400"/>
            </a:lvl8pPr>
            <a:lvl9pPr marL="4114800" lvl="8" indent="-228600" algn="l">
              <a:lnSpc>
                <a:spcPct val="100000"/>
              </a:lnSpc>
              <a:spcBef>
                <a:spcPts val="280"/>
              </a:spcBef>
              <a:spcAft>
                <a:spcPts val="0"/>
              </a:spcAft>
              <a:buClr>
                <a:schemeClr val="dk1"/>
              </a:buClr>
              <a:buSzPts val="1400"/>
              <a:buFont typeface="Arial"/>
              <a:buNone/>
              <a:defRPr sz="1400"/>
            </a:lvl9pPr>
          </a:lstStyle>
          <a:p>
            <a:endParaRPr/>
          </a:p>
        </p:txBody>
      </p:sp>
      <p:sp>
        <p:nvSpPr>
          <p:cNvPr id="50" name="Google Shape;50;p7"/>
          <p:cNvSpPr txBox="1">
            <a:spLocks noGrp="1"/>
          </p:cNvSpPr>
          <p:nvPr>
            <p:ph type="dt" idx="10"/>
          </p:nvPr>
        </p:nvSpPr>
        <p:spPr>
          <a:xfrm>
            <a:off x="457200" y="6245225"/>
            <a:ext cx="35814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1" name="Google Shape;51;p7"/>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r>
              <a:rPr lang="en-US"/>
              <a:t>www.winrock.org</a:t>
            </a:r>
            <a:endParaRPr/>
          </a:p>
        </p:txBody>
      </p:sp>
      <p:sp>
        <p:nvSpPr>
          <p:cNvPr id="52" name="Google Shape;52;p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97316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8A379C9-A007-4340-8456-CE82B5DA0C5F}" type="datetimeFigureOut">
              <a:rPr lang="en-US" smtClean="0"/>
              <a:t>4/28/2020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0361FD-9744-431E-B59F-80038F5B2F24}" type="slidenum">
              <a:rPr lang="en-US" smtClean="0"/>
              <a:t>‹#›</a:t>
            </a:fld>
            <a:endParaRPr lang="en-US" dirty="0"/>
          </a:p>
        </p:txBody>
      </p:sp>
    </p:spTree>
    <p:extLst>
      <p:ext uri="{BB962C8B-B14F-4D97-AF65-F5344CB8AC3E}">
        <p14:creationId xmlns:p14="http://schemas.microsoft.com/office/powerpoint/2010/main" val="20132911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5" name="Google Shape;55;p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lvl="0" indent="-228600" algn="l">
              <a:lnSpc>
                <a:spcPct val="100000"/>
              </a:lnSpc>
              <a:spcBef>
                <a:spcPts val="480"/>
              </a:spcBef>
              <a:spcAft>
                <a:spcPts val="0"/>
              </a:spcAft>
              <a:buClr>
                <a:schemeClr val="dk1"/>
              </a:buClr>
              <a:buSzPts val="2400"/>
              <a:buFont typeface="Arial"/>
              <a:buNone/>
              <a:defRPr sz="2400" b="1"/>
            </a:lvl1pPr>
            <a:lvl2pPr marL="914400" lvl="1" indent="-228600" algn="l">
              <a:lnSpc>
                <a:spcPct val="100000"/>
              </a:lnSpc>
              <a:spcBef>
                <a:spcPts val="400"/>
              </a:spcBef>
              <a:spcAft>
                <a:spcPts val="0"/>
              </a:spcAft>
              <a:buClr>
                <a:schemeClr val="dk1"/>
              </a:buClr>
              <a:buSzPts val="2000"/>
              <a:buFont typeface="Arial"/>
              <a:buNone/>
              <a:defRPr sz="2000" b="1"/>
            </a:lvl2pPr>
            <a:lvl3pPr marL="1371600" lvl="2" indent="-228600" algn="l">
              <a:lnSpc>
                <a:spcPct val="100000"/>
              </a:lnSpc>
              <a:spcBef>
                <a:spcPts val="360"/>
              </a:spcBef>
              <a:spcAft>
                <a:spcPts val="0"/>
              </a:spcAft>
              <a:buClr>
                <a:schemeClr val="dk1"/>
              </a:buClr>
              <a:buSzPts val="1800"/>
              <a:buFont typeface="Arial"/>
              <a:buNone/>
              <a:defRPr sz="1800" b="1"/>
            </a:lvl3pPr>
            <a:lvl4pPr marL="1828800" lvl="3" indent="-228600" algn="l">
              <a:lnSpc>
                <a:spcPct val="100000"/>
              </a:lnSpc>
              <a:spcBef>
                <a:spcPts val="320"/>
              </a:spcBef>
              <a:spcAft>
                <a:spcPts val="0"/>
              </a:spcAft>
              <a:buClr>
                <a:schemeClr val="dk1"/>
              </a:buClr>
              <a:buSzPts val="1600"/>
              <a:buFont typeface="Arial"/>
              <a:buNone/>
              <a:defRPr sz="1600" b="1"/>
            </a:lvl4pPr>
            <a:lvl5pPr marL="2286000" lvl="4" indent="-228600" algn="l">
              <a:lnSpc>
                <a:spcPct val="100000"/>
              </a:lnSpc>
              <a:spcBef>
                <a:spcPts val="320"/>
              </a:spcBef>
              <a:spcAft>
                <a:spcPts val="0"/>
              </a:spcAft>
              <a:buClr>
                <a:schemeClr val="dk1"/>
              </a:buClr>
              <a:buSzPts val="1600"/>
              <a:buFont typeface="Arial"/>
              <a:buNone/>
              <a:defRPr sz="1600" b="1"/>
            </a:lvl5pPr>
            <a:lvl6pPr marL="2743200" lvl="5" indent="-228600" algn="l">
              <a:lnSpc>
                <a:spcPct val="100000"/>
              </a:lnSpc>
              <a:spcBef>
                <a:spcPts val="320"/>
              </a:spcBef>
              <a:spcAft>
                <a:spcPts val="0"/>
              </a:spcAft>
              <a:buClr>
                <a:schemeClr val="dk1"/>
              </a:buClr>
              <a:buSzPts val="1600"/>
              <a:buFont typeface="Arial"/>
              <a:buNone/>
              <a:defRPr sz="1600" b="1"/>
            </a:lvl6pPr>
            <a:lvl7pPr marL="3200400" lvl="6" indent="-228600" algn="l">
              <a:lnSpc>
                <a:spcPct val="100000"/>
              </a:lnSpc>
              <a:spcBef>
                <a:spcPts val="320"/>
              </a:spcBef>
              <a:spcAft>
                <a:spcPts val="0"/>
              </a:spcAft>
              <a:buClr>
                <a:schemeClr val="dk1"/>
              </a:buClr>
              <a:buSzPts val="1600"/>
              <a:buFont typeface="Arial"/>
              <a:buNone/>
              <a:defRPr sz="1600" b="1"/>
            </a:lvl7pPr>
            <a:lvl8pPr marL="3657600" lvl="7" indent="-228600" algn="l">
              <a:lnSpc>
                <a:spcPct val="100000"/>
              </a:lnSpc>
              <a:spcBef>
                <a:spcPts val="320"/>
              </a:spcBef>
              <a:spcAft>
                <a:spcPts val="0"/>
              </a:spcAft>
              <a:buClr>
                <a:schemeClr val="dk1"/>
              </a:buClr>
              <a:buSzPts val="1600"/>
              <a:buFont typeface="Arial"/>
              <a:buNone/>
              <a:defRPr sz="1600" b="1"/>
            </a:lvl8pPr>
            <a:lvl9pPr marL="4114800" lvl="8" indent="-228600" algn="l">
              <a:lnSpc>
                <a:spcPct val="100000"/>
              </a:lnSpc>
              <a:spcBef>
                <a:spcPts val="320"/>
              </a:spcBef>
              <a:spcAft>
                <a:spcPts val="0"/>
              </a:spcAft>
              <a:buClr>
                <a:schemeClr val="dk1"/>
              </a:buClr>
              <a:buSzPts val="1600"/>
              <a:buFont typeface="Arial"/>
              <a:buNone/>
              <a:defRPr sz="1600" b="1"/>
            </a:lvl9pPr>
          </a:lstStyle>
          <a:p>
            <a:endParaRPr/>
          </a:p>
        </p:txBody>
      </p:sp>
      <p:sp>
        <p:nvSpPr>
          <p:cNvPr id="56" name="Google Shape;56;p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lvl="0" indent="-381000" algn="l">
              <a:lnSpc>
                <a:spcPct val="100000"/>
              </a:lnSpc>
              <a:spcBef>
                <a:spcPts val="480"/>
              </a:spcBef>
              <a:spcAft>
                <a:spcPts val="0"/>
              </a:spcAft>
              <a:buClr>
                <a:schemeClr val="dk1"/>
              </a:buClr>
              <a:buSzPts val="2400"/>
              <a:buFont typeface="Arial"/>
              <a:buChar char="•"/>
              <a:defRPr sz="2400"/>
            </a:lvl1pPr>
            <a:lvl2pPr marL="914400" lvl="1" indent="-355600" algn="l">
              <a:lnSpc>
                <a:spcPct val="100000"/>
              </a:lnSpc>
              <a:spcBef>
                <a:spcPts val="400"/>
              </a:spcBef>
              <a:spcAft>
                <a:spcPts val="0"/>
              </a:spcAft>
              <a:buClr>
                <a:schemeClr val="dk1"/>
              </a:buClr>
              <a:buSzPts val="2000"/>
              <a:buFont typeface="Arial"/>
              <a:buChar char="–"/>
              <a:defRPr sz="2000"/>
            </a:lvl2pPr>
            <a:lvl3pPr marL="1371600" lvl="2" indent="-342900" algn="l">
              <a:lnSpc>
                <a:spcPct val="100000"/>
              </a:lnSpc>
              <a:spcBef>
                <a:spcPts val="360"/>
              </a:spcBef>
              <a:spcAft>
                <a:spcPts val="0"/>
              </a:spcAft>
              <a:buClr>
                <a:schemeClr val="dk1"/>
              </a:buClr>
              <a:buSzPts val="1800"/>
              <a:buFont typeface="Arial"/>
              <a:buChar char="•"/>
              <a:defRPr sz="1800"/>
            </a:lvl3pPr>
            <a:lvl4pPr marL="1828800" lvl="3" indent="-330200" algn="l">
              <a:lnSpc>
                <a:spcPct val="100000"/>
              </a:lnSpc>
              <a:spcBef>
                <a:spcPts val="320"/>
              </a:spcBef>
              <a:spcAft>
                <a:spcPts val="0"/>
              </a:spcAft>
              <a:buClr>
                <a:schemeClr val="dk1"/>
              </a:buClr>
              <a:buSzPts val="1600"/>
              <a:buFont typeface="Arial"/>
              <a:buChar char="–"/>
              <a:defRPr sz="1600"/>
            </a:lvl4pPr>
            <a:lvl5pPr marL="2286000" lvl="4" indent="-330200" algn="l">
              <a:lnSpc>
                <a:spcPct val="100000"/>
              </a:lnSpc>
              <a:spcBef>
                <a:spcPts val="320"/>
              </a:spcBef>
              <a:spcAft>
                <a:spcPts val="0"/>
              </a:spcAft>
              <a:buClr>
                <a:schemeClr val="dk1"/>
              </a:buClr>
              <a:buSzPts val="1600"/>
              <a:buFont typeface="Arial"/>
              <a:buChar char="»"/>
              <a:defRPr sz="1600"/>
            </a:lvl5pPr>
            <a:lvl6pPr marL="2743200" lvl="5" indent="-330200" algn="l">
              <a:lnSpc>
                <a:spcPct val="100000"/>
              </a:lnSpc>
              <a:spcBef>
                <a:spcPts val="320"/>
              </a:spcBef>
              <a:spcAft>
                <a:spcPts val="0"/>
              </a:spcAft>
              <a:buClr>
                <a:schemeClr val="dk1"/>
              </a:buClr>
              <a:buSzPts val="1600"/>
              <a:buFont typeface="Arial"/>
              <a:buChar char="»"/>
              <a:defRPr sz="1600"/>
            </a:lvl6pPr>
            <a:lvl7pPr marL="3200400" lvl="6" indent="-330200" algn="l">
              <a:lnSpc>
                <a:spcPct val="100000"/>
              </a:lnSpc>
              <a:spcBef>
                <a:spcPts val="320"/>
              </a:spcBef>
              <a:spcAft>
                <a:spcPts val="0"/>
              </a:spcAft>
              <a:buClr>
                <a:schemeClr val="dk1"/>
              </a:buClr>
              <a:buSzPts val="1600"/>
              <a:buFont typeface="Arial"/>
              <a:buChar char="»"/>
              <a:defRPr sz="1600"/>
            </a:lvl7pPr>
            <a:lvl8pPr marL="3657600" lvl="7" indent="-330200" algn="l">
              <a:lnSpc>
                <a:spcPct val="100000"/>
              </a:lnSpc>
              <a:spcBef>
                <a:spcPts val="320"/>
              </a:spcBef>
              <a:spcAft>
                <a:spcPts val="0"/>
              </a:spcAft>
              <a:buClr>
                <a:schemeClr val="dk1"/>
              </a:buClr>
              <a:buSzPts val="1600"/>
              <a:buFont typeface="Arial"/>
              <a:buChar char="»"/>
              <a:defRPr sz="1600"/>
            </a:lvl8pPr>
            <a:lvl9pPr marL="4114800" lvl="8" indent="-330200" algn="l">
              <a:lnSpc>
                <a:spcPct val="100000"/>
              </a:lnSpc>
              <a:spcBef>
                <a:spcPts val="320"/>
              </a:spcBef>
              <a:spcAft>
                <a:spcPts val="0"/>
              </a:spcAft>
              <a:buClr>
                <a:schemeClr val="dk1"/>
              </a:buClr>
              <a:buSzPts val="1600"/>
              <a:buFont typeface="Arial"/>
              <a:buChar char="»"/>
              <a:defRPr sz="1600"/>
            </a:lvl9pPr>
          </a:lstStyle>
          <a:p>
            <a:endParaRPr/>
          </a:p>
        </p:txBody>
      </p:sp>
      <p:sp>
        <p:nvSpPr>
          <p:cNvPr id="57" name="Google Shape;57;p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lvl="0" indent="-228600" algn="l">
              <a:lnSpc>
                <a:spcPct val="100000"/>
              </a:lnSpc>
              <a:spcBef>
                <a:spcPts val="480"/>
              </a:spcBef>
              <a:spcAft>
                <a:spcPts val="0"/>
              </a:spcAft>
              <a:buClr>
                <a:schemeClr val="dk1"/>
              </a:buClr>
              <a:buSzPts val="2400"/>
              <a:buFont typeface="Arial"/>
              <a:buNone/>
              <a:defRPr sz="2400" b="1"/>
            </a:lvl1pPr>
            <a:lvl2pPr marL="914400" lvl="1" indent="-228600" algn="l">
              <a:lnSpc>
                <a:spcPct val="100000"/>
              </a:lnSpc>
              <a:spcBef>
                <a:spcPts val="400"/>
              </a:spcBef>
              <a:spcAft>
                <a:spcPts val="0"/>
              </a:spcAft>
              <a:buClr>
                <a:schemeClr val="dk1"/>
              </a:buClr>
              <a:buSzPts val="2000"/>
              <a:buFont typeface="Arial"/>
              <a:buNone/>
              <a:defRPr sz="2000" b="1"/>
            </a:lvl2pPr>
            <a:lvl3pPr marL="1371600" lvl="2" indent="-228600" algn="l">
              <a:lnSpc>
                <a:spcPct val="100000"/>
              </a:lnSpc>
              <a:spcBef>
                <a:spcPts val="360"/>
              </a:spcBef>
              <a:spcAft>
                <a:spcPts val="0"/>
              </a:spcAft>
              <a:buClr>
                <a:schemeClr val="dk1"/>
              </a:buClr>
              <a:buSzPts val="1800"/>
              <a:buFont typeface="Arial"/>
              <a:buNone/>
              <a:defRPr sz="1800" b="1"/>
            </a:lvl3pPr>
            <a:lvl4pPr marL="1828800" lvl="3" indent="-228600" algn="l">
              <a:lnSpc>
                <a:spcPct val="100000"/>
              </a:lnSpc>
              <a:spcBef>
                <a:spcPts val="320"/>
              </a:spcBef>
              <a:spcAft>
                <a:spcPts val="0"/>
              </a:spcAft>
              <a:buClr>
                <a:schemeClr val="dk1"/>
              </a:buClr>
              <a:buSzPts val="1600"/>
              <a:buFont typeface="Arial"/>
              <a:buNone/>
              <a:defRPr sz="1600" b="1"/>
            </a:lvl4pPr>
            <a:lvl5pPr marL="2286000" lvl="4" indent="-228600" algn="l">
              <a:lnSpc>
                <a:spcPct val="100000"/>
              </a:lnSpc>
              <a:spcBef>
                <a:spcPts val="320"/>
              </a:spcBef>
              <a:spcAft>
                <a:spcPts val="0"/>
              </a:spcAft>
              <a:buClr>
                <a:schemeClr val="dk1"/>
              </a:buClr>
              <a:buSzPts val="1600"/>
              <a:buFont typeface="Arial"/>
              <a:buNone/>
              <a:defRPr sz="1600" b="1"/>
            </a:lvl5pPr>
            <a:lvl6pPr marL="2743200" lvl="5" indent="-228600" algn="l">
              <a:lnSpc>
                <a:spcPct val="100000"/>
              </a:lnSpc>
              <a:spcBef>
                <a:spcPts val="320"/>
              </a:spcBef>
              <a:spcAft>
                <a:spcPts val="0"/>
              </a:spcAft>
              <a:buClr>
                <a:schemeClr val="dk1"/>
              </a:buClr>
              <a:buSzPts val="1600"/>
              <a:buFont typeface="Arial"/>
              <a:buNone/>
              <a:defRPr sz="1600" b="1"/>
            </a:lvl6pPr>
            <a:lvl7pPr marL="3200400" lvl="6" indent="-228600" algn="l">
              <a:lnSpc>
                <a:spcPct val="100000"/>
              </a:lnSpc>
              <a:spcBef>
                <a:spcPts val="320"/>
              </a:spcBef>
              <a:spcAft>
                <a:spcPts val="0"/>
              </a:spcAft>
              <a:buClr>
                <a:schemeClr val="dk1"/>
              </a:buClr>
              <a:buSzPts val="1600"/>
              <a:buFont typeface="Arial"/>
              <a:buNone/>
              <a:defRPr sz="1600" b="1"/>
            </a:lvl7pPr>
            <a:lvl8pPr marL="3657600" lvl="7" indent="-228600" algn="l">
              <a:lnSpc>
                <a:spcPct val="100000"/>
              </a:lnSpc>
              <a:spcBef>
                <a:spcPts val="320"/>
              </a:spcBef>
              <a:spcAft>
                <a:spcPts val="0"/>
              </a:spcAft>
              <a:buClr>
                <a:schemeClr val="dk1"/>
              </a:buClr>
              <a:buSzPts val="1600"/>
              <a:buFont typeface="Arial"/>
              <a:buNone/>
              <a:defRPr sz="1600" b="1"/>
            </a:lvl8pPr>
            <a:lvl9pPr marL="4114800" lvl="8" indent="-228600" algn="l">
              <a:lnSpc>
                <a:spcPct val="100000"/>
              </a:lnSpc>
              <a:spcBef>
                <a:spcPts val="320"/>
              </a:spcBef>
              <a:spcAft>
                <a:spcPts val="0"/>
              </a:spcAft>
              <a:buClr>
                <a:schemeClr val="dk1"/>
              </a:buClr>
              <a:buSzPts val="1600"/>
              <a:buFont typeface="Arial"/>
              <a:buNone/>
              <a:defRPr sz="1600" b="1"/>
            </a:lvl9pPr>
          </a:lstStyle>
          <a:p>
            <a:endParaRPr/>
          </a:p>
        </p:txBody>
      </p:sp>
      <p:sp>
        <p:nvSpPr>
          <p:cNvPr id="58" name="Google Shape;58;p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lvl="0" indent="-381000" algn="l">
              <a:lnSpc>
                <a:spcPct val="100000"/>
              </a:lnSpc>
              <a:spcBef>
                <a:spcPts val="480"/>
              </a:spcBef>
              <a:spcAft>
                <a:spcPts val="0"/>
              </a:spcAft>
              <a:buClr>
                <a:schemeClr val="dk1"/>
              </a:buClr>
              <a:buSzPts val="2400"/>
              <a:buFont typeface="Arial"/>
              <a:buChar char="•"/>
              <a:defRPr sz="2400"/>
            </a:lvl1pPr>
            <a:lvl2pPr marL="914400" lvl="1" indent="-355600" algn="l">
              <a:lnSpc>
                <a:spcPct val="100000"/>
              </a:lnSpc>
              <a:spcBef>
                <a:spcPts val="400"/>
              </a:spcBef>
              <a:spcAft>
                <a:spcPts val="0"/>
              </a:spcAft>
              <a:buClr>
                <a:schemeClr val="dk1"/>
              </a:buClr>
              <a:buSzPts val="2000"/>
              <a:buFont typeface="Arial"/>
              <a:buChar char="–"/>
              <a:defRPr sz="2000"/>
            </a:lvl2pPr>
            <a:lvl3pPr marL="1371600" lvl="2" indent="-342900" algn="l">
              <a:lnSpc>
                <a:spcPct val="100000"/>
              </a:lnSpc>
              <a:spcBef>
                <a:spcPts val="360"/>
              </a:spcBef>
              <a:spcAft>
                <a:spcPts val="0"/>
              </a:spcAft>
              <a:buClr>
                <a:schemeClr val="dk1"/>
              </a:buClr>
              <a:buSzPts val="1800"/>
              <a:buFont typeface="Arial"/>
              <a:buChar char="•"/>
              <a:defRPr sz="1800"/>
            </a:lvl3pPr>
            <a:lvl4pPr marL="1828800" lvl="3" indent="-330200" algn="l">
              <a:lnSpc>
                <a:spcPct val="100000"/>
              </a:lnSpc>
              <a:spcBef>
                <a:spcPts val="320"/>
              </a:spcBef>
              <a:spcAft>
                <a:spcPts val="0"/>
              </a:spcAft>
              <a:buClr>
                <a:schemeClr val="dk1"/>
              </a:buClr>
              <a:buSzPts val="1600"/>
              <a:buFont typeface="Arial"/>
              <a:buChar char="–"/>
              <a:defRPr sz="1600"/>
            </a:lvl4pPr>
            <a:lvl5pPr marL="2286000" lvl="4" indent="-330200" algn="l">
              <a:lnSpc>
                <a:spcPct val="100000"/>
              </a:lnSpc>
              <a:spcBef>
                <a:spcPts val="320"/>
              </a:spcBef>
              <a:spcAft>
                <a:spcPts val="0"/>
              </a:spcAft>
              <a:buClr>
                <a:schemeClr val="dk1"/>
              </a:buClr>
              <a:buSzPts val="1600"/>
              <a:buFont typeface="Arial"/>
              <a:buChar char="»"/>
              <a:defRPr sz="1600"/>
            </a:lvl5pPr>
            <a:lvl6pPr marL="2743200" lvl="5" indent="-330200" algn="l">
              <a:lnSpc>
                <a:spcPct val="100000"/>
              </a:lnSpc>
              <a:spcBef>
                <a:spcPts val="320"/>
              </a:spcBef>
              <a:spcAft>
                <a:spcPts val="0"/>
              </a:spcAft>
              <a:buClr>
                <a:schemeClr val="dk1"/>
              </a:buClr>
              <a:buSzPts val="1600"/>
              <a:buFont typeface="Arial"/>
              <a:buChar char="»"/>
              <a:defRPr sz="1600"/>
            </a:lvl6pPr>
            <a:lvl7pPr marL="3200400" lvl="6" indent="-330200" algn="l">
              <a:lnSpc>
                <a:spcPct val="100000"/>
              </a:lnSpc>
              <a:spcBef>
                <a:spcPts val="320"/>
              </a:spcBef>
              <a:spcAft>
                <a:spcPts val="0"/>
              </a:spcAft>
              <a:buClr>
                <a:schemeClr val="dk1"/>
              </a:buClr>
              <a:buSzPts val="1600"/>
              <a:buFont typeface="Arial"/>
              <a:buChar char="»"/>
              <a:defRPr sz="1600"/>
            </a:lvl7pPr>
            <a:lvl8pPr marL="3657600" lvl="7" indent="-330200" algn="l">
              <a:lnSpc>
                <a:spcPct val="100000"/>
              </a:lnSpc>
              <a:spcBef>
                <a:spcPts val="320"/>
              </a:spcBef>
              <a:spcAft>
                <a:spcPts val="0"/>
              </a:spcAft>
              <a:buClr>
                <a:schemeClr val="dk1"/>
              </a:buClr>
              <a:buSzPts val="1600"/>
              <a:buFont typeface="Arial"/>
              <a:buChar char="»"/>
              <a:defRPr sz="1600"/>
            </a:lvl8pPr>
            <a:lvl9pPr marL="4114800" lvl="8" indent="-330200" algn="l">
              <a:lnSpc>
                <a:spcPct val="100000"/>
              </a:lnSpc>
              <a:spcBef>
                <a:spcPts val="320"/>
              </a:spcBef>
              <a:spcAft>
                <a:spcPts val="0"/>
              </a:spcAft>
              <a:buClr>
                <a:schemeClr val="dk1"/>
              </a:buClr>
              <a:buSzPts val="1600"/>
              <a:buFont typeface="Arial"/>
              <a:buChar char="»"/>
              <a:defRPr sz="1600"/>
            </a:lvl9pPr>
          </a:lstStyle>
          <a:p>
            <a:endParaRPr/>
          </a:p>
        </p:txBody>
      </p:sp>
      <p:sp>
        <p:nvSpPr>
          <p:cNvPr id="59" name="Google Shape;59;p8"/>
          <p:cNvSpPr txBox="1">
            <a:spLocks noGrp="1"/>
          </p:cNvSpPr>
          <p:nvPr>
            <p:ph type="dt" idx="10"/>
          </p:nvPr>
        </p:nvSpPr>
        <p:spPr>
          <a:xfrm>
            <a:off x="457200" y="6288809"/>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60" name="Google Shape;60;p8"/>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r>
              <a:rPr lang="en-US"/>
              <a:t>www.winrock.org</a:t>
            </a:r>
            <a:endParaRPr/>
          </a:p>
        </p:txBody>
      </p:sp>
      <p:sp>
        <p:nvSpPr>
          <p:cNvPr id="61" name="Google Shape;61;p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425433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4" name="Google Shape;64;p9"/>
          <p:cNvSpPr txBox="1">
            <a:spLocks noGrp="1"/>
          </p:cNvSpPr>
          <p:nvPr>
            <p:ph type="dt" idx="10"/>
          </p:nvPr>
        </p:nvSpPr>
        <p:spPr>
          <a:xfrm>
            <a:off x="457200" y="6245225"/>
            <a:ext cx="35814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65" name="Google Shape;65;p9"/>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r>
              <a:rPr lang="en-US"/>
              <a:t>www.winrock.org</a:t>
            </a:r>
            <a:endParaRPr/>
          </a:p>
        </p:txBody>
      </p:sp>
      <p:sp>
        <p:nvSpPr>
          <p:cNvPr id="66" name="Google Shape;66;p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070640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7"/>
        <p:cNvGrpSpPr/>
        <p:nvPr/>
      </p:nvGrpSpPr>
      <p:grpSpPr>
        <a:xfrm>
          <a:off x="0" y="0"/>
          <a:ext cx="0" cy="0"/>
          <a:chOff x="0" y="0"/>
          <a:chExt cx="0" cy="0"/>
        </a:xfrm>
      </p:grpSpPr>
      <p:sp>
        <p:nvSpPr>
          <p:cNvPr id="68" name="Google Shape;68;p1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9" name="Google Shape;69;p1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lvl="0" indent="-431800" algn="l">
              <a:lnSpc>
                <a:spcPct val="100000"/>
              </a:lnSpc>
              <a:spcBef>
                <a:spcPts val="640"/>
              </a:spcBef>
              <a:spcAft>
                <a:spcPts val="0"/>
              </a:spcAft>
              <a:buClr>
                <a:schemeClr val="dk1"/>
              </a:buClr>
              <a:buSzPts val="3200"/>
              <a:buFont typeface="Arial"/>
              <a:buChar char="•"/>
              <a:defRPr sz="3200"/>
            </a:lvl1pPr>
            <a:lvl2pPr marL="914400" lvl="1" indent="-406400" algn="l">
              <a:lnSpc>
                <a:spcPct val="100000"/>
              </a:lnSpc>
              <a:spcBef>
                <a:spcPts val="560"/>
              </a:spcBef>
              <a:spcAft>
                <a:spcPts val="0"/>
              </a:spcAft>
              <a:buClr>
                <a:schemeClr val="dk1"/>
              </a:buClr>
              <a:buSzPts val="2800"/>
              <a:buFont typeface="Arial"/>
              <a:buChar char="–"/>
              <a:defRPr sz="2800"/>
            </a:lvl2pPr>
            <a:lvl3pPr marL="1371600" lvl="2" indent="-381000" algn="l">
              <a:lnSpc>
                <a:spcPct val="100000"/>
              </a:lnSpc>
              <a:spcBef>
                <a:spcPts val="480"/>
              </a:spcBef>
              <a:spcAft>
                <a:spcPts val="0"/>
              </a:spcAft>
              <a:buClr>
                <a:schemeClr val="dk1"/>
              </a:buClr>
              <a:buSzPts val="2400"/>
              <a:buFont typeface="Arial"/>
              <a:buChar char="•"/>
              <a:defRPr sz="2400"/>
            </a:lvl3pPr>
            <a:lvl4pPr marL="1828800" lvl="3" indent="-355600" algn="l">
              <a:lnSpc>
                <a:spcPct val="100000"/>
              </a:lnSpc>
              <a:spcBef>
                <a:spcPts val="400"/>
              </a:spcBef>
              <a:spcAft>
                <a:spcPts val="0"/>
              </a:spcAft>
              <a:buClr>
                <a:schemeClr val="dk1"/>
              </a:buClr>
              <a:buSzPts val="2000"/>
              <a:buFont typeface="Arial"/>
              <a:buChar char="–"/>
              <a:defRPr sz="2000"/>
            </a:lvl4pPr>
            <a:lvl5pPr marL="2286000" lvl="4" indent="-355600" algn="l">
              <a:lnSpc>
                <a:spcPct val="100000"/>
              </a:lnSpc>
              <a:spcBef>
                <a:spcPts val="400"/>
              </a:spcBef>
              <a:spcAft>
                <a:spcPts val="0"/>
              </a:spcAft>
              <a:buClr>
                <a:schemeClr val="dk1"/>
              </a:buClr>
              <a:buSzPts val="2000"/>
              <a:buFont typeface="Arial"/>
              <a:buChar char="»"/>
              <a:defRPr sz="2000"/>
            </a:lvl5pPr>
            <a:lvl6pPr marL="2743200" lvl="5" indent="-355600" algn="l">
              <a:lnSpc>
                <a:spcPct val="100000"/>
              </a:lnSpc>
              <a:spcBef>
                <a:spcPts val="400"/>
              </a:spcBef>
              <a:spcAft>
                <a:spcPts val="0"/>
              </a:spcAft>
              <a:buClr>
                <a:schemeClr val="dk1"/>
              </a:buClr>
              <a:buSzPts val="2000"/>
              <a:buFont typeface="Arial"/>
              <a:buChar char="»"/>
              <a:defRPr sz="2000"/>
            </a:lvl6pPr>
            <a:lvl7pPr marL="3200400" lvl="6" indent="-355600" algn="l">
              <a:lnSpc>
                <a:spcPct val="100000"/>
              </a:lnSpc>
              <a:spcBef>
                <a:spcPts val="400"/>
              </a:spcBef>
              <a:spcAft>
                <a:spcPts val="0"/>
              </a:spcAft>
              <a:buClr>
                <a:schemeClr val="dk1"/>
              </a:buClr>
              <a:buSzPts val="2000"/>
              <a:buFont typeface="Arial"/>
              <a:buChar char="»"/>
              <a:defRPr sz="2000"/>
            </a:lvl7pPr>
            <a:lvl8pPr marL="3657600" lvl="7" indent="-355600" algn="l">
              <a:lnSpc>
                <a:spcPct val="100000"/>
              </a:lnSpc>
              <a:spcBef>
                <a:spcPts val="400"/>
              </a:spcBef>
              <a:spcAft>
                <a:spcPts val="0"/>
              </a:spcAft>
              <a:buClr>
                <a:schemeClr val="dk1"/>
              </a:buClr>
              <a:buSzPts val="2000"/>
              <a:buFont typeface="Arial"/>
              <a:buChar char="»"/>
              <a:defRPr sz="2000"/>
            </a:lvl8pPr>
            <a:lvl9pPr marL="4114800" lvl="8" indent="-355600" algn="l">
              <a:lnSpc>
                <a:spcPct val="100000"/>
              </a:lnSpc>
              <a:spcBef>
                <a:spcPts val="400"/>
              </a:spcBef>
              <a:spcAft>
                <a:spcPts val="0"/>
              </a:spcAft>
              <a:buClr>
                <a:schemeClr val="dk1"/>
              </a:buClr>
              <a:buSzPts val="2000"/>
              <a:buFont typeface="Arial"/>
              <a:buChar char="»"/>
              <a:defRPr sz="2000"/>
            </a:lvl9pPr>
          </a:lstStyle>
          <a:p>
            <a:endParaRPr/>
          </a:p>
        </p:txBody>
      </p:sp>
      <p:sp>
        <p:nvSpPr>
          <p:cNvPr id="70" name="Google Shape;70;p1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lvl="0" indent="-228600" algn="l">
              <a:lnSpc>
                <a:spcPct val="100000"/>
              </a:lnSpc>
              <a:spcBef>
                <a:spcPts val="280"/>
              </a:spcBef>
              <a:spcAft>
                <a:spcPts val="0"/>
              </a:spcAft>
              <a:buClr>
                <a:schemeClr val="dk1"/>
              </a:buClr>
              <a:buSzPts val="1400"/>
              <a:buFont typeface="Arial"/>
              <a:buNone/>
              <a:defRPr sz="1400"/>
            </a:lvl1pPr>
            <a:lvl2pPr marL="914400" lvl="1" indent="-228600" algn="l">
              <a:lnSpc>
                <a:spcPct val="100000"/>
              </a:lnSpc>
              <a:spcBef>
                <a:spcPts val="240"/>
              </a:spcBef>
              <a:spcAft>
                <a:spcPts val="0"/>
              </a:spcAft>
              <a:buClr>
                <a:schemeClr val="dk1"/>
              </a:buClr>
              <a:buSzPts val="1200"/>
              <a:buFont typeface="Arial"/>
              <a:buNone/>
              <a:defRPr sz="1200"/>
            </a:lvl2pPr>
            <a:lvl3pPr marL="1371600" lvl="2" indent="-228600" algn="l">
              <a:lnSpc>
                <a:spcPct val="100000"/>
              </a:lnSpc>
              <a:spcBef>
                <a:spcPts val="200"/>
              </a:spcBef>
              <a:spcAft>
                <a:spcPts val="0"/>
              </a:spcAft>
              <a:buClr>
                <a:schemeClr val="dk1"/>
              </a:buClr>
              <a:buSzPts val="1000"/>
              <a:buFont typeface="Arial"/>
              <a:buNone/>
              <a:defRPr sz="1000"/>
            </a:lvl3pPr>
            <a:lvl4pPr marL="1828800" lvl="3" indent="-228600" algn="l">
              <a:lnSpc>
                <a:spcPct val="100000"/>
              </a:lnSpc>
              <a:spcBef>
                <a:spcPts val="180"/>
              </a:spcBef>
              <a:spcAft>
                <a:spcPts val="0"/>
              </a:spcAft>
              <a:buClr>
                <a:schemeClr val="dk1"/>
              </a:buClr>
              <a:buSzPts val="900"/>
              <a:buFont typeface="Arial"/>
              <a:buNone/>
              <a:defRPr sz="900"/>
            </a:lvl4pPr>
            <a:lvl5pPr marL="2286000" lvl="4" indent="-228600" algn="l">
              <a:lnSpc>
                <a:spcPct val="100000"/>
              </a:lnSpc>
              <a:spcBef>
                <a:spcPts val="180"/>
              </a:spcBef>
              <a:spcAft>
                <a:spcPts val="0"/>
              </a:spcAft>
              <a:buClr>
                <a:schemeClr val="dk1"/>
              </a:buClr>
              <a:buSzPts val="900"/>
              <a:buFont typeface="Arial"/>
              <a:buNone/>
              <a:defRPr sz="900"/>
            </a:lvl5pPr>
            <a:lvl6pPr marL="2743200" lvl="5" indent="-228600" algn="l">
              <a:lnSpc>
                <a:spcPct val="100000"/>
              </a:lnSpc>
              <a:spcBef>
                <a:spcPts val="180"/>
              </a:spcBef>
              <a:spcAft>
                <a:spcPts val="0"/>
              </a:spcAft>
              <a:buClr>
                <a:schemeClr val="dk1"/>
              </a:buClr>
              <a:buSzPts val="900"/>
              <a:buFont typeface="Arial"/>
              <a:buNone/>
              <a:defRPr sz="900"/>
            </a:lvl6pPr>
            <a:lvl7pPr marL="3200400" lvl="6" indent="-228600" algn="l">
              <a:lnSpc>
                <a:spcPct val="100000"/>
              </a:lnSpc>
              <a:spcBef>
                <a:spcPts val="180"/>
              </a:spcBef>
              <a:spcAft>
                <a:spcPts val="0"/>
              </a:spcAft>
              <a:buClr>
                <a:schemeClr val="dk1"/>
              </a:buClr>
              <a:buSzPts val="900"/>
              <a:buFont typeface="Arial"/>
              <a:buNone/>
              <a:defRPr sz="900"/>
            </a:lvl7pPr>
            <a:lvl8pPr marL="3657600" lvl="7" indent="-228600" algn="l">
              <a:lnSpc>
                <a:spcPct val="100000"/>
              </a:lnSpc>
              <a:spcBef>
                <a:spcPts val="180"/>
              </a:spcBef>
              <a:spcAft>
                <a:spcPts val="0"/>
              </a:spcAft>
              <a:buClr>
                <a:schemeClr val="dk1"/>
              </a:buClr>
              <a:buSzPts val="900"/>
              <a:buFont typeface="Arial"/>
              <a:buNone/>
              <a:defRPr sz="900"/>
            </a:lvl8pPr>
            <a:lvl9pPr marL="4114800" lvl="8" indent="-228600" algn="l">
              <a:lnSpc>
                <a:spcPct val="100000"/>
              </a:lnSpc>
              <a:spcBef>
                <a:spcPts val="180"/>
              </a:spcBef>
              <a:spcAft>
                <a:spcPts val="0"/>
              </a:spcAft>
              <a:buClr>
                <a:schemeClr val="dk1"/>
              </a:buClr>
              <a:buSzPts val="900"/>
              <a:buFont typeface="Arial"/>
              <a:buNone/>
              <a:defRPr sz="900"/>
            </a:lvl9pPr>
          </a:lstStyle>
          <a:p>
            <a:endParaRPr/>
          </a:p>
        </p:txBody>
      </p:sp>
      <p:sp>
        <p:nvSpPr>
          <p:cNvPr id="71" name="Google Shape;71;p10"/>
          <p:cNvSpPr txBox="1">
            <a:spLocks noGrp="1"/>
          </p:cNvSpPr>
          <p:nvPr>
            <p:ph type="dt" idx="10"/>
          </p:nvPr>
        </p:nvSpPr>
        <p:spPr>
          <a:xfrm>
            <a:off x="457200" y="6245225"/>
            <a:ext cx="35814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72" name="Google Shape;72;p10"/>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r>
              <a:rPr lang="en-US"/>
              <a:t>www.winrock.org</a:t>
            </a:r>
            <a:endParaRPr/>
          </a:p>
        </p:txBody>
      </p:sp>
      <p:sp>
        <p:nvSpPr>
          <p:cNvPr id="73" name="Google Shape;73;p1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298302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4"/>
        <p:cNvGrpSpPr/>
        <p:nvPr/>
      </p:nvGrpSpPr>
      <p:grpSpPr>
        <a:xfrm>
          <a:off x="0" y="0"/>
          <a:ext cx="0" cy="0"/>
          <a:chOff x="0" y="0"/>
          <a:chExt cx="0" cy="0"/>
        </a:xfrm>
      </p:grpSpPr>
      <p:sp>
        <p:nvSpPr>
          <p:cNvPr id="75" name="Google Shape;75;p1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6" name="Google Shape;76;p11"/>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77" name="Google Shape;77;p1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lvl="0" indent="-228600" algn="l">
              <a:lnSpc>
                <a:spcPct val="100000"/>
              </a:lnSpc>
              <a:spcBef>
                <a:spcPts val="280"/>
              </a:spcBef>
              <a:spcAft>
                <a:spcPts val="0"/>
              </a:spcAft>
              <a:buClr>
                <a:schemeClr val="dk1"/>
              </a:buClr>
              <a:buSzPts val="1400"/>
              <a:buFont typeface="Arial"/>
              <a:buNone/>
              <a:defRPr sz="1400"/>
            </a:lvl1pPr>
            <a:lvl2pPr marL="914400" lvl="1" indent="-228600" algn="l">
              <a:lnSpc>
                <a:spcPct val="100000"/>
              </a:lnSpc>
              <a:spcBef>
                <a:spcPts val="240"/>
              </a:spcBef>
              <a:spcAft>
                <a:spcPts val="0"/>
              </a:spcAft>
              <a:buClr>
                <a:schemeClr val="dk1"/>
              </a:buClr>
              <a:buSzPts val="1200"/>
              <a:buFont typeface="Arial"/>
              <a:buNone/>
              <a:defRPr sz="1200"/>
            </a:lvl2pPr>
            <a:lvl3pPr marL="1371600" lvl="2" indent="-228600" algn="l">
              <a:lnSpc>
                <a:spcPct val="100000"/>
              </a:lnSpc>
              <a:spcBef>
                <a:spcPts val="200"/>
              </a:spcBef>
              <a:spcAft>
                <a:spcPts val="0"/>
              </a:spcAft>
              <a:buClr>
                <a:schemeClr val="dk1"/>
              </a:buClr>
              <a:buSzPts val="1000"/>
              <a:buFont typeface="Arial"/>
              <a:buNone/>
              <a:defRPr sz="1000"/>
            </a:lvl3pPr>
            <a:lvl4pPr marL="1828800" lvl="3" indent="-228600" algn="l">
              <a:lnSpc>
                <a:spcPct val="100000"/>
              </a:lnSpc>
              <a:spcBef>
                <a:spcPts val="180"/>
              </a:spcBef>
              <a:spcAft>
                <a:spcPts val="0"/>
              </a:spcAft>
              <a:buClr>
                <a:schemeClr val="dk1"/>
              </a:buClr>
              <a:buSzPts val="900"/>
              <a:buFont typeface="Arial"/>
              <a:buNone/>
              <a:defRPr sz="900"/>
            </a:lvl4pPr>
            <a:lvl5pPr marL="2286000" lvl="4" indent="-228600" algn="l">
              <a:lnSpc>
                <a:spcPct val="100000"/>
              </a:lnSpc>
              <a:spcBef>
                <a:spcPts val="180"/>
              </a:spcBef>
              <a:spcAft>
                <a:spcPts val="0"/>
              </a:spcAft>
              <a:buClr>
                <a:schemeClr val="dk1"/>
              </a:buClr>
              <a:buSzPts val="900"/>
              <a:buFont typeface="Arial"/>
              <a:buNone/>
              <a:defRPr sz="900"/>
            </a:lvl5pPr>
            <a:lvl6pPr marL="2743200" lvl="5" indent="-228600" algn="l">
              <a:lnSpc>
                <a:spcPct val="100000"/>
              </a:lnSpc>
              <a:spcBef>
                <a:spcPts val="180"/>
              </a:spcBef>
              <a:spcAft>
                <a:spcPts val="0"/>
              </a:spcAft>
              <a:buClr>
                <a:schemeClr val="dk1"/>
              </a:buClr>
              <a:buSzPts val="900"/>
              <a:buFont typeface="Arial"/>
              <a:buNone/>
              <a:defRPr sz="900"/>
            </a:lvl6pPr>
            <a:lvl7pPr marL="3200400" lvl="6" indent="-228600" algn="l">
              <a:lnSpc>
                <a:spcPct val="100000"/>
              </a:lnSpc>
              <a:spcBef>
                <a:spcPts val="180"/>
              </a:spcBef>
              <a:spcAft>
                <a:spcPts val="0"/>
              </a:spcAft>
              <a:buClr>
                <a:schemeClr val="dk1"/>
              </a:buClr>
              <a:buSzPts val="900"/>
              <a:buFont typeface="Arial"/>
              <a:buNone/>
              <a:defRPr sz="900"/>
            </a:lvl7pPr>
            <a:lvl8pPr marL="3657600" lvl="7" indent="-228600" algn="l">
              <a:lnSpc>
                <a:spcPct val="100000"/>
              </a:lnSpc>
              <a:spcBef>
                <a:spcPts val="180"/>
              </a:spcBef>
              <a:spcAft>
                <a:spcPts val="0"/>
              </a:spcAft>
              <a:buClr>
                <a:schemeClr val="dk1"/>
              </a:buClr>
              <a:buSzPts val="900"/>
              <a:buFont typeface="Arial"/>
              <a:buNone/>
              <a:defRPr sz="900"/>
            </a:lvl8pPr>
            <a:lvl9pPr marL="4114800" lvl="8" indent="-228600" algn="l">
              <a:lnSpc>
                <a:spcPct val="100000"/>
              </a:lnSpc>
              <a:spcBef>
                <a:spcPts val="180"/>
              </a:spcBef>
              <a:spcAft>
                <a:spcPts val="0"/>
              </a:spcAft>
              <a:buClr>
                <a:schemeClr val="dk1"/>
              </a:buClr>
              <a:buSzPts val="900"/>
              <a:buFont typeface="Arial"/>
              <a:buNone/>
              <a:defRPr sz="900"/>
            </a:lvl9pPr>
          </a:lstStyle>
          <a:p>
            <a:endParaRPr/>
          </a:p>
        </p:txBody>
      </p:sp>
      <p:sp>
        <p:nvSpPr>
          <p:cNvPr id="78" name="Google Shape;78;p11"/>
          <p:cNvSpPr txBox="1">
            <a:spLocks noGrp="1"/>
          </p:cNvSpPr>
          <p:nvPr>
            <p:ph type="dt" idx="10"/>
          </p:nvPr>
        </p:nvSpPr>
        <p:spPr>
          <a:xfrm>
            <a:off x="457200" y="6245225"/>
            <a:ext cx="35814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79" name="Google Shape;79;p1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r>
              <a:rPr lang="en-US"/>
              <a:t>www.winrock.org</a:t>
            </a:r>
            <a:endParaRPr/>
          </a:p>
        </p:txBody>
      </p:sp>
      <p:sp>
        <p:nvSpPr>
          <p:cNvPr id="80" name="Google Shape;80;p1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526012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81"/>
        <p:cNvGrpSpPr/>
        <p:nvPr/>
      </p:nvGrpSpPr>
      <p:grpSpPr>
        <a:xfrm>
          <a:off x="0" y="0"/>
          <a:ext cx="0" cy="0"/>
          <a:chOff x="0" y="0"/>
          <a:chExt cx="0" cy="0"/>
        </a:xfrm>
      </p:grpSpPr>
      <p:sp>
        <p:nvSpPr>
          <p:cNvPr id="82" name="Google Shape;82;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3" name="Google Shape;83;p12"/>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4" name="Google Shape;84;p12"/>
          <p:cNvSpPr txBox="1">
            <a:spLocks noGrp="1"/>
          </p:cNvSpPr>
          <p:nvPr>
            <p:ph type="dt" idx="10"/>
          </p:nvPr>
        </p:nvSpPr>
        <p:spPr>
          <a:xfrm>
            <a:off x="457200" y="6245225"/>
            <a:ext cx="35814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5" name="Google Shape;85;p12"/>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r>
              <a:rPr lang="en-US"/>
              <a:t>www.winrock.org</a:t>
            </a:r>
            <a:endParaRPr/>
          </a:p>
        </p:txBody>
      </p:sp>
      <p:sp>
        <p:nvSpPr>
          <p:cNvPr id="86" name="Google Shape;86;p1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5382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7"/>
        <p:cNvGrpSpPr/>
        <p:nvPr/>
      </p:nvGrpSpPr>
      <p:grpSpPr>
        <a:xfrm>
          <a:off x="0" y="0"/>
          <a:ext cx="0" cy="0"/>
          <a:chOff x="0" y="0"/>
          <a:chExt cx="0" cy="0"/>
        </a:xfrm>
      </p:grpSpPr>
      <p:sp>
        <p:nvSpPr>
          <p:cNvPr id="88" name="Google Shape;88;p13"/>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9" name="Google Shape;89;p13"/>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0" name="Google Shape;90;p13"/>
          <p:cNvSpPr txBox="1">
            <a:spLocks noGrp="1"/>
          </p:cNvSpPr>
          <p:nvPr>
            <p:ph type="dt" idx="10"/>
          </p:nvPr>
        </p:nvSpPr>
        <p:spPr>
          <a:xfrm>
            <a:off x="457200" y="6245225"/>
            <a:ext cx="35814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1" name="Google Shape;91;p13"/>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r>
              <a:rPr lang="en-US"/>
              <a:t>www.winrock.org</a:t>
            </a:r>
            <a:endParaRPr/>
          </a:p>
        </p:txBody>
      </p:sp>
      <p:sp>
        <p:nvSpPr>
          <p:cNvPr id="92" name="Google Shape;92;p1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225890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001000" cy="990600"/>
          </a:xfrm>
        </p:spPr>
        <p:txBody>
          <a:bodyPr anchor="ctr"/>
          <a:lstStyle>
            <a:lvl1pPr algn="ctr">
              <a:defRPr sz="4000">
                <a:solidFill>
                  <a:srgbClr val="085D8B"/>
                </a:solidFill>
              </a:defRPr>
            </a:lvl1pPr>
          </a:lstStyle>
          <a:p>
            <a:r>
              <a:rPr lang="en-US" dirty="0"/>
              <a:t>Click to edit Master title style</a:t>
            </a:r>
          </a:p>
        </p:txBody>
      </p:sp>
      <p:sp>
        <p:nvSpPr>
          <p:cNvPr id="3" name="Content Placeholder 2"/>
          <p:cNvSpPr>
            <a:spLocks noGrp="1"/>
          </p:cNvSpPr>
          <p:nvPr>
            <p:ph idx="1"/>
          </p:nvPr>
        </p:nvSpPr>
        <p:spPr>
          <a:xfrm>
            <a:off x="685800" y="1524000"/>
            <a:ext cx="8001000" cy="4114800"/>
          </a:xfrm>
        </p:spPr>
        <p:txBody>
          <a:bodyPr/>
          <a:lstStyle>
            <a:lvl1pPr>
              <a:buClrTx/>
              <a:buFont typeface="Arial" panose="020B0604020202020204" pitchFamily="34" charset="0"/>
              <a:buChar char="•"/>
              <a:defRPr>
                <a:solidFill>
                  <a:srgbClr val="085D8B"/>
                </a:solidFill>
              </a:defRPr>
            </a:lvl1pPr>
            <a:lvl2pPr marL="742950" indent="-285750">
              <a:buFont typeface="Arial" panose="020B0604020202020204" pitchFamily="34" charset="0"/>
              <a:buChar char="•"/>
              <a:defRPr>
                <a:solidFill>
                  <a:srgbClr val="085D8B"/>
                </a:solidFill>
              </a:defRPr>
            </a:lvl2pPr>
            <a:lvl3pPr>
              <a:defRPr>
                <a:solidFill>
                  <a:srgbClr val="085D8B"/>
                </a:solidFill>
              </a:defRPr>
            </a:lvl3pPr>
            <a:lvl4pPr>
              <a:defRPr>
                <a:solidFill>
                  <a:srgbClr val="085D8B"/>
                </a:solidFill>
              </a:defRPr>
            </a:lvl4pPr>
            <a:lvl5pPr>
              <a:defRPr>
                <a:solidFill>
                  <a:srgbClr val="085D8B"/>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670181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73163" y="457200"/>
            <a:ext cx="777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7"/>
          <p:cNvSpPr>
            <a:spLocks noGrp="1" noChangeArrowheads="1"/>
          </p:cNvSpPr>
          <p:nvPr>
            <p:ph type="dt" sz="half" idx="10"/>
          </p:nvPr>
        </p:nvSpPr>
        <p:spPr>
          <a:ln/>
        </p:spPr>
        <p:txBody>
          <a:bodyPr/>
          <a:lstStyle>
            <a:lvl1pPr>
              <a:defRPr/>
            </a:lvl1pPr>
          </a:lstStyle>
          <a:p>
            <a:pPr>
              <a:defRPr/>
            </a:pPr>
            <a:endParaRPr lang="en-US"/>
          </a:p>
        </p:txBody>
      </p:sp>
      <p:sp>
        <p:nvSpPr>
          <p:cNvPr id="4" name="Rectangle 28"/>
          <p:cNvSpPr>
            <a:spLocks noGrp="1" noChangeArrowheads="1"/>
          </p:cNvSpPr>
          <p:nvPr>
            <p:ph type="ftr" sz="quarter" idx="11"/>
          </p:nvPr>
        </p:nvSpPr>
        <p:spPr>
          <a:ln/>
        </p:spPr>
        <p:txBody>
          <a:bodyPr/>
          <a:lstStyle>
            <a:lvl1pPr>
              <a:defRPr/>
            </a:lvl1pPr>
          </a:lstStyle>
          <a:p>
            <a:pPr>
              <a:defRPr/>
            </a:pPr>
            <a:r>
              <a:rPr lang="en-US"/>
              <a:t>www.winrock.org</a:t>
            </a:r>
          </a:p>
        </p:txBody>
      </p:sp>
      <p:sp>
        <p:nvSpPr>
          <p:cNvPr id="5" name="Rectangle 29"/>
          <p:cNvSpPr>
            <a:spLocks noGrp="1" noChangeArrowheads="1"/>
          </p:cNvSpPr>
          <p:nvPr>
            <p:ph type="sldNum" sz="quarter" idx="12"/>
          </p:nvPr>
        </p:nvSpPr>
        <p:spPr>
          <a:ln/>
        </p:spPr>
        <p:txBody>
          <a:bodyPr/>
          <a:lstStyle>
            <a:lvl1pPr>
              <a:defRPr/>
            </a:lvl1pPr>
          </a:lstStyle>
          <a:p>
            <a:pPr>
              <a:defRPr/>
            </a:pPr>
            <a:fld id="{F68A6840-9AC6-4E15-AC54-B5554D650450}" type="slidenum">
              <a:rPr lang="en-US"/>
              <a:pPr>
                <a:defRPr/>
              </a:pPr>
              <a:t>‹#›</a:t>
            </a:fld>
            <a:endParaRPr lang="en-US"/>
          </a:p>
        </p:txBody>
      </p:sp>
    </p:spTree>
    <p:extLst>
      <p:ext uri="{BB962C8B-B14F-4D97-AF65-F5344CB8AC3E}">
        <p14:creationId xmlns:p14="http://schemas.microsoft.com/office/powerpoint/2010/main" val="920556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8A379C9-A007-4340-8456-CE82B5DA0C5F}" type="datetimeFigureOut">
              <a:rPr lang="en-US" smtClean="0"/>
              <a:t>4/28/2020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10361FD-9744-431E-B59F-80038F5B2F24}" type="slidenum">
              <a:rPr lang="en-US" smtClean="0"/>
              <a:t>‹#›</a:t>
            </a:fld>
            <a:endParaRPr lang="en-US" dirty="0"/>
          </a:p>
        </p:txBody>
      </p:sp>
    </p:spTree>
    <p:extLst>
      <p:ext uri="{BB962C8B-B14F-4D97-AF65-F5344CB8AC3E}">
        <p14:creationId xmlns:p14="http://schemas.microsoft.com/office/powerpoint/2010/main" val="2237827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8A379C9-A007-4340-8456-CE82B5DA0C5F}" type="datetimeFigureOut">
              <a:rPr lang="en-US" smtClean="0"/>
              <a:t>4/28/2020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10361FD-9744-431E-B59F-80038F5B2F24}" type="slidenum">
              <a:rPr lang="en-US" smtClean="0"/>
              <a:t>‹#›</a:t>
            </a:fld>
            <a:endParaRPr lang="en-US" dirty="0"/>
          </a:p>
        </p:txBody>
      </p:sp>
    </p:spTree>
    <p:extLst>
      <p:ext uri="{BB962C8B-B14F-4D97-AF65-F5344CB8AC3E}">
        <p14:creationId xmlns:p14="http://schemas.microsoft.com/office/powerpoint/2010/main" val="676086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8A379C9-A007-4340-8456-CE82B5DA0C5F}" type="datetimeFigureOut">
              <a:rPr lang="en-US" smtClean="0"/>
              <a:t>4/28/2020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10361FD-9744-431E-B59F-80038F5B2F24}" type="slidenum">
              <a:rPr lang="en-US" smtClean="0"/>
              <a:t>‹#›</a:t>
            </a:fld>
            <a:endParaRPr lang="en-US" dirty="0"/>
          </a:p>
        </p:txBody>
      </p:sp>
    </p:spTree>
    <p:extLst>
      <p:ext uri="{BB962C8B-B14F-4D97-AF65-F5344CB8AC3E}">
        <p14:creationId xmlns:p14="http://schemas.microsoft.com/office/powerpoint/2010/main" val="790756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A379C9-A007-4340-8456-CE82B5DA0C5F}" type="datetimeFigureOut">
              <a:rPr lang="en-US" smtClean="0"/>
              <a:t>4/28/2020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10361FD-9744-431E-B59F-80038F5B2F24}" type="slidenum">
              <a:rPr lang="en-US" smtClean="0"/>
              <a:t>‹#›</a:t>
            </a:fld>
            <a:endParaRPr lang="en-US" dirty="0"/>
          </a:p>
        </p:txBody>
      </p:sp>
    </p:spTree>
    <p:extLst>
      <p:ext uri="{BB962C8B-B14F-4D97-AF65-F5344CB8AC3E}">
        <p14:creationId xmlns:p14="http://schemas.microsoft.com/office/powerpoint/2010/main" val="2524372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8A379C9-A007-4340-8456-CE82B5DA0C5F}" type="datetimeFigureOut">
              <a:rPr lang="en-US" smtClean="0"/>
              <a:t>4/28/2020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10361FD-9744-431E-B59F-80038F5B2F24}" type="slidenum">
              <a:rPr lang="en-US" smtClean="0"/>
              <a:t>‹#›</a:t>
            </a:fld>
            <a:endParaRPr lang="en-US" dirty="0"/>
          </a:p>
        </p:txBody>
      </p:sp>
    </p:spTree>
    <p:extLst>
      <p:ext uri="{BB962C8B-B14F-4D97-AF65-F5344CB8AC3E}">
        <p14:creationId xmlns:p14="http://schemas.microsoft.com/office/powerpoint/2010/main" val="1840221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8A379C9-A007-4340-8456-CE82B5DA0C5F}" type="datetimeFigureOut">
              <a:rPr lang="en-US" smtClean="0"/>
              <a:t>4/28/2020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10361FD-9744-431E-B59F-80038F5B2F24}" type="slidenum">
              <a:rPr lang="en-US" smtClean="0"/>
              <a:t>‹#›</a:t>
            </a:fld>
            <a:endParaRPr lang="en-US" dirty="0"/>
          </a:p>
        </p:txBody>
      </p:sp>
    </p:spTree>
    <p:extLst>
      <p:ext uri="{BB962C8B-B14F-4D97-AF65-F5344CB8AC3E}">
        <p14:creationId xmlns:p14="http://schemas.microsoft.com/office/powerpoint/2010/main" val="1914504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jp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4.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A379C9-A007-4340-8456-CE82B5DA0C5F}" type="datetimeFigureOut">
              <a:rPr lang="en-US" smtClean="0"/>
              <a:t>4/28/2020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0361FD-9744-431E-B59F-80038F5B2F24}" type="slidenum">
              <a:rPr lang="en-US" smtClean="0"/>
              <a:t>‹#›</a:t>
            </a:fld>
            <a:endParaRPr lang="en-US" dirty="0"/>
          </a:p>
        </p:txBody>
      </p:sp>
    </p:spTree>
    <p:extLst>
      <p:ext uri="{BB962C8B-B14F-4D97-AF65-F5344CB8AC3E}">
        <p14:creationId xmlns:p14="http://schemas.microsoft.com/office/powerpoint/2010/main" val="19076560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0D7807-E972-4980-807D-2D8319F51E75}"/>
              </a:ext>
            </a:extLst>
          </p:cNvPr>
          <p:cNvSpPr>
            <a:spLocks noGrp="1"/>
          </p:cNvSpPr>
          <p:nvPr>
            <p:ph type="title"/>
          </p:nvPr>
        </p:nvSpPr>
        <p:spPr>
          <a:xfrm>
            <a:off x="1571348" y="365126"/>
            <a:ext cx="6944002" cy="68243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D73E4C0-A982-4578-92E3-6830384A8401}"/>
              </a:ext>
            </a:extLst>
          </p:cNvPr>
          <p:cNvSpPr>
            <a:spLocks noGrp="1"/>
          </p:cNvSpPr>
          <p:nvPr>
            <p:ph type="body" idx="1"/>
          </p:nvPr>
        </p:nvSpPr>
        <p:spPr>
          <a:xfrm>
            <a:off x="628650" y="1331650"/>
            <a:ext cx="7886700" cy="48453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01867637-C5F9-4ED3-9E8F-5D3CAFCFAE91}"/>
              </a:ext>
            </a:extLst>
          </p:cNvPr>
          <p:cNvSpPr/>
          <p:nvPr userDrawn="1"/>
        </p:nvSpPr>
        <p:spPr>
          <a:xfrm>
            <a:off x="-11151" y="6518470"/>
            <a:ext cx="7290116" cy="346363"/>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1200" dirty="0"/>
              <a:t>i2 Capital   Chesapeake Bay Program   Finance &amp; Investment Forum</a:t>
            </a:r>
          </a:p>
        </p:txBody>
      </p:sp>
      <p:grpSp>
        <p:nvGrpSpPr>
          <p:cNvPr id="11" name="Group 10">
            <a:extLst>
              <a:ext uri="{FF2B5EF4-FFF2-40B4-BE49-F238E27FC236}">
                <a16:creationId xmlns:a16="http://schemas.microsoft.com/office/drawing/2014/main" id="{3C7CDA4A-77A5-4749-9350-6E61BD346714}"/>
              </a:ext>
            </a:extLst>
          </p:cNvPr>
          <p:cNvGrpSpPr/>
          <p:nvPr userDrawn="1"/>
        </p:nvGrpSpPr>
        <p:grpSpPr>
          <a:xfrm>
            <a:off x="6245886" y="6518470"/>
            <a:ext cx="2913792" cy="346363"/>
            <a:chOff x="6245886" y="6092974"/>
            <a:chExt cx="2913792" cy="782375"/>
          </a:xfrm>
        </p:grpSpPr>
        <p:sp>
          <p:nvSpPr>
            <p:cNvPr id="14" name="Rectangle 13">
              <a:extLst>
                <a:ext uri="{FF2B5EF4-FFF2-40B4-BE49-F238E27FC236}">
                  <a16:creationId xmlns:a16="http://schemas.microsoft.com/office/drawing/2014/main" id="{1006D40E-5062-4D68-B6FE-C89704464E81}"/>
                </a:ext>
              </a:extLst>
            </p:cNvPr>
            <p:cNvSpPr/>
            <p:nvPr/>
          </p:nvSpPr>
          <p:spPr>
            <a:xfrm>
              <a:off x="6245886" y="6092974"/>
              <a:ext cx="2913792" cy="782375"/>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Slide Number Placeholder 13">
              <a:extLst>
                <a:ext uri="{FF2B5EF4-FFF2-40B4-BE49-F238E27FC236}">
                  <a16:creationId xmlns:a16="http://schemas.microsoft.com/office/drawing/2014/main" id="{57505C12-A474-467B-AE65-BE08C87ED1E6}"/>
                </a:ext>
              </a:extLst>
            </p:cNvPr>
            <p:cNvSpPr txBox="1">
              <a:spLocks/>
            </p:cNvSpPr>
            <p:nvPr/>
          </p:nvSpPr>
          <p:spPr>
            <a:xfrm>
              <a:off x="6813594" y="6187809"/>
              <a:ext cx="2133600" cy="36512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200" dirty="0">
                  <a:solidFill>
                    <a:srgbClr val="A6A6A6"/>
                  </a:solidFill>
                </a:rPr>
                <a:t>March 11, 2020 | Page                </a:t>
              </a:r>
            </a:p>
          </p:txBody>
        </p:sp>
      </p:grpSp>
      <p:cxnSp>
        <p:nvCxnSpPr>
          <p:cNvPr id="12" name="Straight Connector 11">
            <a:extLst>
              <a:ext uri="{FF2B5EF4-FFF2-40B4-BE49-F238E27FC236}">
                <a16:creationId xmlns:a16="http://schemas.microsoft.com/office/drawing/2014/main" id="{2E6F90EF-5107-4479-85E8-D62D8F676E76}"/>
              </a:ext>
            </a:extLst>
          </p:cNvPr>
          <p:cNvCxnSpPr>
            <a:cxnSpLocks/>
          </p:cNvCxnSpPr>
          <p:nvPr userDrawn="1"/>
        </p:nvCxnSpPr>
        <p:spPr>
          <a:xfrm>
            <a:off x="697429" y="6612788"/>
            <a:ext cx="0" cy="152202"/>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716814D7-B33B-4328-83F0-662D05C81833}"/>
              </a:ext>
            </a:extLst>
          </p:cNvPr>
          <p:cNvCxnSpPr>
            <a:cxnSpLocks/>
          </p:cNvCxnSpPr>
          <p:nvPr userDrawn="1"/>
        </p:nvCxnSpPr>
        <p:spPr>
          <a:xfrm>
            <a:off x="2365659" y="6612788"/>
            <a:ext cx="0" cy="152202"/>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cxnSp>
      <p:pic>
        <p:nvPicPr>
          <p:cNvPr id="5" name="Picture 4" descr="A picture containing drawing&#10;&#10;Description automatically generated">
            <a:extLst>
              <a:ext uri="{FF2B5EF4-FFF2-40B4-BE49-F238E27FC236}">
                <a16:creationId xmlns:a16="http://schemas.microsoft.com/office/drawing/2014/main" id="{7138A368-3392-487A-A48A-9CDA6973469C}"/>
              </a:ext>
            </a:extLst>
          </p:cNvPr>
          <p:cNvPicPr>
            <a:picLocks noChangeAspect="1"/>
          </p:cNvPicPr>
          <p:nvPr userDrawn="1"/>
        </p:nvPicPr>
        <p:blipFill>
          <a:blip r:embed="rId13"/>
          <a:stretch>
            <a:fillRect/>
          </a:stretch>
        </p:blipFill>
        <p:spPr>
          <a:xfrm>
            <a:off x="272249" y="230190"/>
            <a:ext cx="961747" cy="740095"/>
          </a:xfrm>
          <a:prstGeom prst="rect">
            <a:avLst/>
          </a:prstGeom>
        </p:spPr>
      </p:pic>
      <p:pic>
        <p:nvPicPr>
          <p:cNvPr id="17" name="Picture 16" descr="A picture containing drawing&#10;&#10;Description automatically generated">
            <a:extLst>
              <a:ext uri="{FF2B5EF4-FFF2-40B4-BE49-F238E27FC236}">
                <a16:creationId xmlns:a16="http://schemas.microsoft.com/office/drawing/2014/main" id="{8D7E5061-FE86-46E4-BF52-FFBC847B34E2}"/>
              </a:ext>
            </a:extLst>
          </p:cNvPr>
          <p:cNvPicPr>
            <a:picLocks noChangeAspect="1"/>
          </p:cNvPicPr>
          <p:nvPr userDrawn="1"/>
        </p:nvPicPr>
        <p:blipFill>
          <a:blip r:embed="rId14"/>
          <a:stretch>
            <a:fillRect/>
          </a:stretch>
        </p:blipFill>
        <p:spPr>
          <a:xfrm>
            <a:off x="8429349" y="5908486"/>
            <a:ext cx="585926" cy="585926"/>
          </a:xfrm>
          <a:prstGeom prst="rect">
            <a:avLst/>
          </a:prstGeom>
        </p:spPr>
      </p:pic>
    </p:spTree>
    <p:extLst>
      <p:ext uri="{BB962C8B-B14F-4D97-AF65-F5344CB8AC3E}">
        <p14:creationId xmlns:p14="http://schemas.microsoft.com/office/powerpoint/2010/main" val="290282082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12" name="Google Shape;12;p1"/>
          <p:cNvCxnSpPr/>
          <p:nvPr/>
        </p:nvCxnSpPr>
        <p:spPr>
          <a:xfrm>
            <a:off x="457200" y="6172200"/>
            <a:ext cx="8229600" cy="0"/>
          </a:xfrm>
          <a:prstGeom prst="straightConnector1">
            <a:avLst/>
          </a:prstGeom>
          <a:noFill/>
          <a:ln w="9525" cap="flat" cmpd="sng">
            <a:solidFill>
              <a:srgbClr val="00599C"/>
            </a:solidFill>
            <a:prstDash val="solid"/>
            <a:round/>
            <a:headEnd type="none" w="sm" len="sm"/>
            <a:tailEnd type="none" w="sm" len="sm"/>
          </a:ln>
        </p:spPr>
      </p:cxnSp>
      <p:cxnSp>
        <p:nvCxnSpPr>
          <p:cNvPr id="13" name="Google Shape;13;p1"/>
          <p:cNvCxnSpPr/>
          <p:nvPr/>
        </p:nvCxnSpPr>
        <p:spPr>
          <a:xfrm>
            <a:off x="457200" y="1447800"/>
            <a:ext cx="8229600" cy="0"/>
          </a:xfrm>
          <a:prstGeom prst="straightConnector1">
            <a:avLst/>
          </a:prstGeom>
          <a:noFill/>
          <a:ln w="38100" cap="flat" cmpd="sng">
            <a:solidFill>
              <a:srgbClr val="00599C"/>
            </a:solidFill>
            <a:prstDash val="solid"/>
            <a:round/>
            <a:headEnd type="none" w="sm" len="sm"/>
            <a:tailEnd type="none" w="sm" len="sm"/>
          </a:ln>
        </p:spPr>
      </p:cxnSp>
    </p:spTree>
    <p:extLst>
      <p:ext uri="{BB962C8B-B14F-4D97-AF65-F5344CB8AC3E}">
        <p14:creationId xmlns:p14="http://schemas.microsoft.com/office/powerpoint/2010/main" val="1470943729"/>
      </p:ext>
    </p:extLst>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hyperlink" Target="https://www.winrock.org/project/running-off-pollution-paying-midwestern-farmers-to-improve-water-quality/"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5.jpg"/><Relationship Id="rId7" Type="http://schemas.openxmlformats.org/officeDocument/2006/relationships/diagramColors" Target="../diagrams/colors1.xml"/><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19.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1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www.chesapeakebay.net/what/event/chesapeake_bay_trust_finance_and_investment_forum_march_11_2020"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19" name="Rectangle 2">
            <a:extLst>
              <a:ext uri="{FF2B5EF4-FFF2-40B4-BE49-F238E27FC236}">
                <a16:creationId xmlns:a16="http://schemas.microsoft.com/office/drawing/2014/main" id="{6ACD7430-AE72-4CB2-B484-593B1542A1AB}"/>
              </a:ext>
            </a:extLst>
          </p:cNvPr>
          <p:cNvSpPr>
            <a:spLocks noChangeArrowheads="1"/>
          </p:cNvSpPr>
          <p:nvPr/>
        </p:nvSpPr>
        <p:spPr bwMode="auto">
          <a:xfrm>
            <a:off x="-2381" y="5347504"/>
            <a:ext cx="9143999" cy="1514293"/>
          </a:xfrm>
          <a:prstGeom prst="rect">
            <a:avLst/>
          </a:prstGeom>
          <a:solidFill>
            <a:srgbClr val="CCECFF">
              <a:alpha val="38039"/>
            </a:srgbClr>
          </a:solidFill>
          <a:ln w="38100">
            <a:solidFill>
              <a:schemeClr val="bg1"/>
            </a:solidFill>
            <a:miter lim="800000"/>
            <a:headEnd/>
            <a:tailEnd/>
          </a:ln>
          <a:effectLst/>
        </p:spPr>
        <p:txBody>
          <a:bodyPr wrap="none" anchor="ctr"/>
          <a:lstStyle/>
          <a:p>
            <a:pPr>
              <a:defRPr/>
            </a:pPr>
            <a:endParaRPr lang="en-US" sz="1350" dirty="0">
              <a:solidFill>
                <a:schemeClr val="accent3"/>
              </a:solidFill>
            </a:endParaRPr>
          </a:p>
        </p:txBody>
      </p:sp>
      <p:sp>
        <p:nvSpPr>
          <p:cNvPr id="17" name="Rectangle 4">
            <a:extLst>
              <a:ext uri="{FF2B5EF4-FFF2-40B4-BE49-F238E27FC236}">
                <a16:creationId xmlns:a16="http://schemas.microsoft.com/office/drawing/2014/main" id="{DEA9B8A3-FDAA-4825-A78E-72221D78767E}"/>
              </a:ext>
            </a:extLst>
          </p:cNvPr>
          <p:cNvSpPr>
            <a:spLocks noChangeArrowheads="1"/>
          </p:cNvSpPr>
          <p:nvPr/>
        </p:nvSpPr>
        <p:spPr bwMode="auto">
          <a:xfrm>
            <a:off x="-2381" y="-33341"/>
            <a:ext cx="9141618" cy="2282429"/>
          </a:xfrm>
          <a:prstGeom prst="rect">
            <a:avLst/>
          </a:prstGeom>
          <a:solidFill>
            <a:schemeClr val="accent1">
              <a:lumMod val="60000"/>
              <a:lumOff val="40000"/>
            </a:schemeClr>
          </a:solidFill>
          <a:ln>
            <a:noFill/>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defRPr/>
            </a:pPr>
            <a:endParaRPr lang="en-US" altLang="en-US" sz="1013" dirty="0"/>
          </a:p>
        </p:txBody>
      </p:sp>
      <p:pic>
        <p:nvPicPr>
          <p:cNvPr id="23" name="Shape 35">
            <a:extLst>
              <a:ext uri="{FF2B5EF4-FFF2-40B4-BE49-F238E27FC236}">
                <a16:creationId xmlns:a16="http://schemas.microsoft.com/office/drawing/2014/main" id="{D51032E6-2F52-4D35-BB6B-1A0A1F07FEA0}"/>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1671" y="159809"/>
            <a:ext cx="1894463" cy="141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1FC04C3C-84C2-491A-A94A-C76F03F2F3EE}"/>
              </a:ext>
            </a:extLst>
          </p:cNvPr>
          <p:cNvSpPr txBox="1"/>
          <p:nvPr/>
        </p:nvSpPr>
        <p:spPr>
          <a:xfrm>
            <a:off x="231030" y="553875"/>
            <a:ext cx="6574884" cy="1200329"/>
          </a:xfrm>
          <a:prstGeom prst="rect">
            <a:avLst/>
          </a:prstGeom>
          <a:noFill/>
        </p:spPr>
        <p:txBody>
          <a:bodyPr wrap="square" rtlCol="0">
            <a:spAutoFit/>
          </a:bodyPr>
          <a:lstStyle/>
          <a:p>
            <a:r>
              <a:rPr lang="en-US" sz="3600" b="1" dirty="0">
                <a:solidFill>
                  <a:schemeClr val="bg1"/>
                </a:solidFill>
              </a:rPr>
              <a:t>Review: </a:t>
            </a:r>
          </a:p>
          <a:p>
            <a:r>
              <a:rPr lang="en-US" sz="3600" b="1" dirty="0">
                <a:solidFill>
                  <a:schemeClr val="bg1"/>
                </a:solidFill>
              </a:rPr>
              <a:t>CBP Finance &amp; Investment Forum </a:t>
            </a:r>
          </a:p>
        </p:txBody>
      </p:sp>
      <p:sp>
        <p:nvSpPr>
          <p:cNvPr id="26" name="Rectangle 2">
            <a:extLst>
              <a:ext uri="{FF2B5EF4-FFF2-40B4-BE49-F238E27FC236}">
                <a16:creationId xmlns:a16="http://schemas.microsoft.com/office/drawing/2014/main" id="{F8A69EFF-FD72-483A-81E5-DFFD1BD0B064}"/>
              </a:ext>
            </a:extLst>
          </p:cNvPr>
          <p:cNvSpPr>
            <a:spLocks noChangeArrowheads="1"/>
          </p:cNvSpPr>
          <p:nvPr/>
        </p:nvSpPr>
        <p:spPr bwMode="auto">
          <a:xfrm>
            <a:off x="1" y="5671595"/>
            <a:ext cx="9143999" cy="905096"/>
          </a:xfrm>
          <a:prstGeom prst="rect">
            <a:avLst/>
          </a:prstGeom>
          <a:solidFill>
            <a:srgbClr val="CCECFF">
              <a:alpha val="38039"/>
            </a:srgbClr>
          </a:solidFill>
          <a:ln w="38100">
            <a:solidFill>
              <a:schemeClr val="bg1"/>
            </a:solidFill>
            <a:miter lim="800000"/>
            <a:headEnd/>
            <a:tailEnd/>
          </a:ln>
          <a:effectLst/>
        </p:spPr>
        <p:txBody>
          <a:bodyPr wrap="none" anchor="ctr"/>
          <a:lstStyle/>
          <a:p>
            <a:pPr>
              <a:defRPr/>
            </a:pPr>
            <a:endParaRPr lang="en-US" sz="1350" dirty="0">
              <a:solidFill>
                <a:schemeClr val="accent3"/>
              </a:solidFill>
            </a:endParaRPr>
          </a:p>
        </p:txBody>
      </p:sp>
      <p:sp>
        <p:nvSpPr>
          <p:cNvPr id="25" name="TextBox 24">
            <a:extLst>
              <a:ext uri="{FF2B5EF4-FFF2-40B4-BE49-F238E27FC236}">
                <a16:creationId xmlns:a16="http://schemas.microsoft.com/office/drawing/2014/main" id="{9A71F981-62D7-49A5-8CEB-1C02A5373FF7}"/>
              </a:ext>
            </a:extLst>
          </p:cNvPr>
          <p:cNvSpPr txBox="1"/>
          <p:nvPr/>
        </p:nvSpPr>
        <p:spPr>
          <a:xfrm>
            <a:off x="5221358" y="4942275"/>
            <a:ext cx="4293703" cy="400110"/>
          </a:xfrm>
          <a:prstGeom prst="rect">
            <a:avLst/>
          </a:prstGeom>
          <a:noFill/>
        </p:spPr>
        <p:txBody>
          <a:bodyPr wrap="square" rtlCol="0">
            <a:spAutoFit/>
          </a:bodyPr>
          <a:lstStyle/>
          <a:p>
            <a:pPr algn="ctr"/>
            <a:r>
              <a:rPr lang="en-US" sz="2000" b="1" dirty="0"/>
              <a:t>Laurel Abowd, Technical Lead</a:t>
            </a:r>
          </a:p>
        </p:txBody>
      </p:sp>
      <p:sp>
        <p:nvSpPr>
          <p:cNvPr id="27" name="TextBox 26">
            <a:extLst>
              <a:ext uri="{FF2B5EF4-FFF2-40B4-BE49-F238E27FC236}">
                <a16:creationId xmlns:a16="http://schemas.microsoft.com/office/drawing/2014/main" id="{11F1EAC9-40AB-4E86-802B-06C7E48DE5FD}"/>
              </a:ext>
            </a:extLst>
          </p:cNvPr>
          <p:cNvSpPr txBox="1"/>
          <p:nvPr/>
        </p:nvSpPr>
        <p:spPr>
          <a:xfrm>
            <a:off x="1665271" y="5791861"/>
            <a:ext cx="5486400" cy="784830"/>
          </a:xfrm>
          <a:prstGeom prst="rect">
            <a:avLst/>
          </a:prstGeom>
          <a:noFill/>
        </p:spPr>
        <p:txBody>
          <a:bodyPr wrap="square" rtlCol="0">
            <a:spAutoFit/>
          </a:bodyPr>
          <a:lstStyle/>
          <a:p>
            <a:pPr algn="ctr"/>
            <a:r>
              <a:rPr lang="en-US" sz="2250" b="1" dirty="0"/>
              <a:t>Budget &amp; Finance Workgroup</a:t>
            </a:r>
          </a:p>
          <a:p>
            <a:pPr algn="ctr"/>
            <a:r>
              <a:rPr lang="en-US" sz="2250" b="1" dirty="0"/>
              <a:t>April 29, 2020</a:t>
            </a:r>
          </a:p>
        </p:txBody>
      </p:sp>
      <p:pic>
        <p:nvPicPr>
          <p:cNvPr id="10" name="Picture 9">
            <a:extLst>
              <a:ext uri="{FF2B5EF4-FFF2-40B4-BE49-F238E27FC236}">
                <a16:creationId xmlns:a16="http://schemas.microsoft.com/office/drawing/2014/main" id="{FBEFA269-D5D9-4815-9834-3667989299C9}"/>
              </a:ext>
            </a:extLst>
          </p:cNvPr>
          <p:cNvPicPr>
            <a:picLocks noChangeAspect="1"/>
          </p:cNvPicPr>
          <p:nvPr/>
        </p:nvPicPr>
        <p:blipFill>
          <a:blip r:embed="rId3"/>
          <a:stretch>
            <a:fillRect/>
          </a:stretch>
        </p:blipFill>
        <p:spPr>
          <a:xfrm>
            <a:off x="2931290" y="2369354"/>
            <a:ext cx="2700883" cy="2542855"/>
          </a:xfrm>
          <a:prstGeom prst="rect">
            <a:avLst/>
          </a:prstGeom>
        </p:spPr>
      </p:pic>
    </p:spTree>
    <p:extLst>
      <p:ext uri="{BB962C8B-B14F-4D97-AF65-F5344CB8AC3E}">
        <p14:creationId xmlns:p14="http://schemas.microsoft.com/office/powerpoint/2010/main" val="923178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57200" y="274638"/>
            <a:ext cx="8229600" cy="1143000"/>
          </a:xfrm>
        </p:spPr>
        <p:txBody>
          <a:bodyPr/>
          <a:lstStyle/>
          <a:p>
            <a:r>
              <a:rPr lang="en-US" dirty="0"/>
              <a:t>Chesapeake Bay Watershed</a:t>
            </a:r>
          </a:p>
        </p:txBody>
      </p:sp>
      <p:sp>
        <p:nvSpPr>
          <p:cNvPr id="5122" name="Rectangle 2"/>
          <p:cNvSpPr>
            <a:spLocks noGrp="1" noChangeArrowheads="1"/>
          </p:cNvSpPr>
          <p:nvPr>
            <p:ph idx="1"/>
          </p:nvPr>
        </p:nvSpPr>
        <p:spPr>
          <a:xfrm>
            <a:off x="571500" y="1502865"/>
            <a:ext cx="8001000" cy="4419600"/>
          </a:xfrm>
        </p:spPr>
        <p:txBody>
          <a:bodyPr/>
          <a:lstStyle/>
          <a:p>
            <a:pPr>
              <a:buFont typeface="Wingdings" panose="05000000000000000000" pitchFamily="2" charset="2"/>
              <a:buChar char="Ø"/>
            </a:pPr>
            <a:r>
              <a:rPr lang="en-US" sz="3200" dirty="0"/>
              <a:t>Agriculture contributes: </a:t>
            </a:r>
          </a:p>
          <a:p>
            <a:pPr lvl="1">
              <a:buSzPct val="100000"/>
              <a:buFont typeface="Courier New" panose="02070309020205020404" pitchFamily="49" charset="0"/>
              <a:buChar char="o"/>
            </a:pPr>
            <a:r>
              <a:rPr lang="en-US" dirty="0"/>
              <a:t>38% N, 45% P, 60% sediment</a:t>
            </a:r>
          </a:p>
          <a:p>
            <a:pPr>
              <a:buFont typeface="Wingdings" panose="05000000000000000000" pitchFamily="2" charset="2"/>
              <a:buChar char="Ø"/>
            </a:pPr>
            <a:r>
              <a:rPr lang="en-US" dirty="0">
                <a:highlight>
                  <a:srgbClr val="FFFF00"/>
                </a:highlight>
              </a:rPr>
              <a:t>Practice-based approach 6x more costly the pay-for-performance.</a:t>
            </a:r>
          </a:p>
          <a:p>
            <a:pPr lvl="1">
              <a:buSzPct val="100000"/>
              <a:buFont typeface="Courier New" panose="02070309020205020404" pitchFamily="49" charset="0"/>
              <a:buChar char="o"/>
            </a:pPr>
            <a:r>
              <a:rPr lang="en-US" dirty="0"/>
              <a:t>Ribaudo et al. 2014</a:t>
            </a:r>
          </a:p>
          <a:p>
            <a:pPr>
              <a:buFont typeface="Wingdings" panose="05000000000000000000" pitchFamily="2" charset="2"/>
              <a:buChar char="Ø"/>
            </a:pPr>
            <a:r>
              <a:rPr lang="en-US" dirty="0"/>
              <a:t>How to achieve TMDL goals?</a:t>
            </a:r>
          </a:p>
          <a:p>
            <a:pPr>
              <a:buFont typeface="Wingdings" panose="05000000000000000000" pitchFamily="2" charset="2"/>
              <a:buChar char="Ø"/>
            </a:pPr>
            <a:r>
              <a:rPr lang="en-US" dirty="0"/>
              <a:t>Most cost-effective solutions from agriculture.</a:t>
            </a:r>
          </a:p>
        </p:txBody>
      </p:sp>
      <p:sp>
        <p:nvSpPr>
          <p:cNvPr id="5" name="Footer Placeholder 4">
            <a:extLst>
              <a:ext uri="{FF2B5EF4-FFF2-40B4-BE49-F238E27FC236}">
                <a16:creationId xmlns:a16="http://schemas.microsoft.com/office/drawing/2014/main" id="{C9BB915B-2EC4-4D87-9F18-F099B144DAF9}"/>
              </a:ext>
            </a:extLst>
          </p:cNvPr>
          <p:cNvSpPr>
            <a:spLocks noGrp="1"/>
          </p:cNvSpPr>
          <p:nvPr>
            <p:ph type="ft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800" b="0" i="0" u="none" strike="noStrike" kern="0" cap="none" spc="0" normalizeH="0" baseline="0" noProof="0">
                <a:ln>
                  <a:noFill/>
                </a:ln>
                <a:solidFill>
                  <a:srgbClr val="000000"/>
                </a:solidFill>
                <a:effectLst/>
                <a:uLnTx/>
                <a:uFillTx/>
                <a:latin typeface="Arial"/>
                <a:cs typeface="Arial"/>
                <a:sym typeface="Arial"/>
              </a:rPr>
              <a:t>www.winrock.org</a:t>
            </a:r>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p:txBody>
      </p:sp>
      <p:sp>
        <p:nvSpPr>
          <p:cNvPr id="6" name="Slide Number Placeholder 5">
            <a:extLst>
              <a:ext uri="{FF2B5EF4-FFF2-40B4-BE49-F238E27FC236}">
                <a16:creationId xmlns:a16="http://schemas.microsoft.com/office/drawing/2014/main" id="{F709BA57-04CD-434B-B8F7-068B90960D8B}"/>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800"/>
              <a:buFont typeface="Arial"/>
              <a:buNone/>
              <a:tabLst/>
              <a:defRPr/>
            </a:pPr>
            <a:fld id="{1CC860AD-EBCA-4B2E-B720-1E3C5A16E4CA}" type="slidenum">
              <a:rPr kumimoji="0" lang="en-US" sz="1800" b="0" i="0" u="none" strike="noStrike" kern="0" cap="none" spc="0" normalizeH="0" baseline="0" noProof="0" smtClean="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800"/>
                <a:buFont typeface="Arial"/>
                <a:buNone/>
                <a:tabLst/>
                <a:defRPr/>
              </a:pPr>
              <a:t>10</a:t>
            </a:fld>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72281773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8650" y="365126"/>
            <a:ext cx="8222742" cy="1029573"/>
          </a:xfrm>
        </p:spPr>
        <p:txBody>
          <a:bodyPr>
            <a:normAutofit fontScale="90000"/>
          </a:bodyPr>
          <a:lstStyle/>
          <a:p>
            <a:r>
              <a:rPr lang="en-US" dirty="0"/>
              <a:t>Pay-for-Performance Conservation:</a:t>
            </a:r>
            <a:br>
              <a:rPr lang="en-US" dirty="0"/>
            </a:br>
            <a:r>
              <a:rPr lang="en-US" dirty="0"/>
              <a:t>A How-To Guide</a:t>
            </a:r>
          </a:p>
        </p:txBody>
      </p:sp>
      <p:sp>
        <p:nvSpPr>
          <p:cNvPr id="3" name="Content Placeholder 2"/>
          <p:cNvSpPr>
            <a:spLocks noGrp="1"/>
          </p:cNvSpPr>
          <p:nvPr>
            <p:ph idx="1"/>
          </p:nvPr>
        </p:nvSpPr>
        <p:spPr>
          <a:xfrm>
            <a:off x="457200" y="1619099"/>
            <a:ext cx="5016737" cy="3310742"/>
          </a:xfrm>
        </p:spPr>
        <p:txBody>
          <a:bodyPr/>
          <a:lstStyle/>
          <a:p>
            <a:pPr>
              <a:buFont typeface="Wingdings" panose="05000000000000000000" pitchFamily="2" charset="2"/>
              <a:buChar char="Ø"/>
            </a:pPr>
            <a:r>
              <a:rPr lang="en-US" dirty="0"/>
              <a:t>Describes steps and data needs</a:t>
            </a:r>
          </a:p>
          <a:p>
            <a:pPr>
              <a:buFont typeface="Wingdings" panose="05000000000000000000" pitchFamily="2" charset="2"/>
              <a:buChar char="Ø"/>
            </a:pPr>
            <a:r>
              <a:rPr lang="en-US" dirty="0"/>
              <a:t>Goals: </a:t>
            </a:r>
          </a:p>
          <a:p>
            <a:pPr lvl="1">
              <a:buFont typeface="Wingdings" panose="05000000000000000000" pitchFamily="2" charset="2"/>
              <a:buChar char="Ø"/>
            </a:pPr>
            <a:r>
              <a:rPr lang="en-US" sz="2400" dirty="0"/>
              <a:t>Reduce transaction costs</a:t>
            </a:r>
          </a:p>
          <a:p>
            <a:pPr lvl="1">
              <a:buFont typeface="Wingdings" panose="05000000000000000000" pitchFamily="2" charset="2"/>
              <a:buChar char="Ø"/>
            </a:pPr>
            <a:r>
              <a:rPr lang="en-US" sz="2400" dirty="0"/>
              <a:t>Create opportunities for scale</a:t>
            </a:r>
          </a:p>
          <a:p>
            <a:pPr>
              <a:buFont typeface="Wingdings" panose="05000000000000000000" pitchFamily="2" charset="2"/>
              <a:buChar char="Ø"/>
            </a:pPr>
            <a:r>
              <a:rPr lang="en-US" dirty="0"/>
              <a:t>Funded by Great Lakes Protection Fund</a:t>
            </a:r>
          </a:p>
          <a:p>
            <a:pPr marL="457200" lvl="1" indent="0">
              <a:buNone/>
            </a:pPr>
            <a:endParaRPr lang="en-US" dirty="0"/>
          </a:p>
          <a:p>
            <a:pPr marL="457200" lvl="1" indent="0">
              <a:buNone/>
            </a:pPr>
            <a:endParaRPr lang="en-US" dirty="0"/>
          </a:p>
          <a:p>
            <a:pPr marL="457200" lvl="1" indent="0">
              <a:buNone/>
            </a:pPr>
            <a:endParaRPr lang="en-US" dirty="0"/>
          </a:p>
          <a:p>
            <a:pPr marL="0" indent="0">
              <a:buNone/>
            </a:pPr>
            <a:endParaRPr lang="en-US" dirty="0"/>
          </a:p>
        </p:txBody>
      </p:sp>
      <p:pic>
        <p:nvPicPr>
          <p:cNvPr id="4" name="Picture 3"/>
          <p:cNvPicPr>
            <a:picLocks noChangeAspect="1"/>
          </p:cNvPicPr>
          <p:nvPr/>
        </p:nvPicPr>
        <p:blipFill>
          <a:blip r:embed="rId3"/>
          <a:stretch>
            <a:fillRect/>
          </a:stretch>
        </p:blipFill>
        <p:spPr>
          <a:xfrm>
            <a:off x="6096000" y="1493633"/>
            <a:ext cx="2660413" cy="3436208"/>
          </a:xfrm>
          <a:prstGeom prst="rect">
            <a:avLst/>
          </a:prstGeom>
        </p:spPr>
      </p:pic>
      <p:sp>
        <p:nvSpPr>
          <p:cNvPr id="5" name="Rectangle 4"/>
          <p:cNvSpPr/>
          <p:nvPr/>
        </p:nvSpPr>
        <p:spPr>
          <a:xfrm>
            <a:off x="523114" y="5364367"/>
            <a:ext cx="8622792" cy="830997"/>
          </a:xfrm>
          <a:prstGeom prst="rect">
            <a:avLst/>
          </a:prstGeom>
        </p:spPr>
        <p:txBody>
          <a:bodyPr wrap="square">
            <a:spAutoFit/>
          </a:bodyPr>
          <a:lstStyle/>
          <a:p>
            <a:r>
              <a:rPr lang="en-US" sz="2400" b="1" dirty="0">
                <a:hlinkClick r:id="rId4"/>
              </a:rPr>
              <a:t>https://www.winrock.org/project/running-off-pollution-paying-midwestern-farmers-to-improve-water-quality/</a:t>
            </a:r>
            <a:r>
              <a:rPr lang="en-US" sz="2400" b="1" dirty="0"/>
              <a:t> </a:t>
            </a:r>
          </a:p>
        </p:txBody>
      </p:sp>
      <p:sp>
        <p:nvSpPr>
          <p:cNvPr id="8" name="Footer Placeholder 7">
            <a:extLst>
              <a:ext uri="{FF2B5EF4-FFF2-40B4-BE49-F238E27FC236}">
                <a16:creationId xmlns:a16="http://schemas.microsoft.com/office/drawing/2014/main" id="{E3B1DB28-01C3-4A3D-96CE-4B2F14DCEA7C}"/>
              </a:ext>
            </a:extLst>
          </p:cNvPr>
          <p:cNvSpPr>
            <a:spLocks noGrp="1"/>
          </p:cNvSpPr>
          <p:nvPr>
            <p:ph type="ftr" idx="11"/>
          </p:nvPr>
        </p:nvSpPr>
        <p:spPr/>
        <p:txBody>
          <a:bodyPr/>
          <a:lstStyle/>
          <a:p>
            <a:r>
              <a:rPr lang="en-US"/>
              <a:t>www.winrock.org</a:t>
            </a:r>
            <a:endParaRPr lang="en-US" dirty="0"/>
          </a:p>
        </p:txBody>
      </p:sp>
      <p:sp>
        <p:nvSpPr>
          <p:cNvPr id="9" name="Slide Number Placeholder 8">
            <a:extLst>
              <a:ext uri="{FF2B5EF4-FFF2-40B4-BE49-F238E27FC236}">
                <a16:creationId xmlns:a16="http://schemas.microsoft.com/office/drawing/2014/main" id="{D2DD174C-1FA6-4A60-B36D-2A3C259DD8D5}"/>
              </a:ext>
            </a:extLst>
          </p:cNvPr>
          <p:cNvSpPr>
            <a:spLocks noGrp="1"/>
          </p:cNvSpPr>
          <p:nvPr>
            <p:ph type="sldNum" idx="12"/>
          </p:nvPr>
        </p:nvSpPr>
        <p:spPr/>
        <p:txBody>
          <a:bodyPr/>
          <a:lstStyle/>
          <a:p>
            <a:fld id="{1CC860AD-EBCA-4B2E-B720-1E3C5A16E4CA}" type="slidenum">
              <a:rPr lang="en-US" smtClean="0"/>
              <a:pPr/>
              <a:t>11</a:t>
            </a:fld>
            <a:endParaRPr lang="en-US" dirty="0"/>
          </a:p>
        </p:txBody>
      </p:sp>
    </p:spTree>
    <p:extLst>
      <p:ext uri="{BB962C8B-B14F-4D97-AF65-F5344CB8AC3E}">
        <p14:creationId xmlns:p14="http://schemas.microsoft.com/office/powerpoint/2010/main" val="214545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73FE5B-21E5-4188-B2B7-9A4E57CF47E1}"/>
              </a:ext>
            </a:extLst>
          </p:cNvPr>
          <p:cNvSpPr/>
          <p:nvPr/>
        </p:nvSpPr>
        <p:spPr>
          <a:xfrm>
            <a:off x="0" y="-321"/>
            <a:ext cx="9169170" cy="1169364"/>
          </a:xfrm>
          <a:prstGeom prst="rect">
            <a:avLst/>
          </a:prstGeom>
          <a:solidFill>
            <a:schemeClr val="accent1">
              <a:lumMod val="60000"/>
              <a:lumOff val="40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Slide Number Placeholder 1"/>
          <p:cNvSpPr>
            <a:spLocks noGrp="1"/>
          </p:cNvSpPr>
          <p:nvPr>
            <p:ph type="sldNum" sz="quarter" idx="12"/>
          </p:nvPr>
        </p:nvSpPr>
        <p:spPr/>
        <p:txBody>
          <a:bodyPr/>
          <a:lstStyle/>
          <a:p>
            <a:fld id="{729EAB7F-F967-444B-A769-AA0D9975D42D}" type="slidenum">
              <a:rPr lang="en-US" smtClean="0"/>
              <a:t>12</a:t>
            </a:fld>
            <a:endParaRPr lang="en-US" dirty="0"/>
          </a:p>
        </p:txBody>
      </p:sp>
      <p:sp>
        <p:nvSpPr>
          <p:cNvPr id="6" name="TextBox 5">
            <a:extLst>
              <a:ext uri="{FF2B5EF4-FFF2-40B4-BE49-F238E27FC236}">
                <a16:creationId xmlns:a16="http://schemas.microsoft.com/office/drawing/2014/main" id="{C92D6EE5-6902-4436-A213-8C39EB9F9F44}"/>
              </a:ext>
            </a:extLst>
          </p:cNvPr>
          <p:cNvSpPr txBox="1"/>
          <p:nvPr/>
        </p:nvSpPr>
        <p:spPr>
          <a:xfrm>
            <a:off x="432332" y="153658"/>
            <a:ext cx="8279335" cy="600164"/>
          </a:xfrm>
          <a:prstGeom prst="rect">
            <a:avLst/>
          </a:prstGeom>
          <a:noFill/>
        </p:spPr>
        <p:txBody>
          <a:bodyPr wrap="square" rtlCol="0">
            <a:spAutoFit/>
          </a:bodyPr>
          <a:lstStyle/>
          <a:p>
            <a:r>
              <a:rPr lang="en-US" sz="3200" b="1" dirty="0">
                <a:solidFill>
                  <a:schemeClr val="bg1"/>
                </a:solidFill>
              </a:rPr>
              <a:t>Case Study take away messages</a:t>
            </a:r>
            <a:endParaRPr lang="en-US" sz="3300" dirty="0">
              <a:solidFill>
                <a:schemeClr val="bg1"/>
              </a:solidFill>
            </a:endParaRPr>
          </a:p>
        </p:txBody>
      </p:sp>
      <p:pic>
        <p:nvPicPr>
          <p:cNvPr id="17" name="Shape 35">
            <a:extLst>
              <a:ext uri="{FF2B5EF4-FFF2-40B4-BE49-F238E27FC236}">
                <a16:creationId xmlns:a16="http://schemas.microsoft.com/office/drawing/2014/main" id="{C7C63E72-8060-4238-B733-8E5C749E81A6}"/>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9842" y="47640"/>
            <a:ext cx="1437832" cy="1073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54759BA5-E034-415F-B5D8-BDA46C197839}"/>
              </a:ext>
            </a:extLst>
          </p:cNvPr>
          <p:cNvSpPr txBox="1"/>
          <p:nvPr/>
        </p:nvSpPr>
        <p:spPr>
          <a:xfrm>
            <a:off x="0" y="1121081"/>
            <a:ext cx="8839199" cy="5509200"/>
          </a:xfrm>
          <a:prstGeom prst="rect">
            <a:avLst/>
          </a:prstGeom>
          <a:noFill/>
        </p:spPr>
        <p:txBody>
          <a:bodyPr wrap="square" rtlCol="0">
            <a:spAutoFit/>
          </a:bodyPr>
          <a:lstStyle/>
          <a:p>
            <a:pPr marL="571500" indent="-571500">
              <a:buFont typeface="Arial" panose="020B0604020202020204" pitchFamily="34" charset="0"/>
              <a:buChar char="•"/>
            </a:pPr>
            <a:r>
              <a:rPr lang="en-US" sz="3200" dirty="0">
                <a:solidFill>
                  <a:schemeClr val="bg1"/>
                </a:solidFill>
              </a:rPr>
              <a:t>Having the right policies in place can help advance finance investment opportunities </a:t>
            </a:r>
          </a:p>
          <a:p>
            <a:pPr marL="571500" indent="-571500">
              <a:buFont typeface="Arial" panose="020B0604020202020204" pitchFamily="34" charset="0"/>
              <a:buChar char="•"/>
            </a:pPr>
            <a:endParaRPr lang="en-US" sz="3200" dirty="0">
              <a:solidFill>
                <a:schemeClr val="bg1"/>
              </a:solidFill>
            </a:endParaRPr>
          </a:p>
          <a:p>
            <a:pPr marL="571500" indent="-571500">
              <a:buFont typeface="Arial" panose="020B0604020202020204" pitchFamily="34" charset="0"/>
              <a:buChar char="•"/>
            </a:pPr>
            <a:r>
              <a:rPr lang="en-US" sz="3200" dirty="0">
                <a:solidFill>
                  <a:schemeClr val="bg1"/>
                </a:solidFill>
              </a:rPr>
              <a:t>Important to understand the nuances of each location for pay-for-performance financing</a:t>
            </a:r>
          </a:p>
          <a:p>
            <a:pPr marL="571500" indent="-571500">
              <a:buFont typeface="Arial" panose="020B0604020202020204" pitchFamily="34" charset="0"/>
              <a:buChar char="•"/>
            </a:pPr>
            <a:endParaRPr lang="en-US" sz="3200" dirty="0">
              <a:solidFill>
                <a:schemeClr val="bg1"/>
              </a:solidFill>
            </a:endParaRPr>
          </a:p>
          <a:p>
            <a:pPr marL="571500" indent="-571500">
              <a:buFont typeface="Arial" panose="020B0604020202020204" pitchFamily="34" charset="0"/>
              <a:buChar char="•"/>
            </a:pPr>
            <a:r>
              <a:rPr lang="en-US" sz="3200" dirty="0">
                <a:solidFill>
                  <a:schemeClr val="bg1"/>
                </a:solidFill>
              </a:rPr>
              <a:t>For the pilot projects, it was critical to develop a relationship and provide specific data to each individual farmer </a:t>
            </a:r>
          </a:p>
          <a:p>
            <a:pPr marL="571500" indent="-571500">
              <a:buFont typeface="Arial" panose="020B0604020202020204" pitchFamily="34" charset="0"/>
              <a:buChar char="•"/>
            </a:pPr>
            <a:endParaRPr lang="en-US" sz="3200" dirty="0">
              <a:solidFill>
                <a:schemeClr val="bg1"/>
              </a:solidFill>
            </a:endParaRPr>
          </a:p>
          <a:p>
            <a:pPr marL="571500" indent="-571500">
              <a:buFont typeface="Arial" panose="020B0604020202020204" pitchFamily="34" charset="0"/>
              <a:buChar char="•"/>
            </a:pPr>
            <a:r>
              <a:rPr lang="en-US" sz="3200" dirty="0">
                <a:solidFill>
                  <a:schemeClr val="bg1"/>
                </a:solidFill>
              </a:rPr>
              <a:t>“Model at the farm, measure at the watershed”</a:t>
            </a:r>
          </a:p>
        </p:txBody>
      </p:sp>
    </p:spTree>
    <p:extLst>
      <p:ext uri="{BB962C8B-B14F-4D97-AF65-F5344CB8AC3E}">
        <p14:creationId xmlns:p14="http://schemas.microsoft.com/office/powerpoint/2010/main" val="2479330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C8C9E926-3141-4E5A-A883-CE1C0D1F18F0}"/>
              </a:ext>
            </a:extLst>
          </p:cNvPr>
          <p:cNvSpPr txBox="1">
            <a:spLocks/>
          </p:cNvSpPr>
          <p:nvPr/>
        </p:nvSpPr>
        <p:spPr>
          <a:xfrm>
            <a:off x="1080770" y="1339313"/>
            <a:ext cx="6982459" cy="887422"/>
          </a:xfrm>
          <a:prstGeom prst="rect">
            <a:avLst/>
          </a:prstGeom>
        </p:spPr>
        <p:txBody>
          <a:bodyPr vert="horz" wrap="square" lIns="0" tIns="12700" rIns="0" bIns="0" rtlCol="0">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12700" algn="ctr">
              <a:lnSpc>
                <a:spcPct val="100000"/>
              </a:lnSpc>
              <a:spcBef>
                <a:spcPts val="100"/>
              </a:spcBef>
            </a:pPr>
            <a:r>
              <a:rPr lang="en-US" sz="2800" b="1" spc="-5" dirty="0">
                <a:solidFill>
                  <a:srgbClr val="004E27"/>
                </a:solidFill>
              </a:rPr>
              <a:t>CHESAPEAKE BAY PROGRAM</a:t>
            </a:r>
          </a:p>
          <a:p>
            <a:pPr marL="12700" algn="ctr">
              <a:lnSpc>
                <a:spcPct val="100000"/>
              </a:lnSpc>
              <a:spcBef>
                <a:spcPts val="100"/>
              </a:spcBef>
            </a:pPr>
            <a:r>
              <a:rPr lang="en-US" sz="2800" b="1" spc="-5" dirty="0">
                <a:solidFill>
                  <a:srgbClr val="004E27"/>
                </a:solidFill>
              </a:rPr>
              <a:t>FINANCE &amp; INVESTMENT FORUM</a:t>
            </a:r>
            <a:endParaRPr lang="en-US" sz="2800" b="1" dirty="0"/>
          </a:p>
        </p:txBody>
      </p:sp>
      <p:sp>
        <p:nvSpPr>
          <p:cNvPr id="6" name="object 3">
            <a:extLst>
              <a:ext uri="{FF2B5EF4-FFF2-40B4-BE49-F238E27FC236}">
                <a16:creationId xmlns:a16="http://schemas.microsoft.com/office/drawing/2014/main" id="{8A60540E-8E37-47C4-8C38-1CBE98F4D62A}"/>
              </a:ext>
            </a:extLst>
          </p:cNvPr>
          <p:cNvSpPr txBox="1"/>
          <p:nvPr/>
        </p:nvSpPr>
        <p:spPr>
          <a:xfrm>
            <a:off x="1029133" y="2303660"/>
            <a:ext cx="6982458" cy="320601"/>
          </a:xfrm>
          <a:prstGeom prst="rect">
            <a:avLst/>
          </a:prstGeom>
        </p:spPr>
        <p:txBody>
          <a:bodyPr vert="horz" wrap="square" lIns="0" tIns="12700" rIns="0" bIns="0" rtlCol="0">
            <a:spAutoFit/>
          </a:bodyPr>
          <a:lstStyle/>
          <a:p>
            <a:pPr marL="12700" algn="ctr">
              <a:lnSpc>
                <a:spcPct val="100000"/>
              </a:lnSpc>
              <a:spcBef>
                <a:spcPts val="100"/>
              </a:spcBef>
            </a:pPr>
            <a:r>
              <a:rPr lang="en-US" sz="2000" b="1" dirty="0">
                <a:cs typeface="Tahoma"/>
              </a:rPr>
              <a:t>CONSERVATION FINANCE 301</a:t>
            </a:r>
            <a:endParaRPr sz="2000" dirty="0">
              <a:cs typeface="Tahoma"/>
            </a:endParaRPr>
          </a:p>
        </p:txBody>
      </p:sp>
      <p:sp>
        <p:nvSpPr>
          <p:cNvPr id="12" name="Rectangle 11">
            <a:extLst>
              <a:ext uri="{FF2B5EF4-FFF2-40B4-BE49-F238E27FC236}">
                <a16:creationId xmlns:a16="http://schemas.microsoft.com/office/drawing/2014/main" id="{9E0CCF70-59B8-4C70-B0F9-34B24B37D1C3}"/>
              </a:ext>
            </a:extLst>
          </p:cNvPr>
          <p:cNvSpPr/>
          <p:nvPr/>
        </p:nvSpPr>
        <p:spPr>
          <a:xfrm>
            <a:off x="3417646" y="4968195"/>
            <a:ext cx="2308709" cy="659155"/>
          </a:xfrm>
          <a:prstGeom prst="rect">
            <a:avLst/>
          </a:prstGeom>
        </p:spPr>
        <p:txBody>
          <a:bodyPr wrap="none">
            <a:spAutoFit/>
          </a:bodyPr>
          <a:lstStyle/>
          <a:p>
            <a:pPr algn="ctr">
              <a:lnSpc>
                <a:spcPct val="100000"/>
              </a:lnSpc>
              <a:spcBef>
                <a:spcPts val="100"/>
              </a:spcBef>
            </a:pPr>
            <a:r>
              <a:rPr lang="en-US" spc="-5" dirty="0">
                <a:cs typeface="Tahoma"/>
              </a:rPr>
              <a:t>University of Maryland</a:t>
            </a:r>
          </a:p>
          <a:p>
            <a:pPr algn="ctr">
              <a:lnSpc>
                <a:spcPct val="100000"/>
              </a:lnSpc>
              <a:spcBef>
                <a:spcPts val="100"/>
              </a:spcBef>
            </a:pPr>
            <a:r>
              <a:rPr lang="en-US" spc="-5" dirty="0">
                <a:cs typeface="Tahoma"/>
              </a:rPr>
              <a:t>March 11, 2020 </a:t>
            </a:r>
            <a:endParaRPr lang="en-US" dirty="0">
              <a:cs typeface="Tahoma"/>
            </a:endParaRPr>
          </a:p>
        </p:txBody>
      </p:sp>
      <p:pic>
        <p:nvPicPr>
          <p:cNvPr id="16" name="Picture 15">
            <a:extLst>
              <a:ext uri="{FF2B5EF4-FFF2-40B4-BE49-F238E27FC236}">
                <a16:creationId xmlns:a16="http://schemas.microsoft.com/office/drawing/2014/main" id="{AC95681A-A106-4B6C-856F-B01B7A5D35E9}"/>
              </a:ext>
            </a:extLst>
          </p:cNvPr>
          <p:cNvPicPr>
            <a:picLocks noChangeAspect="1"/>
          </p:cNvPicPr>
          <p:nvPr/>
        </p:nvPicPr>
        <p:blipFill>
          <a:blip r:embed="rId3"/>
          <a:stretch>
            <a:fillRect/>
          </a:stretch>
        </p:blipFill>
        <p:spPr>
          <a:xfrm>
            <a:off x="1309396" y="2778710"/>
            <a:ext cx="4554369" cy="1650364"/>
          </a:xfrm>
          <a:prstGeom prst="rect">
            <a:avLst/>
          </a:prstGeom>
        </p:spPr>
      </p:pic>
      <p:pic>
        <p:nvPicPr>
          <p:cNvPr id="17" name="Picture 16">
            <a:extLst>
              <a:ext uri="{FF2B5EF4-FFF2-40B4-BE49-F238E27FC236}">
                <a16:creationId xmlns:a16="http://schemas.microsoft.com/office/drawing/2014/main" id="{31A59EE8-CA40-4509-AEEA-2065DB81A61A}"/>
              </a:ext>
            </a:extLst>
          </p:cNvPr>
          <p:cNvPicPr>
            <a:picLocks noChangeAspect="1"/>
          </p:cNvPicPr>
          <p:nvPr/>
        </p:nvPicPr>
        <p:blipFill>
          <a:blip r:embed="rId4"/>
          <a:stretch>
            <a:fillRect/>
          </a:stretch>
        </p:blipFill>
        <p:spPr>
          <a:xfrm>
            <a:off x="6078597" y="2837627"/>
            <a:ext cx="1183160" cy="1199592"/>
          </a:xfrm>
          <a:prstGeom prst="rect">
            <a:avLst/>
          </a:prstGeom>
        </p:spPr>
      </p:pic>
      <p:sp>
        <p:nvSpPr>
          <p:cNvPr id="18" name="TextBox 17">
            <a:extLst>
              <a:ext uri="{FF2B5EF4-FFF2-40B4-BE49-F238E27FC236}">
                <a16:creationId xmlns:a16="http://schemas.microsoft.com/office/drawing/2014/main" id="{E18AC3DD-F73F-47E8-A82A-A52E9A165C4E}"/>
              </a:ext>
            </a:extLst>
          </p:cNvPr>
          <p:cNvSpPr txBox="1"/>
          <p:nvPr/>
        </p:nvSpPr>
        <p:spPr>
          <a:xfrm>
            <a:off x="5998413" y="4129645"/>
            <a:ext cx="1776150" cy="427040"/>
          </a:xfrm>
          <a:prstGeom prst="rect">
            <a:avLst/>
          </a:prstGeom>
          <a:noFill/>
        </p:spPr>
        <p:txBody>
          <a:bodyPr wrap="square" rtlCol="0">
            <a:spAutoFit/>
          </a:bodyPr>
          <a:lstStyle/>
          <a:p>
            <a:r>
              <a:rPr lang="en-US" sz="1200" b="1" dirty="0"/>
              <a:t>Ashley Allen Jones </a:t>
            </a:r>
          </a:p>
          <a:p>
            <a:r>
              <a:rPr lang="en-US" sz="975" dirty="0"/>
              <a:t>CEO and Founder,  i2 Capital</a:t>
            </a:r>
          </a:p>
        </p:txBody>
      </p:sp>
      <p:sp>
        <p:nvSpPr>
          <p:cNvPr id="2" name="TextBox 1">
            <a:extLst>
              <a:ext uri="{FF2B5EF4-FFF2-40B4-BE49-F238E27FC236}">
                <a16:creationId xmlns:a16="http://schemas.microsoft.com/office/drawing/2014/main" id="{0744F7CB-3F35-4D14-A249-C9EDF531D3BC}"/>
              </a:ext>
            </a:extLst>
          </p:cNvPr>
          <p:cNvSpPr txBox="1"/>
          <p:nvPr/>
        </p:nvSpPr>
        <p:spPr>
          <a:xfrm>
            <a:off x="123673" y="6166471"/>
            <a:ext cx="6640497" cy="276999"/>
          </a:xfrm>
          <a:prstGeom prst="rect">
            <a:avLst/>
          </a:prstGeom>
          <a:noFill/>
        </p:spPr>
        <p:txBody>
          <a:bodyPr wrap="square" rtlCol="0">
            <a:spAutoFit/>
          </a:bodyPr>
          <a:lstStyle/>
          <a:p>
            <a:r>
              <a:rPr lang="en-US" sz="1200" dirty="0"/>
              <a:t>For CBP Program Use Only:  Please do not duplicate without attribution. </a:t>
            </a:r>
          </a:p>
        </p:txBody>
      </p:sp>
      <p:sp>
        <p:nvSpPr>
          <p:cNvPr id="4" name="TextBox 3">
            <a:extLst>
              <a:ext uri="{FF2B5EF4-FFF2-40B4-BE49-F238E27FC236}">
                <a16:creationId xmlns:a16="http://schemas.microsoft.com/office/drawing/2014/main" id="{31636D94-6FE0-A944-9533-997E835CE245}"/>
              </a:ext>
            </a:extLst>
          </p:cNvPr>
          <p:cNvSpPr txBox="1"/>
          <p:nvPr/>
        </p:nvSpPr>
        <p:spPr>
          <a:xfrm>
            <a:off x="8831768" y="6568070"/>
            <a:ext cx="144965" cy="276999"/>
          </a:xfrm>
          <a:prstGeom prst="rect">
            <a:avLst/>
          </a:prstGeom>
          <a:noFill/>
        </p:spPr>
        <p:txBody>
          <a:bodyPr wrap="square" rtlCol="0">
            <a:spAutoFit/>
          </a:bodyPr>
          <a:lstStyle/>
          <a:p>
            <a:r>
              <a:rPr lang="en-US" sz="1200" dirty="0">
                <a:solidFill>
                  <a:srgbClr val="A6A6A6"/>
                </a:solidFill>
              </a:rPr>
              <a:t>1</a:t>
            </a:r>
          </a:p>
        </p:txBody>
      </p:sp>
    </p:spTree>
    <p:extLst>
      <p:ext uri="{BB962C8B-B14F-4D97-AF65-F5344CB8AC3E}">
        <p14:creationId xmlns:p14="http://schemas.microsoft.com/office/powerpoint/2010/main" val="4255962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360C2-9EEB-4A4E-A519-10624C055D7E}"/>
              </a:ext>
            </a:extLst>
          </p:cNvPr>
          <p:cNvSpPr>
            <a:spLocks noGrp="1"/>
          </p:cNvSpPr>
          <p:nvPr>
            <p:ph type="title"/>
          </p:nvPr>
        </p:nvSpPr>
        <p:spPr>
          <a:xfrm>
            <a:off x="1287955" y="220921"/>
            <a:ext cx="6944002" cy="682439"/>
          </a:xfrm>
        </p:spPr>
        <p:txBody>
          <a:bodyPr>
            <a:normAutofit/>
          </a:bodyPr>
          <a:lstStyle/>
          <a:p>
            <a:r>
              <a:rPr lang="en-US" sz="2400" dirty="0"/>
              <a:t>Sources of Water Conservation Funding</a:t>
            </a:r>
          </a:p>
        </p:txBody>
      </p:sp>
      <p:grpSp>
        <p:nvGrpSpPr>
          <p:cNvPr id="4" name="Group 3">
            <a:extLst>
              <a:ext uri="{FF2B5EF4-FFF2-40B4-BE49-F238E27FC236}">
                <a16:creationId xmlns:a16="http://schemas.microsoft.com/office/drawing/2014/main" id="{1147B648-4F9B-421F-9B42-9E248EE76A5D}"/>
              </a:ext>
            </a:extLst>
          </p:cNvPr>
          <p:cNvGrpSpPr/>
          <p:nvPr/>
        </p:nvGrpSpPr>
        <p:grpSpPr>
          <a:xfrm>
            <a:off x="181097" y="1165722"/>
            <a:ext cx="8768319" cy="3558411"/>
            <a:chOff x="181097" y="1116999"/>
            <a:chExt cx="8768319" cy="3558411"/>
          </a:xfrm>
        </p:grpSpPr>
        <p:sp>
          <p:nvSpPr>
            <p:cNvPr id="5" name="Rounded Rectangle 27">
              <a:extLst>
                <a:ext uri="{FF2B5EF4-FFF2-40B4-BE49-F238E27FC236}">
                  <a16:creationId xmlns:a16="http://schemas.microsoft.com/office/drawing/2014/main" id="{FA3B588A-7DB2-4CB9-A277-159739559736}"/>
                </a:ext>
              </a:extLst>
            </p:cNvPr>
            <p:cNvSpPr/>
            <p:nvPr/>
          </p:nvSpPr>
          <p:spPr>
            <a:xfrm>
              <a:off x="4360356" y="1116999"/>
              <a:ext cx="3930756" cy="355841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552DDC4B-7653-43C1-A8FB-3C7B1E9D8213}"/>
                </a:ext>
              </a:extLst>
            </p:cNvPr>
            <p:cNvSpPr/>
            <p:nvPr/>
          </p:nvSpPr>
          <p:spPr>
            <a:xfrm>
              <a:off x="956444" y="1388958"/>
              <a:ext cx="1545359" cy="1150844"/>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Federal</a:t>
              </a:r>
            </a:p>
          </p:txBody>
        </p:sp>
        <p:sp>
          <p:nvSpPr>
            <p:cNvPr id="7" name="Rectangle: Rounded Corners 6">
              <a:extLst>
                <a:ext uri="{FF2B5EF4-FFF2-40B4-BE49-F238E27FC236}">
                  <a16:creationId xmlns:a16="http://schemas.microsoft.com/office/drawing/2014/main" id="{D092E0FA-C1E8-4FFA-881B-592DBDBC2A0C}"/>
                </a:ext>
              </a:extLst>
            </p:cNvPr>
            <p:cNvSpPr/>
            <p:nvPr/>
          </p:nvSpPr>
          <p:spPr>
            <a:xfrm>
              <a:off x="2611321" y="1388959"/>
              <a:ext cx="1545359" cy="1150844"/>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Foundation/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Corporate + State Grants</a:t>
              </a:r>
            </a:p>
          </p:txBody>
        </p:sp>
        <p:sp>
          <p:nvSpPr>
            <p:cNvPr id="8" name="Rectangle: Rounded Corners 7">
              <a:extLst>
                <a:ext uri="{FF2B5EF4-FFF2-40B4-BE49-F238E27FC236}">
                  <a16:creationId xmlns:a16="http://schemas.microsoft.com/office/drawing/2014/main" id="{A9ECF73E-0112-4412-B513-203817517413}"/>
                </a:ext>
              </a:extLst>
            </p:cNvPr>
            <p:cNvSpPr/>
            <p:nvPr/>
          </p:nvSpPr>
          <p:spPr>
            <a:xfrm>
              <a:off x="6470737" y="1388959"/>
              <a:ext cx="1545359" cy="1150844"/>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Beneficiary + Consumer Markets</a:t>
              </a:r>
            </a:p>
          </p:txBody>
        </p:sp>
        <p:sp>
          <p:nvSpPr>
            <p:cNvPr id="9" name="Rectangle: Rounded Corners 8">
              <a:extLst>
                <a:ext uri="{FF2B5EF4-FFF2-40B4-BE49-F238E27FC236}">
                  <a16:creationId xmlns:a16="http://schemas.microsoft.com/office/drawing/2014/main" id="{3D9E2CB9-7D07-4977-8D05-402C840580B6}"/>
                </a:ext>
              </a:extLst>
            </p:cNvPr>
            <p:cNvSpPr/>
            <p:nvPr/>
          </p:nvSpPr>
          <p:spPr>
            <a:xfrm>
              <a:off x="4693050" y="1363464"/>
              <a:ext cx="1545359" cy="1150844"/>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Compliance Markets</a:t>
              </a:r>
            </a:p>
          </p:txBody>
        </p:sp>
        <p:sp>
          <p:nvSpPr>
            <p:cNvPr id="10" name="TextBox 9">
              <a:extLst>
                <a:ext uri="{FF2B5EF4-FFF2-40B4-BE49-F238E27FC236}">
                  <a16:creationId xmlns:a16="http://schemas.microsoft.com/office/drawing/2014/main" id="{F390A20C-4B74-44AB-A662-809F170E4AE3}"/>
                </a:ext>
              </a:extLst>
            </p:cNvPr>
            <p:cNvSpPr txBox="1"/>
            <p:nvPr/>
          </p:nvSpPr>
          <p:spPr>
            <a:xfrm>
              <a:off x="912328" y="2664839"/>
              <a:ext cx="1683926" cy="144655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Federal Agencies fund conservation through support for land conservation, technical assistance and implementation of agriculture, stormwater, and wastewater projects. </a:t>
              </a:r>
            </a:p>
          </p:txBody>
        </p:sp>
        <p:sp>
          <p:nvSpPr>
            <p:cNvPr id="11" name="TextBox 10">
              <a:extLst>
                <a:ext uri="{FF2B5EF4-FFF2-40B4-BE49-F238E27FC236}">
                  <a16:creationId xmlns:a16="http://schemas.microsoft.com/office/drawing/2014/main" id="{C26CDFB1-E19B-475D-A5F2-4C61EF749D9F}"/>
                </a:ext>
              </a:extLst>
            </p:cNvPr>
            <p:cNvSpPr txBox="1"/>
            <p:nvPr/>
          </p:nvSpPr>
          <p:spPr>
            <a:xfrm>
              <a:off x="2543306" y="2677129"/>
              <a:ext cx="1683926" cy="1107996"/>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Local, regional and national grant-making efforts;  emerging focus on watershed-wide planning and restoration.</a:t>
              </a:r>
            </a:p>
          </p:txBody>
        </p:sp>
        <p:sp>
          <p:nvSpPr>
            <p:cNvPr id="12" name="TextBox 11">
              <a:extLst>
                <a:ext uri="{FF2B5EF4-FFF2-40B4-BE49-F238E27FC236}">
                  <a16:creationId xmlns:a16="http://schemas.microsoft.com/office/drawing/2014/main" id="{9CE1387E-6CA4-46A5-98CB-B47E62A93389}"/>
                </a:ext>
              </a:extLst>
            </p:cNvPr>
            <p:cNvSpPr txBox="1"/>
            <p:nvPr/>
          </p:nvSpPr>
          <p:spPr>
            <a:xfrm>
              <a:off x="6426942" y="2626835"/>
              <a:ext cx="1683926" cy="1615827"/>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Businesses that benefit from water quality and quantity may invest in green infrastructure to reduce operating costs and address catastrophic risks;  consumers invest in environmentally friendly products and services.</a:t>
              </a:r>
            </a:p>
          </p:txBody>
        </p:sp>
        <p:sp>
          <p:nvSpPr>
            <p:cNvPr id="13" name="TextBox 12">
              <a:extLst>
                <a:ext uri="{FF2B5EF4-FFF2-40B4-BE49-F238E27FC236}">
                  <a16:creationId xmlns:a16="http://schemas.microsoft.com/office/drawing/2014/main" id="{9F5DB0E6-9B84-4221-95BD-28DE68CCEDD0}"/>
                </a:ext>
              </a:extLst>
            </p:cNvPr>
            <p:cNvSpPr txBox="1"/>
            <p:nvPr/>
          </p:nvSpPr>
          <p:spPr>
            <a:xfrm>
              <a:off x="4677924" y="2639344"/>
              <a:ext cx="1683926" cy="144655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EPA regulates TMDLs in waterbodies:  MS4 regulations mandate reductions in sediment, nitrogen, phosphorous and bacteria;  NEPA regulates Federal Projects.</a:t>
              </a:r>
            </a:p>
          </p:txBody>
        </p:sp>
        <p:cxnSp>
          <p:nvCxnSpPr>
            <p:cNvPr id="14" name="Straight Arrow Connector 13">
              <a:extLst>
                <a:ext uri="{FF2B5EF4-FFF2-40B4-BE49-F238E27FC236}">
                  <a16:creationId xmlns:a16="http://schemas.microsoft.com/office/drawing/2014/main" id="{2BA01A75-1EE0-4C4B-A10B-716A6CA0982F}"/>
                </a:ext>
              </a:extLst>
            </p:cNvPr>
            <p:cNvCxnSpPr>
              <a:cxnSpLocks/>
            </p:cNvCxnSpPr>
            <p:nvPr/>
          </p:nvCxnSpPr>
          <p:spPr>
            <a:xfrm>
              <a:off x="717400" y="1388959"/>
              <a:ext cx="1943" cy="283056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5" name="TextBox 14">
              <a:extLst>
                <a:ext uri="{FF2B5EF4-FFF2-40B4-BE49-F238E27FC236}">
                  <a16:creationId xmlns:a16="http://schemas.microsoft.com/office/drawing/2014/main" id="{393F32CA-E84A-4CE3-B798-E6A0A80E77A2}"/>
                </a:ext>
              </a:extLst>
            </p:cNvPr>
            <p:cNvSpPr txBox="1"/>
            <p:nvPr/>
          </p:nvSpPr>
          <p:spPr>
            <a:xfrm rot="16200000">
              <a:off x="-445817" y="2618004"/>
              <a:ext cx="16231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Input Funding</a:t>
              </a:r>
            </a:p>
          </p:txBody>
        </p:sp>
        <p:sp>
          <p:nvSpPr>
            <p:cNvPr id="16" name="TextBox 15">
              <a:extLst>
                <a:ext uri="{FF2B5EF4-FFF2-40B4-BE49-F238E27FC236}">
                  <a16:creationId xmlns:a16="http://schemas.microsoft.com/office/drawing/2014/main" id="{321B8C52-E5AA-41B7-91B5-8CC341910D19}"/>
                </a:ext>
              </a:extLst>
            </p:cNvPr>
            <p:cNvSpPr txBox="1"/>
            <p:nvPr/>
          </p:nvSpPr>
          <p:spPr>
            <a:xfrm>
              <a:off x="5178907" y="4246246"/>
              <a:ext cx="27099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Market Based Solutions</a:t>
              </a:r>
            </a:p>
          </p:txBody>
        </p:sp>
        <p:sp>
          <p:nvSpPr>
            <p:cNvPr id="17" name="TextBox 16">
              <a:extLst>
                <a:ext uri="{FF2B5EF4-FFF2-40B4-BE49-F238E27FC236}">
                  <a16:creationId xmlns:a16="http://schemas.microsoft.com/office/drawing/2014/main" id="{53CF6D75-FA9D-4FCD-930C-234DD92C04CB}"/>
                </a:ext>
              </a:extLst>
            </p:cNvPr>
            <p:cNvSpPr txBox="1"/>
            <p:nvPr/>
          </p:nvSpPr>
          <p:spPr>
            <a:xfrm>
              <a:off x="1215753" y="4246246"/>
              <a:ext cx="276100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Grant Funded Solutions</a:t>
              </a:r>
            </a:p>
          </p:txBody>
        </p:sp>
        <p:sp>
          <p:nvSpPr>
            <p:cNvPr id="18" name="TextBox 17">
              <a:extLst>
                <a:ext uri="{FF2B5EF4-FFF2-40B4-BE49-F238E27FC236}">
                  <a16:creationId xmlns:a16="http://schemas.microsoft.com/office/drawing/2014/main" id="{AD5D38D4-6239-4F00-AB0C-05C531C86D12}"/>
                </a:ext>
              </a:extLst>
            </p:cNvPr>
            <p:cNvSpPr txBox="1"/>
            <p:nvPr/>
          </p:nvSpPr>
          <p:spPr>
            <a:xfrm rot="5400000">
              <a:off x="7790733" y="2618004"/>
              <a:ext cx="194803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Outcomes Funding</a:t>
              </a:r>
            </a:p>
          </p:txBody>
        </p:sp>
        <p:cxnSp>
          <p:nvCxnSpPr>
            <p:cNvPr id="19" name="Straight Arrow Connector 18">
              <a:extLst>
                <a:ext uri="{FF2B5EF4-FFF2-40B4-BE49-F238E27FC236}">
                  <a16:creationId xmlns:a16="http://schemas.microsoft.com/office/drawing/2014/main" id="{976814CA-2786-42A5-B711-1836FB6186A4}"/>
                </a:ext>
              </a:extLst>
            </p:cNvPr>
            <p:cNvCxnSpPr/>
            <p:nvPr/>
          </p:nvCxnSpPr>
          <p:spPr>
            <a:xfrm flipH="1" flipV="1">
              <a:off x="8470926" y="1609969"/>
              <a:ext cx="14748" cy="263627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sp>
        <p:nvSpPr>
          <p:cNvPr id="20" name="TextBox 19">
            <a:extLst>
              <a:ext uri="{FF2B5EF4-FFF2-40B4-BE49-F238E27FC236}">
                <a16:creationId xmlns:a16="http://schemas.microsoft.com/office/drawing/2014/main" id="{5A5ABB13-C6FB-4445-BEC5-AEE6E776D363}"/>
              </a:ext>
            </a:extLst>
          </p:cNvPr>
          <p:cNvSpPr txBox="1"/>
          <p:nvPr/>
        </p:nvSpPr>
        <p:spPr>
          <a:xfrm>
            <a:off x="477210" y="4960958"/>
            <a:ext cx="8102874" cy="12003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Conservation:  How can I coalesce more money for conservation?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Investment:  How can I achieve financial returns and help the environment?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Conservation Finance:  How can I increase the pace and scale of conservation outcomes through capital market innovations?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How can I address market gaps? </a:t>
            </a:r>
          </a:p>
        </p:txBody>
      </p:sp>
      <p:sp>
        <p:nvSpPr>
          <p:cNvPr id="21" name="TextBox 20">
            <a:extLst>
              <a:ext uri="{FF2B5EF4-FFF2-40B4-BE49-F238E27FC236}">
                <a16:creationId xmlns:a16="http://schemas.microsoft.com/office/drawing/2014/main" id="{95808D97-FFB4-BA40-8588-2BCAAEC7C8E6}"/>
              </a:ext>
            </a:extLst>
          </p:cNvPr>
          <p:cNvSpPr txBox="1"/>
          <p:nvPr/>
        </p:nvSpPr>
        <p:spPr>
          <a:xfrm>
            <a:off x="8831768" y="6568070"/>
            <a:ext cx="14496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6A6A6"/>
                </a:solidFill>
                <a:effectLst/>
                <a:uLnTx/>
                <a:uFillTx/>
                <a:latin typeface="Calibri" panose="020F0502020204030204"/>
                <a:ea typeface="+mn-ea"/>
                <a:cs typeface="+mn-cs"/>
              </a:rPr>
              <a:t>5</a:t>
            </a:r>
          </a:p>
        </p:txBody>
      </p:sp>
    </p:spTree>
    <p:extLst>
      <p:ext uri="{BB962C8B-B14F-4D97-AF65-F5344CB8AC3E}">
        <p14:creationId xmlns:p14="http://schemas.microsoft.com/office/powerpoint/2010/main" val="1243717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303DC-3A70-4F46-86F0-5F456A3A9A47}"/>
              </a:ext>
            </a:extLst>
          </p:cNvPr>
          <p:cNvSpPr>
            <a:spLocks noGrp="1"/>
          </p:cNvSpPr>
          <p:nvPr>
            <p:ph type="title"/>
          </p:nvPr>
        </p:nvSpPr>
        <p:spPr>
          <a:xfrm>
            <a:off x="1281418" y="235860"/>
            <a:ext cx="6944002" cy="682439"/>
          </a:xfrm>
        </p:spPr>
        <p:txBody>
          <a:bodyPr>
            <a:normAutofit/>
          </a:bodyPr>
          <a:lstStyle/>
          <a:p>
            <a:r>
              <a:rPr lang="en-US" sz="2400" dirty="0"/>
              <a:t>Market-Based Solutions:  Definitions </a:t>
            </a:r>
          </a:p>
        </p:txBody>
      </p:sp>
      <p:sp>
        <p:nvSpPr>
          <p:cNvPr id="6" name="TextBox 5">
            <a:extLst>
              <a:ext uri="{FF2B5EF4-FFF2-40B4-BE49-F238E27FC236}">
                <a16:creationId xmlns:a16="http://schemas.microsoft.com/office/drawing/2014/main" id="{E5D337BF-AD3F-4AEE-AECA-F3D8879467EB}"/>
              </a:ext>
            </a:extLst>
          </p:cNvPr>
          <p:cNvSpPr txBox="1"/>
          <p:nvPr/>
        </p:nvSpPr>
        <p:spPr>
          <a:xfrm>
            <a:off x="4226758" y="1241860"/>
            <a:ext cx="4499992" cy="5016758"/>
          </a:xfrm>
          <a:prstGeom prst="rect">
            <a:avLst/>
          </a:prstGeom>
          <a:noFill/>
        </p:spPr>
        <p:txBody>
          <a:bodyPr wrap="square" rtlCol="0">
            <a:spAutoFit/>
          </a:bodyPr>
          <a:lstStyle/>
          <a:p>
            <a:r>
              <a:rPr lang="en-US" sz="1600" dirty="0"/>
              <a:t>Major Terms</a:t>
            </a:r>
          </a:p>
          <a:p>
            <a:pPr marL="285750" indent="-285750">
              <a:buFont typeface="Arial" panose="020B0604020202020204" pitchFamily="34" charset="0"/>
              <a:buChar char="•"/>
            </a:pPr>
            <a:r>
              <a:rPr lang="en-US" sz="1600" dirty="0"/>
              <a:t>Capitalism</a:t>
            </a:r>
          </a:p>
          <a:p>
            <a:pPr marL="285750" indent="-285750">
              <a:buFont typeface="Arial" panose="020B0604020202020204" pitchFamily="34" charset="0"/>
              <a:buChar char="•"/>
            </a:pPr>
            <a:r>
              <a:rPr lang="en-US" sz="1600" dirty="0"/>
              <a:t>Law of supply and demand</a:t>
            </a:r>
          </a:p>
          <a:p>
            <a:pPr marL="285750" indent="-285750">
              <a:buFont typeface="Arial" panose="020B0604020202020204" pitchFamily="34" charset="0"/>
              <a:buChar char="•"/>
            </a:pPr>
            <a:r>
              <a:rPr lang="en-US" sz="1600" dirty="0"/>
              <a:t>Factors of production</a:t>
            </a:r>
          </a:p>
          <a:p>
            <a:pPr marL="285750" indent="-285750">
              <a:buFont typeface="Arial" panose="020B0604020202020204" pitchFamily="34" charset="0"/>
              <a:buChar char="•"/>
            </a:pPr>
            <a:r>
              <a:rPr lang="en-US" sz="1600" dirty="0"/>
              <a:t>Capex; </a:t>
            </a:r>
            <a:r>
              <a:rPr lang="en-US" sz="1600" dirty="0" err="1"/>
              <a:t>Opex</a:t>
            </a:r>
            <a:endParaRPr lang="en-US" sz="1600" dirty="0"/>
          </a:p>
          <a:p>
            <a:pPr marL="285750" indent="-285750">
              <a:buFont typeface="Arial" panose="020B0604020202020204" pitchFamily="34" charset="0"/>
              <a:buChar char="•"/>
            </a:pPr>
            <a:r>
              <a:rPr lang="en-US" sz="1600" dirty="0"/>
              <a:t>Capital markets</a:t>
            </a:r>
          </a:p>
          <a:p>
            <a:pPr marL="285750" indent="-285750">
              <a:buFont typeface="Arial" panose="020B0604020202020204" pitchFamily="34" charset="0"/>
              <a:buChar char="•"/>
            </a:pPr>
            <a:r>
              <a:rPr lang="en-US" sz="1600" dirty="0"/>
              <a:t>Equity; Debt</a:t>
            </a:r>
          </a:p>
          <a:p>
            <a:pPr marL="285750" indent="-285750">
              <a:buFont typeface="Arial" panose="020B0604020202020204" pitchFamily="34" charset="0"/>
              <a:buChar char="•"/>
            </a:pPr>
            <a:r>
              <a:rPr lang="en-US" sz="1600" dirty="0"/>
              <a:t>Net present value (NPV)</a:t>
            </a:r>
          </a:p>
          <a:p>
            <a:pPr marL="285750" indent="-285750">
              <a:buFont typeface="Arial" panose="020B0604020202020204" pitchFamily="34" charset="0"/>
              <a:buChar char="•"/>
            </a:pPr>
            <a:r>
              <a:rPr lang="en-US" sz="1600" dirty="0"/>
              <a:t>Cost of capital</a:t>
            </a:r>
          </a:p>
          <a:p>
            <a:pPr marL="285750" indent="-285750">
              <a:buFont typeface="Arial" panose="020B0604020202020204" pitchFamily="34" charset="0"/>
              <a:buChar char="•"/>
            </a:pPr>
            <a:r>
              <a:rPr lang="en-US" sz="1600" dirty="0"/>
              <a:t>Externalities</a:t>
            </a:r>
          </a:p>
          <a:p>
            <a:pPr marL="285750" indent="-285750">
              <a:buFont typeface="Arial" panose="020B0604020202020204" pitchFamily="34" charset="0"/>
              <a:buChar char="•"/>
            </a:pPr>
            <a:r>
              <a:rPr lang="en-US" sz="1600" dirty="0"/>
              <a:t>Natural Capital</a:t>
            </a:r>
          </a:p>
          <a:p>
            <a:endParaRPr lang="en-US" sz="1600" dirty="0"/>
          </a:p>
          <a:p>
            <a:r>
              <a:rPr lang="en-US" sz="1600" dirty="0"/>
              <a:t>Pros &amp; Cons</a:t>
            </a:r>
          </a:p>
          <a:p>
            <a:pPr marL="285750" indent="-285750">
              <a:buFont typeface="Arial" panose="020B0604020202020204" pitchFamily="34" charset="0"/>
              <a:buChar char="•"/>
            </a:pPr>
            <a:r>
              <a:rPr lang="en-US" sz="1600" dirty="0"/>
              <a:t>Largest expansion in GDP and standard of living known to humankind</a:t>
            </a:r>
          </a:p>
          <a:p>
            <a:pPr marL="285750" indent="-285750">
              <a:buFont typeface="Arial" panose="020B0604020202020204" pitchFamily="34" charset="0"/>
              <a:buChar char="•"/>
            </a:pPr>
            <a:r>
              <a:rPr lang="en-US" sz="1600" dirty="0"/>
              <a:t>Does not take into full account external costs (externalities) such as air pollution, water pollution and loss of bio-diversity </a:t>
            </a:r>
          </a:p>
          <a:p>
            <a:pPr marL="285750" indent="-285750">
              <a:buFont typeface="Arial" panose="020B0604020202020204" pitchFamily="34" charset="0"/>
              <a:buChar char="•"/>
            </a:pPr>
            <a:r>
              <a:rPr lang="en-US" sz="1600" dirty="0"/>
              <a:t>Over time system depletes natural resources (Tragedy of the Commons)</a:t>
            </a:r>
          </a:p>
        </p:txBody>
      </p:sp>
      <p:pic>
        <p:nvPicPr>
          <p:cNvPr id="4" name="Picture 3" descr="A picture containing outdoor, grass, water, building&#10;&#10;Description automatically generated">
            <a:extLst>
              <a:ext uri="{FF2B5EF4-FFF2-40B4-BE49-F238E27FC236}">
                <a16:creationId xmlns:a16="http://schemas.microsoft.com/office/drawing/2014/main" id="{CC5AC200-CE1A-417D-BF08-0DDDC57B5436}"/>
              </a:ext>
            </a:extLst>
          </p:cNvPr>
          <p:cNvPicPr>
            <a:picLocks noChangeAspect="1"/>
          </p:cNvPicPr>
          <p:nvPr/>
        </p:nvPicPr>
        <p:blipFill rotWithShape="1">
          <a:blip r:embed="rId3"/>
          <a:srcRect l="51377" t="15080" r="940"/>
          <a:stretch/>
        </p:blipFill>
        <p:spPr>
          <a:xfrm>
            <a:off x="417250" y="3857948"/>
            <a:ext cx="3494155" cy="2415606"/>
          </a:xfrm>
          <a:prstGeom prst="rect">
            <a:avLst/>
          </a:prstGeom>
        </p:spPr>
      </p:pic>
      <p:pic>
        <p:nvPicPr>
          <p:cNvPr id="9" name="Picture 8" descr="A large crowd of people&#10;&#10;Description automatically generated">
            <a:extLst>
              <a:ext uri="{FF2B5EF4-FFF2-40B4-BE49-F238E27FC236}">
                <a16:creationId xmlns:a16="http://schemas.microsoft.com/office/drawing/2014/main" id="{ADC5CE34-74B3-4C16-83B4-7AEF1CDD3A0E}"/>
              </a:ext>
            </a:extLst>
          </p:cNvPr>
          <p:cNvPicPr>
            <a:picLocks noChangeAspect="1"/>
          </p:cNvPicPr>
          <p:nvPr/>
        </p:nvPicPr>
        <p:blipFill rotWithShape="1">
          <a:blip r:embed="rId4"/>
          <a:srcRect b="14914"/>
          <a:stretch/>
        </p:blipFill>
        <p:spPr>
          <a:xfrm>
            <a:off x="417249" y="1244954"/>
            <a:ext cx="3494155" cy="2415605"/>
          </a:xfrm>
          <a:prstGeom prst="rect">
            <a:avLst/>
          </a:prstGeom>
        </p:spPr>
      </p:pic>
      <p:sp>
        <p:nvSpPr>
          <p:cNvPr id="7" name="TextBox 6">
            <a:extLst>
              <a:ext uri="{FF2B5EF4-FFF2-40B4-BE49-F238E27FC236}">
                <a16:creationId xmlns:a16="http://schemas.microsoft.com/office/drawing/2014/main" id="{D108AFE1-4096-0543-9942-5DA5F6D749EE}"/>
              </a:ext>
            </a:extLst>
          </p:cNvPr>
          <p:cNvSpPr txBox="1"/>
          <p:nvPr/>
        </p:nvSpPr>
        <p:spPr>
          <a:xfrm>
            <a:off x="8831768" y="6568070"/>
            <a:ext cx="144965" cy="276999"/>
          </a:xfrm>
          <a:prstGeom prst="rect">
            <a:avLst/>
          </a:prstGeom>
          <a:noFill/>
        </p:spPr>
        <p:txBody>
          <a:bodyPr wrap="square" rtlCol="0">
            <a:spAutoFit/>
          </a:bodyPr>
          <a:lstStyle/>
          <a:p>
            <a:r>
              <a:rPr lang="en-US" sz="1200" dirty="0">
                <a:solidFill>
                  <a:srgbClr val="A6A6A6"/>
                </a:solidFill>
              </a:rPr>
              <a:t>6</a:t>
            </a:r>
          </a:p>
        </p:txBody>
      </p:sp>
    </p:spTree>
    <p:extLst>
      <p:ext uri="{BB962C8B-B14F-4D97-AF65-F5344CB8AC3E}">
        <p14:creationId xmlns:p14="http://schemas.microsoft.com/office/powerpoint/2010/main" val="271046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4B523-5BC8-4B33-92EC-8A7E26F924DD}"/>
              </a:ext>
            </a:extLst>
          </p:cNvPr>
          <p:cNvSpPr>
            <a:spLocks noGrp="1"/>
          </p:cNvSpPr>
          <p:nvPr>
            <p:ph type="title"/>
          </p:nvPr>
        </p:nvSpPr>
        <p:spPr>
          <a:xfrm>
            <a:off x="1288109" y="242462"/>
            <a:ext cx="6944002" cy="682439"/>
          </a:xfrm>
        </p:spPr>
        <p:txBody>
          <a:bodyPr>
            <a:normAutofit/>
          </a:bodyPr>
          <a:lstStyle/>
          <a:p>
            <a:r>
              <a:rPr lang="en-US" sz="2400" dirty="0"/>
              <a:t>Enabling Conditions</a:t>
            </a:r>
          </a:p>
        </p:txBody>
      </p:sp>
      <p:pic>
        <p:nvPicPr>
          <p:cNvPr id="16" name="Picture 15" descr="A close up of text on a black background&#10;&#10;Description automatically generated">
            <a:extLst>
              <a:ext uri="{FF2B5EF4-FFF2-40B4-BE49-F238E27FC236}">
                <a16:creationId xmlns:a16="http://schemas.microsoft.com/office/drawing/2014/main" id="{F1B3B800-1964-472A-91AE-8EB04A4C5358}"/>
              </a:ext>
            </a:extLst>
          </p:cNvPr>
          <p:cNvPicPr>
            <a:picLocks noChangeAspect="1"/>
          </p:cNvPicPr>
          <p:nvPr/>
        </p:nvPicPr>
        <p:blipFill>
          <a:blip r:embed="rId3"/>
          <a:stretch>
            <a:fillRect/>
          </a:stretch>
        </p:blipFill>
        <p:spPr>
          <a:xfrm>
            <a:off x="5238479" y="1370511"/>
            <a:ext cx="3093991" cy="3734889"/>
          </a:xfrm>
          <a:prstGeom prst="rect">
            <a:avLst/>
          </a:prstGeom>
        </p:spPr>
      </p:pic>
      <p:graphicFrame>
        <p:nvGraphicFramePr>
          <p:cNvPr id="19" name="Content Placeholder 7">
            <a:extLst>
              <a:ext uri="{FF2B5EF4-FFF2-40B4-BE49-F238E27FC236}">
                <a16:creationId xmlns:a16="http://schemas.microsoft.com/office/drawing/2014/main" id="{6AC128CF-6E24-41C8-8F56-3F2D0B7D5FB3}"/>
              </a:ext>
            </a:extLst>
          </p:cNvPr>
          <p:cNvGraphicFramePr>
            <a:graphicFrameLocks/>
          </p:cNvGraphicFramePr>
          <p:nvPr/>
        </p:nvGraphicFramePr>
        <p:xfrm>
          <a:off x="160019" y="1047565"/>
          <a:ext cx="4956539" cy="54294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0" name="TextBox 19">
            <a:extLst>
              <a:ext uri="{FF2B5EF4-FFF2-40B4-BE49-F238E27FC236}">
                <a16:creationId xmlns:a16="http://schemas.microsoft.com/office/drawing/2014/main" id="{914DADB3-AAAA-4362-914C-E407C99BF6B9}"/>
              </a:ext>
            </a:extLst>
          </p:cNvPr>
          <p:cNvSpPr txBox="1"/>
          <p:nvPr/>
        </p:nvSpPr>
        <p:spPr>
          <a:xfrm>
            <a:off x="5385298" y="5202740"/>
            <a:ext cx="2813821" cy="646331"/>
          </a:xfrm>
          <a:prstGeom prst="rect">
            <a:avLst/>
          </a:prstGeom>
          <a:noFill/>
        </p:spPr>
        <p:txBody>
          <a:bodyPr wrap="square" rtlCol="0">
            <a:spAutoFit/>
          </a:bodyPr>
          <a:lstStyle/>
          <a:p>
            <a:pPr algn="ctr"/>
            <a:r>
              <a:rPr lang="en-US" i="1" dirty="0">
                <a:solidFill>
                  <a:schemeClr val="accent3">
                    <a:lumMod val="75000"/>
                  </a:schemeClr>
                </a:solidFill>
              </a:rPr>
              <a:t>Who pays for the </a:t>
            </a:r>
          </a:p>
          <a:p>
            <a:pPr algn="ctr"/>
            <a:r>
              <a:rPr lang="en-US" i="1" dirty="0">
                <a:solidFill>
                  <a:schemeClr val="accent3">
                    <a:lumMod val="75000"/>
                  </a:schemeClr>
                </a:solidFill>
              </a:rPr>
              <a:t>“Tragedy of the Commons?” </a:t>
            </a:r>
          </a:p>
        </p:txBody>
      </p:sp>
      <p:sp>
        <p:nvSpPr>
          <p:cNvPr id="6" name="TextBox 5">
            <a:extLst>
              <a:ext uri="{FF2B5EF4-FFF2-40B4-BE49-F238E27FC236}">
                <a16:creationId xmlns:a16="http://schemas.microsoft.com/office/drawing/2014/main" id="{B3F7E79E-8EEC-1F4C-8587-8A23B4279200}"/>
              </a:ext>
            </a:extLst>
          </p:cNvPr>
          <p:cNvSpPr txBox="1"/>
          <p:nvPr/>
        </p:nvSpPr>
        <p:spPr>
          <a:xfrm>
            <a:off x="8831768" y="6568070"/>
            <a:ext cx="144965" cy="276999"/>
          </a:xfrm>
          <a:prstGeom prst="rect">
            <a:avLst/>
          </a:prstGeom>
          <a:noFill/>
        </p:spPr>
        <p:txBody>
          <a:bodyPr wrap="square" rtlCol="0">
            <a:spAutoFit/>
          </a:bodyPr>
          <a:lstStyle/>
          <a:p>
            <a:r>
              <a:rPr lang="en-US" sz="1200" dirty="0">
                <a:solidFill>
                  <a:srgbClr val="A6A6A6"/>
                </a:solidFill>
              </a:rPr>
              <a:t>7</a:t>
            </a:r>
          </a:p>
        </p:txBody>
      </p:sp>
    </p:spTree>
    <p:extLst>
      <p:ext uri="{BB962C8B-B14F-4D97-AF65-F5344CB8AC3E}">
        <p14:creationId xmlns:p14="http://schemas.microsoft.com/office/powerpoint/2010/main" val="3189045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4B523-5BC8-4B33-92EC-8A7E26F924DD}"/>
              </a:ext>
            </a:extLst>
          </p:cNvPr>
          <p:cNvSpPr>
            <a:spLocks noGrp="1"/>
          </p:cNvSpPr>
          <p:nvPr>
            <p:ph type="title"/>
          </p:nvPr>
        </p:nvSpPr>
        <p:spPr>
          <a:xfrm>
            <a:off x="1286573" y="242951"/>
            <a:ext cx="6944002" cy="682439"/>
          </a:xfrm>
        </p:spPr>
        <p:txBody>
          <a:bodyPr>
            <a:normAutofit/>
          </a:bodyPr>
          <a:lstStyle/>
          <a:p>
            <a:r>
              <a:rPr lang="en-US" sz="2400" dirty="0"/>
              <a:t>Conservation Finance Innovations</a:t>
            </a:r>
          </a:p>
        </p:txBody>
      </p:sp>
      <p:graphicFrame>
        <p:nvGraphicFramePr>
          <p:cNvPr id="5" name="Diagram 4">
            <a:extLst>
              <a:ext uri="{FF2B5EF4-FFF2-40B4-BE49-F238E27FC236}">
                <a16:creationId xmlns:a16="http://schemas.microsoft.com/office/drawing/2014/main" id="{4AA104F6-7310-4837-A9F6-E116E03ACC91}"/>
              </a:ext>
            </a:extLst>
          </p:cNvPr>
          <p:cNvGraphicFramePr/>
          <p:nvPr/>
        </p:nvGraphicFramePr>
        <p:xfrm>
          <a:off x="495300" y="1644484"/>
          <a:ext cx="7917180" cy="27422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F857BFD4-DFEF-4D3F-8996-7C9D95D0543F}"/>
              </a:ext>
            </a:extLst>
          </p:cNvPr>
          <p:cNvSpPr txBox="1"/>
          <p:nvPr/>
        </p:nvSpPr>
        <p:spPr>
          <a:xfrm>
            <a:off x="3589038" y="1181863"/>
            <a:ext cx="1729704" cy="369332"/>
          </a:xfrm>
          <a:prstGeom prst="rect">
            <a:avLst/>
          </a:prstGeom>
          <a:noFill/>
        </p:spPr>
        <p:txBody>
          <a:bodyPr wrap="none" rtlCol="0">
            <a:spAutoFit/>
          </a:bodyPr>
          <a:lstStyle/>
          <a:p>
            <a:r>
              <a:rPr lang="en-US" dirty="0"/>
              <a:t>Finance Vehicles</a:t>
            </a:r>
          </a:p>
        </p:txBody>
      </p:sp>
      <p:graphicFrame>
        <p:nvGraphicFramePr>
          <p:cNvPr id="14" name="Diagram 13">
            <a:extLst>
              <a:ext uri="{FF2B5EF4-FFF2-40B4-BE49-F238E27FC236}">
                <a16:creationId xmlns:a16="http://schemas.microsoft.com/office/drawing/2014/main" id="{FB248318-3BBD-44CA-93CB-FB7060A59E8F}"/>
              </a:ext>
            </a:extLst>
          </p:cNvPr>
          <p:cNvGraphicFramePr/>
          <p:nvPr/>
        </p:nvGraphicFramePr>
        <p:xfrm>
          <a:off x="1275422" y="4097808"/>
          <a:ext cx="6852972" cy="298321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TextBox 10">
            <a:extLst>
              <a:ext uri="{FF2B5EF4-FFF2-40B4-BE49-F238E27FC236}">
                <a16:creationId xmlns:a16="http://schemas.microsoft.com/office/drawing/2014/main" id="{5BAD7D91-97B8-4E12-B05A-5F0F8CCF4FCA}"/>
              </a:ext>
            </a:extLst>
          </p:cNvPr>
          <p:cNvSpPr txBox="1"/>
          <p:nvPr/>
        </p:nvSpPr>
        <p:spPr>
          <a:xfrm>
            <a:off x="3526137" y="4815023"/>
            <a:ext cx="2091726" cy="369332"/>
          </a:xfrm>
          <a:prstGeom prst="rect">
            <a:avLst/>
          </a:prstGeom>
          <a:noFill/>
        </p:spPr>
        <p:txBody>
          <a:bodyPr wrap="none" rtlCol="0">
            <a:spAutoFit/>
          </a:bodyPr>
          <a:lstStyle/>
          <a:p>
            <a:r>
              <a:rPr lang="en-US" dirty="0"/>
              <a:t>Risk Reduction Tools</a:t>
            </a:r>
          </a:p>
        </p:txBody>
      </p:sp>
      <p:sp>
        <p:nvSpPr>
          <p:cNvPr id="7" name="TextBox 6">
            <a:extLst>
              <a:ext uri="{FF2B5EF4-FFF2-40B4-BE49-F238E27FC236}">
                <a16:creationId xmlns:a16="http://schemas.microsoft.com/office/drawing/2014/main" id="{40439BD9-64E1-5F4B-9D2D-5CE45E62975A}"/>
              </a:ext>
            </a:extLst>
          </p:cNvPr>
          <p:cNvSpPr txBox="1"/>
          <p:nvPr/>
        </p:nvSpPr>
        <p:spPr>
          <a:xfrm>
            <a:off x="8831768" y="6568070"/>
            <a:ext cx="144965" cy="276999"/>
          </a:xfrm>
          <a:prstGeom prst="rect">
            <a:avLst/>
          </a:prstGeom>
          <a:noFill/>
        </p:spPr>
        <p:txBody>
          <a:bodyPr wrap="square" rtlCol="0">
            <a:spAutoFit/>
          </a:bodyPr>
          <a:lstStyle/>
          <a:p>
            <a:r>
              <a:rPr lang="en-US" sz="1200" dirty="0">
                <a:solidFill>
                  <a:srgbClr val="A6A6A6"/>
                </a:solidFill>
              </a:rPr>
              <a:t>9</a:t>
            </a:r>
          </a:p>
        </p:txBody>
      </p:sp>
    </p:spTree>
    <p:extLst>
      <p:ext uri="{BB962C8B-B14F-4D97-AF65-F5344CB8AC3E}">
        <p14:creationId xmlns:p14="http://schemas.microsoft.com/office/powerpoint/2010/main" val="2962448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4B523-5BC8-4B33-92EC-8A7E26F924DD}"/>
              </a:ext>
            </a:extLst>
          </p:cNvPr>
          <p:cNvSpPr>
            <a:spLocks noGrp="1"/>
          </p:cNvSpPr>
          <p:nvPr>
            <p:ph type="title"/>
          </p:nvPr>
        </p:nvSpPr>
        <p:spPr>
          <a:xfrm>
            <a:off x="1292567" y="253614"/>
            <a:ext cx="6944002" cy="682439"/>
          </a:xfrm>
        </p:spPr>
        <p:txBody>
          <a:bodyPr>
            <a:normAutofit/>
          </a:bodyPr>
          <a:lstStyle/>
          <a:p>
            <a:r>
              <a:rPr lang="en-US" sz="2400" dirty="0"/>
              <a:t>Framework For Creating Financing Strategy </a:t>
            </a:r>
          </a:p>
        </p:txBody>
      </p:sp>
      <p:graphicFrame>
        <p:nvGraphicFramePr>
          <p:cNvPr id="4" name="Diagram 3">
            <a:extLst>
              <a:ext uri="{FF2B5EF4-FFF2-40B4-BE49-F238E27FC236}">
                <a16:creationId xmlns:a16="http://schemas.microsoft.com/office/drawing/2014/main" id="{3E0FCA2D-5C9F-4B86-9724-0FC313468788}"/>
              </a:ext>
            </a:extLst>
          </p:cNvPr>
          <p:cNvGraphicFramePr/>
          <p:nvPr/>
        </p:nvGraphicFramePr>
        <p:xfrm>
          <a:off x="1043940" y="1036320"/>
          <a:ext cx="707898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467D3B93-0420-A74D-A942-0441E2D29626}"/>
              </a:ext>
            </a:extLst>
          </p:cNvPr>
          <p:cNvSpPr txBox="1"/>
          <p:nvPr/>
        </p:nvSpPr>
        <p:spPr>
          <a:xfrm>
            <a:off x="8809466" y="6568070"/>
            <a:ext cx="557559" cy="276999"/>
          </a:xfrm>
          <a:prstGeom prst="rect">
            <a:avLst/>
          </a:prstGeom>
          <a:noFill/>
        </p:spPr>
        <p:txBody>
          <a:bodyPr wrap="square" rtlCol="0">
            <a:spAutoFit/>
          </a:bodyPr>
          <a:lstStyle/>
          <a:p>
            <a:r>
              <a:rPr lang="en-US" sz="1200" dirty="0">
                <a:solidFill>
                  <a:srgbClr val="A6A6A6"/>
                </a:solidFill>
              </a:rPr>
              <a:t>12</a:t>
            </a:r>
          </a:p>
        </p:txBody>
      </p:sp>
    </p:spTree>
    <p:extLst>
      <p:ext uri="{BB962C8B-B14F-4D97-AF65-F5344CB8AC3E}">
        <p14:creationId xmlns:p14="http://schemas.microsoft.com/office/powerpoint/2010/main" val="524967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73FE5B-21E5-4188-B2B7-9A4E57CF47E1}"/>
              </a:ext>
            </a:extLst>
          </p:cNvPr>
          <p:cNvSpPr/>
          <p:nvPr/>
        </p:nvSpPr>
        <p:spPr>
          <a:xfrm>
            <a:off x="0" y="-321"/>
            <a:ext cx="9169170" cy="1169364"/>
          </a:xfrm>
          <a:prstGeom prst="rect">
            <a:avLst/>
          </a:prstGeom>
          <a:solidFill>
            <a:schemeClr val="accent1">
              <a:lumMod val="60000"/>
              <a:lumOff val="40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Slide Number Placeholder 1"/>
          <p:cNvSpPr>
            <a:spLocks noGrp="1"/>
          </p:cNvSpPr>
          <p:nvPr>
            <p:ph type="sldNum" sz="quarter" idx="12"/>
          </p:nvPr>
        </p:nvSpPr>
        <p:spPr/>
        <p:txBody>
          <a:bodyPr/>
          <a:lstStyle/>
          <a:p>
            <a:fld id="{729EAB7F-F967-444B-A769-AA0D9975D42D}" type="slidenum">
              <a:rPr lang="en-US" smtClean="0"/>
              <a:t>19</a:t>
            </a:fld>
            <a:endParaRPr lang="en-US" dirty="0"/>
          </a:p>
        </p:txBody>
      </p:sp>
      <p:sp>
        <p:nvSpPr>
          <p:cNvPr id="6" name="TextBox 5">
            <a:extLst>
              <a:ext uri="{FF2B5EF4-FFF2-40B4-BE49-F238E27FC236}">
                <a16:creationId xmlns:a16="http://schemas.microsoft.com/office/drawing/2014/main" id="{C92D6EE5-6902-4436-A213-8C39EB9F9F44}"/>
              </a:ext>
            </a:extLst>
          </p:cNvPr>
          <p:cNvSpPr txBox="1"/>
          <p:nvPr/>
        </p:nvSpPr>
        <p:spPr>
          <a:xfrm>
            <a:off x="432332" y="153658"/>
            <a:ext cx="8279335" cy="600164"/>
          </a:xfrm>
          <a:prstGeom prst="rect">
            <a:avLst/>
          </a:prstGeom>
          <a:noFill/>
        </p:spPr>
        <p:txBody>
          <a:bodyPr wrap="square" rtlCol="0">
            <a:spAutoFit/>
          </a:bodyPr>
          <a:lstStyle/>
          <a:p>
            <a:r>
              <a:rPr lang="en-US" sz="3200" b="1" dirty="0">
                <a:solidFill>
                  <a:schemeClr val="bg1"/>
                </a:solidFill>
              </a:rPr>
              <a:t>Finance 301 take away messages</a:t>
            </a:r>
            <a:endParaRPr lang="en-US" sz="3300" dirty="0">
              <a:solidFill>
                <a:schemeClr val="bg1"/>
              </a:solidFill>
            </a:endParaRPr>
          </a:p>
        </p:txBody>
      </p:sp>
      <p:pic>
        <p:nvPicPr>
          <p:cNvPr id="17" name="Shape 35">
            <a:extLst>
              <a:ext uri="{FF2B5EF4-FFF2-40B4-BE49-F238E27FC236}">
                <a16:creationId xmlns:a16="http://schemas.microsoft.com/office/drawing/2014/main" id="{C7C63E72-8060-4238-B733-8E5C749E81A6}"/>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9842" y="47640"/>
            <a:ext cx="1437832" cy="1073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54759BA5-E034-415F-B5D8-BDA46C197839}"/>
              </a:ext>
            </a:extLst>
          </p:cNvPr>
          <p:cNvSpPr txBox="1"/>
          <p:nvPr/>
        </p:nvSpPr>
        <p:spPr>
          <a:xfrm>
            <a:off x="0" y="1121081"/>
            <a:ext cx="8839199" cy="5016758"/>
          </a:xfrm>
          <a:prstGeom prst="rect">
            <a:avLst/>
          </a:prstGeom>
          <a:noFill/>
        </p:spPr>
        <p:txBody>
          <a:bodyPr wrap="square" rtlCol="0">
            <a:spAutoFit/>
          </a:bodyPr>
          <a:lstStyle/>
          <a:p>
            <a:pPr marL="571500" indent="-571500">
              <a:buFont typeface="Arial" panose="020B0604020202020204" pitchFamily="34" charset="0"/>
              <a:buChar char="•"/>
            </a:pPr>
            <a:r>
              <a:rPr lang="en-US" sz="3200" dirty="0">
                <a:solidFill>
                  <a:schemeClr val="bg1"/>
                </a:solidFill>
              </a:rPr>
              <a:t>Presentation provided a new perspective and strong grounding for the day’s finance discussion</a:t>
            </a:r>
          </a:p>
          <a:p>
            <a:endParaRPr lang="en-US" sz="3200" dirty="0">
              <a:solidFill>
                <a:schemeClr val="bg1"/>
              </a:solidFill>
            </a:endParaRPr>
          </a:p>
          <a:p>
            <a:pPr marL="571500" indent="-571500">
              <a:buFont typeface="Arial" panose="020B0604020202020204" pitchFamily="34" charset="0"/>
              <a:buChar char="•"/>
            </a:pPr>
            <a:r>
              <a:rPr lang="en-US" sz="3200" dirty="0">
                <a:solidFill>
                  <a:schemeClr val="bg1"/>
                </a:solidFill>
              </a:rPr>
              <a:t>“Conservation Finance:  How can I increase the pace and scale of conservation outcomes through capital market innovations?  </a:t>
            </a:r>
            <a:r>
              <a:rPr lang="en-US" sz="3200" i="1" dirty="0">
                <a:solidFill>
                  <a:schemeClr val="bg1"/>
                </a:solidFill>
              </a:rPr>
              <a:t>How can I address market gaps?”</a:t>
            </a:r>
          </a:p>
          <a:p>
            <a:endParaRPr lang="en-US" sz="3200" i="1" dirty="0">
              <a:solidFill>
                <a:schemeClr val="bg1"/>
              </a:solidFill>
            </a:endParaRPr>
          </a:p>
          <a:p>
            <a:pPr marL="571500" indent="-571500">
              <a:buFont typeface="Arial" panose="020B0604020202020204" pitchFamily="34" charset="0"/>
              <a:buChar char="•"/>
            </a:pPr>
            <a:r>
              <a:rPr lang="en-US" sz="3200" dirty="0">
                <a:solidFill>
                  <a:schemeClr val="bg1"/>
                </a:solidFill>
              </a:rPr>
              <a:t>The two morning presentations illustrated two components of finance: policy and investors</a:t>
            </a:r>
          </a:p>
        </p:txBody>
      </p:sp>
    </p:spTree>
    <p:extLst>
      <p:ext uri="{BB962C8B-B14F-4D97-AF65-F5344CB8AC3E}">
        <p14:creationId xmlns:p14="http://schemas.microsoft.com/office/powerpoint/2010/main" val="3283669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73FE5B-21E5-4188-B2B7-9A4E57CF47E1}"/>
              </a:ext>
            </a:extLst>
          </p:cNvPr>
          <p:cNvSpPr/>
          <p:nvPr/>
        </p:nvSpPr>
        <p:spPr>
          <a:xfrm>
            <a:off x="0" y="-321"/>
            <a:ext cx="9169170" cy="1169364"/>
          </a:xfrm>
          <a:prstGeom prst="rect">
            <a:avLst/>
          </a:prstGeom>
          <a:solidFill>
            <a:schemeClr val="accent1">
              <a:lumMod val="60000"/>
              <a:lumOff val="40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Slide Number Placeholder 1"/>
          <p:cNvSpPr>
            <a:spLocks noGrp="1"/>
          </p:cNvSpPr>
          <p:nvPr>
            <p:ph type="sldNum" sz="quarter" idx="12"/>
          </p:nvPr>
        </p:nvSpPr>
        <p:spPr/>
        <p:txBody>
          <a:bodyPr/>
          <a:lstStyle/>
          <a:p>
            <a:fld id="{729EAB7F-F967-444B-A769-AA0D9975D42D}" type="slidenum">
              <a:rPr lang="en-US" smtClean="0"/>
              <a:t>2</a:t>
            </a:fld>
            <a:endParaRPr lang="en-US" dirty="0"/>
          </a:p>
        </p:txBody>
      </p:sp>
      <p:sp>
        <p:nvSpPr>
          <p:cNvPr id="6" name="TextBox 5">
            <a:extLst>
              <a:ext uri="{FF2B5EF4-FFF2-40B4-BE49-F238E27FC236}">
                <a16:creationId xmlns:a16="http://schemas.microsoft.com/office/drawing/2014/main" id="{C92D6EE5-6902-4436-A213-8C39EB9F9F44}"/>
              </a:ext>
            </a:extLst>
          </p:cNvPr>
          <p:cNvSpPr txBox="1"/>
          <p:nvPr/>
        </p:nvSpPr>
        <p:spPr>
          <a:xfrm>
            <a:off x="432332" y="153658"/>
            <a:ext cx="8279335" cy="600164"/>
          </a:xfrm>
          <a:prstGeom prst="rect">
            <a:avLst/>
          </a:prstGeom>
          <a:noFill/>
        </p:spPr>
        <p:txBody>
          <a:bodyPr wrap="square" rtlCol="0">
            <a:spAutoFit/>
          </a:bodyPr>
          <a:lstStyle/>
          <a:p>
            <a:r>
              <a:rPr lang="en-US" sz="3200" b="1" dirty="0">
                <a:solidFill>
                  <a:schemeClr val="bg1"/>
                </a:solidFill>
              </a:rPr>
              <a:t>Forum Logistics</a:t>
            </a:r>
            <a:endParaRPr lang="en-US" sz="3300" dirty="0">
              <a:solidFill>
                <a:schemeClr val="bg1"/>
              </a:solidFill>
            </a:endParaRPr>
          </a:p>
        </p:txBody>
      </p:sp>
      <p:pic>
        <p:nvPicPr>
          <p:cNvPr id="17" name="Shape 35">
            <a:extLst>
              <a:ext uri="{FF2B5EF4-FFF2-40B4-BE49-F238E27FC236}">
                <a16:creationId xmlns:a16="http://schemas.microsoft.com/office/drawing/2014/main" id="{C7C63E72-8060-4238-B733-8E5C749E81A6}"/>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9842" y="47640"/>
            <a:ext cx="1437832" cy="1073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54759BA5-E034-415F-B5D8-BDA46C197839}"/>
              </a:ext>
            </a:extLst>
          </p:cNvPr>
          <p:cNvSpPr txBox="1"/>
          <p:nvPr/>
        </p:nvSpPr>
        <p:spPr>
          <a:xfrm>
            <a:off x="432332" y="3158877"/>
            <a:ext cx="7384648" cy="3908762"/>
          </a:xfrm>
          <a:prstGeom prst="rect">
            <a:avLst/>
          </a:prstGeom>
          <a:noFill/>
        </p:spPr>
        <p:txBody>
          <a:bodyPr wrap="square" rtlCol="0">
            <a:spAutoFit/>
          </a:bodyPr>
          <a:lstStyle/>
          <a:p>
            <a:pPr marL="571500" indent="-571500">
              <a:buFont typeface="Arial" panose="020B0604020202020204" pitchFamily="34" charset="0"/>
              <a:buChar char="•"/>
            </a:pPr>
            <a:r>
              <a:rPr lang="en-US" sz="3200" dirty="0">
                <a:solidFill>
                  <a:schemeClr val="bg1"/>
                </a:solidFill>
              </a:rPr>
              <a:t>Attendees: 		</a:t>
            </a:r>
            <a:r>
              <a:rPr lang="en-US" sz="3200" b="1" dirty="0">
                <a:solidFill>
                  <a:srgbClr val="002060"/>
                </a:solidFill>
              </a:rPr>
              <a:t>78</a:t>
            </a:r>
            <a:r>
              <a:rPr lang="en-US" sz="3200" b="1" dirty="0">
                <a:solidFill>
                  <a:schemeClr val="bg1"/>
                </a:solidFill>
              </a:rPr>
              <a:t> Total Attendees</a:t>
            </a:r>
          </a:p>
          <a:p>
            <a:pPr marL="1028700" lvl="1" indent="-571500">
              <a:buFont typeface="Arial" panose="020B0604020202020204" pitchFamily="34" charset="0"/>
              <a:buChar char="•"/>
            </a:pPr>
            <a:r>
              <a:rPr lang="en-US" sz="3200" dirty="0">
                <a:solidFill>
                  <a:schemeClr val="accent1">
                    <a:lumMod val="50000"/>
                  </a:schemeClr>
                </a:solidFill>
              </a:rPr>
              <a:t>60 members of Chesapeake Bay Program partnership (70 RSVP’d)</a:t>
            </a:r>
          </a:p>
          <a:p>
            <a:pPr marL="1028700" lvl="1" indent="-571500">
              <a:buFont typeface="Arial" panose="020B0604020202020204" pitchFamily="34" charset="0"/>
              <a:buChar char="•"/>
            </a:pPr>
            <a:r>
              <a:rPr lang="en-US" sz="3200" dirty="0">
                <a:solidFill>
                  <a:schemeClr val="accent1">
                    <a:lumMod val="50000"/>
                  </a:schemeClr>
                </a:solidFill>
              </a:rPr>
              <a:t>13 finance coaches (17 invited and on retainer)</a:t>
            </a:r>
          </a:p>
          <a:p>
            <a:pPr marL="1028700" lvl="1" indent="-571500">
              <a:buFont typeface="Arial" panose="020B0604020202020204" pitchFamily="34" charset="0"/>
              <a:buChar char="•"/>
            </a:pPr>
            <a:r>
              <a:rPr lang="en-US" sz="3200" dirty="0">
                <a:solidFill>
                  <a:schemeClr val="accent1">
                    <a:lumMod val="50000"/>
                  </a:schemeClr>
                </a:solidFill>
              </a:rPr>
              <a:t>5 speakers </a:t>
            </a:r>
          </a:p>
          <a:p>
            <a:pPr marL="1028700" lvl="1" indent="-571500">
              <a:buFont typeface="Arial" panose="020B0604020202020204" pitchFamily="34" charset="0"/>
              <a:buChar char="•"/>
            </a:pPr>
            <a:r>
              <a:rPr lang="en-US" sz="3200" dirty="0">
                <a:solidFill>
                  <a:schemeClr val="accent1">
                    <a:lumMod val="50000"/>
                  </a:schemeClr>
                </a:solidFill>
              </a:rPr>
              <a:t>7 breakout tables</a:t>
            </a:r>
          </a:p>
          <a:p>
            <a:pPr lvl="8"/>
            <a:r>
              <a:rPr lang="en-US" sz="2400" b="1" dirty="0">
                <a:solidFill>
                  <a:schemeClr val="accent1">
                    <a:lumMod val="50000"/>
                  </a:schemeClr>
                </a:solidFill>
              </a:rPr>
              <a:t>	</a:t>
            </a:r>
            <a:endParaRPr lang="en-US" sz="2400" b="1" dirty="0">
              <a:solidFill>
                <a:schemeClr val="bg1"/>
              </a:solidFill>
            </a:endParaRPr>
          </a:p>
        </p:txBody>
      </p:sp>
      <p:sp>
        <p:nvSpPr>
          <p:cNvPr id="12" name="TextBox 11">
            <a:extLst>
              <a:ext uri="{FF2B5EF4-FFF2-40B4-BE49-F238E27FC236}">
                <a16:creationId xmlns:a16="http://schemas.microsoft.com/office/drawing/2014/main" id="{F0A200BB-48F0-4E0E-B694-DC269D717DEF}"/>
              </a:ext>
            </a:extLst>
          </p:cNvPr>
          <p:cNvSpPr txBox="1"/>
          <p:nvPr/>
        </p:nvSpPr>
        <p:spPr>
          <a:xfrm>
            <a:off x="365655" y="1227099"/>
            <a:ext cx="7923103" cy="1569660"/>
          </a:xfrm>
          <a:prstGeom prst="rect">
            <a:avLst/>
          </a:prstGeom>
          <a:noFill/>
        </p:spPr>
        <p:txBody>
          <a:bodyPr wrap="square" rtlCol="0">
            <a:spAutoFit/>
          </a:bodyPr>
          <a:lstStyle/>
          <a:p>
            <a:pPr marL="571500" indent="-571500">
              <a:buFont typeface="Arial" panose="020B0604020202020204" pitchFamily="34" charset="0"/>
              <a:buChar char="•"/>
            </a:pPr>
            <a:r>
              <a:rPr lang="en-US" sz="3200" i="1" dirty="0">
                <a:solidFill>
                  <a:schemeClr val="bg1"/>
                </a:solidFill>
              </a:rPr>
              <a:t>Date: March 11, 2020</a:t>
            </a:r>
          </a:p>
          <a:p>
            <a:endParaRPr lang="en-US" sz="3200" i="1" dirty="0">
              <a:solidFill>
                <a:schemeClr val="bg1"/>
              </a:solidFill>
            </a:endParaRPr>
          </a:p>
          <a:p>
            <a:pPr marL="571500" indent="-571500">
              <a:buFont typeface="Arial" panose="020B0604020202020204" pitchFamily="34" charset="0"/>
              <a:buChar char="•"/>
            </a:pPr>
            <a:r>
              <a:rPr lang="en-US" sz="3200" i="1" dirty="0">
                <a:solidFill>
                  <a:schemeClr val="bg1"/>
                </a:solidFill>
              </a:rPr>
              <a:t>Location: STAMP Student Union, UMD</a:t>
            </a:r>
          </a:p>
        </p:txBody>
      </p:sp>
    </p:spTree>
    <p:extLst>
      <p:ext uri="{BB962C8B-B14F-4D97-AF65-F5344CB8AC3E}">
        <p14:creationId xmlns:p14="http://schemas.microsoft.com/office/powerpoint/2010/main" val="2015563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73FE5B-21E5-4188-B2B7-9A4E57CF47E1}"/>
              </a:ext>
            </a:extLst>
          </p:cNvPr>
          <p:cNvSpPr/>
          <p:nvPr/>
        </p:nvSpPr>
        <p:spPr>
          <a:xfrm>
            <a:off x="0" y="-321"/>
            <a:ext cx="9169170" cy="1169364"/>
          </a:xfrm>
          <a:prstGeom prst="rect">
            <a:avLst/>
          </a:prstGeom>
          <a:solidFill>
            <a:schemeClr val="accent1">
              <a:lumMod val="60000"/>
              <a:lumOff val="40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Slide Number Placeholder 1"/>
          <p:cNvSpPr>
            <a:spLocks noGrp="1"/>
          </p:cNvSpPr>
          <p:nvPr>
            <p:ph type="sldNum" sz="quarter" idx="12"/>
          </p:nvPr>
        </p:nvSpPr>
        <p:spPr/>
        <p:txBody>
          <a:bodyPr/>
          <a:lstStyle/>
          <a:p>
            <a:fld id="{729EAB7F-F967-444B-A769-AA0D9975D42D}" type="slidenum">
              <a:rPr lang="en-US" smtClean="0"/>
              <a:t>20</a:t>
            </a:fld>
            <a:endParaRPr lang="en-US" dirty="0"/>
          </a:p>
        </p:txBody>
      </p:sp>
      <p:sp>
        <p:nvSpPr>
          <p:cNvPr id="6" name="TextBox 5">
            <a:extLst>
              <a:ext uri="{FF2B5EF4-FFF2-40B4-BE49-F238E27FC236}">
                <a16:creationId xmlns:a16="http://schemas.microsoft.com/office/drawing/2014/main" id="{C92D6EE5-6902-4436-A213-8C39EB9F9F44}"/>
              </a:ext>
            </a:extLst>
          </p:cNvPr>
          <p:cNvSpPr txBox="1"/>
          <p:nvPr/>
        </p:nvSpPr>
        <p:spPr>
          <a:xfrm>
            <a:off x="432332" y="153658"/>
            <a:ext cx="8279335" cy="600164"/>
          </a:xfrm>
          <a:prstGeom prst="rect">
            <a:avLst/>
          </a:prstGeom>
          <a:noFill/>
        </p:spPr>
        <p:txBody>
          <a:bodyPr wrap="square" rtlCol="0">
            <a:spAutoFit/>
          </a:bodyPr>
          <a:lstStyle/>
          <a:p>
            <a:r>
              <a:rPr lang="en-US" sz="3200" b="1" dirty="0">
                <a:solidFill>
                  <a:schemeClr val="bg1"/>
                </a:solidFill>
              </a:rPr>
              <a:t>Oyster ignite talks</a:t>
            </a:r>
            <a:endParaRPr lang="en-US" sz="3300" dirty="0">
              <a:solidFill>
                <a:schemeClr val="bg1"/>
              </a:solidFill>
            </a:endParaRPr>
          </a:p>
        </p:txBody>
      </p:sp>
      <p:pic>
        <p:nvPicPr>
          <p:cNvPr id="17" name="Shape 35">
            <a:extLst>
              <a:ext uri="{FF2B5EF4-FFF2-40B4-BE49-F238E27FC236}">
                <a16:creationId xmlns:a16="http://schemas.microsoft.com/office/drawing/2014/main" id="{C7C63E72-8060-4238-B733-8E5C749E81A6}"/>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9842" y="47640"/>
            <a:ext cx="1437832" cy="1073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54759BA5-E034-415F-B5D8-BDA46C197839}"/>
              </a:ext>
            </a:extLst>
          </p:cNvPr>
          <p:cNvSpPr txBox="1"/>
          <p:nvPr/>
        </p:nvSpPr>
        <p:spPr>
          <a:xfrm>
            <a:off x="0" y="1121081"/>
            <a:ext cx="8839199" cy="5016758"/>
          </a:xfrm>
          <a:prstGeom prst="rect">
            <a:avLst/>
          </a:prstGeom>
          <a:noFill/>
        </p:spPr>
        <p:txBody>
          <a:bodyPr wrap="square" rtlCol="0">
            <a:spAutoFit/>
          </a:bodyPr>
          <a:lstStyle/>
          <a:p>
            <a:pPr marL="571500" indent="-571500">
              <a:buFont typeface="Arial" panose="020B0604020202020204" pitchFamily="34" charset="0"/>
              <a:buChar char="•"/>
            </a:pPr>
            <a:r>
              <a:rPr lang="en-US" sz="3200" dirty="0">
                <a:solidFill>
                  <a:schemeClr val="bg1"/>
                </a:solidFill>
              </a:rPr>
              <a:t>Format shifted gears from broad perspective to narrowing in on oysters as an example for conservation finance</a:t>
            </a:r>
          </a:p>
          <a:p>
            <a:endParaRPr lang="en-US" sz="3200" dirty="0">
              <a:solidFill>
                <a:schemeClr val="bg1"/>
              </a:solidFill>
            </a:endParaRPr>
          </a:p>
          <a:p>
            <a:pPr marL="571500" indent="-571500">
              <a:buFont typeface="Arial" panose="020B0604020202020204" pitchFamily="34" charset="0"/>
              <a:buChar char="•"/>
            </a:pPr>
            <a:r>
              <a:rPr lang="en-US" sz="3200" dirty="0">
                <a:solidFill>
                  <a:schemeClr val="bg1"/>
                </a:solidFill>
              </a:rPr>
              <a:t>The three ignite talks provided background on oyster ecosystem services, oyster public fisheries, and areas for innovation. </a:t>
            </a:r>
            <a:endParaRPr lang="en-US" sz="3200" i="1" dirty="0">
              <a:solidFill>
                <a:schemeClr val="bg1"/>
              </a:solidFill>
            </a:endParaRPr>
          </a:p>
          <a:p>
            <a:endParaRPr lang="en-US" sz="3200" i="1" dirty="0">
              <a:solidFill>
                <a:schemeClr val="bg1"/>
              </a:solidFill>
            </a:endParaRPr>
          </a:p>
          <a:p>
            <a:pPr marL="571500" indent="-571500">
              <a:buFont typeface="Arial" panose="020B0604020202020204" pitchFamily="34" charset="0"/>
              <a:buChar char="•"/>
            </a:pPr>
            <a:r>
              <a:rPr lang="en-US" sz="3200" dirty="0">
                <a:solidFill>
                  <a:schemeClr val="bg1"/>
                </a:solidFill>
              </a:rPr>
              <a:t>The ignite talks offered a launch point for the morning breakout table discussions</a:t>
            </a:r>
          </a:p>
        </p:txBody>
      </p:sp>
    </p:spTree>
    <p:extLst>
      <p:ext uri="{BB962C8B-B14F-4D97-AF65-F5344CB8AC3E}">
        <p14:creationId xmlns:p14="http://schemas.microsoft.com/office/powerpoint/2010/main" val="858830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73FE5B-21E5-4188-B2B7-9A4E57CF47E1}"/>
              </a:ext>
            </a:extLst>
          </p:cNvPr>
          <p:cNvSpPr/>
          <p:nvPr/>
        </p:nvSpPr>
        <p:spPr>
          <a:xfrm>
            <a:off x="0" y="-321"/>
            <a:ext cx="9169170" cy="1169364"/>
          </a:xfrm>
          <a:prstGeom prst="rect">
            <a:avLst/>
          </a:prstGeom>
          <a:solidFill>
            <a:schemeClr val="accent1">
              <a:lumMod val="60000"/>
              <a:lumOff val="40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Slide Number Placeholder 1"/>
          <p:cNvSpPr>
            <a:spLocks noGrp="1"/>
          </p:cNvSpPr>
          <p:nvPr>
            <p:ph type="sldNum" sz="quarter" idx="12"/>
          </p:nvPr>
        </p:nvSpPr>
        <p:spPr/>
        <p:txBody>
          <a:bodyPr/>
          <a:lstStyle/>
          <a:p>
            <a:fld id="{729EAB7F-F967-444B-A769-AA0D9975D42D}" type="slidenum">
              <a:rPr lang="en-US" smtClean="0"/>
              <a:t>21</a:t>
            </a:fld>
            <a:endParaRPr lang="en-US" dirty="0"/>
          </a:p>
        </p:txBody>
      </p:sp>
      <p:sp>
        <p:nvSpPr>
          <p:cNvPr id="6" name="TextBox 5">
            <a:extLst>
              <a:ext uri="{FF2B5EF4-FFF2-40B4-BE49-F238E27FC236}">
                <a16:creationId xmlns:a16="http://schemas.microsoft.com/office/drawing/2014/main" id="{C92D6EE5-6902-4436-A213-8C39EB9F9F44}"/>
              </a:ext>
            </a:extLst>
          </p:cNvPr>
          <p:cNvSpPr txBox="1"/>
          <p:nvPr/>
        </p:nvSpPr>
        <p:spPr>
          <a:xfrm>
            <a:off x="432332" y="153658"/>
            <a:ext cx="8279335" cy="600164"/>
          </a:xfrm>
          <a:prstGeom prst="rect">
            <a:avLst/>
          </a:prstGeom>
          <a:noFill/>
        </p:spPr>
        <p:txBody>
          <a:bodyPr wrap="square" rtlCol="0">
            <a:spAutoFit/>
          </a:bodyPr>
          <a:lstStyle/>
          <a:p>
            <a:r>
              <a:rPr lang="en-US" sz="3200" b="1" dirty="0">
                <a:solidFill>
                  <a:schemeClr val="bg1"/>
                </a:solidFill>
              </a:rPr>
              <a:t>Forum Agenda</a:t>
            </a:r>
            <a:endParaRPr lang="en-US" sz="3300" dirty="0">
              <a:solidFill>
                <a:schemeClr val="bg1"/>
              </a:solidFill>
            </a:endParaRPr>
          </a:p>
        </p:txBody>
      </p:sp>
      <p:pic>
        <p:nvPicPr>
          <p:cNvPr id="17" name="Shape 35">
            <a:extLst>
              <a:ext uri="{FF2B5EF4-FFF2-40B4-BE49-F238E27FC236}">
                <a16:creationId xmlns:a16="http://schemas.microsoft.com/office/drawing/2014/main" id="{C7C63E72-8060-4238-B733-8E5C749E81A6}"/>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9842" y="47640"/>
            <a:ext cx="1437832" cy="1073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a:extLst>
              <a:ext uri="{FF2B5EF4-FFF2-40B4-BE49-F238E27FC236}">
                <a16:creationId xmlns:a16="http://schemas.microsoft.com/office/drawing/2014/main" id="{047006FC-359D-43D7-B445-AB5187835226}"/>
              </a:ext>
            </a:extLst>
          </p:cNvPr>
          <p:cNvGraphicFramePr>
            <a:graphicFrameLocks noGrp="1"/>
          </p:cNvGraphicFramePr>
          <p:nvPr>
            <p:extLst>
              <p:ext uri="{D42A27DB-BD31-4B8C-83A1-F6EECF244321}">
                <p14:modId xmlns:p14="http://schemas.microsoft.com/office/powerpoint/2010/main" val="341970179"/>
              </p:ext>
            </p:extLst>
          </p:nvPr>
        </p:nvGraphicFramePr>
        <p:xfrm>
          <a:off x="68162" y="1253806"/>
          <a:ext cx="9007674" cy="5310697"/>
        </p:xfrm>
        <a:graphic>
          <a:graphicData uri="http://schemas.openxmlformats.org/drawingml/2006/table">
            <a:tbl>
              <a:tblPr firstRow="1" firstCol="1" bandRow="1">
                <a:tableStyleId>{5C22544A-7EE6-4342-B048-85BDC9FD1C3A}</a:tableStyleId>
              </a:tblPr>
              <a:tblGrid>
                <a:gridCol w="9007674">
                  <a:extLst>
                    <a:ext uri="{9D8B030D-6E8A-4147-A177-3AD203B41FA5}">
                      <a16:colId xmlns:a16="http://schemas.microsoft.com/office/drawing/2014/main" val="2185631854"/>
                    </a:ext>
                  </a:extLst>
                </a:gridCol>
              </a:tblGrid>
              <a:tr h="463293">
                <a:tc>
                  <a:txBody>
                    <a:bodyPr/>
                    <a:lstStyle/>
                    <a:p>
                      <a:pPr algn="ctr">
                        <a:lnSpc>
                          <a:spcPct val="107000"/>
                        </a:lnSpc>
                        <a:spcAft>
                          <a:spcPts val="0"/>
                        </a:spcAft>
                      </a:pPr>
                      <a:r>
                        <a:rPr lang="en-US" sz="2400" dirty="0">
                          <a:effectLst/>
                        </a:rPr>
                        <a:t>Afternoon: March 11 </a:t>
                      </a:r>
                      <a:endParaRPr lang="en-US" sz="2400" dirty="0">
                        <a:effectLst/>
                        <a:latin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4201780959"/>
                  </a:ext>
                </a:extLst>
              </a:tr>
              <a:tr h="463293">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mn-lt"/>
                          <a:ea typeface="+mn-ea"/>
                          <a:cs typeface="+mn-cs"/>
                        </a:rPr>
                        <a:t>1:00 –  “Oysters Etc.” Panel</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n-lt"/>
                          <a:ea typeface="+mn-ea"/>
                          <a:cs typeface="+mn-cs"/>
                        </a:rPr>
                        <a:t>            The panel will provide a report out on how the morning’s learning and discussions</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n-lt"/>
                          <a:ea typeface="+mn-ea"/>
                          <a:cs typeface="+mn-cs"/>
                        </a:rPr>
                        <a:t>            could be applied to oysters, as well as other environmental outcomes.</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n-lt"/>
                          <a:ea typeface="+mn-ea"/>
                          <a:cs typeface="+mn-cs"/>
                        </a:rPr>
                        <a:t>            Moderator: Dan Nees (University of Maryland)</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n-lt"/>
                          <a:ea typeface="+mn-ea"/>
                          <a:cs typeface="+mn-cs"/>
                        </a:rPr>
                        <a:t>            Panelists: Stephan Abel (Ferry Cove Shellfish), Mark Bryer (The Nature Conservancy)</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n-lt"/>
                          <a:ea typeface="+mn-ea"/>
                          <a:cs typeface="+mn-cs"/>
                        </a:rPr>
                        <a:t>                              David Tepper (Forest Trends)</a:t>
                      </a:r>
                    </a:p>
                  </a:txBody>
                  <a:tcPr marL="63500" marR="63500" marT="63500" marB="63500"/>
                </a:tc>
                <a:extLst>
                  <a:ext uri="{0D108BD9-81ED-4DB2-BD59-A6C34878D82A}">
                    <a16:rowId xmlns:a16="http://schemas.microsoft.com/office/drawing/2014/main" val="3004676934"/>
                  </a:ext>
                </a:extLst>
              </a:tr>
              <a:tr h="463293">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n-lt"/>
                          <a:ea typeface="+mn-ea"/>
                          <a:cs typeface="+mn-cs"/>
                        </a:rPr>
                        <a:t> 2:00 – </a:t>
                      </a:r>
                      <a:r>
                        <a:rPr kumimoji="0" lang="en-US" sz="2000" b="1" i="0" u="none" strike="noStrike" kern="1200" cap="none" spc="0" normalizeH="0" baseline="0" noProof="0" dirty="0">
                          <a:ln>
                            <a:noFill/>
                          </a:ln>
                          <a:solidFill>
                            <a:prstClr val="white"/>
                          </a:solidFill>
                          <a:effectLst/>
                          <a:uLnTx/>
                          <a:uFillTx/>
                          <a:latin typeface="+mn-lt"/>
                          <a:ea typeface="+mn-ea"/>
                          <a:cs typeface="+mn-cs"/>
                        </a:rPr>
                        <a:t>Breakout Sessions</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n-lt"/>
                          <a:ea typeface="+mn-ea"/>
                          <a:cs typeface="+mn-cs"/>
                        </a:rPr>
                        <a:t>             GIT members and finance experts work together to identify where there may</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n-lt"/>
                          <a:ea typeface="+mn-ea"/>
                          <a:cs typeface="+mn-cs"/>
                        </a:rPr>
                        <a:t>              be opportunities for a financing strategy and what type of information would be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n-lt"/>
                          <a:ea typeface="+mn-ea"/>
                          <a:cs typeface="+mn-cs"/>
                        </a:rPr>
                        <a:t>              needed to create such a strategy. A framework to guide the discussion provided</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n-lt"/>
                          <a:ea typeface="+mn-ea"/>
                          <a:cs typeface="+mn-cs"/>
                        </a:rPr>
                        <a:t>              (This is where you understand your role, evaluate where finance can affect what you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n-lt"/>
                          <a:ea typeface="+mn-ea"/>
                          <a:cs typeface="+mn-cs"/>
                        </a:rPr>
                        <a:t>              want to achieve, and engagement with the expert happens)</a:t>
                      </a:r>
                    </a:p>
                  </a:txBody>
                  <a:tcPr marL="63500" marR="63500" marT="63500" marB="63500"/>
                </a:tc>
                <a:extLst>
                  <a:ext uri="{0D108BD9-81ED-4DB2-BD59-A6C34878D82A}">
                    <a16:rowId xmlns:a16="http://schemas.microsoft.com/office/drawing/2014/main" val="1263542032"/>
                  </a:ext>
                </a:extLst>
              </a:tr>
              <a:tr h="463293">
                <a:tc>
                  <a:txBody>
                    <a:bodyPr/>
                    <a:lstStyle/>
                    <a:p>
                      <a:pPr algn="l">
                        <a:lnSpc>
                          <a:spcPct val="107000"/>
                        </a:lnSpc>
                        <a:spcAft>
                          <a:spcPts val="0"/>
                        </a:spcAft>
                      </a:pPr>
                      <a:r>
                        <a:rPr lang="en-US" sz="1800" dirty="0">
                          <a:effectLst/>
                          <a:latin typeface="Calibri" panose="020F0502020204030204" pitchFamily="34" charset="0"/>
                          <a:cs typeface="Times New Roman" panose="02020603050405020304" pitchFamily="18" charset="0"/>
                        </a:rPr>
                        <a:t>4:00 – Summary and End of Day </a:t>
                      </a:r>
                    </a:p>
                    <a:p>
                      <a:pPr algn="l">
                        <a:lnSpc>
                          <a:spcPct val="107000"/>
                        </a:lnSpc>
                        <a:spcAft>
                          <a:spcPts val="0"/>
                        </a:spcAft>
                      </a:pPr>
                      <a:r>
                        <a:rPr lang="en-US" sz="1800" dirty="0">
                          <a:effectLst/>
                          <a:latin typeface="Calibri" panose="020F0502020204030204" pitchFamily="34" charset="0"/>
                          <a:cs typeface="Times New Roman" panose="02020603050405020304" pitchFamily="18" charset="0"/>
                        </a:rPr>
                        <a:t>            Introduction of Conservation Mutual Fund and breakout table report outs</a:t>
                      </a:r>
                    </a:p>
                  </a:txBody>
                  <a:tcPr marL="63500" marR="63500" marT="63500" marB="63500"/>
                </a:tc>
                <a:extLst>
                  <a:ext uri="{0D108BD9-81ED-4DB2-BD59-A6C34878D82A}">
                    <a16:rowId xmlns:a16="http://schemas.microsoft.com/office/drawing/2014/main" val="2396530545"/>
                  </a:ext>
                </a:extLst>
              </a:tr>
            </a:tbl>
          </a:graphicData>
        </a:graphic>
      </p:graphicFrame>
    </p:spTree>
    <p:extLst>
      <p:ext uri="{BB962C8B-B14F-4D97-AF65-F5344CB8AC3E}">
        <p14:creationId xmlns:p14="http://schemas.microsoft.com/office/powerpoint/2010/main" val="29018797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73FE5B-21E5-4188-B2B7-9A4E57CF47E1}"/>
              </a:ext>
            </a:extLst>
          </p:cNvPr>
          <p:cNvSpPr/>
          <p:nvPr/>
        </p:nvSpPr>
        <p:spPr>
          <a:xfrm>
            <a:off x="0" y="-321"/>
            <a:ext cx="9169170" cy="1169364"/>
          </a:xfrm>
          <a:prstGeom prst="rect">
            <a:avLst/>
          </a:prstGeom>
          <a:solidFill>
            <a:schemeClr val="accent1">
              <a:lumMod val="60000"/>
              <a:lumOff val="40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Slide Number Placeholder 1"/>
          <p:cNvSpPr>
            <a:spLocks noGrp="1"/>
          </p:cNvSpPr>
          <p:nvPr>
            <p:ph type="sldNum" sz="quarter" idx="12"/>
          </p:nvPr>
        </p:nvSpPr>
        <p:spPr/>
        <p:txBody>
          <a:bodyPr/>
          <a:lstStyle/>
          <a:p>
            <a:fld id="{729EAB7F-F967-444B-A769-AA0D9975D42D}" type="slidenum">
              <a:rPr lang="en-US" smtClean="0"/>
              <a:t>22</a:t>
            </a:fld>
            <a:endParaRPr lang="en-US" dirty="0"/>
          </a:p>
        </p:txBody>
      </p:sp>
      <p:sp>
        <p:nvSpPr>
          <p:cNvPr id="6" name="TextBox 5">
            <a:extLst>
              <a:ext uri="{FF2B5EF4-FFF2-40B4-BE49-F238E27FC236}">
                <a16:creationId xmlns:a16="http://schemas.microsoft.com/office/drawing/2014/main" id="{C92D6EE5-6902-4436-A213-8C39EB9F9F44}"/>
              </a:ext>
            </a:extLst>
          </p:cNvPr>
          <p:cNvSpPr txBox="1"/>
          <p:nvPr/>
        </p:nvSpPr>
        <p:spPr>
          <a:xfrm>
            <a:off x="432332" y="153658"/>
            <a:ext cx="8279335" cy="600164"/>
          </a:xfrm>
          <a:prstGeom prst="rect">
            <a:avLst/>
          </a:prstGeom>
          <a:noFill/>
        </p:spPr>
        <p:txBody>
          <a:bodyPr wrap="square" rtlCol="0">
            <a:spAutoFit/>
          </a:bodyPr>
          <a:lstStyle/>
          <a:p>
            <a:r>
              <a:rPr lang="en-US" sz="3200" b="1" dirty="0">
                <a:solidFill>
                  <a:schemeClr val="bg1"/>
                </a:solidFill>
              </a:rPr>
              <a:t>“Oysters Etc.” Panel</a:t>
            </a:r>
            <a:endParaRPr lang="en-US" sz="3300" dirty="0">
              <a:solidFill>
                <a:schemeClr val="bg1"/>
              </a:solidFill>
            </a:endParaRPr>
          </a:p>
        </p:txBody>
      </p:sp>
      <p:pic>
        <p:nvPicPr>
          <p:cNvPr id="17" name="Shape 35">
            <a:extLst>
              <a:ext uri="{FF2B5EF4-FFF2-40B4-BE49-F238E27FC236}">
                <a16:creationId xmlns:a16="http://schemas.microsoft.com/office/drawing/2014/main" id="{C7C63E72-8060-4238-B733-8E5C749E81A6}"/>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9842" y="47640"/>
            <a:ext cx="1437832" cy="1073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54759BA5-E034-415F-B5D8-BDA46C197839}"/>
              </a:ext>
            </a:extLst>
          </p:cNvPr>
          <p:cNvSpPr txBox="1"/>
          <p:nvPr/>
        </p:nvSpPr>
        <p:spPr>
          <a:xfrm>
            <a:off x="0" y="1121081"/>
            <a:ext cx="9007674" cy="6001643"/>
          </a:xfrm>
          <a:prstGeom prst="rect">
            <a:avLst/>
          </a:prstGeom>
          <a:noFill/>
        </p:spPr>
        <p:txBody>
          <a:bodyPr wrap="square" rtlCol="0">
            <a:spAutoFit/>
          </a:bodyPr>
          <a:lstStyle/>
          <a:p>
            <a:pPr marL="571500" indent="-571500">
              <a:buFont typeface="Arial" panose="020B0604020202020204" pitchFamily="34" charset="0"/>
              <a:buChar char="•"/>
            </a:pPr>
            <a:r>
              <a:rPr lang="en-US" sz="3200" dirty="0">
                <a:solidFill>
                  <a:schemeClr val="bg1"/>
                </a:solidFill>
              </a:rPr>
              <a:t>Three tiers: </a:t>
            </a:r>
            <a:r>
              <a:rPr lang="en-US" sz="3200" dirty="0">
                <a:solidFill>
                  <a:srgbClr val="002060"/>
                </a:solidFill>
              </a:rPr>
              <a:t>sanctuary</a:t>
            </a:r>
            <a:r>
              <a:rPr lang="en-US" sz="3200" dirty="0">
                <a:solidFill>
                  <a:schemeClr val="bg1"/>
                </a:solidFill>
              </a:rPr>
              <a:t> (conservation funds), </a:t>
            </a:r>
            <a:r>
              <a:rPr lang="en-US" sz="3200" dirty="0">
                <a:solidFill>
                  <a:srgbClr val="002060"/>
                </a:solidFill>
              </a:rPr>
              <a:t>public fishery</a:t>
            </a:r>
            <a:r>
              <a:rPr lang="en-US" sz="3200" dirty="0">
                <a:solidFill>
                  <a:schemeClr val="bg1"/>
                </a:solidFill>
              </a:rPr>
              <a:t> (public goods and resources), </a:t>
            </a:r>
            <a:r>
              <a:rPr lang="en-US" sz="3200" dirty="0">
                <a:solidFill>
                  <a:srgbClr val="002060"/>
                </a:solidFill>
              </a:rPr>
              <a:t>aquaculture</a:t>
            </a:r>
            <a:r>
              <a:rPr lang="en-US" sz="3200" dirty="0">
                <a:solidFill>
                  <a:schemeClr val="bg1"/>
                </a:solidFill>
              </a:rPr>
              <a:t> (commercial business)</a:t>
            </a:r>
          </a:p>
          <a:p>
            <a:endParaRPr lang="en-US" sz="3200" dirty="0">
              <a:solidFill>
                <a:schemeClr val="bg1"/>
              </a:solidFill>
            </a:endParaRPr>
          </a:p>
          <a:p>
            <a:pPr marL="571500" indent="-571500">
              <a:buFont typeface="Arial" panose="020B0604020202020204" pitchFamily="34" charset="0"/>
              <a:buChar char="•"/>
            </a:pPr>
            <a:r>
              <a:rPr lang="en-US" sz="3200" dirty="0">
                <a:solidFill>
                  <a:schemeClr val="bg1"/>
                </a:solidFill>
              </a:rPr>
              <a:t>Factors influencing ability to attract investors</a:t>
            </a:r>
          </a:p>
          <a:p>
            <a:pPr marL="1028700" lvl="1" indent="-571500">
              <a:buFont typeface="Arial" panose="020B0604020202020204" pitchFamily="34" charset="0"/>
              <a:buChar char="•"/>
            </a:pPr>
            <a:r>
              <a:rPr lang="en-US" sz="3200" dirty="0">
                <a:solidFill>
                  <a:srgbClr val="002060"/>
                </a:solidFill>
              </a:rPr>
              <a:t>Efficiency, Risk (real and imagined), and Scale </a:t>
            </a:r>
          </a:p>
          <a:p>
            <a:pPr lvl="2"/>
            <a:endParaRPr lang="en-US" sz="3200" dirty="0">
              <a:solidFill>
                <a:schemeClr val="bg1"/>
              </a:solidFill>
            </a:endParaRPr>
          </a:p>
          <a:p>
            <a:pPr marL="571500" indent="-571500">
              <a:buFont typeface="Arial" panose="020B0604020202020204" pitchFamily="34" charset="0"/>
              <a:buChar char="•"/>
            </a:pPr>
            <a:r>
              <a:rPr lang="en-US" sz="3200" dirty="0">
                <a:solidFill>
                  <a:schemeClr val="bg1"/>
                </a:solidFill>
              </a:rPr>
              <a:t>Projects with multiple ways of generating revenue reduce risk</a:t>
            </a:r>
          </a:p>
          <a:p>
            <a:endParaRPr lang="en-US" sz="3200" dirty="0">
              <a:solidFill>
                <a:schemeClr val="bg1"/>
              </a:solidFill>
            </a:endParaRPr>
          </a:p>
          <a:p>
            <a:pPr marL="571500" indent="-571500">
              <a:buFont typeface="Arial" panose="020B0604020202020204" pitchFamily="34" charset="0"/>
              <a:buChar char="•"/>
            </a:pPr>
            <a:r>
              <a:rPr lang="en-US" sz="3200" dirty="0">
                <a:solidFill>
                  <a:schemeClr val="bg1"/>
                </a:solidFill>
              </a:rPr>
              <a:t>Provide as much certainty to investors as possible</a:t>
            </a:r>
          </a:p>
          <a:p>
            <a:pPr lvl="1"/>
            <a:endParaRPr lang="en-US" sz="3200" dirty="0">
              <a:solidFill>
                <a:schemeClr val="bg1"/>
              </a:solidFill>
            </a:endParaRPr>
          </a:p>
        </p:txBody>
      </p:sp>
    </p:spTree>
    <p:extLst>
      <p:ext uri="{BB962C8B-B14F-4D97-AF65-F5344CB8AC3E}">
        <p14:creationId xmlns:p14="http://schemas.microsoft.com/office/powerpoint/2010/main" val="35649182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73FE5B-21E5-4188-B2B7-9A4E57CF47E1}"/>
              </a:ext>
            </a:extLst>
          </p:cNvPr>
          <p:cNvSpPr/>
          <p:nvPr/>
        </p:nvSpPr>
        <p:spPr>
          <a:xfrm>
            <a:off x="0" y="-321"/>
            <a:ext cx="9169170" cy="1169364"/>
          </a:xfrm>
          <a:prstGeom prst="rect">
            <a:avLst/>
          </a:prstGeom>
          <a:solidFill>
            <a:schemeClr val="accent1">
              <a:lumMod val="60000"/>
              <a:lumOff val="40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Slide Number Placeholder 1"/>
          <p:cNvSpPr>
            <a:spLocks noGrp="1"/>
          </p:cNvSpPr>
          <p:nvPr>
            <p:ph type="sldNum" sz="quarter" idx="12"/>
          </p:nvPr>
        </p:nvSpPr>
        <p:spPr/>
        <p:txBody>
          <a:bodyPr/>
          <a:lstStyle/>
          <a:p>
            <a:fld id="{729EAB7F-F967-444B-A769-AA0D9975D42D}" type="slidenum">
              <a:rPr lang="en-US" smtClean="0"/>
              <a:t>23</a:t>
            </a:fld>
            <a:endParaRPr lang="en-US" dirty="0"/>
          </a:p>
        </p:txBody>
      </p:sp>
      <p:sp>
        <p:nvSpPr>
          <p:cNvPr id="6" name="TextBox 5">
            <a:extLst>
              <a:ext uri="{FF2B5EF4-FFF2-40B4-BE49-F238E27FC236}">
                <a16:creationId xmlns:a16="http://schemas.microsoft.com/office/drawing/2014/main" id="{C92D6EE5-6902-4436-A213-8C39EB9F9F44}"/>
              </a:ext>
            </a:extLst>
          </p:cNvPr>
          <p:cNvSpPr txBox="1"/>
          <p:nvPr/>
        </p:nvSpPr>
        <p:spPr>
          <a:xfrm>
            <a:off x="432332" y="244816"/>
            <a:ext cx="8279335" cy="600164"/>
          </a:xfrm>
          <a:prstGeom prst="rect">
            <a:avLst/>
          </a:prstGeom>
          <a:noFill/>
        </p:spPr>
        <p:txBody>
          <a:bodyPr wrap="square" rtlCol="0">
            <a:spAutoFit/>
          </a:bodyPr>
          <a:lstStyle/>
          <a:p>
            <a:r>
              <a:rPr lang="en-US" sz="3200" b="1" dirty="0">
                <a:solidFill>
                  <a:schemeClr val="bg1"/>
                </a:solidFill>
              </a:rPr>
              <a:t>Breakout Sessions</a:t>
            </a:r>
            <a:endParaRPr lang="en-US" sz="3300" dirty="0">
              <a:solidFill>
                <a:schemeClr val="bg1"/>
              </a:solidFill>
            </a:endParaRPr>
          </a:p>
        </p:txBody>
      </p:sp>
      <p:pic>
        <p:nvPicPr>
          <p:cNvPr id="17" name="Shape 35">
            <a:extLst>
              <a:ext uri="{FF2B5EF4-FFF2-40B4-BE49-F238E27FC236}">
                <a16:creationId xmlns:a16="http://schemas.microsoft.com/office/drawing/2014/main" id="{C7C63E72-8060-4238-B733-8E5C749E81A6}"/>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9842" y="47640"/>
            <a:ext cx="1437832" cy="1073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54759BA5-E034-415F-B5D8-BDA46C197839}"/>
              </a:ext>
            </a:extLst>
          </p:cNvPr>
          <p:cNvSpPr txBox="1"/>
          <p:nvPr/>
        </p:nvSpPr>
        <p:spPr>
          <a:xfrm>
            <a:off x="1" y="1662872"/>
            <a:ext cx="9169170" cy="1569660"/>
          </a:xfrm>
          <a:prstGeom prst="rect">
            <a:avLst/>
          </a:prstGeom>
          <a:noFill/>
        </p:spPr>
        <p:txBody>
          <a:bodyPr wrap="square" rtlCol="0">
            <a:spAutoFit/>
          </a:bodyPr>
          <a:lstStyle/>
          <a:p>
            <a:pPr marL="571500" indent="-571500">
              <a:buFont typeface="Arial" panose="020B0604020202020204" pitchFamily="34" charset="0"/>
              <a:buChar char="•"/>
            </a:pPr>
            <a:r>
              <a:rPr lang="en-US" sz="3200" i="1" dirty="0">
                <a:solidFill>
                  <a:srgbClr val="002060"/>
                </a:solidFill>
              </a:rPr>
              <a:t>7 groups</a:t>
            </a:r>
            <a:r>
              <a:rPr lang="en-US" sz="3200" i="1" dirty="0">
                <a:solidFill>
                  <a:schemeClr val="bg1"/>
                </a:solidFill>
              </a:rPr>
              <a:t>: Fisheries, Wetlands/Habitat, Stormwater/Ag, Forestry, Land Conservation, Stewardship, Climate</a:t>
            </a:r>
          </a:p>
        </p:txBody>
      </p:sp>
      <p:sp>
        <p:nvSpPr>
          <p:cNvPr id="9" name="TextBox 8">
            <a:extLst>
              <a:ext uri="{FF2B5EF4-FFF2-40B4-BE49-F238E27FC236}">
                <a16:creationId xmlns:a16="http://schemas.microsoft.com/office/drawing/2014/main" id="{6DBA6569-8965-43B5-A185-D69E2BB2A206}"/>
              </a:ext>
            </a:extLst>
          </p:cNvPr>
          <p:cNvSpPr txBox="1"/>
          <p:nvPr/>
        </p:nvSpPr>
        <p:spPr>
          <a:xfrm>
            <a:off x="236015" y="3648765"/>
            <a:ext cx="8279335" cy="2800767"/>
          </a:xfrm>
          <a:prstGeom prst="rect">
            <a:avLst/>
          </a:prstGeom>
          <a:noFill/>
        </p:spPr>
        <p:txBody>
          <a:bodyPr wrap="square" rtlCol="0">
            <a:spAutoFit/>
          </a:bodyPr>
          <a:lstStyle/>
          <a:p>
            <a:pPr marL="571500" indent="-571500">
              <a:buFont typeface="Arial" panose="020B0604020202020204" pitchFamily="34" charset="0"/>
              <a:buChar char="•"/>
            </a:pPr>
            <a:r>
              <a:rPr lang="en-US" sz="3200" dirty="0">
                <a:solidFill>
                  <a:schemeClr val="bg1"/>
                </a:solidFill>
              </a:rPr>
              <a:t>Breakout tables worked through finance strategy questions and a template</a:t>
            </a:r>
          </a:p>
          <a:p>
            <a:pPr marL="1028700" lvl="1" indent="-571500">
              <a:buFont typeface="Arial" panose="020B0604020202020204" pitchFamily="34" charset="0"/>
              <a:buChar char="•"/>
            </a:pPr>
            <a:r>
              <a:rPr lang="en-US" sz="2800" dirty="0">
                <a:solidFill>
                  <a:schemeClr val="accent1">
                    <a:lumMod val="50000"/>
                  </a:schemeClr>
                </a:solidFill>
              </a:rPr>
              <a:t>Documents available on CBP Calendar page: </a:t>
            </a:r>
          </a:p>
          <a:p>
            <a:pPr lvl="1"/>
            <a:r>
              <a:rPr lang="en-US" sz="2800" dirty="0">
                <a:solidFill>
                  <a:schemeClr val="accent1">
                    <a:lumMod val="50000"/>
                  </a:schemeClr>
                </a:solidFill>
              </a:rPr>
              <a:t>	</a:t>
            </a:r>
            <a:r>
              <a:rPr lang="en-US" sz="2400" dirty="0">
                <a:hlinkClick r:id="rId4"/>
              </a:rPr>
              <a:t>https://www.chesapeakebay.net/what/event/chesapeake_bay_trust_finance_and_investment_forum_march_11_2020</a:t>
            </a:r>
            <a:endParaRPr lang="en-US" sz="2400" dirty="0">
              <a:solidFill>
                <a:schemeClr val="accent1">
                  <a:lumMod val="50000"/>
                </a:schemeClr>
              </a:solidFill>
            </a:endParaRPr>
          </a:p>
          <a:p>
            <a:pPr marL="571500" indent="-571500">
              <a:buFont typeface="Arial" panose="020B0604020202020204" pitchFamily="34" charset="0"/>
              <a:buChar char="•"/>
            </a:pPr>
            <a:endParaRPr lang="en-US" sz="3200" i="1" dirty="0">
              <a:solidFill>
                <a:schemeClr val="bg1"/>
              </a:solidFill>
            </a:endParaRPr>
          </a:p>
        </p:txBody>
      </p:sp>
    </p:spTree>
    <p:extLst>
      <p:ext uri="{BB962C8B-B14F-4D97-AF65-F5344CB8AC3E}">
        <p14:creationId xmlns:p14="http://schemas.microsoft.com/office/powerpoint/2010/main" val="100962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73FE5B-21E5-4188-B2B7-9A4E57CF47E1}"/>
              </a:ext>
            </a:extLst>
          </p:cNvPr>
          <p:cNvSpPr/>
          <p:nvPr/>
        </p:nvSpPr>
        <p:spPr>
          <a:xfrm>
            <a:off x="0" y="-321"/>
            <a:ext cx="9169170" cy="1169364"/>
          </a:xfrm>
          <a:prstGeom prst="rect">
            <a:avLst/>
          </a:prstGeom>
          <a:solidFill>
            <a:schemeClr val="accent1">
              <a:lumMod val="60000"/>
              <a:lumOff val="40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Slide Number Placeholder 1"/>
          <p:cNvSpPr>
            <a:spLocks noGrp="1"/>
          </p:cNvSpPr>
          <p:nvPr>
            <p:ph type="sldNum" sz="quarter" idx="12"/>
          </p:nvPr>
        </p:nvSpPr>
        <p:spPr/>
        <p:txBody>
          <a:bodyPr/>
          <a:lstStyle/>
          <a:p>
            <a:fld id="{729EAB7F-F967-444B-A769-AA0D9975D42D}" type="slidenum">
              <a:rPr lang="en-US" smtClean="0"/>
              <a:t>24</a:t>
            </a:fld>
            <a:endParaRPr lang="en-US" dirty="0"/>
          </a:p>
        </p:txBody>
      </p:sp>
      <p:sp>
        <p:nvSpPr>
          <p:cNvPr id="6" name="TextBox 5">
            <a:extLst>
              <a:ext uri="{FF2B5EF4-FFF2-40B4-BE49-F238E27FC236}">
                <a16:creationId xmlns:a16="http://schemas.microsoft.com/office/drawing/2014/main" id="{C92D6EE5-6902-4436-A213-8C39EB9F9F44}"/>
              </a:ext>
            </a:extLst>
          </p:cNvPr>
          <p:cNvSpPr txBox="1"/>
          <p:nvPr/>
        </p:nvSpPr>
        <p:spPr>
          <a:xfrm>
            <a:off x="432332" y="153658"/>
            <a:ext cx="8279335" cy="600164"/>
          </a:xfrm>
          <a:prstGeom prst="rect">
            <a:avLst/>
          </a:prstGeom>
          <a:noFill/>
        </p:spPr>
        <p:txBody>
          <a:bodyPr wrap="square" rtlCol="0">
            <a:spAutoFit/>
          </a:bodyPr>
          <a:lstStyle/>
          <a:p>
            <a:r>
              <a:rPr lang="en-US" sz="3200" b="1" dirty="0">
                <a:solidFill>
                  <a:schemeClr val="bg1"/>
                </a:solidFill>
              </a:rPr>
              <a:t>Sample breakout session questions</a:t>
            </a:r>
            <a:endParaRPr lang="en-US" sz="3300" dirty="0">
              <a:solidFill>
                <a:schemeClr val="bg1"/>
              </a:solidFill>
            </a:endParaRPr>
          </a:p>
        </p:txBody>
      </p:sp>
      <p:pic>
        <p:nvPicPr>
          <p:cNvPr id="17" name="Shape 35">
            <a:extLst>
              <a:ext uri="{FF2B5EF4-FFF2-40B4-BE49-F238E27FC236}">
                <a16:creationId xmlns:a16="http://schemas.microsoft.com/office/drawing/2014/main" id="{C7C63E72-8060-4238-B733-8E5C749E81A6}"/>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9842" y="47640"/>
            <a:ext cx="1437832" cy="1073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54759BA5-E034-415F-B5D8-BDA46C197839}"/>
              </a:ext>
            </a:extLst>
          </p:cNvPr>
          <p:cNvSpPr txBox="1"/>
          <p:nvPr/>
        </p:nvSpPr>
        <p:spPr>
          <a:xfrm>
            <a:off x="266502" y="1323022"/>
            <a:ext cx="8445165" cy="5509200"/>
          </a:xfrm>
          <a:prstGeom prst="rect">
            <a:avLst/>
          </a:prstGeom>
          <a:noFill/>
        </p:spPr>
        <p:txBody>
          <a:bodyPr wrap="square" rtlCol="0">
            <a:spAutoFit/>
          </a:bodyPr>
          <a:lstStyle/>
          <a:p>
            <a:pPr marL="571500" indent="-571500">
              <a:buFont typeface="Arial" panose="020B0604020202020204" pitchFamily="34" charset="0"/>
              <a:buChar char="•"/>
            </a:pPr>
            <a:r>
              <a:rPr lang="en-US" sz="3200" dirty="0">
                <a:solidFill>
                  <a:schemeClr val="bg1"/>
                </a:solidFill>
              </a:rPr>
              <a:t>Within your GIT, please list one to two outcomes which you believe could be ready for a financing strategy. </a:t>
            </a:r>
          </a:p>
          <a:p>
            <a:endParaRPr lang="en-US" sz="3200" dirty="0">
              <a:solidFill>
                <a:schemeClr val="bg1"/>
              </a:solidFill>
            </a:endParaRPr>
          </a:p>
          <a:p>
            <a:pPr marL="571500" indent="-571500">
              <a:buFont typeface="Arial" panose="020B0604020202020204" pitchFamily="34" charset="0"/>
              <a:buChar char="•"/>
            </a:pPr>
            <a:r>
              <a:rPr lang="en-US" sz="3200" dirty="0">
                <a:solidFill>
                  <a:schemeClr val="bg1"/>
                </a:solidFill>
              </a:rPr>
              <a:t>Based on your answer, what marketable good or service would you promote with a financing strategy?</a:t>
            </a:r>
          </a:p>
          <a:p>
            <a:pPr marL="571500" indent="-571500">
              <a:buFont typeface="Arial" panose="020B0604020202020204" pitchFamily="34" charset="0"/>
              <a:buChar char="•"/>
            </a:pPr>
            <a:endParaRPr lang="en-US" sz="3200" dirty="0">
              <a:solidFill>
                <a:schemeClr val="bg1"/>
              </a:solidFill>
            </a:endParaRPr>
          </a:p>
          <a:p>
            <a:pPr marL="571500" indent="-571500">
              <a:buFont typeface="Arial" panose="020B0604020202020204" pitchFamily="34" charset="0"/>
              <a:buChar char="•"/>
            </a:pPr>
            <a:r>
              <a:rPr lang="en-US" sz="3200" dirty="0">
                <a:solidFill>
                  <a:schemeClr val="bg1"/>
                </a:solidFill>
              </a:rPr>
              <a:t>Besides the conservation community, what other entities would be willing to invest in your good or service of interest?</a:t>
            </a:r>
          </a:p>
        </p:txBody>
      </p:sp>
    </p:spTree>
    <p:extLst>
      <p:ext uri="{BB962C8B-B14F-4D97-AF65-F5344CB8AC3E}">
        <p14:creationId xmlns:p14="http://schemas.microsoft.com/office/powerpoint/2010/main" val="2893611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73FE5B-21E5-4188-B2B7-9A4E57CF47E1}"/>
              </a:ext>
            </a:extLst>
          </p:cNvPr>
          <p:cNvSpPr/>
          <p:nvPr/>
        </p:nvSpPr>
        <p:spPr>
          <a:xfrm>
            <a:off x="0" y="-321"/>
            <a:ext cx="9169170" cy="1169364"/>
          </a:xfrm>
          <a:prstGeom prst="rect">
            <a:avLst/>
          </a:prstGeom>
          <a:solidFill>
            <a:schemeClr val="accent1">
              <a:lumMod val="60000"/>
              <a:lumOff val="40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Slide Number Placeholder 1"/>
          <p:cNvSpPr>
            <a:spLocks noGrp="1"/>
          </p:cNvSpPr>
          <p:nvPr>
            <p:ph type="sldNum" sz="quarter" idx="12"/>
          </p:nvPr>
        </p:nvSpPr>
        <p:spPr/>
        <p:txBody>
          <a:bodyPr/>
          <a:lstStyle/>
          <a:p>
            <a:fld id="{729EAB7F-F967-444B-A769-AA0D9975D42D}" type="slidenum">
              <a:rPr lang="en-US" smtClean="0"/>
              <a:t>25</a:t>
            </a:fld>
            <a:endParaRPr lang="en-US" dirty="0"/>
          </a:p>
        </p:txBody>
      </p:sp>
      <p:sp>
        <p:nvSpPr>
          <p:cNvPr id="6" name="TextBox 5">
            <a:extLst>
              <a:ext uri="{FF2B5EF4-FFF2-40B4-BE49-F238E27FC236}">
                <a16:creationId xmlns:a16="http://schemas.microsoft.com/office/drawing/2014/main" id="{C92D6EE5-6902-4436-A213-8C39EB9F9F44}"/>
              </a:ext>
            </a:extLst>
          </p:cNvPr>
          <p:cNvSpPr txBox="1"/>
          <p:nvPr/>
        </p:nvSpPr>
        <p:spPr>
          <a:xfrm>
            <a:off x="432332" y="153658"/>
            <a:ext cx="8279335" cy="600164"/>
          </a:xfrm>
          <a:prstGeom prst="rect">
            <a:avLst/>
          </a:prstGeom>
          <a:noFill/>
        </p:spPr>
        <p:txBody>
          <a:bodyPr wrap="square" rtlCol="0">
            <a:spAutoFit/>
          </a:bodyPr>
          <a:lstStyle/>
          <a:p>
            <a:r>
              <a:rPr lang="en-US" sz="3200" b="1" dirty="0">
                <a:solidFill>
                  <a:schemeClr val="bg1"/>
                </a:solidFill>
              </a:rPr>
              <a:t>Finance Strategy Worksheet</a:t>
            </a:r>
            <a:endParaRPr lang="en-US" sz="3300" dirty="0">
              <a:solidFill>
                <a:schemeClr val="bg1"/>
              </a:solidFill>
            </a:endParaRPr>
          </a:p>
        </p:txBody>
      </p:sp>
      <p:pic>
        <p:nvPicPr>
          <p:cNvPr id="17" name="Shape 35">
            <a:extLst>
              <a:ext uri="{FF2B5EF4-FFF2-40B4-BE49-F238E27FC236}">
                <a16:creationId xmlns:a16="http://schemas.microsoft.com/office/drawing/2014/main" id="{C7C63E72-8060-4238-B733-8E5C749E81A6}"/>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9842" y="47640"/>
            <a:ext cx="1437832" cy="1073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screenshot of a cell phone&#10;&#10;Description automatically generated">
            <a:extLst>
              <a:ext uri="{FF2B5EF4-FFF2-40B4-BE49-F238E27FC236}">
                <a16:creationId xmlns:a16="http://schemas.microsoft.com/office/drawing/2014/main" id="{9F689C7D-E69F-4728-AA75-3AAA380176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70" y="1501619"/>
            <a:ext cx="9144000" cy="4147369"/>
          </a:xfrm>
          <a:prstGeom prst="rect">
            <a:avLst/>
          </a:prstGeom>
        </p:spPr>
      </p:pic>
    </p:spTree>
    <p:extLst>
      <p:ext uri="{BB962C8B-B14F-4D97-AF65-F5344CB8AC3E}">
        <p14:creationId xmlns:p14="http://schemas.microsoft.com/office/powerpoint/2010/main" val="717921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73FE5B-21E5-4188-B2B7-9A4E57CF47E1}"/>
              </a:ext>
            </a:extLst>
          </p:cNvPr>
          <p:cNvSpPr/>
          <p:nvPr/>
        </p:nvSpPr>
        <p:spPr>
          <a:xfrm>
            <a:off x="0" y="-321"/>
            <a:ext cx="9169170" cy="1169364"/>
          </a:xfrm>
          <a:prstGeom prst="rect">
            <a:avLst/>
          </a:prstGeom>
          <a:solidFill>
            <a:schemeClr val="accent1">
              <a:lumMod val="60000"/>
              <a:lumOff val="40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Slide Number Placeholder 1"/>
          <p:cNvSpPr>
            <a:spLocks noGrp="1"/>
          </p:cNvSpPr>
          <p:nvPr>
            <p:ph type="sldNum" sz="quarter" idx="12"/>
          </p:nvPr>
        </p:nvSpPr>
        <p:spPr/>
        <p:txBody>
          <a:bodyPr/>
          <a:lstStyle/>
          <a:p>
            <a:fld id="{729EAB7F-F967-444B-A769-AA0D9975D42D}" type="slidenum">
              <a:rPr lang="en-US" smtClean="0"/>
              <a:t>26</a:t>
            </a:fld>
            <a:endParaRPr lang="en-US" dirty="0"/>
          </a:p>
        </p:txBody>
      </p:sp>
      <p:sp>
        <p:nvSpPr>
          <p:cNvPr id="6" name="TextBox 5">
            <a:extLst>
              <a:ext uri="{FF2B5EF4-FFF2-40B4-BE49-F238E27FC236}">
                <a16:creationId xmlns:a16="http://schemas.microsoft.com/office/drawing/2014/main" id="{C92D6EE5-6902-4436-A213-8C39EB9F9F44}"/>
              </a:ext>
            </a:extLst>
          </p:cNvPr>
          <p:cNvSpPr txBox="1"/>
          <p:nvPr/>
        </p:nvSpPr>
        <p:spPr>
          <a:xfrm>
            <a:off x="432332" y="153658"/>
            <a:ext cx="8279335" cy="600164"/>
          </a:xfrm>
          <a:prstGeom prst="rect">
            <a:avLst/>
          </a:prstGeom>
          <a:noFill/>
        </p:spPr>
        <p:txBody>
          <a:bodyPr wrap="square" rtlCol="0">
            <a:spAutoFit/>
          </a:bodyPr>
          <a:lstStyle/>
          <a:p>
            <a:r>
              <a:rPr lang="en-US" sz="3200" b="1" dirty="0">
                <a:solidFill>
                  <a:schemeClr val="bg1"/>
                </a:solidFill>
              </a:rPr>
              <a:t>Breakout group report outs</a:t>
            </a:r>
            <a:endParaRPr lang="en-US" sz="3300" dirty="0">
              <a:solidFill>
                <a:schemeClr val="bg1"/>
              </a:solidFill>
            </a:endParaRPr>
          </a:p>
        </p:txBody>
      </p:sp>
      <p:pic>
        <p:nvPicPr>
          <p:cNvPr id="17" name="Shape 35">
            <a:extLst>
              <a:ext uri="{FF2B5EF4-FFF2-40B4-BE49-F238E27FC236}">
                <a16:creationId xmlns:a16="http://schemas.microsoft.com/office/drawing/2014/main" id="{C7C63E72-8060-4238-B733-8E5C749E81A6}"/>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9842" y="47640"/>
            <a:ext cx="1437832" cy="1073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54759BA5-E034-415F-B5D8-BDA46C197839}"/>
              </a:ext>
            </a:extLst>
          </p:cNvPr>
          <p:cNvSpPr txBox="1"/>
          <p:nvPr/>
        </p:nvSpPr>
        <p:spPr>
          <a:xfrm>
            <a:off x="180255" y="1365249"/>
            <a:ext cx="4391745" cy="5016758"/>
          </a:xfrm>
          <a:prstGeom prst="rect">
            <a:avLst/>
          </a:prstGeom>
          <a:noFill/>
        </p:spPr>
        <p:txBody>
          <a:bodyPr wrap="square" numCol="1" rtlCol="0">
            <a:spAutoFit/>
          </a:bodyPr>
          <a:lstStyle/>
          <a:p>
            <a:r>
              <a:rPr lang="en-US" sz="3200" i="1" dirty="0">
                <a:solidFill>
                  <a:srgbClr val="002060"/>
                </a:solidFill>
              </a:rPr>
              <a:t>Fisheries: </a:t>
            </a:r>
            <a:r>
              <a:rPr lang="en-US" sz="3200" dirty="0">
                <a:solidFill>
                  <a:srgbClr val="002060"/>
                </a:solidFill>
              </a:rPr>
              <a:t>Govt. could release RFP to attract partnerships and new ideas to reduce risk.</a:t>
            </a:r>
          </a:p>
          <a:p>
            <a:endParaRPr lang="en-US" sz="3200" i="1" dirty="0">
              <a:solidFill>
                <a:schemeClr val="bg1"/>
              </a:solidFill>
            </a:endParaRPr>
          </a:p>
          <a:p>
            <a:r>
              <a:rPr lang="en-US" sz="3200" i="1" dirty="0">
                <a:solidFill>
                  <a:schemeClr val="bg1"/>
                </a:solidFill>
              </a:rPr>
              <a:t>Habitat: </a:t>
            </a:r>
            <a:r>
              <a:rPr lang="en-US" sz="3200" dirty="0">
                <a:solidFill>
                  <a:schemeClr val="bg1"/>
                </a:solidFill>
              </a:rPr>
              <a:t>Myriad of wetlands beneficiaries that could invest. What needs to change to attract their investment?</a:t>
            </a:r>
            <a:endParaRPr lang="en-US" sz="3200" i="1" dirty="0">
              <a:solidFill>
                <a:schemeClr val="bg1"/>
              </a:solidFill>
            </a:endParaRPr>
          </a:p>
        </p:txBody>
      </p:sp>
      <p:sp>
        <p:nvSpPr>
          <p:cNvPr id="8" name="TextBox 7">
            <a:extLst>
              <a:ext uri="{FF2B5EF4-FFF2-40B4-BE49-F238E27FC236}">
                <a16:creationId xmlns:a16="http://schemas.microsoft.com/office/drawing/2014/main" id="{D7A79F63-6425-42F2-9E0B-376F7A0306BF}"/>
              </a:ext>
            </a:extLst>
          </p:cNvPr>
          <p:cNvSpPr txBox="1"/>
          <p:nvPr/>
        </p:nvSpPr>
        <p:spPr>
          <a:xfrm>
            <a:off x="4571999" y="1365249"/>
            <a:ext cx="4391745" cy="4524315"/>
          </a:xfrm>
          <a:prstGeom prst="rect">
            <a:avLst/>
          </a:prstGeom>
          <a:noFill/>
        </p:spPr>
        <p:txBody>
          <a:bodyPr wrap="square" numCol="1" rtlCol="0">
            <a:spAutoFit/>
          </a:bodyPr>
          <a:lstStyle/>
          <a:p>
            <a:r>
              <a:rPr lang="en-US" sz="3200" i="1" dirty="0">
                <a:solidFill>
                  <a:schemeClr val="bg1"/>
                </a:solidFill>
              </a:rPr>
              <a:t>Water Quality: </a:t>
            </a:r>
            <a:r>
              <a:rPr lang="en-US" sz="3200" dirty="0">
                <a:solidFill>
                  <a:schemeClr val="bg1"/>
                </a:solidFill>
              </a:rPr>
              <a:t>Interested in engaging corporate beneficiaries, including development industry.</a:t>
            </a:r>
          </a:p>
          <a:p>
            <a:endParaRPr lang="en-US" sz="3200" i="1" dirty="0">
              <a:solidFill>
                <a:schemeClr val="bg1"/>
              </a:solidFill>
            </a:endParaRPr>
          </a:p>
          <a:p>
            <a:r>
              <a:rPr lang="en-US" sz="3200" i="1" dirty="0">
                <a:solidFill>
                  <a:srgbClr val="002060"/>
                </a:solidFill>
              </a:rPr>
              <a:t>Forestry: </a:t>
            </a:r>
            <a:r>
              <a:rPr lang="en-US" sz="3200" dirty="0">
                <a:solidFill>
                  <a:srgbClr val="002060"/>
                </a:solidFill>
              </a:rPr>
              <a:t>Planting trees is profitable: credits, cost avoidance, and consumable products. </a:t>
            </a:r>
            <a:endParaRPr lang="en-US" sz="3200" i="1" dirty="0">
              <a:solidFill>
                <a:srgbClr val="002060"/>
              </a:solidFill>
            </a:endParaRPr>
          </a:p>
        </p:txBody>
      </p:sp>
    </p:spTree>
    <p:extLst>
      <p:ext uri="{BB962C8B-B14F-4D97-AF65-F5344CB8AC3E}">
        <p14:creationId xmlns:p14="http://schemas.microsoft.com/office/powerpoint/2010/main" val="23992879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73FE5B-21E5-4188-B2B7-9A4E57CF47E1}"/>
              </a:ext>
            </a:extLst>
          </p:cNvPr>
          <p:cNvSpPr/>
          <p:nvPr/>
        </p:nvSpPr>
        <p:spPr>
          <a:xfrm>
            <a:off x="0" y="-321"/>
            <a:ext cx="9169170" cy="1169364"/>
          </a:xfrm>
          <a:prstGeom prst="rect">
            <a:avLst/>
          </a:prstGeom>
          <a:solidFill>
            <a:schemeClr val="accent1">
              <a:lumMod val="60000"/>
              <a:lumOff val="40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Slide Number Placeholder 1"/>
          <p:cNvSpPr>
            <a:spLocks noGrp="1"/>
          </p:cNvSpPr>
          <p:nvPr>
            <p:ph type="sldNum" sz="quarter" idx="12"/>
          </p:nvPr>
        </p:nvSpPr>
        <p:spPr/>
        <p:txBody>
          <a:bodyPr/>
          <a:lstStyle/>
          <a:p>
            <a:fld id="{729EAB7F-F967-444B-A769-AA0D9975D42D}" type="slidenum">
              <a:rPr lang="en-US" smtClean="0"/>
              <a:t>27</a:t>
            </a:fld>
            <a:endParaRPr lang="en-US" dirty="0"/>
          </a:p>
        </p:txBody>
      </p:sp>
      <p:sp>
        <p:nvSpPr>
          <p:cNvPr id="6" name="TextBox 5">
            <a:extLst>
              <a:ext uri="{FF2B5EF4-FFF2-40B4-BE49-F238E27FC236}">
                <a16:creationId xmlns:a16="http://schemas.microsoft.com/office/drawing/2014/main" id="{C92D6EE5-6902-4436-A213-8C39EB9F9F44}"/>
              </a:ext>
            </a:extLst>
          </p:cNvPr>
          <p:cNvSpPr txBox="1"/>
          <p:nvPr/>
        </p:nvSpPr>
        <p:spPr>
          <a:xfrm>
            <a:off x="432332" y="153658"/>
            <a:ext cx="8279335" cy="600164"/>
          </a:xfrm>
          <a:prstGeom prst="rect">
            <a:avLst/>
          </a:prstGeom>
          <a:noFill/>
        </p:spPr>
        <p:txBody>
          <a:bodyPr wrap="square" rtlCol="0">
            <a:spAutoFit/>
          </a:bodyPr>
          <a:lstStyle/>
          <a:p>
            <a:r>
              <a:rPr lang="en-US" sz="3200" b="1" dirty="0">
                <a:solidFill>
                  <a:schemeClr val="bg1"/>
                </a:solidFill>
              </a:rPr>
              <a:t>Breakout group report outs</a:t>
            </a:r>
            <a:endParaRPr lang="en-US" sz="3300" dirty="0">
              <a:solidFill>
                <a:schemeClr val="bg1"/>
              </a:solidFill>
            </a:endParaRPr>
          </a:p>
        </p:txBody>
      </p:sp>
      <p:pic>
        <p:nvPicPr>
          <p:cNvPr id="17" name="Shape 35">
            <a:extLst>
              <a:ext uri="{FF2B5EF4-FFF2-40B4-BE49-F238E27FC236}">
                <a16:creationId xmlns:a16="http://schemas.microsoft.com/office/drawing/2014/main" id="{C7C63E72-8060-4238-B733-8E5C749E81A6}"/>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9842" y="47640"/>
            <a:ext cx="1437832" cy="1073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54759BA5-E034-415F-B5D8-BDA46C197839}"/>
              </a:ext>
            </a:extLst>
          </p:cNvPr>
          <p:cNvSpPr txBox="1"/>
          <p:nvPr/>
        </p:nvSpPr>
        <p:spPr>
          <a:xfrm>
            <a:off x="180255" y="1365249"/>
            <a:ext cx="4391745" cy="4524315"/>
          </a:xfrm>
          <a:prstGeom prst="rect">
            <a:avLst/>
          </a:prstGeom>
          <a:noFill/>
        </p:spPr>
        <p:txBody>
          <a:bodyPr wrap="square" numCol="1" rtlCol="0">
            <a:spAutoFit/>
          </a:bodyPr>
          <a:lstStyle/>
          <a:p>
            <a:r>
              <a:rPr lang="en-US" sz="3200" i="1" dirty="0">
                <a:solidFill>
                  <a:srgbClr val="002060"/>
                </a:solidFill>
              </a:rPr>
              <a:t>Climate: </a:t>
            </a:r>
            <a:r>
              <a:rPr lang="en-US" sz="3200" dirty="0">
                <a:solidFill>
                  <a:srgbClr val="002060"/>
                </a:solidFill>
              </a:rPr>
              <a:t>Interested in collaborating with projects that already have markets. </a:t>
            </a:r>
          </a:p>
          <a:p>
            <a:endParaRPr lang="en-US" sz="3200" i="1" dirty="0">
              <a:solidFill>
                <a:schemeClr val="bg1"/>
              </a:solidFill>
            </a:endParaRPr>
          </a:p>
          <a:p>
            <a:r>
              <a:rPr lang="en-US" sz="3200" i="1" dirty="0">
                <a:solidFill>
                  <a:schemeClr val="bg1"/>
                </a:solidFill>
              </a:rPr>
              <a:t>Stewardship: </a:t>
            </a:r>
            <a:r>
              <a:rPr lang="en-US" sz="3200" dirty="0">
                <a:solidFill>
                  <a:schemeClr val="bg1"/>
                </a:solidFill>
              </a:rPr>
              <a:t>Tourism and insurance industry could be potential beneficiaries. </a:t>
            </a:r>
            <a:endParaRPr lang="en-US" sz="3200" i="1" dirty="0">
              <a:solidFill>
                <a:schemeClr val="bg1"/>
              </a:solidFill>
            </a:endParaRPr>
          </a:p>
        </p:txBody>
      </p:sp>
      <p:sp>
        <p:nvSpPr>
          <p:cNvPr id="8" name="TextBox 7">
            <a:extLst>
              <a:ext uri="{FF2B5EF4-FFF2-40B4-BE49-F238E27FC236}">
                <a16:creationId xmlns:a16="http://schemas.microsoft.com/office/drawing/2014/main" id="{D7A79F63-6425-42F2-9E0B-376F7A0306BF}"/>
              </a:ext>
            </a:extLst>
          </p:cNvPr>
          <p:cNvSpPr txBox="1"/>
          <p:nvPr/>
        </p:nvSpPr>
        <p:spPr>
          <a:xfrm>
            <a:off x="4571999" y="1365249"/>
            <a:ext cx="4391745" cy="3046988"/>
          </a:xfrm>
          <a:prstGeom prst="rect">
            <a:avLst/>
          </a:prstGeom>
          <a:noFill/>
        </p:spPr>
        <p:txBody>
          <a:bodyPr wrap="square" numCol="1" rtlCol="0">
            <a:spAutoFit/>
          </a:bodyPr>
          <a:lstStyle/>
          <a:p>
            <a:r>
              <a:rPr lang="en-US" sz="3200" i="1" dirty="0">
                <a:solidFill>
                  <a:schemeClr val="bg1"/>
                </a:solidFill>
              </a:rPr>
              <a:t>Land Conservation: </a:t>
            </a:r>
            <a:r>
              <a:rPr lang="en-US" sz="3200" dirty="0">
                <a:solidFill>
                  <a:schemeClr val="bg1"/>
                </a:solidFill>
              </a:rPr>
              <a:t>Discussed co-benefits, regulatory boundaries, and various finance incentives available. </a:t>
            </a:r>
          </a:p>
          <a:p>
            <a:endParaRPr lang="en-US" sz="3200" i="1" dirty="0">
              <a:solidFill>
                <a:schemeClr val="bg1"/>
              </a:solidFill>
            </a:endParaRPr>
          </a:p>
        </p:txBody>
      </p:sp>
      <p:sp>
        <p:nvSpPr>
          <p:cNvPr id="9" name="TextBox 8">
            <a:extLst>
              <a:ext uri="{FF2B5EF4-FFF2-40B4-BE49-F238E27FC236}">
                <a16:creationId xmlns:a16="http://schemas.microsoft.com/office/drawing/2014/main" id="{F59E8F9C-841E-4B3C-8433-6BCBFEC0DEB4}"/>
              </a:ext>
            </a:extLst>
          </p:cNvPr>
          <p:cNvSpPr txBox="1"/>
          <p:nvPr/>
        </p:nvSpPr>
        <p:spPr>
          <a:xfrm>
            <a:off x="4264200" y="4969253"/>
            <a:ext cx="4743474" cy="1569660"/>
          </a:xfrm>
          <a:prstGeom prst="rect">
            <a:avLst/>
          </a:prstGeom>
          <a:noFill/>
          <a:ln w="28575">
            <a:solidFill>
              <a:schemeClr val="accent4">
                <a:lumMod val="60000"/>
                <a:lumOff val="40000"/>
              </a:schemeClr>
            </a:solidFill>
          </a:ln>
        </p:spPr>
        <p:txBody>
          <a:bodyPr wrap="square" numCol="1" rtlCol="0">
            <a:spAutoFit/>
          </a:bodyPr>
          <a:lstStyle/>
          <a:p>
            <a:pPr algn="ctr"/>
            <a:r>
              <a:rPr lang="en-US" sz="3200" i="1" dirty="0"/>
              <a:t>At end of day, we introduced the concept of a Conservation Mutual Fund </a:t>
            </a:r>
          </a:p>
        </p:txBody>
      </p:sp>
    </p:spTree>
    <p:extLst>
      <p:ext uri="{BB962C8B-B14F-4D97-AF65-F5344CB8AC3E}">
        <p14:creationId xmlns:p14="http://schemas.microsoft.com/office/powerpoint/2010/main" val="16220773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73FE5B-21E5-4188-B2B7-9A4E57CF47E1}"/>
              </a:ext>
            </a:extLst>
          </p:cNvPr>
          <p:cNvSpPr/>
          <p:nvPr/>
        </p:nvSpPr>
        <p:spPr>
          <a:xfrm>
            <a:off x="0" y="-321"/>
            <a:ext cx="9169170" cy="1169364"/>
          </a:xfrm>
          <a:prstGeom prst="rect">
            <a:avLst/>
          </a:prstGeom>
          <a:solidFill>
            <a:schemeClr val="accent1">
              <a:lumMod val="60000"/>
              <a:lumOff val="40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Slide Number Placeholder 1"/>
          <p:cNvSpPr>
            <a:spLocks noGrp="1"/>
          </p:cNvSpPr>
          <p:nvPr>
            <p:ph type="sldNum" sz="quarter" idx="12"/>
          </p:nvPr>
        </p:nvSpPr>
        <p:spPr/>
        <p:txBody>
          <a:bodyPr/>
          <a:lstStyle/>
          <a:p>
            <a:fld id="{729EAB7F-F967-444B-A769-AA0D9975D42D}" type="slidenum">
              <a:rPr lang="en-US" smtClean="0"/>
              <a:t>28</a:t>
            </a:fld>
            <a:endParaRPr lang="en-US" dirty="0"/>
          </a:p>
        </p:txBody>
      </p:sp>
      <p:sp>
        <p:nvSpPr>
          <p:cNvPr id="6" name="TextBox 5">
            <a:extLst>
              <a:ext uri="{FF2B5EF4-FFF2-40B4-BE49-F238E27FC236}">
                <a16:creationId xmlns:a16="http://schemas.microsoft.com/office/drawing/2014/main" id="{C92D6EE5-6902-4436-A213-8C39EB9F9F44}"/>
              </a:ext>
            </a:extLst>
          </p:cNvPr>
          <p:cNvSpPr txBox="1"/>
          <p:nvPr/>
        </p:nvSpPr>
        <p:spPr>
          <a:xfrm>
            <a:off x="432332" y="153658"/>
            <a:ext cx="8279335" cy="600164"/>
          </a:xfrm>
          <a:prstGeom prst="rect">
            <a:avLst/>
          </a:prstGeom>
          <a:noFill/>
        </p:spPr>
        <p:txBody>
          <a:bodyPr wrap="square" rtlCol="0">
            <a:spAutoFit/>
          </a:bodyPr>
          <a:lstStyle/>
          <a:p>
            <a:r>
              <a:rPr lang="en-US" sz="3200" b="1" dirty="0">
                <a:solidFill>
                  <a:schemeClr val="bg1"/>
                </a:solidFill>
              </a:rPr>
              <a:t>Next Steps</a:t>
            </a:r>
            <a:endParaRPr lang="en-US" sz="3300" dirty="0">
              <a:solidFill>
                <a:schemeClr val="bg1"/>
              </a:solidFill>
            </a:endParaRPr>
          </a:p>
        </p:txBody>
      </p:sp>
      <p:pic>
        <p:nvPicPr>
          <p:cNvPr id="17" name="Shape 35">
            <a:extLst>
              <a:ext uri="{FF2B5EF4-FFF2-40B4-BE49-F238E27FC236}">
                <a16:creationId xmlns:a16="http://schemas.microsoft.com/office/drawing/2014/main" id="{C7C63E72-8060-4238-B733-8E5C749E81A6}"/>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9842" y="47640"/>
            <a:ext cx="1437832" cy="1073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54759BA5-E034-415F-B5D8-BDA46C197839}"/>
              </a:ext>
            </a:extLst>
          </p:cNvPr>
          <p:cNvSpPr txBox="1"/>
          <p:nvPr/>
        </p:nvSpPr>
        <p:spPr>
          <a:xfrm>
            <a:off x="432332" y="2206937"/>
            <a:ext cx="8445165" cy="3416320"/>
          </a:xfrm>
          <a:prstGeom prst="rect">
            <a:avLst/>
          </a:prstGeom>
          <a:noFill/>
        </p:spPr>
        <p:txBody>
          <a:bodyPr wrap="square" rtlCol="0">
            <a:spAutoFit/>
          </a:bodyPr>
          <a:lstStyle/>
          <a:p>
            <a:pPr marL="571500" indent="-571500">
              <a:buFont typeface="Arial" panose="020B0604020202020204" pitchFamily="34" charset="0"/>
              <a:buChar char="•"/>
            </a:pPr>
            <a:r>
              <a:rPr lang="en-US" sz="3200" dirty="0">
                <a:solidFill>
                  <a:schemeClr val="bg1"/>
                </a:solidFill>
              </a:rPr>
              <a:t>BFWG approval of coach assignments and timeline for utilizing coaching hours</a:t>
            </a:r>
          </a:p>
          <a:p>
            <a:endParaRPr lang="en-US" sz="3200" dirty="0">
              <a:solidFill>
                <a:schemeClr val="bg1"/>
              </a:solidFill>
            </a:endParaRPr>
          </a:p>
          <a:p>
            <a:pPr marL="571500" indent="-571500">
              <a:buFont typeface="Arial" panose="020B0604020202020204" pitchFamily="34" charset="0"/>
              <a:buChar char="•"/>
            </a:pPr>
            <a:r>
              <a:rPr lang="en-US" sz="3200" dirty="0">
                <a:solidFill>
                  <a:schemeClr val="bg1"/>
                </a:solidFill>
              </a:rPr>
              <a:t>Discussion of how BFWG will continue the progress made from the Forum</a:t>
            </a:r>
          </a:p>
          <a:p>
            <a:endParaRPr lang="en-US" sz="2800" dirty="0">
              <a:solidFill>
                <a:schemeClr val="accent1">
                  <a:lumMod val="50000"/>
                </a:schemeClr>
              </a:solidFill>
            </a:endParaRPr>
          </a:p>
          <a:p>
            <a:endParaRPr lang="en-US" sz="2800" dirty="0">
              <a:solidFill>
                <a:schemeClr val="accent1">
                  <a:lumMod val="50000"/>
                </a:schemeClr>
              </a:solidFill>
            </a:endParaRPr>
          </a:p>
        </p:txBody>
      </p:sp>
    </p:spTree>
    <p:extLst>
      <p:ext uri="{BB962C8B-B14F-4D97-AF65-F5344CB8AC3E}">
        <p14:creationId xmlns:p14="http://schemas.microsoft.com/office/powerpoint/2010/main" val="8286761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73FE5B-21E5-4188-B2B7-9A4E57CF47E1}"/>
              </a:ext>
            </a:extLst>
          </p:cNvPr>
          <p:cNvSpPr/>
          <p:nvPr/>
        </p:nvSpPr>
        <p:spPr>
          <a:xfrm>
            <a:off x="0" y="-321"/>
            <a:ext cx="9169170" cy="1169364"/>
          </a:xfrm>
          <a:prstGeom prst="rect">
            <a:avLst/>
          </a:prstGeom>
          <a:solidFill>
            <a:schemeClr val="accent1">
              <a:lumMod val="60000"/>
              <a:lumOff val="40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Slide Number Placeholder 1"/>
          <p:cNvSpPr>
            <a:spLocks noGrp="1"/>
          </p:cNvSpPr>
          <p:nvPr>
            <p:ph type="sldNum" sz="quarter" idx="12"/>
          </p:nvPr>
        </p:nvSpPr>
        <p:spPr/>
        <p:txBody>
          <a:bodyPr/>
          <a:lstStyle/>
          <a:p>
            <a:fld id="{729EAB7F-F967-444B-A769-AA0D9975D42D}" type="slidenum">
              <a:rPr lang="en-US" smtClean="0"/>
              <a:t>29</a:t>
            </a:fld>
            <a:endParaRPr lang="en-US" dirty="0"/>
          </a:p>
        </p:txBody>
      </p:sp>
      <p:sp>
        <p:nvSpPr>
          <p:cNvPr id="6" name="TextBox 5">
            <a:extLst>
              <a:ext uri="{FF2B5EF4-FFF2-40B4-BE49-F238E27FC236}">
                <a16:creationId xmlns:a16="http://schemas.microsoft.com/office/drawing/2014/main" id="{C92D6EE5-6902-4436-A213-8C39EB9F9F44}"/>
              </a:ext>
            </a:extLst>
          </p:cNvPr>
          <p:cNvSpPr txBox="1"/>
          <p:nvPr/>
        </p:nvSpPr>
        <p:spPr>
          <a:xfrm>
            <a:off x="432332" y="153658"/>
            <a:ext cx="8279335" cy="600164"/>
          </a:xfrm>
          <a:prstGeom prst="rect">
            <a:avLst/>
          </a:prstGeom>
          <a:noFill/>
        </p:spPr>
        <p:txBody>
          <a:bodyPr wrap="square" rtlCol="0">
            <a:spAutoFit/>
          </a:bodyPr>
          <a:lstStyle/>
          <a:p>
            <a:r>
              <a:rPr lang="en-US" sz="3200" b="1" dirty="0">
                <a:solidFill>
                  <a:schemeClr val="bg1"/>
                </a:solidFill>
              </a:rPr>
              <a:t>Draft Guidance and Timeline</a:t>
            </a:r>
            <a:endParaRPr lang="en-US" sz="3300" dirty="0">
              <a:solidFill>
                <a:schemeClr val="bg1"/>
              </a:solidFill>
            </a:endParaRPr>
          </a:p>
        </p:txBody>
      </p:sp>
      <p:pic>
        <p:nvPicPr>
          <p:cNvPr id="17" name="Shape 35">
            <a:extLst>
              <a:ext uri="{FF2B5EF4-FFF2-40B4-BE49-F238E27FC236}">
                <a16:creationId xmlns:a16="http://schemas.microsoft.com/office/drawing/2014/main" id="{C7C63E72-8060-4238-B733-8E5C749E81A6}"/>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9842" y="47640"/>
            <a:ext cx="1437832" cy="1073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54759BA5-E034-415F-B5D8-BDA46C197839}"/>
              </a:ext>
            </a:extLst>
          </p:cNvPr>
          <p:cNvSpPr txBox="1"/>
          <p:nvPr/>
        </p:nvSpPr>
        <p:spPr>
          <a:xfrm>
            <a:off x="236015" y="1907184"/>
            <a:ext cx="8771659" cy="5386090"/>
          </a:xfrm>
          <a:prstGeom prst="rect">
            <a:avLst/>
          </a:prstGeom>
          <a:noFill/>
        </p:spPr>
        <p:txBody>
          <a:bodyPr wrap="square" rtlCol="0">
            <a:spAutoFit/>
          </a:bodyPr>
          <a:lstStyle/>
          <a:p>
            <a:pPr marL="571500" indent="-571500">
              <a:buFont typeface="Arial" panose="020B0604020202020204" pitchFamily="34" charset="0"/>
              <a:buChar char="•"/>
            </a:pPr>
            <a:r>
              <a:rPr lang="en-US" sz="3200" dirty="0">
                <a:solidFill>
                  <a:schemeClr val="bg1"/>
                </a:solidFill>
              </a:rPr>
              <a:t>10 hours per coach; 20 hours per group.</a:t>
            </a:r>
          </a:p>
          <a:p>
            <a:endParaRPr lang="en-US" sz="3200" dirty="0">
              <a:solidFill>
                <a:schemeClr val="bg1"/>
              </a:solidFill>
            </a:endParaRPr>
          </a:p>
          <a:p>
            <a:pPr marL="571500" indent="-571500">
              <a:buFont typeface="Arial" panose="020B0604020202020204" pitchFamily="34" charset="0"/>
              <a:buChar char="•"/>
            </a:pPr>
            <a:r>
              <a:rPr lang="en-US" sz="3200" dirty="0">
                <a:solidFill>
                  <a:schemeClr val="bg1"/>
                </a:solidFill>
              </a:rPr>
              <a:t>Hours must be requested in advance and support one of the outcomes of the </a:t>
            </a:r>
            <a:r>
              <a:rPr lang="en-US" sz="3200" i="1" dirty="0">
                <a:solidFill>
                  <a:schemeClr val="bg1"/>
                </a:solidFill>
              </a:rPr>
              <a:t>Agreement</a:t>
            </a:r>
            <a:endParaRPr lang="en-US" sz="3200" dirty="0">
              <a:solidFill>
                <a:schemeClr val="bg1"/>
              </a:solidFill>
            </a:endParaRPr>
          </a:p>
          <a:p>
            <a:endParaRPr lang="en-US" sz="3200" dirty="0">
              <a:solidFill>
                <a:schemeClr val="bg1"/>
              </a:solidFill>
            </a:endParaRPr>
          </a:p>
          <a:p>
            <a:pPr marL="571500" indent="-571500">
              <a:buFont typeface="Arial" panose="020B0604020202020204" pitchFamily="34" charset="0"/>
              <a:buChar char="•"/>
            </a:pPr>
            <a:r>
              <a:rPr lang="en-US" sz="3200" dirty="0">
                <a:solidFill>
                  <a:schemeClr val="bg1"/>
                </a:solidFill>
              </a:rPr>
              <a:t>Groups may use coaches assigned to them, or request to collaborate with another group.</a:t>
            </a:r>
          </a:p>
          <a:p>
            <a:endParaRPr lang="en-US" sz="3200" dirty="0">
              <a:solidFill>
                <a:schemeClr val="bg1"/>
              </a:solidFill>
            </a:endParaRPr>
          </a:p>
          <a:p>
            <a:pPr marL="571500" indent="-571500">
              <a:buFont typeface="Arial" panose="020B0604020202020204" pitchFamily="34" charset="0"/>
              <a:buChar char="•"/>
            </a:pPr>
            <a:r>
              <a:rPr lang="en-US" sz="3200" dirty="0">
                <a:solidFill>
                  <a:schemeClr val="bg1"/>
                </a:solidFill>
              </a:rPr>
              <a:t>May appeal for more hours prior to Aug. 3</a:t>
            </a:r>
            <a:endParaRPr lang="en-US" sz="2800" dirty="0">
              <a:solidFill>
                <a:schemeClr val="accent1">
                  <a:lumMod val="50000"/>
                </a:schemeClr>
              </a:solidFill>
            </a:endParaRPr>
          </a:p>
          <a:p>
            <a:endParaRPr lang="en-US" sz="2800" dirty="0">
              <a:solidFill>
                <a:schemeClr val="accent1">
                  <a:lumMod val="50000"/>
                </a:schemeClr>
              </a:solidFill>
            </a:endParaRPr>
          </a:p>
          <a:p>
            <a:endParaRPr lang="en-US" sz="2800" dirty="0">
              <a:solidFill>
                <a:schemeClr val="accent1">
                  <a:lumMod val="50000"/>
                </a:schemeClr>
              </a:solidFill>
            </a:endParaRPr>
          </a:p>
        </p:txBody>
      </p:sp>
      <p:sp>
        <p:nvSpPr>
          <p:cNvPr id="7" name="TextBox 6">
            <a:extLst>
              <a:ext uri="{FF2B5EF4-FFF2-40B4-BE49-F238E27FC236}">
                <a16:creationId xmlns:a16="http://schemas.microsoft.com/office/drawing/2014/main" id="{93949F48-2840-4466-A7E5-2C891CA2C8E1}"/>
              </a:ext>
            </a:extLst>
          </p:cNvPr>
          <p:cNvSpPr txBox="1"/>
          <p:nvPr/>
        </p:nvSpPr>
        <p:spPr>
          <a:xfrm>
            <a:off x="372341" y="1275060"/>
            <a:ext cx="8771659" cy="1015663"/>
          </a:xfrm>
          <a:prstGeom prst="rect">
            <a:avLst/>
          </a:prstGeom>
          <a:noFill/>
        </p:spPr>
        <p:txBody>
          <a:bodyPr wrap="square" rtlCol="0">
            <a:spAutoFit/>
          </a:bodyPr>
          <a:lstStyle/>
          <a:p>
            <a:r>
              <a:rPr lang="en-US" sz="3200" b="1" dirty="0">
                <a:solidFill>
                  <a:srgbClr val="002060"/>
                </a:solidFill>
              </a:rPr>
              <a:t>May 4, 2020 – August 3, 2020 (3 months)</a:t>
            </a:r>
            <a:endParaRPr lang="en-US" sz="2800" b="1" dirty="0">
              <a:solidFill>
                <a:srgbClr val="002060"/>
              </a:solidFill>
            </a:endParaRPr>
          </a:p>
          <a:p>
            <a:endParaRPr lang="en-US" sz="2800" dirty="0">
              <a:solidFill>
                <a:schemeClr val="accent1">
                  <a:lumMod val="50000"/>
                </a:schemeClr>
              </a:solidFill>
            </a:endParaRPr>
          </a:p>
        </p:txBody>
      </p:sp>
    </p:spTree>
    <p:extLst>
      <p:ext uri="{BB962C8B-B14F-4D97-AF65-F5344CB8AC3E}">
        <p14:creationId xmlns:p14="http://schemas.microsoft.com/office/powerpoint/2010/main" val="3858690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73FE5B-21E5-4188-B2B7-9A4E57CF47E1}"/>
              </a:ext>
            </a:extLst>
          </p:cNvPr>
          <p:cNvSpPr/>
          <p:nvPr/>
        </p:nvSpPr>
        <p:spPr>
          <a:xfrm>
            <a:off x="0" y="-321"/>
            <a:ext cx="9169170" cy="1169364"/>
          </a:xfrm>
          <a:prstGeom prst="rect">
            <a:avLst/>
          </a:prstGeom>
          <a:solidFill>
            <a:schemeClr val="accent1">
              <a:lumMod val="60000"/>
              <a:lumOff val="40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Slide Number Placeholder 1"/>
          <p:cNvSpPr>
            <a:spLocks noGrp="1"/>
          </p:cNvSpPr>
          <p:nvPr>
            <p:ph type="sldNum" sz="quarter" idx="12"/>
          </p:nvPr>
        </p:nvSpPr>
        <p:spPr/>
        <p:txBody>
          <a:bodyPr/>
          <a:lstStyle/>
          <a:p>
            <a:fld id="{729EAB7F-F967-444B-A769-AA0D9975D42D}" type="slidenum">
              <a:rPr lang="en-US" smtClean="0"/>
              <a:t>3</a:t>
            </a:fld>
            <a:endParaRPr lang="en-US" dirty="0"/>
          </a:p>
        </p:txBody>
      </p:sp>
      <p:sp>
        <p:nvSpPr>
          <p:cNvPr id="6" name="TextBox 5">
            <a:extLst>
              <a:ext uri="{FF2B5EF4-FFF2-40B4-BE49-F238E27FC236}">
                <a16:creationId xmlns:a16="http://schemas.microsoft.com/office/drawing/2014/main" id="{C92D6EE5-6902-4436-A213-8C39EB9F9F44}"/>
              </a:ext>
            </a:extLst>
          </p:cNvPr>
          <p:cNvSpPr txBox="1"/>
          <p:nvPr/>
        </p:nvSpPr>
        <p:spPr>
          <a:xfrm>
            <a:off x="365655" y="91606"/>
            <a:ext cx="8279335" cy="600164"/>
          </a:xfrm>
          <a:prstGeom prst="rect">
            <a:avLst/>
          </a:prstGeom>
          <a:noFill/>
        </p:spPr>
        <p:txBody>
          <a:bodyPr wrap="square" rtlCol="0">
            <a:spAutoFit/>
          </a:bodyPr>
          <a:lstStyle/>
          <a:p>
            <a:r>
              <a:rPr lang="en-US" sz="3200" b="1" dirty="0">
                <a:solidFill>
                  <a:schemeClr val="bg1"/>
                </a:solidFill>
              </a:rPr>
              <a:t>Key terms</a:t>
            </a:r>
            <a:endParaRPr lang="en-US" sz="3300" dirty="0">
              <a:solidFill>
                <a:schemeClr val="bg1"/>
              </a:solidFill>
            </a:endParaRPr>
          </a:p>
        </p:txBody>
      </p:sp>
      <p:pic>
        <p:nvPicPr>
          <p:cNvPr id="17" name="Shape 35">
            <a:extLst>
              <a:ext uri="{FF2B5EF4-FFF2-40B4-BE49-F238E27FC236}">
                <a16:creationId xmlns:a16="http://schemas.microsoft.com/office/drawing/2014/main" id="{C7C63E72-8060-4238-B733-8E5C749E81A6}"/>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9842" y="47640"/>
            <a:ext cx="1437832" cy="1073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54759BA5-E034-415F-B5D8-BDA46C197839}"/>
              </a:ext>
            </a:extLst>
          </p:cNvPr>
          <p:cNvSpPr txBox="1"/>
          <p:nvPr/>
        </p:nvSpPr>
        <p:spPr>
          <a:xfrm>
            <a:off x="379753" y="1559494"/>
            <a:ext cx="8409664" cy="4688976"/>
          </a:xfrm>
          <a:prstGeom prst="rect">
            <a:avLst/>
          </a:prstGeom>
          <a:noFill/>
        </p:spPr>
        <p:txBody>
          <a:bodyPr wrap="square" rtlCol="0">
            <a:spAutoFit/>
          </a:bodyPr>
          <a:lstStyle/>
          <a:p>
            <a:pPr marL="457200" indent="-457200">
              <a:lnSpc>
                <a:spcPct val="105000"/>
              </a:lnSpc>
              <a:spcAft>
                <a:spcPts val="1000"/>
              </a:spcAft>
              <a:buFont typeface="Arial" panose="020B0604020202020204" pitchFamily="34" charset="0"/>
              <a:buChar char="•"/>
            </a:pPr>
            <a:r>
              <a:rPr lang="en-US" sz="2600" b="1" dirty="0">
                <a:solidFill>
                  <a:srgbClr val="13314B"/>
                </a:solidFill>
                <a:latin typeface="Georgia" panose="02040502050405020303" pitchFamily="18" charset="0"/>
                <a:ea typeface="Calibri" panose="020F0502020204030204" pitchFamily="34" charset="0"/>
                <a:cs typeface="Times New Roman" panose="02020603050405020304" pitchFamily="18" charset="0"/>
              </a:rPr>
              <a:t>Financing: </a:t>
            </a:r>
            <a:r>
              <a:rPr lang="en-US" sz="2600" dirty="0">
                <a:solidFill>
                  <a:srgbClr val="13314B"/>
                </a:solidFill>
                <a:latin typeface="Georgia" panose="02040502050405020303" pitchFamily="18" charset="0"/>
                <a:ea typeface="Calibri" panose="020F0502020204030204" pitchFamily="34" charset="0"/>
                <a:cs typeface="Times New Roman" panose="02020603050405020304" pitchFamily="18" charset="0"/>
              </a:rPr>
              <a:t> capital is provided with the expectation of it being repaid, often with a percentage of interest. If you are purchasing a home, your mortgage is the financing mechanism. </a:t>
            </a:r>
          </a:p>
          <a:p>
            <a:pPr marL="457200" indent="-457200">
              <a:lnSpc>
                <a:spcPct val="105000"/>
              </a:lnSpc>
              <a:spcAft>
                <a:spcPts val="1000"/>
              </a:spcAft>
              <a:buFont typeface="Arial" panose="020B0604020202020204" pitchFamily="34" charset="0"/>
              <a:buChar char="•"/>
            </a:pPr>
            <a:endParaRPr lang="en-US" sz="2600" i="1" dirty="0">
              <a:solidFill>
                <a:srgbClr val="13314B"/>
              </a:solidFill>
              <a:latin typeface="Georgia" panose="02040502050405020303" pitchFamily="18" charset="0"/>
              <a:ea typeface="Calibri" panose="020F0502020204030204" pitchFamily="34" charset="0"/>
              <a:cs typeface="Times New Roman" panose="02020603050405020304" pitchFamily="18" charset="0"/>
            </a:endParaRPr>
          </a:p>
          <a:p>
            <a:pPr marL="457200" indent="-457200">
              <a:lnSpc>
                <a:spcPct val="105000"/>
              </a:lnSpc>
              <a:spcAft>
                <a:spcPts val="1000"/>
              </a:spcAft>
              <a:buFont typeface="Arial" panose="020B0604020202020204" pitchFamily="34" charset="0"/>
              <a:buChar char="•"/>
            </a:pPr>
            <a:r>
              <a:rPr lang="en-US" sz="2600" b="1" dirty="0">
                <a:solidFill>
                  <a:srgbClr val="13314B"/>
                </a:solidFill>
                <a:latin typeface="Georgia" panose="02040502050405020303" pitchFamily="18" charset="0"/>
                <a:ea typeface="Calibri" panose="020F0502020204030204" pitchFamily="34" charset="0"/>
                <a:cs typeface="Times New Roman" panose="02020603050405020304" pitchFamily="18" charset="0"/>
              </a:rPr>
              <a:t>Funding:</a:t>
            </a:r>
            <a:r>
              <a:rPr lang="en-US" sz="2600" dirty="0">
                <a:solidFill>
                  <a:srgbClr val="13314B"/>
                </a:solidFill>
                <a:latin typeface="Georgia" panose="02040502050405020303" pitchFamily="18" charset="0"/>
                <a:ea typeface="Calibri" panose="020F0502020204030204" pitchFamily="34" charset="0"/>
                <a:cs typeface="Times New Roman" panose="02020603050405020304" pitchFamily="18" charset="0"/>
              </a:rPr>
              <a:t> capital is provided, often without contractual requirements, </a:t>
            </a:r>
            <a:r>
              <a:rPr lang="en-US" sz="2600" i="1" dirty="0">
                <a:solidFill>
                  <a:srgbClr val="13314B"/>
                </a:solidFill>
                <a:latin typeface="Georgia" panose="02040502050405020303" pitchFamily="18" charset="0"/>
                <a:ea typeface="Calibri" panose="020F0502020204030204" pitchFamily="34" charset="0"/>
                <a:cs typeface="Times New Roman" panose="02020603050405020304" pitchFamily="18" charset="0"/>
              </a:rPr>
              <a:t>without</a:t>
            </a:r>
            <a:r>
              <a:rPr lang="en-US" sz="2600" dirty="0">
                <a:solidFill>
                  <a:srgbClr val="13314B"/>
                </a:solidFill>
                <a:latin typeface="Georgia" panose="02040502050405020303" pitchFamily="18" charset="0"/>
                <a:ea typeface="Calibri" panose="020F0502020204030204" pitchFamily="34" charset="0"/>
                <a:cs typeface="Times New Roman" panose="02020603050405020304" pitchFamily="18" charset="0"/>
              </a:rPr>
              <a:t> the expectation of it being repaid. In the house analogy, your job is what funds your mortgage payments. </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1028700" lvl="1" indent="-571500">
              <a:buFont typeface="Arial" panose="020B0604020202020204" pitchFamily="34" charset="0"/>
              <a:buChar char="•"/>
            </a:pPr>
            <a:endParaRPr lang="en-US" sz="2800" dirty="0">
              <a:solidFill>
                <a:schemeClr val="accent1">
                  <a:lumMod val="50000"/>
                </a:schemeClr>
              </a:solidFill>
            </a:endParaRPr>
          </a:p>
        </p:txBody>
      </p:sp>
    </p:spTree>
    <p:extLst>
      <p:ext uri="{BB962C8B-B14F-4D97-AF65-F5344CB8AC3E}">
        <p14:creationId xmlns:p14="http://schemas.microsoft.com/office/powerpoint/2010/main" val="37846945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73FE5B-21E5-4188-B2B7-9A4E57CF47E1}"/>
              </a:ext>
            </a:extLst>
          </p:cNvPr>
          <p:cNvSpPr/>
          <p:nvPr/>
        </p:nvSpPr>
        <p:spPr>
          <a:xfrm>
            <a:off x="0" y="-321"/>
            <a:ext cx="9169170" cy="1169364"/>
          </a:xfrm>
          <a:prstGeom prst="rect">
            <a:avLst/>
          </a:prstGeom>
          <a:solidFill>
            <a:schemeClr val="accent1">
              <a:lumMod val="60000"/>
              <a:lumOff val="40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Slide Number Placeholder 1"/>
          <p:cNvSpPr>
            <a:spLocks noGrp="1"/>
          </p:cNvSpPr>
          <p:nvPr>
            <p:ph type="sldNum" sz="quarter" idx="12"/>
          </p:nvPr>
        </p:nvSpPr>
        <p:spPr/>
        <p:txBody>
          <a:bodyPr/>
          <a:lstStyle/>
          <a:p>
            <a:fld id="{729EAB7F-F967-444B-A769-AA0D9975D42D}" type="slidenum">
              <a:rPr lang="en-US" smtClean="0"/>
              <a:t>30</a:t>
            </a:fld>
            <a:endParaRPr lang="en-US" dirty="0"/>
          </a:p>
        </p:txBody>
      </p:sp>
      <p:sp>
        <p:nvSpPr>
          <p:cNvPr id="6" name="TextBox 5">
            <a:extLst>
              <a:ext uri="{FF2B5EF4-FFF2-40B4-BE49-F238E27FC236}">
                <a16:creationId xmlns:a16="http://schemas.microsoft.com/office/drawing/2014/main" id="{C92D6EE5-6902-4436-A213-8C39EB9F9F44}"/>
              </a:ext>
            </a:extLst>
          </p:cNvPr>
          <p:cNvSpPr txBox="1"/>
          <p:nvPr/>
        </p:nvSpPr>
        <p:spPr>
          <a:xfrm>
            <a:off x="432332" y="153658"/>
            <a:ext cx="8279335" cy="600164"/>
          </a:xfrm>
          <a:prstGeom prst="rect">
            <a:avLst/>
          </a:prstGeom>
          <a:noFill/>
        </p:spPr>
        <p:txBody>
          <a:bodyPr wrap="square" rtlCol="0">
            <a:spAutoFit/>
          </a:bodyPr>
          <a:lstStyle/>
          <a:p>
            <a:r>
              <a:rPr lang="en-US" sz="3200" b="1" dirty="0">
                <a:solidFill>
                  <a:schemeClr val="bg1"/>
                </a:solidFill>
              </a:rPr>
              <a:t>Draft Guidance and Timeline</a:t>
            </a:r>
            <a:endParaRPr lang="en-US" sz="3300" dirty="0">
              <a:solidFill>
                <a:schemeClr val="bg1"/>
              </a:solidFill>
            </a:endParaRPr>
          </a:p>
        </p:txBody>
      </p:sp>
      <p:pic>
        <p:nvPicPr>
          <p:cNvPr id="17" name="Shape 35">
            <a:extLst>
              <a:ext uri="{FF2B5EF4-FFF2-40B4-BE49-F238E27FC236}">
                <a16:creationId xmlns:a16="http://schemas.microsoft.com/office/drawing/2014/main" id="{C7C63E72-8060-4238-B733-8E5C749E81A6}"/>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9842" y="47640"/>
            <a:ext cx="1437832" cy="1073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54759BA5-E034-415F-B5D8-BDA46C197839}"/>
              </a:ext>
            </a:extLst>
          </p:cNvPr>
          <p:cNvSpPr txBox="1"/>
          <p:nvPr/>
        </p:nvSpPr>
        <p:spPr>
          <a:xfrm>
            <a:off x="236015" y="1907184"/>
            <a:ext cx="8771659" cy="4893647"/>
          </a:xfrm>
          <a:prstGeom prst="rect">
            <a:avLst/>
          </a:prstGeom>
          <a:noFill/>
        </p:spPr>
        <p:txBody>
          <a:bodyPr wrap="square" rtlCol="0">
            <a:spAutoFit/>
          </a:bodyPr>
          <a:lstStyle/>
          <a:p>
            <a:pPr marL="571500" indent="-571500">
              <a:buFont typeface="Arial" panose="020B0604020202020204" pitchFamily="34" charset="0"/>
              <a:buChar char="•"/>
            </a:pPr>
            <a:r>
              <a:rPr lang="en-US" sz="3200" dirty="0">
                <a:solidFill>
                  <a:schemeClr val="bg1"/>
                </a:solidFill>
              </a:rPr>
              <a:t>Each coach is increased from 10 to 24 hours and each group is increased from 20 to 48 hours</a:t>
            </a:r>
          </a:p>
          <a:p>
            <a:endParaRPr lang="en-US" sz="3200" dirty="0">
              <a:solidFill>
                <a:schemeClr val="bg1"/>
              </a:solidFill>
            </a:endParaRPr>
          </a:p>
          <a:p>
            <a:pPr marL="571500" indent="-571500">
              <a:buFont typeface="Arial" panose="020B0604020202020204" pitchFamily="34" charset="0"/>
              <a:buChar char="•"/>
            </a:pPr>
            <a:r>
              <a:rPr lang="en-US" sz="3200" dirty="0">
                <a:solidFill>
                  <a:schemeClr val="bg1"/>
                </a:solidFill>
              </a:rPr>
              <a:t>By August 3, technical lead and BFWG will assess if groups are not utilizing coaches and will shift hours to other coaches based on demand</a:t>
            </a:r>
          </a:p>
          <a:p>
            <a:endParaRPr lang="en-US" sz="3200" dirty="0">
              <a:solidFill>
                <a:schemeClr val="bg1"/>
              </a:solidFill>
            </a:endParaRPr>
          </a:p>
          <a:p>
            <a:endParaRPr lang="en-US" sz="2800" dirty="0">
              <a:solidFill>
                <a:schemeClr val="accent1">
                  <a:lumMod val="50000"/>
                </a:schemeClr>
              </a:solidFill>
            </a:endParaRPr>
          </a:p>
          <a:p>
            <a:endParaRPr lang="en-US" sz="2800" dirty="0">
              <a:solidFill>
                <a:schemeClr val="accent1">
                  <a:lumMod val="50000"/>
                </a:schemeClr>
              </a:solidFill>
            </a:endParaRPr>
          </a:p>
        </p:txBody>
      </p:sp>
      <p:sp>
        <p:nvSpPr>
          <p:cNvPr id="7" name="TextBox 6">
            <a:extLst>
              <a:ext uri="{FF2B5EF4-FFF2-40B4-BE49-F238E27FC236}">
                <a16:creationId xmlns:a16="http://schemas.microsoft.com/office/drawing/2014/main" id="{93949F48-2840-4466-A7E5-2C891CA2C8E1}"/>
              </a:ext>
            </a:extLst>
          </p:cNvPr>
          <p:cNvSpPr txBox="1"/>
          <p:nvPr/>
        </p:nvSpPr>
        <p:spPr>
          <a:xfrm>
            <a:off x="372341" y="1275060"/>
            <a:ext cx="8771659" cy="584775"/>
          </a:xfrm>
          <a:prstGeom prst="rect">
            <a:avLst/>
          </a:prstGeom>
          <a:noFill/>
        </p:spPr>
        <p:txBody>
          <a:bodyPr wrap="square" rtlCol="0">
            <a:spAutoFit/>
          </a:bodyPr>
          <a:lstStyle/>
          <a:p>
            <a:r>
              <a:rPr lang="en-US" sz="3200" b="1" dirty="0">
                <a:solidFill>
                  <a:srgbClr val="002060"/>
                </a:solidFill>
              </a:rPr>
              <a:t>August 3, 2020 – October 30, 2020 (3 months)</a:t>
            </a:r>
            <a:endParaRPr lang="en-US" sz="2800" b="1" dirty="0">
              <a:solidFill>
                <a:srgbClr val="002060"/>
              </a:solidFill>
            </a:endParaRPr>
          </a:p>
        </p:txBody>
      </p:sp>
      <p:sp>
        <p:nvSpPr>
          <p:cNvPr id="8" name="TextBox 7">
            <a:extLst>
              <a:ext uri="{FF2B5EF4-FFF2-40B4-BE49-F238E27FC236}">
                <a16:creationId xmlns:a16="http://schemas.microsoft.com/office/drawing/2014/main" id="{F5637D3A-1575-416C-848D-E32BD963A515}"/>
              </a:ext>
            </a:extLst>
          </p:cNvPr>
          <p:cNvSpPr txBox="1"/>
          <p:nvPr/>
        </p:nvSpPr>
        <p:spPr>
          <a:xfrm>
            <a:off x="372340" y="5692221"/>
            <a:ext cx="8771659" cy="584775"/>
          </a:xfrm>
          <a:prstGeom prst="rect">
            <a:avLst/>
          </a:prstGeom>
          <a:noFill/>
        </p:spPr>
        <p:txBody>
          <a:bodyPr wrap="square" rtlCol="0">
            <a:spAutoFit/>
          </a:bodyPr>
          <a:lstStyle/>
          <a:p>
            <a:r>
              <a:rPr lang="en-US" sz="3200" b="1" dirty="0">
                <a:solidFill>
                  <a:srgbClr val="002060"/>
                </a:solidFill>
              </a:rPr>
              <a:t>End of contract: BFWG report on groups’ progress </a:t>
            </a:r>
            <a:endParaRPr lang="en-US" sz="2800" b="1" dirty="0">
              <a:solidFill>
                <a:srgbClr val="002060"/>
              </a:solidFill>
            </a:endParaRPr>
          </a:p>
        </p:txBody>
      </p:sp>
    </p:spTree>
    <p:extLst>
      <p:ext uri="{BB962C8B-B14F-4D97-AF65-F5344CB8AC3E}">
        <p14:creationId xmlns:p14="http://schemas.microsoft.com/office/powerpoint/2010/main" val="41010919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73FE5B-21E5-4188-B2B7-9A4E57CF47E1}"/>
              </a:ext>
            </a:extLst>
          </p:cNvPr>
          <p:cNvSpPr/>
          <p:nvPr/>
        </p:nvSpPr>
        <p:spPr>
          <a:xfrm>
            <a:off x="0" y="-321"/>
            <a:ext cx="9169170" cy="1169364"/>
          </a:xfrm>
          <a:prstGeom prst="rect">
            <a:avLst/>
          </a:prstGeom>
          <a:solidFill>
            <a:schemeClr val="accent1">
              <a:lumMod val="60000"/>
              <a:lumOff val="40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Slide Number Placeholder 1"/>
          <p:cNvSpPr>
            <a:spLocks noGrp="1"/>
          </p:cNvSpPr>
          <p:nvPr>
            <p:ph type="sldNum" sz="quarter" idx="12"/>
          </p:nvPr>
        </p:nvSpPr>
        <p:spPr/>
        <p:txBody>
          <a:bodyPr/>
          <a:lstStyle/>
          <a:p>
            <a:fld id="{729EAB7F-F967-444B-A769-AA0D9975D42D}" type="slidenum">
              <a:rPr lang="en-US" smtClean="0"/>
              <a:t>31</a:t>
            </a:fld>
            <a:endParaRPr lang="en-US" dirty="0"/>
          </a:p>
        </p:txBody>
      </p:sp>
      <p:sp>
        <p:nvSpPr>
          <p:cNvPr id="6" name="TextBox 5">
            <a:extLst>
              <a:ext uri="{FF2B5EF4-FFF2-40B4-BE49-F238E27FC236}">
                <a16:creationId xmlns:a16="http://schemas.microsoft.com/office/drawing/2014/main" id="{C92D6EE5-6902-4436-A213-8C39EB9F9F44}"/>
              </a:ext>
            </a:extLst>
          </p:cNvPr>
          <p:cNvSpPr txBox="1"/>
          <p:nvPr/>
        </p:nvSpPr>
        <p:spPr>
          <a:xfrm>
            <a:off x="432332" y="153658"/>
            <a:ext cx="8279335" cy="600164"/>
          </a:xfrm>
          <a:prstGeom prst="rect">
            <a:avLst/>
          </a:prstGeom>
          <a:noFill/>
        </p:spPr>
        <p:txBody>
          <a:bodyPr wrap="square" rtlCol="0">
            <a:spAutoFit/>
          </a:bodyPr>
          <a:lstStyle/>
          <a:p>
            <a:r>
              <a:rPr lang="en-US" sz="3200" b="1" dirty="0">
                <a:solidFill>
                  <a:schemeClr val="bg1"/>
                </a:solidFill>
              </a:rPr>
              <a:t>Future plans</a:t>
            </a:r>
            <a:endParaRPr lang="en-US" sz="3300" dirty="0">
              <a:solidFill>
                <a:schemeClr val="bg1"/>
              </a:solidFill>
            </a:endParaRPr>
          </a:p>
        </p:txBody>
      </p:sp>
      <p:pic>
        <p:nvPicPr>
          <p:cNvPr id="17" name="Shape 35">
            <a:extLst>
              <a:ext uri="{FF2B5EF4-FFF2-40B4-BE49-F238E27FC236}">
                <a16:creationId xmlns:a16="http://schemas.microsoft.com/office/drawing/2014/main" id="{C7C63E72-8060-4238-B733-8E5C749E81A6}"/>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9842" y="47640"/>
            <a:ext cx="1437832" cy="1073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54759BA5-E034-415F-B5D8-BDA46C197839}"/>
              </a:ext>
            </a:extLst>
          </p:cNvPr>
          <p:cNvSpPr txBox="1"/>
          <p:nvPr/>
        </p:nvSpPr>
        <p:spPr>
          <a:xfrm>
            <a:off x="186169" y="1964353"/>
            <a:ext cx="8771659" cy="4893647"/>
          </a:xfrm>
          <a:prstGeom prst="rect">
            <a:avLst/>
          </a:prstGeom>
          <a:noFill/>
        </p:spPr>
        <p:txBody>
          <a:bodyPr wrap="square" rtlCol="0">
            <a:spAutoFit/>
          </a:bodyPr>
          <a:lstStyle/>
          <a:p>
            <a:pPr marL="571500" indent="-571500">
              <a:buFont typeface="Arial" panose="020B0604020202020204" pitchFamily="34" charset="0"/>
              <a:buChar char="•"/>
            </a:pPr>
            <a:r>
              <a:rPr lang="en-US" sz="3200" dirty="0">
                <a:solidFill>
                  <a:schemeClr val="bg1"/>
                </a:solidFill>
              </a:rPr>
              <a:t>BFWG facilitates sharing the ideas and progress made through the groups’ various coaching</a:t>
            </a:r>
          </a:p>
          <a:p>
            <a:endParaRPr lang="en-US" sz="3200" dirty="0">
              <a:solidFill>
                <a:schemeClr val="bg1"/>
              </a:solidFill>
            </a:endParaRPr>
          </a:p>
          <a:p>
            <a:pPr marL="571500" indent="-571500">
              <a:buFont typeface="Arial" panose="020B0604020202020204" pitchFamily="34" charset="0"/>
              <a:buChar char="•"/>
            </a:pPr>
            <a:r>
              <a:rPr lang="en-US" sz="3200" dirty="0">
                <a:solidFill>
                  <a:schemeClr val="bg1"/>
                </a:solidFill>
              </a:rPr>
              <a:t>Prepare for a finance agenda item during the May 2021 Biennial SRS meeting</a:t>
            </a:r>
          </a:p>
          <a:p>
            <a:pPr marL="1485900" lvl="2" indent="-571500">
              <a:buFont typeface="Arial" panose="020B0604020202020204" pitchFamily="34" charset="0"/>
              <a:buChar char="•"/>
            </a:pPr>
            <a:r>
              <a:rPr lang="en-US" sz="3200" dirty="0">
                <a:solidFill>
                  <a:schemeClr val="bg1"/>
                </a:solidFill>
              </a:rPr>
              <a:t>Fundable Bundles </a:t>
            </a:r>
          </a:p>
          <a:p>
            <a:pPr marL="1485900" lvl="2" indent="-571500">
              <a:buFont typeface="Arial" panose="020B0604020202020204" pitchFamily="34" charset="0"/>
              <a:buChar char="•"/>
            </a:pPr>
            <a:r>
              <a:rPr lang="en-US" sz="3200" dirty="0">
                <a:solidFill>
                  <a:schemeClr val="bg1"/>
                </a:solidFill>
              </a:rPr>
              <a:t>Conservation Mutual Fund</a:t>
            </a:r>
          </a:p>
          <a:p>
            <a:endParaRPr lang="en-US" sz="3200" dirty="0">
              <a:solidFill>
                <a:schemeClr val="bg1"/>
              </a:solidFill>
            </a:endParaRPr>
          </a:p>
          <a:p>
            <a:endParaRPr lang="en-US" sz="2800" dirty="0">
              <a:solidFill>
                <a:schemeClr val="accent1">
                  <a:lumMod val="50000"/>
                </a:schemeClr>
              </a:solidFill>
            </a:endParaRPr>
          </a:p>
          <a:p>
            <a:endParaRPr lang="en-US" sz="2800" dirty="0">
              <a:solidFill>
                <a:schemeClr val="accent1">
                  <a:lumMod val="50000"/>
                </a:schemeClr>
              </a:solidFill>
            </a:endParaRPr>
          </a:p>
        </p:txBody>
      </p:sp>
      <p:sp>
        <p:nvSpPr>
          <p:cNvPr id="7" name="TextBox 6">
            <a:extLst>
              <a:ext uri="{FF2B5EF4-FFF2-40B4-BE49-F238E27FC236}">
                <a16:creationId xmlns:a16="http://schemas.microsoft.com/office/drawing/2014/main" id="{93949F48-2840-4466-A7E5-2C891CA2C8E1}"/>
              </a:ext>
            </a:extLst>
          </p:cNvPr>
          <p:cNvSpPr txBox="1"/>
          <p:nvPr/>
        </p:nvSpPr>
        <p:spPr>
          <a:xfrm>
            <a:off x="372341" y="1169042"/>
            <a:ext cx="8771659" cy="584775"/>
          </a:xfrm>
          <a:prstGeom prst="rect">
            <a:avLst/>
          </a:prstGeom>
          <a:noFill/>
        </p:spPr>
        <p:txBody>
          <a:bodyPr wrap="square" rtlCol="0">
            <a:spAutoFit/>
          </a:bodyPr>
          <a:lstStyle/>
          <a:p>
            <a:r>
              <a:rPr lang="en-US" sz="3200" b="1" dirty="0">
                <a:solidFill>
                  <a:srgbClr val="002060"/>
                </a:solidFill>
              </a:rPr>
              <a:t>November 2020 – May 2021 (6 months)</a:t>
            </a:r>
            <a:endParaRPr lang="en-US" sz="2800" b="1" dirty="0">
              <a:solidFill>
                <a:srgbClr val="002060"/>
              </a:solidFill>
            </a:endParaRPr>
          </a:p>
        </p:txBody>
      </p:sp>
    </p:spTree>
    <p:extLst>
      <p:ext uri="{BB962C8B-B14F-4D97-AF65-F5344CB8AC3E}">
        <p14:creationId xmlns:p14="http://schemas.microsoft.com/office/powerpoint/2010/main" val="31616279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19" name="Rectangle 2">
            <a:extLst>
              <a:ext uri="{FF2B5EF4-FFF2-40B4-BE49-F238E27FC236}">
                <a16:creationId xmlns:a16="http://schemas.microsoft.com/office/drawing/2014/main" id="{6ACD7430-AE72-4CB2-B484-593B1542A1AB}"/>
              </a:ext>
            </a:extLst>
          </p:cNvPr>
          <p:cNvSpPr>
            <a:spLocks noChangeArrowheads="1"/>
          </p:cNvSpPr>
          <p:nvPr/>
        </p:nvSpPr>
        <p:spPr bwMode="auto">
          <a:xfrm>
            <a:off x="-2381" y="5347504"/>
            <a:ext cx="9143999" cy="1514293"/>
          </a:xfrm>
          <a:prstGeom prst="rect">
            <a:avLst/>
          </a:prstGeom>
          <a:solidFill>
            <a:srgbClr val="CCECFF">
              <a:alpha val="38039"/>
            </a:srgbClr>
          </a:solidFill>
          <a:ln w="38100">
            <a:solidFill>
              <a:schemeClr val="bg1"/>
            </a:solidFill>
            <a:miter lim="800000"/>
            <a:headEnd/>
            <a:tailEnd/>
          </a:ln>
          <a:effectLst/>
        </p:spPr>
        <p:txBody>
          <a:bodyPr wrap="none" anchor="ctr"/>
          <a:lstStyle/>
          <a:p>
            <a:pPr>
              <a:defRPr/>
            </a:pPr>
            <a:endParaRPr lang="en-US" sz="1350" dirty="0">
              <a:solidFill>
                <a:schemeClr val="accent3"/>
              </a:solidFill>
            </a:endParaRPr>
          </a:p>
        </p:txBody>
      </p:sp>
      <p:sp>
        <p:nvSpPr>
          <p:cNvPr id="17" name="Rectangle 4">
            <a:extLst>
              <a:ext uri="{FF2B5EF4-FFF2-40B4-BE49-F238E27FC236}">
                <a16:creationId xmlns:a16="http://schemas.microsoft.com/office/drawing/2014/main" id="{DEA9B8A3-FDAA-4825-A78E-72221D78767E}"/>
              </a:ext>
            </a:extLst>
          </p:cNvPr>
          <p:cNvSpPr>
            <a:spLocks noChangeArrowheads="1"/>
          </p:cNvSpPr>
          <p:nvPr/>
        </p:nvSpPr>
        <p:spPr bwMode="auto">
          <a:xfrm>
            <a:off x="-2381" y="-33341"/>
            <a:ext cx="9141618" cy="2282429"/>
          </a:xfrm>
          <a:prstGeom prst="rect">
            <a:avLst/>
          </a:prstGeom>
          <a:solidFill>
            <a:schemeClr val="accent1">
              <a:lumMod val="60000"/>
              <a:lumOff val="40000"/>
            </a:schemeClr>
          </a:solidFill>
          <a:ln>
            <a:noFill/>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defRPr/>
            </a:pPr>
            <a:endParaRPr lang="en-US" altLang="en-US" sz="1013" dirty="0"/>
          </a:p>
        </p:txBody>
      </p:sp>
      <p:pic>
        <p:nvPicPr>
          <p:cNvPr id="23" name="Shape 35">
            <a:extLst>
              <a:ext uri="{FF2B5EF4-FFF2-40B4-BE49-F238E27FC236}">
                <a16:creationId xmlns:a16="http://schemas.microsoft.com/office/drawing/2014/main" id="{D51032E6-2F52-4D35-BB6B-1A0A1F07FEA0}"/>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1671" y="159809"/>
            <a:ext cx="1894463" cy="141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1FC04C3C-84C2-491A-A94A-C76F03F2F3EE}"/>
              </a:ext>
            </a:extLst>
          </p:cNvPr>
          <p:cNvSpPr txBox="1"/>
          <p:nvPr/>
        </p:nvSpPr>
        <p:spPr>
          <a:xfrm>
            <a:off x="287203" y="636264"/>
            <a:ext cx="6574884" cy="646331"/>
          </a:xfrm>
          <a:prstGeom prst="rect">
            <a:avLst/>
          </a:prstGeom>
          <a:noFill/>
        </p:spPr>
        <p:txBody>
          <a:bodyPr wrap="square" rtlCol="0">
            <a:spAutoFit/>
          </a:bodyPr>
          <a:lstStyle/>
          <a:p>
            <a:r>
              <a:rPr lang="en-US" sz="3600" b="1" dirty="0">
                <a:solidFill>
                  <a:schemeClr val="bg1"/>
                </a:solidFill>
              </a:rPr>
              <a:t>Thank you!</a:t>
            </a:r>
          </a:p>
        </p:txBody>
      </p:sp>
      <p:sp>
        <p:nvSpPr>
          <p:cNvPr id="26" name="Rectangle 2">
            <a:extLst>
              <a:ext uri="{FF2B5EF4-FFF2-40B4-BE49-F238E27FC236}">
                <a16:creationId xmlns:a16="http://schemas.microsoft.com/office/drawing/2014/main" id="{F8A69EFF-FD72-483A-81E5-DFFD1BD0B064}"/>
              </a:ext>
            </a:extLst>
          </p:cNvPr>
          <p:cNvSpPr>
            <a:spLocks noChangeArrowheads="1"/>
          </p:cNvSpPr>
          <p:nvPr/>
        </p:nvSpPr>
        <p:spPr bwMode="auto">
          <a:xfrm>
            <a:off x="1" y="5671595"/>
            <a:ext cx="9143999" cy="905096"/>
          </a:xfrm>
          <a:prstGeom prst="rect">
            <a:avLst/>
          </a:prstGeom>
          <a:solidFill>
            <a:srgbClr val="CCECFF">
              <a:alpha val="38039"/>
            </a:srgbClr>
          </a:solidFill>
          <a:ln w="38100">
            <a:solidFill>
              <a:schemeClr val="bg1"/>
            </a:solidFill>
            <a:miter lim="800000"/>
            <a:headEnd/>
            <a:tailEnd/>
          </a:ln>
          <a:effectLst/>
        </p:spPr>
        <p:txBody>
          <a:bodyPr wrap="none" anchor="ctr"/>
          <a:lstStyle/>
          <a:p>
            <a:pPr>
              <a:defRPr/>
            </a:pPr>
            <a:endParaRPr lang="en-US" sz="1350" dirty="0">
              <a:solidFill>
                <a:schemeClr val="accent3"/>
              </a:solidFill>
            </a:endParaRPr>
          </a:p>
        </p:txBody>
      </p:sp>
      <p:sp>
        <p:nvSpPr>
          <p:cNvPr id="25" name="TextBox 24">
            <a:extLst>
              <a:ext uri="{FF2B5EF4-FFF2-40B4-BE49-F238E27FC236}">
                <a16:creationId xmlns:a16="http://schemas.microsoft.com/office/drawing/2014/main" id="{9A71F981-62D7-49A5-8CEB-1C02A5373FF7}"/>
              </a:ext>
            </a:extLst>
          </p:cNvPr>
          <p:cNvSpPr txBox="1"/>
          <p:nvPr/>
        </p:nvSpPr>
        <p:spPr>
          <a:xfrm>
            <a:off x="5025676" y="4923214"/>
            <a:ext cx="5150735" cy="400110"/>
          </a:xfrm>
          <a:prstGeom prst="rect">
            <a:avLst/>
          </a:prstGeom>
          <a:noFill/>
        </p:spPr>
        <p:txBody>
          <a:bodyPr wrap="square" rtlCol="0">
            <a:spAutoFit/>
          </a:bodyPr>
          <a:lstStyle/>
          <a:p>
            <a:pPr algn="ctr"/>
            <a:r>
              <a:rPr lang="en-US" sz="2000" b="1" dirty="0"/>
              <a:t>Laurel Abowd, Technical Lead</a:t>
            </a:r>
          </a:p>
        </p:txBody>
      </p:sp>
      <p:sp>
        <p:nvSpPr>
          <p:cNvPr id="27" name="TextBox 26">
            <a:extLst>
              <a:ext uri="{FF2B5EF4-FFF2-40B4-BE49-F238E27FC236}">
                <a16:creationId xmlns:a16="http://schemas.microsoft.com/office/drawing/2014/main" id="{11F1EAC9-40AB-4E86-802B-06C7E48DE5FD}"/>
              </a:ext>
            </a:extLst>
          </p:cNvPr>
          <p:cNvSpPr txBox="1"/>
          <p:nvPr/>
        </p:nvSpPr>
        <p:spPr>
          <a:xfrm>
            <a:off x="1665271" y="5791861"/>
            <a:ext cx="5486400" cy="438582"/>
          </a:xfrm>
          <a:prstGeom prst="rect">
            <a:avLst/>
          </a:prstGeom>
          <a:noFill/>
        </p:spPr>
        <p:txBody>
          <a:bodyPr wrap="square" rtlCol="0">
            <a:spAutoFit/>
          </a:bodyPr>
          <a:lstStyle/>
          <a:p>
            <a:pPr algn="ctr"/>
            <a:r>
              <a:rPr lang="en-US" sz="2250" b="1" dirty="0"/>
              <a:t>April 29, 2020</a:t>
            </a:r>
          </a:p>
        </p:txBody>
      </p:sp>
      <p:pic>
        <p:nvPicPr>
          <p:cNvPr id="10" name="Picture 9">
            <a:extLst>
              <a:ext uri="{FF2B5EF4-FFF2-40B4-BE49-F238E27FC236}">
                <a16:creationId xmlns:a16="http://schemas.microsoft.com/office/drawing/2014/main" id="{FBEFA269-D5D9-4815-9834-3667989299C9}"/>
              </a:ext>
            </a:extLst>
          </p:cNvPr>
          <p:cNvPicPr>
            <a:picLocks noChangeAspect="1"/>
          </p:cNvPicPr>
          <p:nvPr/>
        </p:nvPicPr>
        <p:blipFill>
          <a:blip r:embed="rId4"/>
          <a:stretch>
            <a:fillRect/>
          </a:stretch>
        </p:blipFill>
        <p:spPr>
          <a:xfrm>
            <a:off x="2931290" y="2369354"/>
            <a:ext cx="2700883" cy="2542855"/>
          </a:xfrm>
          <a:prstGeom prst="rect">
            <a:avLst/>
          </a:prstGeom>
        </p:spPr>
      </p:pic>
    </p:spTree>
    <p:extLst>
      <p:ext uri="{BB962C8B-B14F-4D97-AF65-F5344CB8AC3E}">
        <p14:creationId xmlns:p14="http://schemas.microsoft.com/office/powerpoint/2010/main" val="2433295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73FE5B-21E5-4188-B2B7-9A4E57CF47E1}"/>
              </a:ext>
            </a:extLst>
          </p:cNvPr>
          <p:cNvSpPr/>
          <p:nvPr/>
        </p:nvSpPr>
        <p:spPr>
          <a:xfrm>
            <a:off x="0" y="-321"/>
            <a:ext cx="9169170" cy="1169364"/>
          </a:xfrm>
          <a:prstGeom prst="rect">
            <a:avLst/>
          </a:prstGeom>
          <a:solidFill>
            <a:schemeClr val="accent1">
              <a:lumMod val="60000"/>
              <a:lumOff val="40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Slide Number Placeholder 1"/>
          <p:cNvSpPr>
            <a:spLocks noGrp="1"/>
          </p:cNvSpPr>
          <p:nvPr>
            <p:ph type="sldNum" sz="quarter" idx="12"/>
          </p:nvPr>
        </p:nvSpPr>
        <p:spPr/>
        <p:txBody>
          <a:bodyPr/>
          <a:lstStyle/>
          <a:p>
            <a:fld id="{729EAB7F-F967-444B-A769-AA0D9975D42D}" type="slidenum">
              <a:rPr lang="en-US" smtClean="0"/>
              <a:t>4</a:t>
            </a:fld>
            <a:endParaRPr lang="en-US" dirty="0"/>
          </a:p>
        </p:txBody>
      </p:sp>
      <p:sp>
        <p:nvSpPr>
          <p:cNvPr id="6" name="TextBox 5">
            <a:extLst>
              <a:ext uri="{FF2B5EF4-FFF2-40B4-BE49-F238E27FC236}">
                <a16:creationId xmlns:a16="http://schemas.microsoft.com/office/drawing/2014/main" id="{C92D6EE5-6902-4436-A213-8C39EB9F9F44}"/>
              </a:ext>
            </a:extLst>
          </p:cNvPr>
          <p:cNvSpPr txBox="1"/>
          <p:nvPr/>
        </p:nvSpPr>
        <p:spPr>
          <a:xfrm>
            <a:off x="365655" y="91606"/>
            <a:ext cx="8279335" cy="1092607"/>
          </a:xfrm>
          <a:prstGeom prst="rect">
            <a:avLst/>
          </a:prstGeom>
          <a:noFill/>
        </p:spPr>
        <p:txBody>
          <a:bodyPr wrap="square" rtlCol="0">
            <a:spAutoFit/>
          </a:bodyPr>
          <a:lstStyle/>
          <a:p>
            <a:r>
              <a:rPr lang="en-US" sz="3200" b="1" dirty="0">
                <a:solidFill>
                  <a:schemeClr val="bg1"/>
                </a:solidFill>
              </a:rPr>
              <a:t>Forum Objective</a:t>
            </a:r>
          </a:p>
          <a:p>
            <a:r>
              <a:rPr lang="en-US" sz="3200" dirty="0">
                <a:solidFill>
                  <a:schemeClr val="bg1"/>
                </a:solidFill>
              </a:rPr>
              <a:t>(As written on the March 11 agenda)</a:t>
            </a:r>
            <a:endParaRPr lang="en-US" sz="3300" dirty="0">
              <a:solidFill>
                <a:schemeClr val="bg1"/>
              </a:solidFill>
            </a:endParaRPr>
          </a:p>
        </p:txBody>
      </p:sp>
      <p:pic>
        <p:nvPicPr>
          <p:cNvPr id="17" name="Shape 35">
            <a:extLst>
              <a:ext uri="{FF2B5EF4-FFF2-40B4-BE49-F238E27FC236}">
                <a16:creationId xmlns:a16="http://schemas.microsoft.com/office/drawing/2014/main" id="{C7C63E72-8060-4238-B733-8E5C749E81A6}"/>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9842" y="47640"/>
            <a:ext cx="1437832" cy="1073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54759BA5-E034-415F-B5D8-BDA46C197839}"/>
              </a:ext>
            </a:extLst>
          </p:cNvPr>
          <p:cNvSpPr txBox="1"/>
          <p:nvPr/>
        </p:nvSpPr>
        <p:spPr>
          <a:xfrm>
            <a:off x="379753" y="1559494"/>
            <a:ext cx="8409664" cy="5433282"/>
          </a:xfrm>
          <a:prstGeom prst="rect">
            <a:avLst/>
          </a:prstGeom>
          <a:noFill/>
        </p:spPr>
        <p:txBody>
          <a:bodyPr wrap="square" rtlCol="0">
            <a:spAutoFit/>
          </a:bodyPr>
          <a:lstStyle/>
          <a:p>
            <a:pPr marL="457200" indent="-457200">
              <a:lnSpc>
                <a:spcPct val="105000"/>
              </a:lnSpc>
              <a:spcAft>
                <a:spcPts val="1000"/>
              </a:spcAft>
              <a:buFont typeface="Arial" panose="020B0604020202020204" pitchFamily="34" charset="0"/>
              <a:buChar char="•"/>
            </a:pPr>
            <a:r>
              <a:rPr lang="en-US" sz="2400" b="1" i="1" dirty="0">
                <a:solidFill>
                  <a:srgbClr val="13314B"/>
                </a:solidFill>
                <a:latin typeface="Georgia" panose="02040502050405020303" pitchFamily="18" charset="0"/>
                <a:ea typeface="Calibri" panose="020F0502020204030204" pitchFamily="34" charset="0"/>
                <a:cs typeface="Times New Roman" panose="02020603050405020304" pitchFamily="18" charset="0"/>
              </a:rPr>
              <a:t>Today</a:t>
            </a:r>
            <a:r>
              <a:rPr lang="en-US" sz="2400" i="1" dirty="0">
                <a:solidFill>
                  <a:srgbClr val="13314B"/>
                </a:solidFill>
                <a:latin typeface="Georgia" panose="02040502050405020303" pitchFamily="18" charset="0"/>
                <a:ea typeface="Calibri" panose="020F0502020204030204" pitchFamily="34" charset="0"/>
                <a:cs typeface="Times New Roman" panose="02020603050405020304" pitchFamily="18" charset="0"/>
              </a:rPr>
              <a:t> is designed as a forum for constant engagement and discussion with finance coaches. We want you to walk out with an understanding of how the Bay Program can integrate itself better into the financing system; understand what our roles are; and identify who can lead the financing effort individually or collectively on conservation objects.</a:t>
            </a:r>
          </a:p>
          <a:p>
            <a:pPr marL="457200" indent="-457200">
              <a:lnSpc>
                <a:spcPct val="105000"/>
              </a:lnSpc>
              <a:spcAft>
                <a:spcPts val="1000"/>
              </a:spcAft>
              <a:buFont typeface="Arial" panose="020B0604020202020204" pitchFamily="34" charset="0"/>
              <a:buChar char="•"/>
            </a:pPr>
            <a:r>
              <a:rPr lang="en-US" sz="2400" b="1" i="1" dirty="0">
                <a:solidFill>
                  <a:srgbClr val="13314B"/>
                </a:solidFill>
                <a:latin typeface="Georgia" panose="02040502050405020303" pitchFamily="18" charset="0"/>
                <a:ea typeface="Calibri" panose="020F0502020204030204" pitchFamily="34" charset="0"/>
                <a:cs typeface="Times New Roman" panose="02020603050405020304" pitchFamily="18" charset="0"/>
              </a:rPr>
              <a:t>Objectives:</a:t>
            </a:r>
            <a:r>
              <a:rPr lang="en-US" sz="2400" i="1" dirty="0">
                <a:solidFill>
                  <a:srgbClr val="13314B"/>
                </a:solidFill>
                <a:latin typeface="Georgia" panose="02040502050405020303" pitchFamily="18" charset="0"/>
                <a:ea typeface="Calibri" panose="020F0502020204030204" pitchFamily="34" charset="0"/>
                <a:cs typeface="Times New Roman" panose="02020603050405020304" pitchFamily="18" charset="0"/>
              </a:rPr>
              <a:t> To learn about finance, to help finance people learn about the Bay restoration objectives, to understand your role, and evaluate whether finance can affect what you want to do. You don’t need to be a finance expert, you simply need to know your area.</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1028700" lvl="1" indent="-571500">
              <a:buFont typeface="Arial" panose="020B0604020202020204" pitchFamily="34" charset="0"/>
              <a:buChar char="•"/>
            </a:pPr>
            <a:endParaRPr lang="en-US" sz="2800" dirty="0">
              <a:solidFill>
                <a:schemeClr val="accent1">
                  <a:lumMod val="50000"/>
                </a:schemeClr>
              </a:solidFill>
            </a:endParaRPr>
          </a:p>
        </p:txBody>
      </p:sp>
    </p:spTree>
    <p:extLst>
      <p:ext uri="{BB962C8B-B14F-4D97-AF65-F5344CB8AC3E}">
        <p14:creationId xmlns:p14="http://schemas.microsoft.com/office/powerpoint/2010/main" val="1758696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73FE5B-21E5-4188-B2B7-9A4E57CF47E1}"/>
              </a:ext>
            </a:extLst>
          </p:cNvPr>
          <p:cNvSpPr/>
          <p:nvPr/>
        </p:nvSpPr>
        <p:spPr>
          <a:xfrm>
            <a:off x="0" y="-321"/>
            <a:ext cx="9169170" cy="1169364"/>
          </a:xfrm>
          <a:prstGeom prst="rect">
            <a:avLst/>
          </a:prstGeom>
          <a:solidFill>
            <a:schemeClr val="accent1">
              <a:lumMod val="60000"/>
              <a:lumOff val="40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Slide Number Placeholder 1"/>
          <p:cNvSpPr>
            <a:spLocks noGrp="1"/>
          </p:cNvSpPr>
          <p:nvPr>
            <p:ph type="sldNum" sz="quarter" idx="12"/>
          </p:nvPr>
        </p:nvSpPr>
        <p:spPr/>
        <p:txBody>
          <a:bodyPr/>
          <a:lstStyle/>
          <a:p>
            <a:fld id="{729EAB7F-F967-444B-A769-AA0D9975D42D}" type="slidenum">
              <a:rPr lang="en-US" smtClean="0"/>
              <a:t>5</a:t>
            </a:fld>
            <a:endParaRPr lang="en-US" dirty="0"/>
          </a:p>
        </p:txBody>
      </p:sp>
      <p:sp>
        <p:nvSpPr>
          <p:cNvPr id="6" name="TextBox 5">
            <a:extLst>
              <a:ext uri="{FF2B5EF4-FFF2-40B4-BE49-F238E27FC236}">
                <a16:creationId xmlns:a16="http://schemas.microsoft.com/office/drawing/2014/main" id="{C92D6EE5-6902-4436-A213-8C39EB9F9F44}"/>
              </a:ext>
            </a:extLst>
          </p:cNvPr>
          <p:cNvSpPr txBox="1"/>
          <p:nvPr/>
        </p:nvSpPr>
        <p:spPr>
          <a:xfrm>
            <a:off x="432332" y="153658"/>
            <a:ext cx="8279335" cy="600164"/>
          </a:xfrm>
          <a:prstGeom prst="rect">
            <a:avLst/>
          </a:prstGeom>
          <a:noFill/>
        </p:spPr>
        <p:txBody>
          <a:bodyPr wrap="square" rtlCol="0">
            <a:spAutoFit/>
          </a:bodyPr>
          <a:lstStyle/>
          <a:p>
            <a:r>
              <a:rPr lang="en-US" sz="3200" b="1" dirty="0">
                <a:solidFill>
                  <a:schemeClr val="bg1"/>
                </a:solidFill>
              </a:rPr>
              <a:t>Forum Agenda</a:t>
            </a:r>
            <a:endParaRPr lang="en-US" sz="3300" dirty="0">
              <a:solidFill>
                <a:schemeClr val="bg1"/>
              </a:solidFill>
            </a:endParaRPr>
          </a:p>
        </p:txBody>
      </p:sp>
      <p:pic>
        <p:nvPicPr>
          <p:cNvPr id="17" name="Shape 35">
            <a:extLst>
              <a:ext uri="{FF2B5EF4-FFF2-40B4-BE49-F238E27FC236}">
                <a16:creationId xmlns:a16="http://schemas.microsoft.com/office/drawing/2014/main" id="{C7C63E72-8060-4238-B733-8E5C749E81A6}"/>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9842" y="47640"/>
            <a:ext cx="1437832" cy="1073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a:extLst>
              <a:ext uri="{FF2B5EF4-FFF2-40B4-BE49-F238E27FC236}">
                <a16:creationId xmlns:a16="http://schemas.microsoft.com/office/drawing/2014/main" id="{047006FC-359D-43D7-B445-AB5187835226}"/>
              </a:ext>
            </a:extLst>
          </p:cNvPr>
          <p:cNvGraphicFramePr>
            <a:graphicFrameLocks noGrp="1"/>
          </p:cNvGraphicFramePr>
          <p:nvPr>
            <p:extLst>
              <p:ext uri="{D42A27DB-BD31-4B8C-83A1-F6EECF244321}">
                <p14:modId xmlns:p14="http://schemas.microsoft.com/office/powerpoint/2010/main" val="2594006310"/>
              </p:ext>
            </p:extLst>
          </p:nvPr>
        </p:nvGraphicFramePr>
        <p:xfrm>
          <a:off x="68162" y="1227099"/>
          <a:ext cx="9007674" cy="5578752"/>
        </p:xfrm>
        <a:graphic>
          <a:graphicData uri="http://schemas.openxmlformats.org/drawingml/2006/table">
            <a:tbl>
              <a:tblPr firstRow="1" firstCol="1" bandRow="1">
                <a:tableStyleId>{5C22544A-7EE6-4342-B048-85BDC9FD1C3A}</a:tableStyleId>
              </a:tblPr>
              <a:tblGrid>
                <a:gridCol w="9007674">
                  <a:extLst>
                    <a:ext uri="{9D8B030D-6E8A-4147-A177-3AD203B41FA5}">
                      <a16:colId xmlns:a16="http://schemas.microsoft.com/office/drawing/2014/main" val="2185631854"/>
                    </a:ext>
                  </a:extLst>
                </a:gridCol>
              </a:tblGrid>
              <a:tr h="528425">
                <a:tc>
                  <a:txBody>
                    <a:bodyPr/>
                    <a:lstStyle/>
                    <a:p>
                      <a:pPr algn="ctr">
                        <a:lnSpc>
                          <a:spcPct val="107000"/>
                        </a:lnSpc>
                        <a:spcAft>
                          <a:spcPts val="0"/>
                        </a:spcAft>
                      </a:pPr>
                      <a:r>
                        <a:rPr lang="en-US" sz="2400" dirty="0">
                          <a:effectLst/>
                        </a:rPr>
                        <a:t>Morning: March 11 </a:t>
                      </a:r>
                      <a:endParaRPr lang="en-US" sz="2400" dirty="0">
                        <a:effectLst/>
                        <a:latin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4201780959"/>
                  </a:ext>
                </a:extLst>
              </a:tr>
              <a:tr h="1459280">
                <a:tc>
                  <a:txBody>
                    <a:bodyPr/>
                    <a:lstStyle/>
                    <a:p>
                      <a:pPr>
                        <a:lnSpc>
                          <a:spcPct val="107000"/>
                        </a:lnSpc>
                        <a:spcAft>
                          <a:spcPts val="0"/>
                        </a:spcAft>
                      </a:pPr>
                      <a:r>
                        <a:rPr lang="en-US" sz="2000" dirty="0">
                          <a:effectLst/>
                        </a:rPr>
                        <a:t>9:05 –  </a:t>
                      </a:r>
                      <a:r>
                        <a:rPr lang="en-US" sz="2000" b="1" dirty="0">
                          <a:effectLst/>
                        </a:rPr>
                        <a:t>Case Study</a:t>
                      </a:r>
                      <a:endParaRPr lang="en-US" sz="2000" dirty="0">
                        <a:effectLst/>
                      </a:endParaRPr>
                    </a:p>
                    <a:p>
                      <a:pPr>
                        <a:lnSpc>
                          <a:spcPct val="107000"/>
                        </a:lnSpc>
                        <a:spcAft>
                          <a:spcPts val="0"/>
                        </a:spcAft>
                      </a:pPr>
                      <a:r>
                        <a:rPr lang="en-US" sz="1800" dirty="0">
                          <a:effectLst/>
                        </a:rPr>
                        <a:t>            In search of cost-effective nutrient loss reductions from the ag sector </a:t>
                      </a:r>
                    </a:p>
                    <a:p>
                      <a:pPr>
                        <a:lnSpc>
                          <a:spcPct val="107000"/>
                        </a:lnSpc>
                        <a:spcAft>
                          <a:spcPts val="0"/>
                        </a:spcAft>
                      </a:pPr>
                      <a:r>
                        <a:rPr lang="en-US" sz="1800" dirty="0">
                          <a:effectLst/>
                        </a:rPr>
                        <a:t>            </a:t>
                      </a:r>
                      <a:r>
                        <a:rPr lang="en-US" sz="1800" i="1" dirty="0">
                          <a:effectLst/>
                        </a:rPr>
                        <a:t>The role of pay-for-performance conservation </a:t>
                      </a:r>
                    </a:p>
                    <a:p>
                      <a:pPr>
                        <a:lnSpc>
                          <a:spcPct val="107000"/>
                        </a:lnSpc>
                        <a:spcAft>
                          <a:spcPts val="0"/>
                        </a:spcAft>
                      </a:pPr>
                      <a:r>
                        <a:rPr lang="en-US" sz="1800" dirty="0">
                          <a:effectLst/>
                        </a:rPr>
                        <a:t>           Jon Winsten, speaker, Winrock International</a:t>
                      </a:r>
                    </a:p>
                  </a:txBody>
                  <a:tcPr marL="63500" marR="63500" marT="63500" marB="63500"/>
                </a:tc>
                <a:extLst>
                  <a:ext uri="{0D108BD9-81ED-4DB2-BD59-A6C34878D82A}">
                    <a16:rowId xmlns:a16="http://schemas.microsoft.com/office/drawing/2014/main" val="3141226996"/>
                  </a:ext>
                </a:extLst>
              </a:tr>
              <a:tr h="1459280">
                <a:tc>
                  <a:txBody>
                    <a:bodyPr/>
                    <a:lstStyle/>
                    <a:p>
                      <a:pPr>
                        <a:lnSpc>
                          <a:spcPct val="107000"/>
                        </a:lnSpc>
                        <a:spcAft>
                          <a:spcPts val="0"/>
                        </a:spcAft>
                      </a:pPr>
                      <a:r>
                        <a:rPr lang="en-US" sz="1800" dirty="0">
                          <a:effectLst/>
                        </a:rPr>
                        <a:t> 9:25 – </a:t>
                      </a:r>
                      <a:r>
                        <a:rPr lang="en-US" sz="2000" dirty="0">
                          <a:effectLst/>
                        </a:rPr>
                        <a:t>Finance 301</a:t>
                      </a:r>
                    </a:p>
                    <a:p>
                      <a:pPr>
                        <a:lnSpc>
                          <a:spcPct val="107000"/>
                        </a:lnSpc>
                        <a:spcAft>
                          <a:spcPts val="0"/>
                        </a:spcAft>
                      </a:pPr>
                      <a:r>
                        <a:rPr lang="en-US" sz="1800" dirty="0">
                          <a:effectLst/>
                        </a:rPr>
                        <a:t>             A crash course in conservation finance (This is where you learn the concepts)</a:t>
                      </a:r>
                    </a:p>
                    <a:p>
                      <a:pPr>
                        <a:lnSpc>
                          <a:spcPct val="107000"/>
                        </a:lnSpc>
                        <a:spcAft>
                          <a:spcPts val="0"/>
                        </a:spcAft>
                      </a:pPr>
                      <a:r>
                        <a:rPr lang="en-US" sz="1800" dirty="0">
                          <a:effectLst/>
                        </a:rPr>
                        <a:t>             Definition of key terms, identification of enabling conditions, strategy framework</a:t>
                      </a:r>
                    </a:p>
                    <a:p>
                      <a:pPr>
                        <a:lnSpc>
                          <a:spcPct val="107000"/>
                        </a:lnSpc>
                        <a:spcAft>
                          <a:spcPts val="0"/>
                        </a:spcAft>
                      </a:pPr>
                      <a:r>
                        <a:rPr lang="en-US" sz="1800" dirty="0">
                          <a:effectLst/>
                        </a:rPr>
                        <a:t>             Ashley Allen Jones, finance coach, i2 Capital </a:t>
                      </a:r>
                    </a:p>
                  </a:txBody>
                  <a:tcPr marL="63500" marR="63500" marT="63500" marB="63500"/>
                </a:tc>
                <a:extLst>
                  <a:ext uri="{0D108BD9-81ED-4DB2-BD59-A6C34878D82A}">
                    <a16:rowId xmlns:a16="http://schemas.microsoft.com/office/drawing/2014/main" val="2214860028"/>
                  </a:ext>
                </a:extLst>
              </a:tr>
              <a:tr h="1599468">
                <a:tc>
                  <a:txBody>
                    <a:bodyPr/>
                    <a:lstStyle/>
                    <a:p>
                      <a:pPr>
                        <a:lnSpc>
                          <a:spcPct val="107000"/>
                        </a:lnSpc>
                        <a:spcAft>
                          <a:spcPts val="0"/>
                        </a:spcAft>
                      </a:pPr>
                      <a:r>
                        <a:rPr lang="en-US" sz="1800" dirty="0">
                          <a:effectLst/>
                        </a:rPr>
                        <a:t>10:15 – Oyster Ignite Talks</a:t>
                      </a:r>
                    </a:p>
                    <a:p>
                      <a:pPr>
                        <a:lnSpc>
                          <a:spcPct val="107000"/>
                        </a:lnSpc>
                        <a:spcAft>
                          <a:spcPts val="0"/>
                        </a:spcAft>
                      </a:pPr>
                      <a:r>
                        <a:rPr lang="en-US" sz="1800" dirty="0">
                          <a:effectLst/>
                          <a:latin typeface="Calibri" panose="020F0502020204030204" pitchFamily="34" charset="0"/>
                          <a:cs typeface="Times New Roman" panose="02020603050405020304" pitchFamily="18" charset="0"/>
                        </a:rPr>
                        <a:t>              Three short talks highlighting the potential oysters offer for innovative financing </a:t>
                      </a:r>
                    </a:p>
                    <a:p>
                      <a:pPr>
                        <a:lnSpc>
                          <a:spcPct val="107000"/>
                        </a:lnSpc>
                        <a:spcAft>
                          <a:spcPts val="0"/>
                        </a:spcAft>
                      </a:pPr>
                      <a:r>
                        <a:rPr lang="en-US" sz="1800" dirty="0">
                          <a:effectLst/>
                          <a:latin typeface="Calibri" panose="020F0502020204030204" pitchFamily="34" charset="0"/>
                          <a:cs typeface="Times New Roman" panose="02020603050405020304" pitchFamily="18" charset="0"/>
                        </a:rPr>
                        <a:t>              Restoration and Ecosystem Services: Sean Corson, Fish GIT, NOAA</a:t>
                      </a:r>
                    </a:p>
                    <a:p>
                      <a:pPr>
                        <a:lnSpc>
                          <a:spcPct val="107000"/>
                        </a:lnSpc>
                        <a:spcAft>
                          <a:spcPts val="0"/>
                        </a:spcAft>
                      </a:pPr>
                      <a:r>
                        <a:rPr lang="en-US" sz="1800" dirty="0">
                          <a:effectLst/>
                          <a:latin typeface="Calibri" panose="020F0502020204030204" pitchFamily="34" charset="0"/>
                          <a:cs typeface="Times New Roman" panose="02020603050405020304" pitchFamily="18" charset="0"/>
                        </a:rPr>
                        <a:t>              Oyster Aquaculture and Fishery: Jason Ruth, speaker, Harris Seafood</a:t>
                      </a:r>
                    </a:p>
                    <a:p>
                      <a:pPr>
                        <a:lnSpc>
                          <a:spcPct val="107000"/>
                        </a:lnSpc>
                        <a:spcAft>
                          <a:spcPts val="0"/>
                        </a:spcAft>
                      </a:pPr>
                      <a:r>
                        <a:rPr lang="en-US" sz="1800" dirty="0">
                          <a:effectLst/>
                          <a:latin typeface="Calibri" panose="020F0502020204030204" pitchFamily="34" charset="0"/>
                          <a:cs typeface="Times New Roman" panose="02020603050405020304" pitchFamily="18" charset="0"/>
                        </a:rPr>
                        <a:t>              Innovation: Erik Michelsen, speaker Anne Arundel County</a:t>
                      </a:r>
                    </a:p>
                  </a:txBody>
                  <a:tcPr marL="63500" marR="63500" marT="63500" marB="63500"/>
                </a:tc>
                <a:extLst>
                  <a:ext uri="{0D108BD9-81ED-4DB2-BD59-A6C34878D82A}">
                    <a16:rowId xmlns:a16="http://schemas.microsoft.com/office/drawing/2014/main" val="200861405"/>
                  </a:ext>
                </a:extLst>
              </a:tr>
              <a:tr h="532299">
                <a:tc>
                  <a:txBody>
                    <a:bodyPr/>
                    <a:lstStyle/>
                    <a:p>
                      <a:pPr>
                        <a:lnSpc>
                          <a:spcPct val="107000"/>
                        </a:lnSpc>
                        <a:spcAft>
                          <a:spcPts val="0"/>
                        </a:spcAft>
                      </a:pPr>
                      <a:r>
                        <a:rPr lang="en-US" sz="1800" dirty="0">
                          <a:effectLst/>
                        </a:rPr>
                        <a:t>11:10  –Meet the Coaches and Application of learning</a:t>
                      </a:r>
                      <a:endParaRPr lang="en-US" sz="1800" dirty="0">
                        <a:effectLst/>
                        <a:latin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4225301196"/>
                  </a:ext>
                </a:extLst>
              </a:tr>
            </a:tbl>
          </a:graphicData>
        </a:graphic>
      </p:graphicFrame>
    </p:spTree>
    <p:extLst>
      <p:ext uri="{BB962C8B-B14F-4D97-AF65-F5344CB8AC3E}">
        <p14:creationId xmlns:p14="http://schemas.microsoft.com/office/powerpoint/2010/main" val="1296354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4"/>
          <p:cNvSpPr txBox="1">
            <a:spLocks noGrp="1"/>
          </p:cNvSpPr>
          <p:nvPr>
            <p:ph type="body" idx="1"/>
          </p:nvPr>
        </p:nvSpPr>
        <p:spPr>
          <a:xfrm>
            <a:off x="0" y="-32154"/>
            <a:ext cx="9065342" cy="2107672"/>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3220"/>
              <a:buFont typeface="Arial"/>
              <a:buNone/>
            </a:pPr>
            <a:r>
              <a:rPr lang="en-US" sz="3600" dirty="0">
                <a:solidFill>
                  <a:schemeClr val="tx1"/>
                </a:solidFill>
              </a:rPr>
              <a:t>In Search of Cost-Effective Nutrient Loss Reductions from Agriculture:</a:t>
            </a:r>
          </a:p>
          <a:p>
            <a:pPr marL="0" lvl="0" indent="0" algn="ctr" rtl="0">
              <a:spcBef>
                <a:spcPts val="0"/>
              </a:spcBef>
              <a:spcAft>
                <a:spcPts val="0"/>
              </a:spcAft>
              <a:buClr>
                <a:schemeClr val="lt1"/>
              </a:buClr>
              <a:buSzPts val="3220"/>
              <a:buFont typeface="Arial"/>
              <a:buNone/>
            </a:pPr>
            <a:r>
              <a:rPr lang="en-US" sz="3600" i="1" dirty="0">
                <a:solidFill>
                  <a:schemeClr val="tx1"/>
                </a:solidFill>
              </a:rPr>
              <a:t>The Case of </a:t>
            </a:r>
          </a:p>
          <a:p>
            <a:pPr marL="0" lvl="0" indent="0" algn="ctr" rtl="0">
              <a:spcBef>
                <a:spcPts val="0"/>
              </a:spcBef>
              <a:spcAft>
                <a:spcPts val="0"/>
              </a:spcAft>
              <a:buClr>
                <a:schemeClr val="lt1"/>
              </a:buClr>
              <a:buSzPts val="3220"/>
              <a:buFont typeface="Arial"/>
              <a:buNone/>
            </a:pPr>
            <a:r>
              <a:rPr lang="en-US" sz="3600" i="1" dirty="0">
                <a:solidFill>
                  <a:schemeClr val="tx1"/>
                </a:solidFill>
              </a:rPr>
              <a:t>Pay-for-Performance Conservation  </a:t>
            </a:r>
            <a:endParaRPr sz="3600" i="1" dirty="0">
              <a:solidFill>
                <a:schemeClr val="tx1"/>
              </a:solidFill>
            </a:endParaRPr>
          </a:p>
          <a:p>
            <a:pPr marL="0" lvl="0" indent="0" algn="l" rtl="0">
              <a:lnSpc>
                <a:spcPct val="80000"/>
              </a:lnSpc>
              <a:spcBef>
                <a:spcPts val="840"/>
              </a:spcBef>
              <a:spcAft>
                <a:spcPts val="0"/>
              </a:spcAft>
              <a:buClr>
                <a:schemeClr val="lt1"/>
              </a:buClr>
              <a:buSzPts val="4200"/>
              <a:buFont typeface="Arial"/>
              <a:buNone/>
            </a:pPr>
            <a:endParaRPr sz="4000" dirty="0"/>
          </a:p>
        </p:txBody>
      </p:sp>
      <p:sp>
        <p:nvSpPr>
          <p:cNvPr id="99" name="Google Shape;99;p14"/>
          <p:cNvSpPr txBox="1">
            <a:spLocks noGrp="1"/>
          </p:cNvSpPr>
          <p:nvPr>
            <p:ph type="body" idx="4294967295"/>
          </p:nvPr>
        </p:nvSpPr>
        <p:spPr>
          <a:xfrm>
            <a:off x="804672" y="4129548"/>
            <a:ext cx="8005953" cy="105880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3200"/>
              <a:buFont typeface="Arial"/>
              <a:buNone/>
            </a:pPr>
            <a:r>
              <a:rPr lang="en-US" dirty="0">
                <a:solidFill>
                  <a:schemeClr val="lt1"/>
                </a:solidFill>
              </a:rPr>
              <a:t>Jonathan Winsten, Ph.D.</a:t>
            </a:r>
          </a:p>
          <a:p>
            <a:pPr marL="0" lvl="0" indent="0" algn="l" rtl="0">
              <a:lnSpc>
                <a:spcPct val="100000"/>
              </a:lnSpc>
              <a:spcBef>
                <a:spcPts val="0"/>
              </a:spcBef>
              <a:spcAft>
                <a:spcPts val="0"/>
              </a:spcAft>
              <a:buClr>
                <a:schemeClr val="lt1"/>
              </a:buClr>
              <a:buSzPts val="3200"/>
              <a:buFont typeface="Arial"/>
              <a:buNone/>
            </a:pPr>
            <a:r>
              <a:rPr lang="en-US" dirty="0">
                <a:solidFill>
                  <a:schemeClr val="lt1"/>
                </a:solidFill>
              </a:rPr>
              <a:t>Winrock International</a:t>
            </a:r>
          </a:p>
          <a:p>
            <a:pPr marL="0" lvl="0" indent="0" algn="l" rtl="0">
              <a:lnSpc>
                <a:spcPct val="100000"/>
              </a:lnSpc>
              <a:spcBef>
                <a:spcPts val="0"/>
              </a:spcBef>
              <a:spcAft>
                <a:spcPts val="0"/>
              </a:spcAft>
              <a:buClr>
                <a:schemeClr val="lt1"/>
              </a:buClr>
              <a:buSzPts val="3200"/>
              <a:buFont typeface="Arial"/>
              <a:buNone/>
            </a:pPr>
            <a:r>
              <a:rPr lang="en-US" dirty="0">
                <a:solidFill>
                  <a:schemeClr val="lt1"/>
                </a:solidFill>
              </a:rPr>
              <a:t>March 11</a:t>
            </a:r>
            <a:r>
              <a:rPr lang="en-US" baseline="30000" dirty="0">
                <a:solidFill>
                  <a:schemeClr val="lt1"/>
                </a:solidFill>
              </a:rPr>
              <a:t>th</a:t>
            </a:r>
            <a:r>
              <a:rPr lang="en-US" dirty="0">
                <a:solidFill>
                  <a:schemeClr val="lt1"/>
                </a:solidFill>
              </a:rPr>
              <a:t>, 2020</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14489"/>
          <a:stretch/>
        </p:blipFill>
        <p:spPr>
          <a:xfrm>
            <a:off x="457200" y="1600200"/>
            <a:ext cx="8229600" cy="3597816"/>
          </a:xfrm>
          <a:prstGeom prst="rect">
            <a:avLst/>
          </a:prstGeom>
        </p:spPr>
      </p:pic>
      <p:sp>
        <p:nvSpPr>
          <p:cNvPr id="3" name="Oval 2"/>
          <p:cNvSpPr/>
          <p:nvPr/>
        </p:nvSpPr>
        <p:spPr bwMode="auto">
          <a:xfrm>
            <a:off x="3878356" y="2611334"/>
            <a:ext cx="2286000" cy="609600"/>
          </a:xfrm>
          <a:prstGeom prst="ellipse">
            <a:avLst/>
          </a:prstGeom>
          <a:no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a:ln>
                <a:noFill/>
              </a:ln>
              <a:solidFill>
                <a:srgbClr val="000000"/>
              </a:solidFill>
              <a:effectLst/>
              <a:latin typeface="Arial" charset="0"/>
              <a:ea typeface="ヒラギノ角ゴ Pro W3" charset="0"/>
              <a:cs typeface="ヒラギノ角ゴ Pro W3" charset="0"/>
            </a:endParaRPr>
          </a:p>
        </p:txBody>
      </p:sp>
      <p:sp>
        <p:nvSpPr>
          <p:cNvPr id="5" name="Oval 4"/>
          <p:cNvSpPr/>
          <p:nvPr/>
        </p:nvSpPr>
        <p:spPr bwMode="auto">
          <a:xfrm>
            <a:off x="1362528" y="2514600"/>
            <a:ext cx="2599871" cy="762000"/>
          </a:xfrm>
          <a:prstGeom prst="ellipse">
            <a:avLst/>
          </a:prstGeom>
          <a:no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a:ln>
                <a:noFill/>
              </a:ln>
              <a:solidFill>
                <a:srgbClr val="000000"/>
              </a:solidFill>
              <a:effectLst/>
              <a:latin typeface="Arial" charset="0"/>
              <a:ea typeface="ヒラギノ角ゴ Pro W3" charset="0"/>
              <a:cs typeface="ヒラギノ角ゴ Pro W3" charset="0"/>
            </a:endParaRPr>
          </a:p>
        </p:txBody>
      </p:sp>
      <p:sp>
        <p:nvSpPr>
          <p:cNvPr id="7" name="Oval 6"/>
          <p:cNvSpPr/>
          <p:nvPr/>
        </p:nvSpPr>
        <p:spPr bwMode="auto">
          <a:xfrm>
            <a:off x="3942230" y="3094308"/>
            <a:ext cx="2381250" cy="579708"/>
          </a:xfrm>
          <a:prstGeom prst="ellipse">
            <a:avLst/>
          </a:prstGeom>
          <a:no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a:ln>
                <a:noFill/>
              </a:ln>
              <a:solidFill>
                <a:srgbClr val="000000"/>
              </a:solidFill>
              <a:effectLst/>
              <a:latin typeface="Arial" charset="0"/>
              <a:ea typeface="ヒラギノ角ゴ Pro W3" charset="0"/>
              <a:cs typeface="ヒラギノ角ゴ Pro W3" charset="0"/>
            </a:endParaRPr>
          </a:p>
        </p:txBody>
      </p:sp>
      <p:sp>
        <p:nvSpPr>
          <p:cNvPr id="8" name="Content Placeholder 2"/>
          <p:cNvSpPr txBox="1">
            <a:spLocks/>
          </p:cNvSpPr>
          <p:nvPr/>
        </p:nvSpPr>
        <p:spPr>
          <a:xfrm>
            <a:off x="419100" y="5198016"/>
            <a:ext cx="8458200" cy="1012284"/>
          </a:xfrm>
          <a:prstGeom prst="rect">
            <a:avLst/>
          </a:prstGeom>
        </p:spPr>
        <p:txBody>
          <a:bodyPr/>
          <a:lstStyle>
            <a:lvl1pPr marL="342900" indent="-342900" algn="l" rtl="0" eaLnBrk="1" fontAlgn="base" hangingPunct="1">
              <a:spcBef>
                <a:spcPct val="20000"/>
              </a:spcBef>
              <a:spcAft>
                <a:spcPct val="0"/>
              </a:spcAft>
              <a:buClr>
                <a:srgbClr val="16A21F"/>
              </a:buClr>
              <a:buFont typeface="Wingdings" charset="2"/>
              <a:defRPr sz="2400">
                <a:solidFill>
                  <a:srgbClr val="085D8B"/>
                </a:solidFill>
                <a:latin typeface="+mn-lt"/>
                <a:ea typeface="+mn-ea"/>
                <a:cs typeface="+mn-cs"/>
              </a:defRPr>
            </a:lvl1pPr>
            <a:lvl2pPr marL="742950" indent="-285750" algn="l" rtl="0" eaLnBrk="1" fontAlgn="base" hangingPunct="1">
              <a:spcBef>
                <a:spcPct val="20000"/>
              </a:spcBef>
              <a:spcAft>
                <a:spcPct val="0"/>
              </a:spcAft>
              <a:buClr>
                <a:schemeClr val="bg2"/>
              </a:buClr>
              <a:buFont typeface="Wingdings" charset="2"/>
              <a:buChar char="l"/>
              <a:defRPr sz="2000">
                <a:solidFill>
                  <a:srgbClr val="085D8B"/>
                </a:solidFill>
                <a:latin typeface="+mn-lt"/>
                <a:ea typeface="+mn-ea"/>
                <a:cs typeface="+mn-cs"/>
              </a:defRPr>
            </a:lvl2pPr>
            <a:lvl3pPr marL="1143000" indent="-228600" algn="l" rtl="0" eaLnBrk="1" fontAlgn="base" hangingPunct="1">
              <a:spcBef>
                <a:spcPct val="20000"/>
              </a:spcBef>
              <a:spcAft>
                <a:spcPct val="0"/>
              </a:spcAft>
              <a:buClr>
                <a:schemeClr val="bg2"/>
              </a:buClr>
              <a:buChar char="–"/>
              <a:defRPr>
                <a:solidFill>
                  <a:srgbClr val="085D8B"/>
                </a:solidFill>
                <a:latin typeface="+mn-lt"/>
                <a:ea typeface="+mn-ea"/>
                <a:cs typeface="+mn-cs"/>
              </a:defRPr>
            </a:lvl3pPr>
            <a:lvl4pPr marL="1600200" indent="-228600" algn="l" rtl="0" eaLnBrk="1" fontAlgn="base" hangingPunct="1">
              <a:spcBef>
                <a:spcPct val="20000"/>
              </a:spcBef>
              <a:spcAft>
                <a:spcPct val="0"/>
              </a:spcAft>
              <a:buClr>
                <a:schemeClr val="bg2"/>
              </a:buClr>
              <a:buFont typeface="Times" charset="0"/>
              <a:buChar char="•"/>
              <a:defRPr sz="1600">
                <a:solidFill>
                  <a:srgbClr val="085D8B"/>
                </a:solidFill>
                <a:latin typeface="+mn-lt"/>
                <a:ea typeface="+mn-ea"/>
                <a:cs typeface="+mn-cs"/>
              </a:defRPr>
            </a:lvl4pPr>
            <a:lvl5pPr marL="2057400" indent="-228600" algn="l" rtl="0" eaLnBrk="1" fontAlgn="base" hangingPunct="1">
              <a:spcBef>
                <a:spcPct val="20000"/>
              </a:spcBef>
              <a:spcAft>
                <a:spcPct val="0"/>
              </a:spcAft>
              <a:buClr>
                <a:schemeClr val="bg2"/>
              </a:buClr>
              <a:buChar char="»"/>
              <a:defRPr sz="1600">
                <a:solidFill>
                  <a:srgbClr val="085D8B"/>
                </a:solidFill>
                <a:latin typeface="+mn-lt"/>
                <a:ea typeface="+mn-ea"/>
                <a:cs typeface="+mn-cs"/>
              </a:defRPr>
            </a:lvl5pPr>
            <a:lvl6pPr marL="25146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9pPr>
          </a:lstStyle>
          <a:p>
            <a:pPr marL="457200" indent="-457200">
              <a:buFont typeface="Arial" panose="020B0604020202020204" pitchFamily="34" charset="0"/>
              <a:buChar char="•"/>
            </a:pPr>
            <a:endParaRPr lang="en-US" altLang="en-US" kern="0" dirty="0"/>
          </a:p>
        </p:txBody>
      </p:sp>
      <p:sp>
        <p:nvSpPr>
          <p:cNvPr id="4" name="Title 3"/>
          <p:cNvSpPr>
            <a:spLocks noGrp="1"/>
          </p:cNvSpPr>
          <p:nvPr>
            <p:ph type="title"/>
          </p:nvPr>
        </p:nvSpPr>
        <p:spPr>
          <a:xfrm>
            <a:off x="0" y="228600"/>
            <a:ext cx="9144000" cy="990600"/>
          </a:xfrm>
        </p:spPr>
        <p:txBody>
          <a:bodyPr>
            <a:normAutofit fontScale="90000"/>
          </a:bodyPr>
          <a:lstStyle/>
          <a:p>
            <a:r>
              <a:rPr lang="en-US" sz="4200" dirty="0">
                <a:solidFill>
                  <a:schemeClr val="tx1"/>
                </a:solidFill>
              </a:rPr>
              <a:t>New Approach: </a:t>
            </a:r>
            <a:br>
              <a:rPr lang="en-US" sz="4200" dirty="0">
                <a:solidFill>
                  <a:schemeClr val="tx1"/>
                </a:solidFill>
              </a:rPr>
            </a:br>
            <a:r>
              <a:rPr lang="en-US" sz="4200" dirty="0">
                <a:solidFill>
                  <a:schemeClr val="tx1"/>
                </a:solidFill>
              </a:rPr>
              <a:t>“Pay-for-Performance” Conservation</a:t>
            </a:r>
          </a:p>
        </p:txBody>
      </p:sp>
      <p:sp>
        <p:nvSpPr>
          <p:cNvPr id="9" name="Google Shape;31;p4">
            <a:extLst>
              <a:ext uri="{FF2B5EF4-FFF2-40B4-BE49-F238E27FC236}">
                <a16:creationId xmlns:a16="http://schemas.microsoft.com/office/drawing/2014/main" id="{EA5DE7F9-9C70-48CF-818C-DB0153A04A43}"/>
              </a:ext>
            </a:extLst>
          </p:cNvPr>
          <p:cNvSpPr txBox="1">
            <a:spLocks/>
          </p:cNvSpPr>
          <p:nvPr/>
        </p:nvSpPr>
        <p:spPr>
          <a:xfrm>
            <a:off x="3523211" y="6247592"/>
            <a:ext cx="2895600" cy="476250"/>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r>
              <a:rPr lang="en-US"/>
              <a:t>www.winrock.org</a:t>
            </a:r>
            <a:endParaRPr lang="en-US" dirty="0"/>
          </a:p>
        </p:txBody>
      </p:sp>
      <p:sp>
        <p:nvSpPr>
          <p:cNvPr id="10" name="Google Shape;32;p4">
            <a:extLst>
              <a:ext uri="{FF2B5EF4-FFF2-40B4-BE49-F238E27FC236}">
                <a16:creationId xmlns:a16="http://schemas.microsoft.com/office/drawing/2014/main" id="{CB6C56EF-516C-48F3-B3CD-C02F4F0EA3B6}"/>
              </a:ext>
            </a:extLst>
          </p:cNvPr>
          <p:cNvSpPr txBox="1">
            <a:spLocks/>
          </p:cNvSpPr>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fld id="{1CC860AD-EBCA-4B2E-B720-1E3C5A16E4CA}" type="slidenum">
              <a:rPr lang="en-US" smtClean="0"/>
              <a:pPr/>
              <a:t>7</a:t>
            </a:fld>
            <a:endParaRPr lang="en-US" dirty="0"/>
          </a:p>
        </p:txBody>
      </p:sp>
      <p:pic>
        <p:nvPicPr>
          <p:cNvPr id="11" name="Picture 10">
            <a:extLst>
              <a:ext uri="{FF2B5EF4-FFF2-40B4-BE49-F238E27FC236}">
                <a16:creationId xmlns:a16="http://schemas.microsoft.com/office/drawing/2014/main" id="{4B0A5389-4240-4E9E-B8E6-9A7084C56CEE}"/>
              </a:ext>
            </a:extLst>
          </p:cNvPr>
          <p:cNvPicPr>
            <a:picLocks noChangeAspect="1"/>
          </p:cNvPicPr>
          <p:nvPr/>
        </p:nvPicPr>
        <p:blipFill>
          <a:blip r:embed="rId4"/>
          <a:stretch>
            <a:fillRect/>
          </a:stretch>
        </p:blipFill>
        <p:spPr>
          <a:xfrm>
            <a:off x="382384" y="6195247"/>
            <a:ext cx="1429789" cy="576205"/>
          </a:xfrm>
          <a:prstGeom prst="rect">
            <a:avLst/>
          </a:prstGeom>
        </p:spPr>
      </p:pic>
      <p:sp>
        <p:nvSpPr>
          <p:cNvPr id="12" name="Content Placeholder 9">
            <a:extLst>
              <a:ext uri="{FF2B5EF4-FFF2-40B4-BE49-F238E27FC236}">
                <a16:creationId xmlns:a16="http://schemas.microsoft.com/office/drawing/2014/main" id="{6BED0EE1-4D63-4C86-9F8A-9F95DB6DC668}"/>
              </a:ext>
            </a:extLst>
          </p:cNvPr>
          <p:cNvSpPr txBox="1">
            <a:spLocks/>
          </p:cNvSpPr>
          <p:nvPr/>
        </p:nvSpPr>
        <p:spPr>
          <a:xfrm>
            <a:off x="457200" y="5168124"/>
            <a:ext cx="8229600" cy="1027768"/>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Tx/>
              <a:buSzPts val="3200"/>
              <a:buFont typeface="Arial" panose="020B0604020202020204" pitchFamily="34" charset="0"/>
              <a:buChar char="•"/>
              <a:defRPr sz="3200" b="0" i="0" u="none" strike="noStrike" cap="none">
                <a:solidFill>
                  <a:srgbClr val="085D8B"/>
                </a:solidFill>
                <a:latin typeface="Arial"/>
                <a:ea typeface="Arial"/>
                <a:cs typeface="Arial"/>
                <a:sym typeface="Arial"/>
              </a:defRPr>
            </a:lvl1pPr>
            <a:lvl2pPr marL="742950" marR="0" lvl="1" indent="-285750" algn="l" rtl="0">
              <a:lnSpc>
                <a:spcPct val="100000"/>
              </a:lnSpc>
              <a:spcBef>
                <a:spcPts val="560"/>
              </a:spcBef>
              <a:spcAft>
                <a:spcPts val="0"/>
              </a:spcAft>
              <a:buClr>
                <a:schemeClr val="dk1"/>
              </a:buClr>
              <a:buSzPts val="2800"/>
              <a:buFont typeface="Arial" panose="020B0604020202020204" pitchFamily="34" charset="0"/>
              <a:buChar char="•"/>
              <a:defRPr sz="2800" b="0" i="0" u="none" strike="noStrike" cap="none">
                <a:solidFill>
                  <a:srgbClr val="085D8B"/>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rgbClr val="085D8B"/>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rgbClr val="085D8B"/>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rgbClr val="085D8B"/>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a:lnSpc>
                <a:spcPts val="3300"/>
              </a:lnSpc>
            </a:pPr>
            <a:r>
              <a:rPr lang="en-US" sz="2800" dirty="0">
                <a:solidFill>
                  <a:schemeClr val="tx1"/>
                </a:solidFill>
              </a:rPr>
              <a:t>Payments based on estimated outcome</a:t>
            </a:r>
          </a:p>
          <a:p>
            <a:pPr>
              <a:lnSpc>
                <a:spcPts val="3300"/>
              </a:lnSpc>
            </a:pPr>
            <a:endParaRPr lang="en-US" dirty="0"/>
          </a:p>
        </p:txBody>
      </p:sp>
    </p:spTree>
    <p:extLst>
      <p:ext uri="{BB962C8B-B14F-4D97-AF65-F5344CB8AC3E}">
        <p14:creationId xmlns:p14="http://schemas.microsoft.com/office/powerpoint/2010/main" val="314313430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685800" y="381000"/>
            <a:ext cx="7772400" cy="1143000"/>
          </a:xfrm>
        </p:spPr>
        <p:txBody>
          <a:bodyPr/>
          <a:lstStyle/>
          <a:p>
            <a:r>
              <a:rPr lang="en-US" sz="4000" dirty="0"/>
              <a:t>Why Pay-for-Performance?</a:t>
            </a:r>
          </a:p>
        </p:txBody>
      </p:sp>
      <p:sp>
        <p:nvSpPr>
          <p:cNvPr id="244739" name="Rectangle 3"/>
          <p:cNvSpPr>
            <a:spLocks noGrp="1" noChangeArrowheads="1"/>
          </p:cNvSpPr>
          <p:nvPr>
            <p:ph type="body" idx="1"/>
          </p:nvPr>
        </p:nvSpPr>
        <p:spPr>
          <a:xfrm>
            <a:off x="457200" y="1600200"/>
            <a:ext cx="8305800" cy="4114800"/>
          </a:xfrm>
        </p:spPr>
        <p:txBody>
          <a:bodyPr/>
          <a:lstStyle/>
          <a:p>
            <a:pPr marL="628650" indent="-514350" defTabSz="457200">
              <a:spcBef>
                <a:spcPts val="672"/>
              </a:spcBef>
              <a:buSzPct val="100000"/>
              <a:buFont typeface="+mj-lt"/>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solidFill>
                  <a:srgbClr val="000000"/>
                </a:solidFill>
              </a:rPr>
              <a:t>Address market failure</a:t>
            </a:r>
          </a:p>
          <a:p>
            <a:pPr marL="628650" indent="-514350" defTabSz="457200">
              <a:spcBef>
                <a:spcPts val="672"/>
              </a:spcBef>
              <a:buSzPct val="100000"/>
              <a:buFont typeface="+mj-lt"/>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solidFill>
                  <a:srgbClr val="000000"/>
                </a:solidFill>
              </a:rPr>
              <a:t>Motivate farmers</a:t>
            </a:r>
          </a:p>
          <a:p>
            <a:pPr marL="1085850" lvl="1" indent="-514350" defTabSz="457200">
              <a:spcBef>
                <a:spcPts val="672"/>
              </a:spcBef>
              <a:buSzPct val="100000"/>
              <a:buFont typeface="+mj-lt"/>
              <a:buAutoNum type="alphaUcPeriod"/>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solidFill>
                  <a:srgbClr val="000000"/>
                </a:solidFill>
              </a:rPr>
              <a:t>Create specific goals</a:t>
            </a:r>
          </a:p>
          <a:p>
            <a:pPr marL="1085850" lvl="1" indent="-514350" defTabSz="457200">
              <a:spcBef>
                <a:spcPts val="672"/>
              </a:spcBef>
              <a:buSzPct val="100000"/>
              <a:buFont typeface="+mj-lt"/>
              <a:buAutoNum type="alphaUcPeriod"/>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solidFill>
                  <a:srgbClr val="000000"/>
                </a:solidFill>
              </a:rPr>
              <a:t>Increase farm profits</a:t>
            </a:r>
          </a:p>
          <a:p>
            <a:pPr marL="628650" indent="-514350" defTabSz="457200">
              <a:spcBef>
                <a:spcPts val="672"/>
              </a:spcBef>
              <a:buSzPct val="100000"/>
              <a:buFont typeface="+mj-lt"/>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solidFill>
                  <a:srgbClr val="000000"/>
                </a:solidFill>
              </a:rPr>
              <a:t>Quantify outcomes</a:t>
            </a:r>
          </a:p>
          <a:p>
            <a:pPr marL="628650" indent="-514350" defTabSz="457200">
              <a:spcBef>
                <a:spcPts val="672"/>
              </a:spcBef>
              <a:buSzPct val="100000"/>
              <a:buFont typeface="+mj-lt"/>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solidFill>
                  <a:srgbClr val="000000"/>
                </a:solidFill>
              </a:rPr>
              <a:t>Meet WQ goals given budget constraints</a:t>
            </a:r>
          </a:p>
        </p:txBody>
      </p:sp>
      <p:sp>
        <p:nvSpPr>
          <p:cNvPr id="4" name="Footer Placeholder 3">
            <a:extLst>
              <a:ext uri="{FF2B5EF4-FFF2-40B4-BE49-F238E27FC236}">
                <a16:creationId xmlns:a16="http://schemas.microsoft.com/office/drawing/2014/main" id="{9E4E6ED1-BADC-4803-B670-C690E4E3F575}"/>
              </a:ext>
            </a:extLst>
          </p:cNvPr>
          <p:cNvSpPr>
            <a:spLocks noGrp="1"/>
          </p:cNvSpPr>
          <p:nvPr>
            <p:ph type="ftr" idx="11"/>
          </p:nvPr>
        </p:nvSpPr>
        <p:spPr/>
        <p:txBody>
          <a:bodyPr/>
          <a:lstStyle/>
          <a:p>
            <a:r>
              <a:rPr lang="en-US"/>
              <a:t>www.winrock.org</a:t>
            </a:r>
            <a:endParaRPr lang="en-US" dirty="0"/>
          </a:p>
        </p:txBody>
      </p:sp>
      <p:sp>
        <p:nvSpPr>
          <p:cNvPr id="5" name="Slide Number Placeholder 4">
            <a:extLst>
              <a:ext uri="{FF2B5EF4-FFF2-40B4-BE49-F238E27FC236}">
                <a16:creationId xmlns:a16="http://schemas.microsoft.com/office/drawing/2014/main" id="{08A48662-BDA3-4C01-BC68-0FEBA7D05F20}"/>
              </a:ext>
            </a:extLst>
          </p:cNvPr>
          <p:cNvSpPr>
            <a:spLocks noGrp="1"/>
          </p:cNvSpPr>
          <p:nvPr>
            <p:ph type="sldNum" idx="12"/>
          </p:nvPr>
        </p:nvSpPr>
        <p:spPr/>
        <p:txBody>
          <a:bodyPr/>
          <a:lstStyle/>
          <a:p>
            <a:fld id="{1CC860AD-EBCA-4B2E-B720-1E3C5A16E4CA}" type="slidenum">
              <a:rPr lang="en-US" smtClean="0"/>
              <a:pPr/>
              <a:t>8</a:t>
            </a:fld>
            <a:endParaRPr lang="en-US" dirty="0"/>
          </a:p>
        </p:txBody>
      </p:sp>
    </p:spTree>
    <p:extLst>
      <p:ext uri="{BB962C8B-B14F-4D97-AF65-F5344CB8AC3E}">
        <p14:creationId xmlns:p14="http://schemas.microsoft.com/office/powerpoint/2010/main" val="159904697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57200" y="274638"/>
            <a:ext cx="8229600" cy="1143000"/>
          </a:xfrm>
        </p:spPr>
        <p:txBody>
          <a:bodyPr/>
          <a:lstStyle/>
          <a:p>
            <a:r>
              <a:rPr lang="en-US" dirty="0"/>
              <a:t>Lessons Learned</a:t>
            </a:r>
          </a:p>
        </p:txBody>
      </p:sp>
      <p:sp>
        <p:nvSpPr>
          <p:cNvPr id="5122" name="Rectangle 2"/>
          <p:cNvSpPr>
            <a:spLocks noGrp="1" noChangeArrowheads="1"/>
          </p:cNvSpPr>
          <p:nvPr>
            <p:ph idx="1"/>
          </p:nvPr>
        </p:nvSpPr>
        <p:spPr>
          <a:xfrm>
            <a:off x="571500" y="1502865"/>
            <a:ext cx="8001000" cy="4419600"/>
          </a:xfrm>
        </p:spPr>
        <p:txBody>
          <a:bodyPr/>
          <a:lstStyle/>
          <a:p>
            <a:pPr>
              <a:buFont typeface="Wingdings" panose="05000000000000000000" pitchFamily="2" charset="2"/>
              <a:buChar char="Ø"/>
            </a:pPr>
            <a:r>
              <a:rPr lang="en-US" sz="3200" dirty="0"/>
              <a:t>Low-hanging fruit remains</a:t>
            </a:r>
          </a:p>
          <a:p>
            <a:pPr>
              <a:buFont typeface="Wingdings" panose="05000000000000000000" pitchFamily="2" charset="2"/>
              <a:buChar char="Ø"/>
            </a:pPr>
            <a:r>
              <a:rPr lang="en-US" dirty="0"/>
              <a:t>Perf-based incentives inspire new ideas</a:t>
            </a:r>
            <a:endParaRPr lang="en-US" sz="3200" dirty="0"/>
          </a:p>
          <a:p>
            <a:pPr>
              <a:buFont typeface="Wingdings" panose="05000000000000000000" pitchFamily="2" charset="2"/>
              <a:buChar char="Ø"/>
            </a:pPr>
            <a:r>
              <a:rPr lang="en-US" sz="3200" dirty="0"/>
              <a:t>Farmer motivation varies</a:t>
            </a:r>
          </a:p>
          <a:p>
            <a:pPr>
              <a:buFont typeface="Wingdings" panose="05000000000000000000" pitchFamily="2" charset="2"/>
              <a:buChar char="Ø"/>
            </a:pPr>
            <a:r>
              <a:rPr lang="en-US" dirty="0"/>
              <a:t>Boots on the ground is essential</a:t>
            </a:r>
            <a:endParaRPr lang="en-US" sz="3200" dirty="0"/>
          </a:p>
          <a:p>
            <a:pPr>
              <a:buFont typeface="Wingdings" panose="05000000000000000000" pitchFamily="2" charset="2"/>
              <a:buChar char="Ø"/>
            </a:pPr>
            <a:r>
              <a:rPr lang="en-US" sz="3200" dirty="0"/>
              <a:t>Transaction Costs &lt; Program Benefits</a:t>
            </a:r>
          </a:p>
          <a:p>
            <a:pPr>
              <a:buFont typeface="Wingdings" panose="05000000000000000000" pitchFamily="2" charset="2"/>
              <a:buChar char="Ø"/>
            </a:pPr>
            <a:r>
              <a:rPr lang="en-US" sz="3200" dirty="0"/>
              <a:t>Models: a necessary evil??</a:t>
            </a:r>
          </a:p>
          <a:p>
            <a:pPr>
              <a:buFont typeface="Wingdings" panose="05000000000000000000" pitchFamily="2" charset="2"/>
              <a:buChar char="Ø"/>
            </a:pPr>
            <a:r>
              <a:rPr lang="en-US" dirty="0"/>
              <a:t>Policy change is slow</a:t>
            </a:r>
            <a:endParaRPr lang="en-US" sz="3200" dirty="0"/>
          </a:p>
        </p:txBody>
      </p:sp>
      <p:sp>
        <p:nvSpPr>
          <p:cNvPr id="5" name="Footer Placeholder 4">
            <a:extLst>
              <a:ext uri="{FF2B5EF4-FFF2-40B4-BE49-F238E27FC236}">
                <a16:creationId xmlns:a16="http://schemas.microsoft.com/office/drawing/2014/main" id="{C9BB915B-2EC4-4D87-9F18-F099B144DAF9}"/>
              </a:ext>
            </a:extLst>
          </p:cNvPr>
          <p:cNvSpPr>
            <a:spLocks noGrp="1"/>
          </p:cNvSpPr>
          <p:nvPr>
            <p:ph type="ftr" idx="11"/>
          </p:nvPr>
        </p:nvSpPr>
        <p:spPr/>
        <p:txBody>
          <a:bodyPr/>
          <a:lstStyle/>
          <a:p>
            <a:r>
              <a:rPr lang="en-US"/>
              <a:t>www.winrock.org</a:t>
            </a:r>
            <a:endParaRPr lang="en-US" dirty="0"/>
          </a:p>
        </p:txBody>
      </p:sp>
      <p:sp>
        <p:nvSpPr>
          <p:cNvPr id="6" name="Slide Number Placeholder 5">
            <a:extLst>
              <a:ext uri="{FF2B5EF4-FFF2-40B4-BE49-F238E27FC236}">
                <a16:creationId xmlns:a16="http://schemas.microsoft.com/office/drawing/2014/main" id="{F709BA57-04CD-434B-B8F7-068B90960D8B}"/>
              </a:ext>
            </a:extLst>
          </p:cNvPr>
          <p:cNvSpPr>
            <a:spLocks noGrp="1"/>
          </p:cNvSpPr>
          <p:nvPr>
            <p:ph type="sldNum" idx="12"/>
          </p:nvPr>
        </p:nvSpPr>
        <p:spPr/>
        <p:txBody>
          <a:bodyPr/>
          <a:lstStyle/>
          <a:p>
            <a:fld id="{1CC860AD-EBCA-4B2E-B720-1E3C5A16E4CA}" type="slidenum">
              <a:rPr lang="en-US" smtClean="0"/>
              <a:pPr/>
              <a:t>9</a:t>
            </a:fld>
            <a:endParaRPr lang="en-US" dirty="0"/>
          </a:p>
        </p:txBody>
      </p:sp>
    </p:spTree>
    <p:extLst>
      <p:ext uri="{BB962C8B-B14F-4D97-AF65-F5344CB8AC3E}">
        <p14:creationId xmlns:p14="http://schemas.microsoft.com/office/powerpoint/2010/main" val="3967935433"/>
      </p:ext>
    </p:extLst>
  </p:cSld>
  <p:clrMapOvr>
    <a:masterClrMapping/>
  </p:clrMapOvr>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inrock">
  <a:themeElements>
    <a:clrScheme name="Custom 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0C0"/>
      </a:hlink>
      <a:folHlink>
        <a:srgbClr val="007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B6F9F4F7-967C-4BDB-AC15-7C11B1DAE66E}">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Office Theme</Template>
  <TotalTime>3275</TotalTime>
  <Words>2921</Words>
  <Application>Microsoft Office PowerPoint</Application>
  <PresentationFormat>On-screen Show (4:3)</PresentationFormat>
  <Paragraphs>387</Paragraphs>
  <Slides>32</Slides>
  <Notes>30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32</vt:i4>
      </vt:variant>
    </vt:vector>
  </HeadingPairs>
  <TitlesOfParts>
    <vt:vector size="41" baseType="lpstr">
      <vt:lpstr>Arial</vt:lpstr>
      <vt:lpstr>Calibri</vt:lpstr>
      <vt:lpstr>Calibri Light</vt:lpstr>
      <vt:lpstr>Courier New</vt:lpstr>
      <vt:lpstr>Georgia</vt:lpstr>
      <vt:lpstr>Wingdings</vt:lpstr>
      <vt:lpstr>Office Theme</vt:lpstr>
      <vt:lpstr>1_Office Theme</vt:lpstr>
      <vt:lpstr>Winrock</vt:lpstr>
      <vt:lpstr>PowerPoint Presentation</vt:lpstr>
      <vt:lpstr>PowerPoint Presentation</vt:lpstr>
      <vt:lpstr>PowerPoint Presentation</vt:lpstr>
      <vt:lpstr>PowerPoint Presentation</vt:lpstr>
      <vt:lpstr>PowerPoint Presentation</vt:lpstr>
      <vt:lpstr>PowerPoint Presentation</vt:lpstr>
      <vt:lpstr>New Approach:  “Pay-for-Performance” Conservation</vt:lpstr>
      <vt:lpstr>Why Pay-for-Performance?</vt:lpstr>
      <vt:lpstr>Lessons Learned</vt:lpstr>
      <vt:lpstr>Chesapeake Bay Watershed</vt:lpstr>
      <vt:lpstr>Pay-for-Performance Conservation: A How-To Guide</vt:lpstr>
      <vt:lpstr>PowerPoint Presentation</vt:lpstr>
      <vt:lpstr>PowerPoint Presentation</vt:lpstr>
      <vt:lpstr>Sources of Water Conservation Funding</vt:lpstr>
      <vt:lpstr>Market-Based Solutions:  Definitions </vt:lpstr>
      <vt:lpstr>Enabling Conditions</vt:lpstr>
      <vt:lpstr>Conservation Finance Innovations</vt:lpstr>
      <vt:lpstr>Framework For Creating Financing Strategy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Abowd, Laurel</dc:creator>
  <cp:lastModifiedBy>Abowd, Laurel</cp:lastModifiedBy>
  <cp:revision>144</cp:revision>
  <cp:lastPrinted>2019-02-08T13:28:39Z</cp:lastPrinted>
  <dcterms:created xsi:type="dcterms:W3CDTF">2018-06-11T17:16:48Z</dcterms:created>
  <dcterms:modified xsi:type="dcterms:W3CDTF">2020-04-28T16:44:12Z</dcterms:modified>
</cp:coreProperties>
</file>