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5" r:id="rId5"/>
  </p:sldMasterIdLst>
  <p:notesMasterIdLst>
    <p:notesMasterId r:id="rId27"/>
  </p:notesMasterIdLst>
  <p:sldIdLst>
    <p:sldId id="256" r:id="rId6"/>
    <p:sldId id="370" r:id="rId7"/>
    <p:sldId id="414" r:id="rId8"/>
    <p:sldId id="395" r:id="rId9"/>
    <p:sldId id="386" r:id="rId10"/>
    <p:sldId id="369" r:id="rId11"/>
    <p:sldId id="404" r:id="rId12"/>
    <p:sldId id="388" r:id="rId13"/>
    <p:sldId id="406" r:id="rId14"/>
    <p:sldId id="397" r:id="rId15"/>
    <p:sldId id="407" r:id="rId16"/>
    <p:sldId id="398" r:id="rId17"/>
    <p:sldId id="408" r:id="rId18"/>
    <p:sldId id="399" r:id="rId19"/>
    <p:sldId id="409" r:id="rId20"/>
    <p:sldId id="400" r:id="rId21"/>
    <p:sldId id="410" r:id="rId22"/>
    <p:sldId id="401" r:id="rId23"/>
    <p:sldId id="411" r:id="rId24"/>
    <p:sldId id="402" r:id="rId25"/>
    <p:sldId id="412"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F8E70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90702" autoAdjust="0"/>
  </p:normalViewPr>
  <p:slideViewPr>
    <p:cSldViewPr>
      <p:cViewPr varScale="1">
        <p:scale>
          <a:sx n="47" d="100"/>
          <a:sy n="47" d="100"/>
        </p:scale>
        <p:origin x="1618" y="48"/>
      </p:cViewPr>
      <p:guideLst>
        <p:guide orient="horz" pos="2160"/>
        <p:guide pos="2880"/>
      </p:guideLst>
    </p:cSldViewPr>
  </p:slideViewPr>
  <p:outlineViewPr>
    <p:cViewPr>
      <p:scale>
        <a:sx n="33" d="100"/>
        <a:sy n="33" d="100"/>
      </p:scale>
      <p:origin x="48" y="417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sarah\Desktop\GIT%20Trust%20internal%20ideas%20meeting\EPA%20GIT%20projects_Stats%20Summary%20for%20Greg_29July2019.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sarah\Desktop\GIT%20Trust%20internal%20ideas%20meeting\EPA%20GIT%20projects_Stats%20Summary%20for%20Greg_29July2019.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dLblPos val="outEnd"/>
          <c:showLegendKey val="0"/>
          <c:showVal val="0"/>
          <c:showCatName val="1"/>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1" dirty="0"/>
              <a:t>Number and Contract Value of </a:t>
            </a:r>
            <a:r>
              <a:rPr lang="en-US" sz="1800" b="1" baseline="0" dirty="0"/>
              <a:t>Scopes by Goal Implementation Team </a:t>
            </a:r>
          </a:p>
          <a:p>
            <a:pPr>
              <a:defRPr/>
            </a:pPr>
            <a:r>
              <a:rPr lang="en-US" sz="1800" b="1" baseline="0" dirty="0"/>
              <a:t>(2014-2020)</a:t>
            </a:r>
            <a:endParaRPr lang="en-US" sz="1800" b="1"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'GIT Descriptions and Graphs'!$B$1</c:f>
              <c:strCache>
                <c:ptCount val="1"/>
                <c:pt idx="0">
                  <c:v>Total Number of Scopes
 (2014-2020)</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'GIT Descriptions and Graphs'!$A$2:$A$8</c:f>
              <c:strCache>
                <c:ptCount val="7"/>
                <c:pt idx="0">
                  <c:v>Sustainable Fisheries (GIT 1)</c:v>
                </c:pt>
                <c:pt idx="1">
                  <c:v>Habitat (GIT 2)</c:v>
                </c:pt>
                <c:pt idx="2">
                  <c:v>Water Quality (GIT 3)</c:v>
                </c:pt>
                <c:pt idx="3">
                  <c:v>Maintain Healthy Watersheds (GIT 4)</c:v>
                </c:pt>
                <c:pt idx="4">
                  <c:v>Fostering Chesapeake Stewardship (GIT 5)</c:v>
                </c:pt>
                <c:pt idx="5">
                  <c:v>Enhance Partnering, Leadership and Management (GIT 6)</c:v>
                </c:pt>
                <c:pt idx="6">
                  <c:v>Scientific, Technical Assessment and Reporting (STAR)</c:v>
                </c:pt>
              </c:strCache>
            </c:strRef>
          </c:cat>
          <c:val>
            <c:numRef>
              <c:f>'GIT Descriptions and Graphs'!$B$2:$B$8</c:f>
              <c:numCache>
                <c:formatCode>General</c:formatCode>
                <c:ptCount val="7"/>
                <c:pt idx="0">
                  <c:v>11</c:v>
                </c:pt>
                <c:pt idx="1">
                  <c:v>14</c:v>
                </c:pt>
                <c:pt idx="2">
                  <c:v>10</c:v>
                </c:pt>
                <c:pt idx="3">
                  <c:v>9</c:v>
                </c:pt>
                <c:pt idx="4" formatCode="0">
                  <c:v>16</c:v>
                </c:pt>
                <c:pt idx="5">
                  <c:v>6</c:v>
                </c:pt>
                <c:pt idx="6">
                  <c:v>9</c:v>
                </c:pt>
              </c:numCache>
            </c:numRef>
          </c:val>
          <c:extLst>
            <c:ext xmlns:c16="http://schemas.microsoft.com/office/drawing/2014/chart" uri="{C3380CC4-5D6E-409C-BE32-E72D297353CC}">
              <c16:uniqueId val="{00000000-BF84-4B8D-B383-47B53C8E4994}"/>
            </c:ext>
          </c:extLst>
        </c:ser>
        <c:dLbls>
          <c:showLegendKey val="0"/>
          <c:showVal val="0"/>
          <c:showCatName val="0"/>
          <c:showSerName val="0"/>
          <c:showPercent val="0"/>
          <c:showBubbleSize val="0"/>
        </c:dLbls>
        <c:gapWidth val="150"/>
        <c:axId val="669348255"/>
        <c:axId val="759800191"/>
      </c:barChart>
      <c:lineChart>
        <c:grouping val="standard"/>
        <c:varyColors val="0"/>
        <c:ser>
          <c:idx val="1"/>
          <c:order val="1"/>
          <c:tx>
            <c:strRef>
              <c:f>'GIT Descriptions and Graphs'!$C$1</c:f>
              <c:strCache>
                <c:ptCount val="1"/>
                <c:pt idx="0">
                  <c:v>Total Contract Value of all Scopes
(2014-2020)</c:v>
                </c:pt>
              </c:strCache>
            </c:strRef>
          </c:tx>
          <c:spPr>
            <a:ln w="28575" cap="rnd">
              <a:solidFill>
                <a:schemeClr val="accent2"/>
              </a:solidFill>
              <a:round/>
            </a:ln>
            <a:effectLst/>
          </c:spPr>
          <c:marker>
            <c:symbol val="none"/>
          </c:marker>
          <c:cat>
            <c:strRef>
              <c:f>'GIT Descriptions and Graphs'!$A$2:$A$8</c:f>
              <c:strCache>
                <c:ptCount val="7"/>
                <c:pt idx="0">
                  <c:v>Sustainable Fisheries (GIT 1)</c:v>
                </c:pt>
                <c:pt idx="1">
                  <c:v>Habitat (GIT 2)</c:v>
                </c:pt>
                <c:pt idx="2">
                  <c:v>Water Quality (GIT 3)</c:v>
                </c:pt>
                <c:pt idx="3">
                  <c:v>Maintain Healthy Watersheds (GIT 4)</c:v>
                </c:pt>
                <c:pt idx="4">
                  <c:v>Fostering Chesapeake Stewardship (GIT 5)</c:v>
                </c:pt>
                <c:pt idx="5">
                  <c:v>Enhance Partnering, Leadership and Management (GIT 6)</c:v>
                </c:pt>
                <c:pt idx="6">
                  <c:v>Scientific, Technical Assessment and Reporting (STAR)</c:v>
                </c:pt>
              </c:strCache>
            </c:strRef>
          </c:cat>
          <c:val>
            <c:numRef>
              <c:f>'GIT Descriptions and Graphs'!$C$2:$C$8</c:f>
              <c:numCache>
                <c:formatCode>"$"#,##0</c:formatCode>
                <c:ptCount val="7"/>
                <c:pt idx="0">
                  <c:v>719021.41</c:v>
                </c:pt>
                <c:pt idx="1">
                  <c:v>703881.5</c:v>
                </c:pt>
                <c:pt idx="2">
                  <c:v>695823</c:v>
                </c:pt>
                <c:pt idx="3">
                  <c:v>485074.65</c:v>
                </c:pt>
                <c:pt idx="4">
                  <c:v>913613.57000000007</c:v>
                </c:pt>
                <c:pt idx="5">
                  <c:v>246890</c:v>
                </c:pt>
                <c:pt idx="6">
                  <c:v>623105</c:v>
                </c:pt>
              </c:numCache>
            </c:numRef>
          </c:val>
          <c:smooth val="0"/>
          <c:extLst>
            <c:ext xmlns:c16="http://schemas.microsoft.com/office/drawing/2014/chart" uri="{C3380CC4-5D6E-409C-BE32-E72D297353CC}">
              <c16:uniqueId val="{00000001-BF84-4B8D-B383-47B53C8E4994}"/>
            </c:ext>
          </c:extLst>
        </c:ser>
        <c:dLbls>
          <c:showLegendKey val="0"/>
          <c:showVal val="0"/>
          <c:showCatName val="0"/>
          <c:showSerName val="0"/>
          <c:showPercent val="0"/>
          <c:showBubbleSize val="0"/>
        </c:dLbls>
        <c:marker val="1"/>
        <c:smooth val="0"/>
        <c:axId val="669347455"/>
        <c:axId val="759786463"/>
      </c:lineChart>
      <c:catAx>
        <c:axId val="6693482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759800191"/>
        <c:crosses val="autoZero"/>
        <c:auto val="1"/>
        <c:lblAlgn val="ctr"/>
        <c:lblOffset val="100"/>
        <c:noMultiLvlLbl val="0"/>
      </c:catAx>
      <c:valAx>
        <c:axId val="75980019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669348255"/>
        <c:crosses val="autoZero"/>
        <c:crossBetween val="between"/>
      </c:valAx>
      <c:valAx>
        <c:axId val="759786463"/>
        <c:scaling>
          <c:orientation val="minMax"/>
        </c:scaling>
        <c:delete val="0"/>
        <c:axPos val="r"/>
        <c:numFmt formatCode="&quot;$&quot;#,##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669347455"/>
        <c:crosses val="max"/>
        <c:crossBetween val="between"/>
        <c:majorUnit val="100000"/>
        <c:minorUnit val="20000"/>
      </c:valAx>
      <c:catAx>
        <c:axId val="669347455"/>
        <c:scaling>
          <c:orientation val="minMax"/>
        </c:scaling>
        <c:delete val="1"/>
        <c:axPos val="b"/>
        <c:numFmt formatCode="General" sourceLinked="1"/>
        <c:majorTickMark val="none"/>
        <c:minorTickMark val="none"/>
        <c:tickLblPos val="nextTo"/>
        <c:crossAx val="759786463"/>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2500A4-8770-4191-A91F-660267583D05}" type="datetimeFigureOut">
              <a:rPr lang="en-US" smtClean="0"/>
              <a:t>6/17/2020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7D5B17-C8F0-4065-9910-ACCBF4676FC2}" type="slidenum">
              <a:rPr lang="en-US" smtClean="0"/>
              <a:t>‹#›</a:t>
            </a:fld>
            <a:endParaRPr lang="en-US" dirty="0"/>
          </a:p>
        </p:txBody>
      </p:sp>
    </p:spTree>
    <p:extLst>
      <p:ext uri="{BB962C8B-B14F-4D97-AF65-F5344CB8AC3E}">
        <p14:creationId xmlns:p14="http://schemas.microsoft.com/office/powerpoint/2010/main" val="19749742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n-US"/>
              <a:t>Click to edit Master title style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BF4243CF-385A-42DF-81F9-B8E55754D77E}" type="datetime1">
              <a:rPr lang="en-US" smtClean="0"/>
              <a:t>6/17/2020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2421FBB3-E2B4-4D7C-A559-3CC264C233B5}" type="slidenum">
              <a:rPr lang="en-US" smtClean="0"/>
              <a:pPr>
                <a:defRPr/>
              </a:pPr>
              <a:t>‹#›</a:t>
            </a:fld>
            <a:endParaRPr lang="en-US" dirty="0"/>
          </a:p>
        </p:txBody>
      </p:sp>
    </p:spTree>
    <p:extLst>
      <p:ext uri="{BB962C8B-B14F-4D97-AF65-F5344CB8AC3E}">
        <p14:creationId xmlns:p14="http://schemas.microsoft.com/office/powerpoint/2010/main" val="355261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56E14399-79BC-4AF7-9522-81FD0772CCC7}" type="datetime1">
              <a:rPr lang="en-US" smtClean="0"/>
              <a:t>6/17/2020</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3C0FA89F-BC8D-47FF-86EF-B87A599BE39C}" type="slidenum">
              <a:rPr lang="en-US" smtClean="0"/>
              <a:pPr>
                <a:defRPr/>
              </a:pPr>
              <a:t>‹#›</a:t>
            </a:fld>
            <a:endParaRPr lang="en-US" dirty="0"/>
          </a:p>
        </p:txBody>
      </p:sp>
    </p:spTree>
    <p:extLst>
      <p:ext uri="{BB962C8B-B14F-4D97-AF65-F5344CB8AC3E}">
        <p14:creationId xmlns:p14="http://schemas.microsoft.com/office/powerpoint/2010/main" val="384044018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56E14399-79BC-4AF7-9522-81FD0772CCC7}" type="datetime1">
              <a:rPr lang="en-US" smtClean="0"/>
              <a:t>6/17/2020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3C0FA89F-BC8D-47FF-86EF-B87A599BE39C}" type="slidenum">
              <a:rPr lang="en-US" smtClean="0"/>
              <a:pPr>
                <a:defRPr/>
              </a:pPr>
              <a:t>‹#›</a:t>
            </a:fld>
            <a:endParaRPr lang="en-US" dirty="0"/>
          </a:p>
        </p:txBody>
      </p:sp>
    </p:spTree>
    <p:extLst>
      <p:ext uri="{BB962C8B-B14F-4D97-AF65-F5344CB8AC3E}">
        <p14:creationId xmlns:p14="http://schemas.microsoft.com/office/powerpoint/2010/main" val="2574432705"/>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56E14399-79BC-4AF7-9522-81FD0772CCC7}" type="datetime1">
              <a:rPr lang="en-US" smtClean="0"/>
              <a:t>6/17/2020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3C0FA89F-BC8D-47FF-86EF-B87A599BE39C}" type="slidenum">
              <a:rPr lang="en-US" smtClean="0"/>
              <a:pPr>
                <a:defRPr/>
              </a:pPr>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039749752"/>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56E14399-79BC-4AF7-9522-81FD0772CCC7}" type="datetime1">
              <a:rPr lang="en-US" smtClean="0"/>
              <a:t>6/17/2020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3C0FA89F-BC8D-47FF-86EF-B87A599BE39C}" type="slidenum">
              <a:rPr lang="en-US" smtClean="0"/>
              <a:pPr>
                <a:defRPr/>
              </a:pPr>
              <a:t>‹#›</a:t>
            </a:fld>
            <a:endParaRPr lang="en-US" dirty="0"/>
          </a:p>
        </p:txBody>
      </p:sp>
    </p:spTree>
    <p:extLst>
      <p:ext uri="{BB962C8B-B14F-4D97-AF65-F5344CB8AC3E}">
        <p14:creationId xmlns:p14="http://schemas.microsoft.com/office/powerpoint/2010/main" val="2615427802"/>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56E14399-79BC-4AF7-9522-81FD0772CCC7}" type="datetime1">
              <a:rPr lang="en-US" smtClean="0"/>
              <a:t>6/17/2020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3C0FA89F-BC8D-47FF-86EF-B87A599BE39C}" type="slidenum">
              <a:rPr lang="en-US" smtClean="0"/>
              <a:pPr>
                <a:defRPr/>
              </a:pPr>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560459299"/>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56E14399-79BC-4AF7-9522-81FD0772CCC7}" type="datetime1">
              <a:rPr lang="en-US" smtClean="0"/>
              <a:t>6/17/2020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3C0FA89F-BC8D-47FF-86EF-B87A599BE39C}" type="slidenum">
              <a:rPr lang="en-US" smtClean="0"/>
              <a:pPr>
                <a:defRPr/>
              </a:pPr>
              <a:t>‹#›</a:t>
            </a:fld>
            <a:endParaRPr lang="en-US" dirty="0"/>
          </a:p>
        </p:txBody>
      </p:sp>
    </p:spTree>
    <p:extLst>
      <p:ext uri="{BB962C8B-B14F-4D97-AF65-F5344CB8AC3E}">
        <p14:creationId xmlns:p14="http://schemas.microsoft.com/office/powerpoint/2010/main" val="973385223"/>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EDBB3435-5106-4257-A507-F60F07B72FBB}" type="datetime1">
              <a:rPr lang="en-US" smtClean="0"/>
              <a:t>6/17/2020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C3A1214-A57D-4A35-9B19-D331981AB5D4}" type="slidenum">
              <a:rPr lang="en-US" smtClean="0"/>
              <a:pPr>
                <a:defRPr/>
              </a:pPr>
              <a:t>‹#›</a:t>
            </a:fld>
            <a:endParaRPr lang="en-US" dirty="0"/>
          </a:p>
        </p:txBody>
      </p:sp>
    </p:spTree>
    <p:extLst>
      <p:ext uri="{BB962C8B-B14F-4D97-AF65-F5344CB8AC3E}">
        <p14:creationId xmlns:p14="http://schemas.microsoft.com/office/powerpoint/2010/main" val="21112139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68168B3B-2779-40FA-A403-D7FC4814837A}" type="datetime1">
              <a:rPr lang="en-US" smtClean="0"/>
              <a:t>6/17/2020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F96E58BC-2CAD-4EE9-8448-C7993894A727}" type="slidenum">
              <a:rPr lang="en-US" smtClean="0"/>
              <a:pPr>
                <a:defRPr/>
              </a:pPr>
              <a:t>‹#›</a:t>
            </a:fld>
            <a:endParaRPr lang="en-US" dirty="0"/>
          </a:p>
        </p:txBody>
      </p:sp>
    </p:spTree>
    <p:extLst>
      <p:ext uri="{BB962C8B-B14F-4D97-AF65-F5344CB8AC3E}">
        <p14:creationId xmlns:p14="http://schemas.microsoft.com/office/powerpoint/2010/main" val="617956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98DA9D1C-47DD-420F-8490-7699A9BFB4BE}" type="datetime1">
              <a:rPr lang="en-US" smtClean="0"/>
              <a:t>6/17/2020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EE74BD7-AA31-4EFB-9E62-8EE743A0981C}" type="slidenum">
              <a:rPr lang="en-US" smtClean="0"/>
              <a:pPr>
                <a:defRPr/>
              </a:pPr>
              <a:t>‹#›</a:t>
            </a:fld>
            <a:endParaRPr lang="en-US" dirty="0"/>
          </a:p>
        </p:txBody>
      </p:sp>
    </p:spTree>
    <p:extLst>
      <p:ext uri="{BB962C8B-B14F-4D97-AF65-F5344CB8AC3E}">
        <p14:creationId xmlns:p14="http://schemas.microsoft.com/office/powerpoint/2010/main" val="1102912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10608EBD-4515-405E-87A5-A72EC83F86F3}" type="datetime1">
              <a:rPr lang="en-US" smtClean="0"/>
              <a:t>6/17/2020</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8DCBF70A-43A7-4714-80B8-296BEF15CD4B}" type="slidenum">
              <a:rPr lang="en-US" smtClean="0"/>
              <a:pPr>
                <a:defRPr/>
              </a:pPr>
              <a:t>‹#›</a:t>
            </a:fld>
            <a:endParaRPr lang="en-US" dirty="0"/>
          </a:p>
        </p:txBody>
      </p:sp>
    </p:spTree>
    <p:extLst>
      <p:ext uri="{BB962C8B-B14F-4D97-AF65-F5344CB8AC3E}">
        <p14:creationId xmlns:p14="http://schemas.microsoft.com/office/powerpoint/2010/main" val="782111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56E14399-79BC-4AF7-9522-81FD0772CCC7}" type="datetime1">
              <a:rPr lang="en-US" smtClean="0"/>
              <a:t>6/17/2020</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3C0FA89F-BC8D-47FF-86EF-B87A599BE39C}" type="slidenum">
              <a:rPr lang="en-US" smtClean="0"/>
              <a:pPr>
                <a:defRPr/>
              </a:pPr>
              <a:t>‹#›</a:t>
            </a:fld>
            <a:endParaRPr lang="en-US" dirty="0"/>
          </a:p>
        </p:txBody>
      </p:sp>
    </p:spTree>
    <p:extLst>
      <p:ext uri="{BB962C8B-B14F-4D97-AF65-F5344CB8AC3E}">
        <p14:creationId xmlns:p14="http://schemas.microsoft.com/office/powerpoint/2010/main" val="3168400963"/>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56E14399-79BC-4AF7-9522-81FD0772CCC7}" type="datetime1">
              <a:rPr lang="en-US" smtClean="0"/>
              <a:t>6/17/2020</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3C0FA89F-BC8D-47FF-86EF-B87A599BE39C}" type="slidenum">
              <a:rPr lang="en-US" smtClean="0"/>
              <a:pPr>
                <a:defRPr/>
              </a:pPr>
              <a:t>‹#›</a:t>
            </a:fld>
            <a:endParaRPr lang="en-US" dirty="0"/>
          </a:p>
        </p:txBody>
      </p:sp>
    </p:spTree>
    <p:extLst>
      <p:ext uri="{BB962C8B-B14F-4D97-AF65-F5344CB8AC3E}">
        <p14:creationId xmlns:p14="http://schemas.microsoft.com/office/powerpoint/2010/main" val="4147049824"/>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269D6C8C-B0C5-41A6-B681-3C3138E6321D}" type="datetime1">
              <a:rPr lang="en-US" smtClean="0"/>
              <a:t>6/17/2020</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FA565A64-8C52-4D2C-B55A-9ABA9B192CFB}" type="slidenum">
              <a:rPr lang="en-US" smtClean="0"/>
              <a:pPr>
                <a:defRPr/>
              </a:pPr>
              <a:t>‹#›</a:t>
            </a:fld>
            <a:endParaRPr lang="en-US" dirty="0"/>
          </a:p>
        </p:txBody>
      </p:sp>
    </p:spTree>
    <p:extLst>
      <p:ext uri="{BB962C8B-B14F-4D97-AF65-F5344CB8AC3E}">
        <p14:creationId xmlns:p14="http://schemas.microsoft.com/office/powerpoint/2010/main" val="551384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85A2E81D-2AB7-49B3-BA04-F064E1EB3BC5}" type="datetime1">
              <a:rPr lang="en-US" smtClean="0"/>
              <a:t>6/17/2020</a:t>
            </a:fld>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37A54F0F-8C9F-49DC-A92F-DF29769E0544}" type="slidenum">
              <a:rPr lang="en-US" smtClean="0"/>
              <a:pPr>
                <a:defRPr/>
              </a:pPr>
              <a:t>‹#›</a:t>
            </a:fld>
            <a:endParaRPr lang="en-US" dirty="0"/>
          </a:p>
        </p:txBody>
      </p:sp>
    </p:spTree>
    <p:extLst>
      <p:ext uri="{BB962C8B-B14F-4D97-AF65-F5344CB8AC3E}">
        <p14:creationId xmlns:p14="http://schemas.microsoft.com/office/powerpoint/2010/main" val="444273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5E1645A2-7DCC-4D05-A576-804CBA62924D}" type="datetime1">
              <a:rPr lang="en-US" smtClean="0"/>
              <a:t>6/17/2020</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89DF61E2-B56E-4E82-80A8-55C4DD71443F}" type="slidenum">
              <a:rPr lang="en-US" smtClean="0"/>
              <a:pPr>
                <a:defRPr/>
              </a:pPr>
              <a:t>‹#›</a:t>
            </a:fld>
            <a:endParaRPr lang="en-US" dirty="0"/>
          </a:p>
        </p:txBody>
      </p:sp>
    </p:spTree>
    <p:extLst>
      <p:ext uri="{BB962C8B-B14F-4D97-AF65-F5344CB8AC3E}">
        <p14:creationId xmlns:p14="http://schemas.microsoft.com/office/powerpoint/2010/main" val="1661024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56E14399-79BC-4AF7-9522-81FD0772CCC7}" type="datetime1">
              <a:rPr lang="en-US" smtClean="0"/>
              <a:t>6/17/2020</a:t>
            </a:fld>
            <a:endParaRPr lang="en-US" dirty="0"/>
          </a:p>
        </p:txBody>
      </p:sp>
      <p:sp>
        <p:nvSpPr>
          <p:cNvPr id="6" name="Footer Placeholder 5"/>
          <p:cNvSpPr>
            <a:spLocks noGrp="1"/>
          </p:cNvSpPr>
          <p:nvPr>
            <p:ph type="ftr" sz="quarter" idx="11"/>
          </p:nvPr>
        </p:nvSpPr>
        <p:spPr>
          <a:xfrm>
            <a:off x="533400" y="6172200"/>
            <a:ext cx="5811724" cy="365125"/>
          </a:xfrm>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3C0FA89F-BC8D-47FF-86EF-B87A599BE39C}" type="slidenum">
              <a:rPr lang="en-US" smtClean="0"/>
              <a:pPr>
                <a:defRPr/>
              </a:pPr>
              <a:t>‹#›</a:t>
            </a:fld>
            <a:endParaRPr lang="en-US" dirty="0"/>
          </a:p>
        </p:txBody>
      </p:sp>
    </p:spTree>
    <p:extLst>
      <p:ext uri="{BB962C8B-B14F-4D97-AF65-F5344CB8AC3E}">
        <p14:creationId xmlns:p14="http://schemas.microsoft.com/office/powerpoint/2010/main" val="2465649732"/>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pPr>
              <a:defRPr/>
            </a:pPr>
            <a:fld id="{56E14399-79BC-4AF7-9522-81FD0772CCC7}" type="datetime1">
              <a:rPr lang="en-US" smtClean="0"/>
              <a:t>6/17/2020</a:t>
            </a:fld>
            <a:endParaRPr lang="en-US" dirty="0"/>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pPr>
              <a:defRPr/>
            </a:pPr>
            <a:endParaRPr lang="en-US" dirty="0"/>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pPr>
              <a:defRPr/>
            </a:pPr>
            <a:fld id="{3C0FA89F-BC8D-47FF-86EF-B87A599BE39C}" type="slidenum">
              <a:rPr lang="en-US" smtClean="0"/>
              <a:pPr>
                <a:defRPr/>
              </a:pPr>
              <a:t>‹#›</a:t>
            </a:fld>
            <a:endParaRPr lang="en-US" dirty="0"/>
          </a:p>
        </p:txBody>
      </p:sp>
    </p:spTree>
    <p:extLst>
      <p:ext uri="{BB962C8B-B14F-4D97-AF65-F5344CB8AC3E}">
        <p14:creationId xmlns:p14="http://schemas.microsoft.com/office/powerpoint/2010/main" val="2336755387"/>
      </p:ext>
    </p:extLst>
  </p:cSld>
  <p:clrMap bg1="dk1" tx1="lt1" bg2="dk2" tx2="lt2" accent1="accent1" accent2="accent2" accent3="accent3" accent4="accent4" accent5="accent5" accent6="accent6" hlink="hlink" folHlink="folHlink"/>
  <p:sldLayoutIdLst>
    <p:sldLayoutId id="2147484026" r:id="rId1"/>
    <p:sldLayoutId id="2147484027" r:id="rId2"/>
    <p:sldLayoutId id="2147484028" r:id="rId3"/>
    <p:sldLayoutId id="2147484029" r:id="rId4"/>
    <p:sldLayoutId id="2147484030" r:id="rId5"/>
    <p:sldLayoutId id="2147484031" r:id="rId6"/>
    <p:sldLayoutId id="2147484032" r:id="rId7"/>
    <p:sldLayoutId id="2147484033" r:id="rId8"/>
    <p:sldLayoutId id="2147484034" r:id="rId9"/>
    <p:sldLayoutId id="2147484035" r:id="rId10"/>
    <p:sldLayoutId id="2147484036" r:id="rId11"/>
    <p:sldLayoutId id="2147484037" r:id="rId12"/>
    <p:sldLayoutId id="2147484038" r:id="rId13"/>
    <p:sldLayoutId id="2147484039" r:id="rId14"/>
    <p:sldLayoutId id="2147484040" r:id="rId15"/>
    <p:sldLayoutId id="2147484041" r:id="rId16"/>
    <p:sldLayoutId id="2147484042" r:id="rId17"/>
  </p:sldLayoutIdLst>
  <p:hf hdr="0" ft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m/url?sa=i&amp;rct=j&amp;q=&amp;esrc=s&amp;source=images&amp;cd=&amp;cad=rja&amp;uact=8&amp;ved=0ahUKEwiejti57b7MAhXETCYKHS4LBs0QjRwIBw&amp;url=http://inhabitat.com/14-buildings-compete-in-epas-biggest-energy-loser-competition/epa-logo/&amp;psig=AFQjCNEdcvGGQeqZcqU1sR2IJI7D8JGUcA&amp;ust=1462397523482504" TargetMode="Externa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themeOverride" Target="../theme/themeOverride1.xml"/><Relationship Id="rId5" Type="http://schemas.openxmlformats.org/officeDocument/2006/relationships/image" Target="../media/image3.jpeg"/><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hyperlink" Target="https://www.chesapeakebay.net/what/what_guides_us/watershed_agreement" TargetMode="External"/><Relationship Id="rId7" Type="http://schemas.openxmlformats.org/officeDocument/2006/relationships/image" Target="../media/image4.png"/><Relationship Id="rId2" Type="http://schemas.openxmlformats.org/officeDocument/2006/relationships/hyperlink" Target="http://www.chesapeakebay.net/" TargetMode="External"/><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jpeg"/></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chart" Target="../charts/chart2.xml"/><Relationship Id="rId5" Type="http://schemas.openxmlformats.org/officeDocument/2006/relationships/chart" Target="../charts/chart1.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92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13313" name="Title 1"/>
          <p:cNvSpPr>
            <a:spLocks noGrp="1"/>
          </p:cNvSpPr>
          <p:nvPr>
            <p:ph type="ctrTitle"/>
          </p:nvPr>
        </p:nvSpPr>
        <p:spPr>
          <a:xfrm>
            <a:off x="325004" y="3048003"/>
            <a:ext cx="9144000" cy="1981200"/>
          </a:xfrm>
        </p:spPr>
        <p:txBody>
          <a:bodyPr>
            <a:noAutofit/>
          </a:bodyPr>
          <a:lstStyle/>
          <a:p>
            <a:pPr>
              <a:spcBef>
                <a:spcPct val="20000"/>
              </a:spcBef>
            </a:pPr>
            <a:r>
              <a:rPr lang="en-US" sz="3200" b="1" u="sng" dirty="0">
                <a:solidFill>
                  <a:schemeClr val="bg1"/>
                </a:solidFill>
                <a:effectLst/>
                <a:latin typeface="Arial" panose="020B0604020202020204" pitchFamily="34" charset="0"/>
                <a:ea typeface="+mn-ea"/>
                <a:cs typeface="Arial" panose="020B0604020202020204" pitchFamily="34" charset="0"/>
              </a:rPr>
              <a:t>Environmental Protection Agency (EPA) Goal Implementation Team (GIT) Program</a:t>
            </a:r>
            <a:br>
              <a:rPr lang="en-US" sz="3200" b="1" u="sng" dirty="0">
                <a:solidFill>
                  <a:schemeClr val="bg1"/>
                </a:solidFill>
                <a:effectLst/>
                <a:latin typeface="Arial" panose="020B0604020202020204" pitchFamily="34" charset="0"/>
                <a:ea typeface="+mn-ea"/>
                <a:cs typeface="Arial" panose="020B0604020202020204" pitchFamily="34" charset="0"/>
              </a:rPr>
            </a:br>
            <a:br>
              <a:rPr lang="en-US" sz="3200" b="1" u="sng" dirty="0">
                <a:solidFill>
                  <a:schemeClr val="bg1"/>
                </a:solidFill>
                <a:effectLst/>
                <a:latin typeface="Arial" panose="020B0604020202020204" pitchFamily="34" charset="0"/>
                <a:ea typeface="+mn-ea"/>
                <a:cs typeface="Arial" panose="020B0604020202020204" pitchFamily="34" charset="0"/>
              </a:rPr>
            </a:br>
            <a:endParaRPr lang="en-US" sz="3200" b="1" dirty="0">
              <a:ln w="17780" cmpd="sng">
                <a:solidFill>
                  <a:schemeClr val="accent1">
                    <a:tint val="3000"/>
                  </a:schemeClr>
                </a:solidFill>
                <a:prstDash val="solid"/>
                <a:miter lim="800000"/>
              </a:ln>
              <a:solidFill>
                <a:schemeClr val="bg1"/>
              </a:solidFill>
              <a:effectLst/>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64163" y="5484287"/>
            <a:ext cx="9144000" cy="1219200"/>
          </a:xfrm>
        </p:spPr>
        <p:txBody>
          <a:bodyPr>
            <a:normAutofit/>
          </a:bodyPr>
          <a:lstStyle/>
          <a:p>
            <a:pPr algn="ctr"/>
            <a:endParaRPr lang="en-US" b="1" dirty="0">
              <a:solidFill>
                <a:schemeClr val="tx2">
                  <a:lumMod val="75000"/>
                </a:schemeClr>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a:defRPr/>
            </a:pPr>
            <a:fld id="{2421FBB3-E2B4-4D7C-A559-3CC264C233B5}" type="slidenum">
              <a:rPr lang="en-US" smtClean="0"/>
              <a:pPr>
                <a:defRPr/>
              </a:pPr>
              <a:t>1</a:t>
            </a:fld>
            <a:endParaRPr lang="en-US" dirty="0"/>
          </a:p>
        </p:txBody>
      </p:sp>
      <p:grpSp>
        <p:nvGrpSpPr>
          <p:cNvPr id="5" name="Group 4"/>
          <p:cNvGrpSpPr/>
          <p:nvPr/>
        </p:nvGrpSpPr>
        <p:grpSpPr>
          <a:xfrm>
            <a:off x="3469758" y="205562"/>
            <a:ext cx="1779270" cy="2037256"/>
            <a:chOff x="3581400" y="205562"/>
            <a:chExt cx="1779270" cy="2037256"/>
          </a:xfrm>
        </p:grpSpPr>
        <p:pic>
          <p:nvPicPr>
            <p:cNvPr id="6" name="Picture 5" descr="Chesapeake Bay Program"/>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b="11644"/>
            <a:stretch/>
          </p:blipFill>
          <p:spPr bwMode="auto">
            <a:xfrm>
              <a:off x="3970020" y="205562"/>
              <a:ext cx="1390650" cy="1228725"/>
            </a:xfrm>
            <a:prstGeom prst="rect">
              <a:avLst/>
            </a:prstGeom>
            <a:noFill/>
            <a:ln>
              <a:noFill/>
            </a:ln>
            <a:extLst>
              <a:ext uri="{53640926-AAD7-44D8-BBD7-CCE9431645EC}">
                <a14:shadowObscured xmlns:a14="http://schemas.microsoft.com/office/drawing/2010/main"/>
              </a:ext>
            </a:extLst>
          </p:spPr>
        </p:pic>
        <p:pic>
          <p:nvPicPr>
            <p:cNvPr id="7" name="Picture 6" descr="http://assets.inhabitat.com/wp-content/blogs.dir/1/files/2010/04/Epa-Logo.jpg">
              <a:hlinkClick r:id="rId3"/>
            </p:cNvPr>
            <p:cNvPicPr/>
            <p:nvPr/>
          </p:nvPicPr>
          <p:blipFill rotWithShape="1">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l="11671" r="14873"/>
            <a:stretch/>
          </p:blipFill>
          <p:spPr bwMode="auto">
            <a:xfrm>
              <a:off x="3581400" y="1511298"/>
              <a:ext cx="777240" cy="731520"/>
            </a:xfrm>
            <a:prstGeom prst="rect">
              <a:avLst/>
            </a:prstGeom>
            <a:noFill/>
            <a:ln>
              <a:noFill/>
            </a:ln>
            <a:extLst>
              <a:ext uri="{53640926-AAD7-44D8-BBD7-CCE9431645EC}">
                <a14:shadowObscured xmlns:a14="http://schemas.microsoft.com/office/drawing/2010/main"/>
              </a:ext>
            </a:extLst>
          </p:spPr>
        </p:pic>
      </p:grpSp>
      <p:pic>
        <p:nvPicPr>
          <p:cNvPr id="9" name="Picture 8">
            <a:extLst>
              <a:ext uri="{FF2B5EF4-FFF2-40B4-BE49-F238E27FC236}">
                <a16:creationId xmlns:a16="http://schemas.microsoft.com/office/drawing/2014/main" id="{EB441A97-6E83-4B76-9807-4ECAAC5FE83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407837" y="1581963"/>
            <a:ext cx="978334" cy="519887"/>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14" name="Title 1"/>
          <p:cNvSpPr>
            <a:spLocks noGrp="1"/>
          </p:cNvSpPr>
          <p:nvPr>
            <p:ph type="title"/>
          </p:nvPr>
        </p:nvSpPr>
        <p:spPr>
          <a:xfrm>
            <a:off x="0" y="38100"/>
            <a:ext cx="9144000" cy="952500"/>
          </a:xfrm>
        </p:spPr>
        <p:txBody>
          <a:bodyPr>
            <a:normAutofit/>
          </a:bodyPr>
          <a:lstStyle/>
          <a:p>
            <a:r>
              <a:rPr lang="en-US" sz="3000" b="1" dirty="0">
                <a:ln w="12700">
                  <a:noFill/>
                  <a:prstDash val="solid"/>
                </a:ln>
                <a:solidFill>
                  <a:schemeClr val="bg1"/>
                </a:solidFill>
                <a:effectLst/>
                <a:latin typeface="Arial" panose="020B0604020202020204" pitchFamily="34" charset="0"/>
                <a:cs typeface="Arial" panose="020B0604020202020204" pitchFamily="34" charset="0"/>
                <a:sym typeface="Wingdings" panose="05000000000000000000" pitchFamily="2" charset="2"/>
              </a:rPr>
              <a:t>GIT 2 </a:t>
            </a:r>
            <a:r>
              <a:rPr lang="en-US" sz="3000" b="1" cap="none" dirty="0">
                <a:ln w="12700">
                  <a:noFill/>
                  <a:prstDash val="solid"/>
                </a:ln>
                <a:solidFill>
                  <a:schemeClr val="bg1"/>
                </a:solidFill>
                <a:latin typeface="Arial" panose="020B0604020202020204" pitchFamily="34" charset="0"/>
                <a:cs typeface="Arial" panose="020B0604020202020204" pitchFamily="34" charset="0"/>
                <a:sym typeface="Wingdings" panose="05000000000000000000" pitchFamily="2" charset="2"/>
              </a:rPr>
              <a:t>– Habitat Outcomes</a:t>
            </a:r>
            <a:endParaRPr lang="en-US" sz="3000" dirty="0">
              <a:ln w="12700">
                <a:noFill/>
                <a:prstDash val="solid"/>
              </a:ln>
              <a:solidFill>
                <a:schemeClr val="bg1"/>
              </a:solidFill>
              <a:effectLst/>
              <a:latin typeface="Arial" panose="020B0604020202020204" pitchFamily="34" charset="0"/>
              <a:cs typeface="Arial" panose="020B0604020202020204" pitchFamily="34" charset="0"/>
            </a:endParaRPr>
          </a:p>
        </p:txBody>
      </p:sp>
      <p:graphicFrame>
        <p:nvGraphicFramePr>
          <p:cNvPr id="28" name="Table 28">
            <a:extLst>
              <a:ext uri="{FF2B5EF4-FFF2-40B4-BE49-F238E27FC236}">
                <a16:creationId xmlns:a16="http://schemas.microsoft.com/office/drawing/2014/main" id="{03ABCA35-A6CB-4EEE-8712-834B748967CB}"/>
              </a:ext>
            </a:extLst>
          </p:cNvPr>
          <p:cNvGraphicFramePr>
            <a:graphicFrameLocks noGrp="1"/>
          </p:cNvGraphicFramePr>
          <p:nvPr>
            <p:ph idx="1"/>
            <p:extLst>
              <p:ext uri="{D42A27DB-BD31-4B8C-83A1-F6EECF244321}">
                <p14:modId xmlns:p14="http://schemas.microsoft.com/office/powerpoint/2010/main" val="2001947183"/>
              </p:ext>
            </p:extLst>
          </p:nvPr>
        </p:nvGraphicFramePr>
        <p:xfrm>
          <a:off x="217119" y="842473"/>
          <a:ext cx="8414214" cy="4542790"/>
        </p:xfrm>
        <a:graphic>
          <a:graphicData uri="http://schemas.openxmlformats.org/drawingml/2006/table">
            <a:tbl>
              <a:tblPr firstRow="1" bandRow="1">
                <a:tableStyleId>{5C22544A-7EE6-4342-B048-85BDC9FD1C3A}</a:tableStyleId>
              </a:tblPr>
              <a:tblGrid>
                <a:gridCol w="2221908">
                  <a:extLst>
                    <a:ext uri="{9D8B030D-6E8A-4147-A177-3AD203B41FA5}">
                      <a16:colId xmlns:a16="http://schemas.microsoft.com/office/drawing/2014/main" val="4212414540"/>
                    </a:ext>
                  </a:extLst>
                </a:gridCol>
                <a:gridCol w="6192306">
                  <a:extLst>
                    <a:ext uri="{9D8B030D-6E8A-4147-A177-3AD203B41FA5}">
                      <a16:colId xmlns:a16="http://schemas.microsoft.com/office/drawing/2014/main" val="4013272124"/>
                    </a:ext>
                  </a:extLst>
                </a:gridCol>
              </a:tblGrid>
              <a:tr h="370840">
                <a:tc>
                  <a:txBody>
                    <a:bodyPr/>
                    <a:lstStyle/>
                    <a:p>
                      <a:pPr algn="ctr" fontAlgn="b"/>
                      <a:r>
                        <a:rPr lang="en-US" sz="1500" b="1" i="0" u="none" strike="noStrike" dirty="0">
                          <a:solidFill>
                            <a:schemeClr val="tx1"/>
                          </a:solidFill>
                          <a:effectLst/>
                          <a:latin typeface="Calibri" panose="020F0502020204030204" pitchFamily="34" charset="0"/>
                        </a:rPr>
                        <a:t>Outcome</a:t>
                      </a:r>
                    </a:p>
                  </a:txBody>
                  <a:tcPr marL="9525" marR="9525" marT="9525" marB="0" anchor="b">
                    <a:solidFill>
                      <a:schemeClr val="accent1">
                        <a:alpha val="80000"/>
                      </a:schemeClr>
                    </a:solidFill>
                  </a:tcPr>
                </a:tc>
                <a:tc>
                  <a:txBody>
                    <a:bodyPr/>
                    <a:lstStyle/>
                    <a:p>
                      <a:pPr algn="ctr" fontAlgn="b"/>
                      <a:r>
                        <a:rPr lang="en-US" sz="1500" b="1" i="0" u="none" strike="noStrike" dirty="0">
                          <a:solidFill>
                            <a:schemeClr val="tx1"/>
                          </a:solidFill>
                          <a:effectLst/>
                          <a:latin typeface="Calibri" panose="020F0502020204030204" pitchFamily="34" charset="0"/>
                        </a:rPr>
                        <a:t>Description</a:t>
                      </a:r>
                    </a:p>
                  </a:txBody>
                  <a:tcPr marL="9525" marR="9525" marT="9525" marB="0" anchor="b">
                    <a:solidFill>
                      <a:schemeClr val="accent1">
                        <a:alpha val="80000"/>
                      </a:schemeClr>
                    </a:solidFill>
                  </a:tcPr>
                </a:tc>
                <a:extLst>
                  <a:ext uri="{0D108BD9-81ED-4DB2-BD59-A6C34878D82A}">
                    <a16:rowId xmlns:a16="http://schemas.microsoft.com/office/drawing/2014/main" val="3532886462"/>
                  </a:ext>
                </a:extLst>
              </a:tr>
              <a:tr h="370840">
                <a:tc>
                  <a:txBody>
                    <a:bodyPr/>
                    <a:lstStyle/>
                    <a:p>
                      <a:pPr algn="l" fontAlgn="ctr"/>
                      <a:r>
                        <a:rPr lang="en-US" sz="1500" b="0" i="0" u="none" strike="noStrike" dirty="0">
                          <a:solidFill>
                            <a:srgbClr val="292929"/>
                          </a:solidFill>
                          <a:effectLst/>
                          <a:latin typeface="Calibri" panose="020F0502020204030204" pitchFamily="34" charset="0"/>
                        </a:rPr>
                        <a:t>Wetlands Outcome</a:t>
                      </a:r>
                    </a:p>
                  </a:txBody>
                  <a:tcPr marL="9525" marR="9525" marT="9525" marB="0" anchor="ctr">
                    <a:solidFill>
                      <a:schemeClr val="accent1">
                        <a:tint val="40000"/>
                        <a:alpha val="80000"/>
                      </a:schemeClr>
                    </a:solidFill>
                  </a:tcPr>
                </a:tc>
                <a:tc>
                  <a:txBody>
                    <a:bodyPr/>
                    <a:lstStyle/>
                    <a:p>
                      <a:pPr algn="l" fontAlgn="ctr"/>
                      <a:r>
                        <a:rPr lang="en-US" sz="1500" b="0" i="0" u="none" strike="noStrike" dirty="0">
                          <a:solidFill>
                            <a:srgbClr val="292929"/>
                          </a:solidFill>
                          <a:effectLst/>
                          <a:latin typeface="Calibri" panose="020F0502020204030204" pitchFamily="34" charset="0"/>
                        </a:rPr>
                        <a:t>Increase capacity of wetlands to provide water quality and habitat benefits. </a:t>
                      </a:r>
                      <a:r>
                        <a:rPr lang="en-US" sz="1500" b="0" i="0" u="sng" strike="noStrike" dirty="0">
                          <a:solidFill>
                            <a:srgbClr val="292929"/>
                          </a:solidFill>
                          <a:effectLst/>
                          <a:latin typeface="Calibri" panose="020F0502020204030204" pitchFamily="34" charset="0"/>
                        </a:rPr>
                        <a:t>Create or reestablish 85,000 acres of tidal and non-tidal wetlands </a:t>
                      </a:r>
                      <a:r>
                        <a:rPr lang="en-US" sz="1500" b="0" i="0" u="none" strike="noStrike" dirty="0">
                          <a:solidFill>
                            <a:srgbClr val="292929"/>
                          </a:solidFill>
                          <a:effectLst/>
                          <a:latin typeface="Calibri" panose="020F0502020204030204" pitchFamily="34" charset="0"/>
                        </a:rPr>
                        <a:t>and enhance function of an additional 150,000 acres of degraded wetlands by 2025. </a:t>
                      </a:r>
                      <a:r>
                        <a:rPr lang="en-US" sz="1500" b="1" i="0" u="sng" strike="noStrike" dirty="0">
                          <a:solidFill>
                            <a:srgbClr val="292929"/>
                          </a:solidFill>
                          <a:effectLst/>
                          <a:latin typeface="Calibri" panose="020F0502020204030204" pitchFamily="34" charset="0"/>
                        </a:rPr>
                        <a:t>FOCUS: agricultural or natural landscapes</a:t>
                      </a:r>
                      <a:r>
                        <a:rPr lang="en-US" sz="1500" b="0" i="0" u="none" strike="noStrike" dirty="0">
                          <a:solidFill>
                            <a:srgbClr val="292929"/>
                          </a:solidFill>
                          <a:effectLst/>
                          <a:latin typeface="Calibri" panose="020F0502020204030204" pitchFamily="34" charset="0"/>
                        </a:rPr>
                        <a:t>. </a:t>
                      </a:r>
                    </a:p>
                  </a:txBody>
                  <a:tcPr marL="9525" marR="9525" marT="9525" marB="0" anchor="ctr">
                    <a:solidFill>
                      <a:schemeClr val="accent1">
                        <a:tint val="40000"/>
                        <a:alpha val="80000"/>
                      </a:schemeClr>
                    </a:solidFill>
                  </a:tcPr>
                </a:tc>
                <a:extLst>
                  <a:ext uri="{0D108BD9-81ED-4DB2-BD59-A6C34878D82A}">
                    <a16:rowId xmlns:a16="http://schemas.microsoft.com/office/drawing/2014/main" val="4234542931"/>
                  </a:ext>
                </a:extLst>
              </a:tr>
              <a:tr h="370840">
                <a:tc>
                  <a:txBody>
                    <a:bodyPr/>
                    <a:lstStyle/>
                    <a:p>
                      <a:pPr algn="l" fontAlgn="ctr"/>
                      <a:r>
                        <a:rPr lang="en-US" sz="1500" b="0" i="0" u="none" strike="noStrike" dirty="0">
                          <a:solidFill>
                            <a:srgbClr val="292929"/>
                          </a:solidFill>
                          <a:effectLst/>
                          <a:latin typeface="Calibri" panose="020F0502020204030204" pitchFamily="34" charset="0"/>
                        </a:rPr>
                        <a:t>Black Duck Outcome</a:t>
                      </a:r>
                    </a:p>
                  </a:txBody>
                  <a:tcPr marL="9525" marR="9525" marT="9525" marB="0" anchor="ctr">
                    <a:solidFill>
                      <a:schemeClr val="accent1">
                        <a:tint val="20000"/>
                        <a:alpha val="80000"/>
                      </a:schemeClr>
                    </a:solidFill>
                  </a:tcPr>
                </a:tc>
                <a:tc>
                  <a:txBody>
                    <a:bodyPr/>
                    <a:lstStyle/>
                    <a:p>
                      <a:pPr algn="l" fontAlgn="ctr"/>
                      <a:r>
                        <a:rPr lang="en-US" sz="1500" b="0" i="0" u="none" strike="noStrike" dirty="0">
                          <a:solidFill>
                            <a:srgbClr val="292929"/>
                          </a:solidFill>
                          <a:effectLst/>
                          <a:latin typeface="Calibri" panose="020F0502020204030204" pitchFamily="34" charset="0"/>
                        </a:rPr>
                        <a:t>Restore, enhance and preserve wetland habitats that </a:t>
                      </a:r>
                      <a:r>
                        <a:rPr lang="en-US" sz="1500" b="0" i="0" u="sng" strike="noStrike" dirty="0">
                          <a:solidFill>
                            <a:srgbClr val="292929"/>
                          </a:solidFill>
                          <a:effectLst/>
                          <a:latin typeface="Calibri" panose="020F0502020204030204" pitchFamily="34" charset="0"/>
                        </a:rPr>
                        <a:t>support a wintering population of 100,000 black ducks, </a:t>
                      </a:r>
                      <a:r>
                        <a:rPr lang="en-US" sz="1500" b="0" i="0" u="none" strike="noStrike" dirty="0">
                          <a:solidFill>
                            <a:srgbClr val="292929"/>
                          </a:solidFill>
                          <a:effectLst/>
                          <a:latin typeface="Calibri" panose="020F0502020204030204" pitchFamily="34" charset="0"/>
                        </a:rPr>
                        <a:t>a species representative of the health of tidal marshes across the watershed. </a:t>
                      </a:r>
                      <a:r>
                        <a:rPr lang="en-US" sz="1500" b="0" i="0" u="sng" strike="noStrike" dirty="0">
                          <a:solidFill>
                            <a:srgbClr val="292929"/>
                          </a:solidFill>
                          <a:effectLst/>
                          <a:latin typeface="Calibri" panose="020F0502020204030204" pitchFamily="34" charset="0"/>
                        </a:rPr>
                        <a:t>Refine population target</a:t>
                      </a:r>
                    </a:p>
                  </a:txBody>
                  <a:tcPr marL="9525" marR="9525" marT="9525" marB="0" anchor="ctr">
                    <a:solidFill>
                      <a:schemeClr val="accent1">
                        <a:tint val="20000"/>
                        <a:alpha val="80000"/>
                      </a:schemeClr>
                    </a:solidFill>
                  </a:tcPr>
                </a:tc>
                <a:extLst>
                  <a:ext uri="{0D108BD9-81ED-4DB2-BD59-A6C34878D82A}">
                    <a16:rowId xmlns:a16="http://schemas.microsoft.com/office/drawing/2014/main" val="3100608749"/>
                  </a:ext>
                </a:extLst>
              </a:tr>
              <a:tr h="370840">
                <a:tc>
                  <a:txBody>
                    <a:bodyPr/>
                    <a:lstStyle/>
                    <a:p>
                      <a:pPr algn="l" fontAlgn="ctr"/>
                      <a:r>
                        <a:rPr lang="en-US" sz="1500" b="0" i="0" u="none" strike="noStrike" dirty="0">
                          <a:solidFill>
                            <a:srgbClr val="292929"/>
                          </a:solidFill>
                          <a:effectLst/>
                          <a:latin typeface="Calibri" panose="020F0502020204030204" pitchFamily="34" charset="0"/>
                        </a:rPr>
                        <a:t>Stream Health Outcome</a:t>
                      </a:r>
                    </a:p>
                  </a:txBody>
                  <a:tcPr marL="9525" marR="9525" marT="9525" marB="0" anchor="ctr">
                    <a:solidFill>
                      <a:schemeClr val="accent1">
                        <a:tint val="40000"/>
                        <a:alpha val="80000"/>
                      </a:schemeClr>
                    </a:solidFill>
                  </a:tcPr>
                </a:tc>
                <a:tc>
                  <a:txBody>
                    <a:bodyPr/>
                    <a:lstStyle/>
                    <a:p>
                      <a:pPr algn="l" fontAlgn="ctr"/>
                      <a:r>
                        <a:rPr lang="en-US" sz="1500" b="0" i="0" u="sng" strike="noStrike" dirty="0">
                          <a:solidFill>
                            <a:srgbClr val="292929"/>
                          </a:solidFill>
                          <a:effectLst/>
                          <a:latin typeface="Calibri" panose="020F0502020204030204" pitchFamily="34" charset="0"/>
                        </a:rPr>
                        <a:t>Improve stream health and function </a:t>
                      </a:r>
                      <a:r>
                        <a:rPr lang="en-US" sz="1500" b="0" i="0" u="none" strike="noStrike" dirty="0">
                          <a:solidFill>
                            <a:srgbClr val="292929"/>
                          </a:solidFill>
                          <a:effectLst/>
                          <a:latin typeface="Calibri" panose="020F0502020204030204" pitchFamily="34" charset="0"/>
                        </a:rPr>
                        <a:t>throughout the watershed. Improve health and function of ten percent of stream</a:t>
                      </a:r>
                    </a:p>
                  </a:txBody>
                  <a:tcPr marL="9525" marR="9525" marT="9525" marB="0" anchor="ctr">
                    <a:solidFill>
                      <a:schemeClr val="accent1">
                        <a:tint val="40000"/>
                        <a:alpha val="80000"/>
                      </a:schemeClr>
                    </a:solidFill>
                  </a:tcPr>
                </a:tc>
                <a:extLst>
                  <a:ext uri="{0D108BD9-81ED-4DB2-BD59-A6C34878D82A}">
                    <a16:rowId xmlns:a16="http://schemas.microsoft.com/office/drawing/2014/main" val="4247588556"/>
                  </a:ext>
                </a:extLst>
              </a:tr>
              <a:tr h="441703">
                <a:tc>
                  <a:txBody>
                    <a:bodyPr/>
                    <a:lstStyle/>
                    <a:p>
                      <a:pPr algn="l" fontAlgn="ctr"/>
                      <a:r>
                        <a:rPr lang="en-US" sz="1500" b="0" i="0" u="none" strike="noStrike" dirty="0">
                          <a:solidFill>
                            <a:srgbClr val="292929"/>
                          </a:solidFill>
                          <a:effectLst/>
                          <a:latin typeface="Calibri" panose="020F0502020204030204" pitchFamily="34" charset="0"/>
                        </a:rPr>
                        <a:t>Brook Trout Outcome</a:t>
                      </a:r>
                    </a:p>
                  </a:txBody>
                  <a:tcPr marL="9525" marR="9525" marT="9525" marB="0" anchor="ctr">
                    <a:solidFill>
                      <a:schemeClr val="accent1">
                        <a:tint val="20000"/>
                        <a:alpha val="80000"/>
                      </a:schemeClr>
                    </a:solidFill>
                  </a:tcPr>
                </a:tc>
                <a:tc>
                  <a:txBody>
                    <a:bodyPr/>
                    <a:lstStyle/>
                    <a:p>
                      <a:pPr algn="l" fontAlgn="ctr"/>
                      <a:r>
                        <a:rPr lang="en-US" sz="1500" b="0" i="0" u="sng" strike="noStrike" dirty="0">
                          <a:solidFill>
                            <a:srgbClr val="292929"/>
                          </a:solidFill>
                          <a:effectLst/>
                          <a:latin typeface="Calibri" panose="020F0502020204030204" pitchFamily="34" charset="0"/>
                        </a:rPr>
                        <a:t>Restore and sustain brook trout populations </a:t>
                      </a:r>
                      <a:r>
                        <a:rPr lang="en-US" sz="1500" b="0" i="0" u="none" strike="noStrike" dirty="0">
                          <a:solidFill>
                            <a:srgbClr val="292929"/>
                          </a:solidFill>
                          <a:effectLst/>
                          <a:latin typeface="Calibri" panose="020F0502020204030204" pitchFamily="34" charset="0"/>
                        </a:rPr>
                        <a:t>in Chesapeake headwater streams with an 8% percent increase in occupied habitat. </a:t>
                      </a:r>
                    </a:p>
                  </a:txBody>
                  <a:tcPr marL="9525" marR="9525" marT="9525" marB="0" anchor="ctr">
                    <a:solidFill>
                      <a:schemeClr val="accent1">
                        <a:tint val="20000"/>
                        <a:alpha val="80000"/>
                      </a:schemeClr>
                    </a:solidFill>
                  </a:tcPr>
                </a:tc>
                <a:extLst>
                  <a:ext uri="{0D108BD9-81ED-4DB2-BD59-A6C34878D82A}">
                    <a16:rowId xmlns:a16="http://schemas.microsoft.com/office/drawing/2014/main" val="2543876474"/>
                  </a:ext>
                </a:extLst>
              </a:tr>
              <a:tr h="370840">
                <a:tc>
                  <a:txBody>
                    <a:bodyPr/>
                    <a:lstStyle/>
                    <a:p>
                      <a:pPr algn="l" fontAlgn="ctr"/>
                      <a:r>
                        <a:rPr lang="en-US" sz="1500" b="0" i="0" u="none" strike="noStrike" dirty="0">
                          <a:solidFill>
                            <a:srgbClr val="292929"/>
                          </a:solidFill>
                          <a:effectLst/>
                          <a:latin typeface="Calibri" panose="020F0502020204030204" pitchFamily="34" charset="0"/>
                        </a:rPr>
                        <a:t>Fish Passage Outcome</a:t>
                      </a:r>
                    </a:p>
                  </a:txBody>
                  <a:tcPr marL="9525" marR="9525" marT="9525" marB="0" anchor="ctr">
                    <a:solidFill>
                      <a:schemeClr val="accent1">
                        <a:tint val="40000"/>
                        <a:alpha val="80000"/>
                      </a:schemeClr>
                    </a:solidFill>
                  </a:tcPr>
                </a:tc>
                <a:tc>
                  <a:txBody>
                    <a:bodyPr/>
                    <a:lstStyle/>
                    <a:p>
                      <a:pPr algn="l" fontAlgn="ctr"/>
                      <a:r>
                        <a:rPr lang="en-US" sz="1500" b="0" i="0" u="none" strike="noStrike" dirty="0">
                          <a:solidFill>
                            <a:srgbClr val="292929"/>
                          </a:solidFill>
                          <a:effectLst/>
                          <a:latin typeface="Calibri" panose="020F0502020204030204" pitchFamily="34" charset="0"/>
                        </a:rPr>
                        <a:t>Increase available habitat to </a:t>
                      </a:r>
                      <a:r>
                        <a:rPr lang="en-US" sz="1500" b="0" i="0" u="sng" strike="noStrike" dirty="0">
                          <a:solidFill>
                            <a:srgbClr val="292929"/>
                          </a:solidFill>
                          <a:effectLst/>
                          <a:latin typeface="Calibri" panose="020F0502020204030204" pitchFamily="34" charset="0"/>
                        </a:rPr>
                        <a:t>support sustainable migratory fish populations </a:t>
                      </a:r>
                      <a:r>
                        <a:rPr lang="en-US" sz="1500" b="0" i="0" u="none" strike="noStrike" dirty="0">
                          <a:solidFill>
                            <a:srgbClr val="292929"/>
                          </a:solidFill>
                          <a:effectLst/>
                          <a:latin typeface="Calibri" panose="020F0502020204030204" pitchFamily="34" charset="0"/>
                        </a:rPr>
                        <a:t>in Chesapeake Bay freshwater rivers and streams. Restore historical fish migratory routes by </a:t>
                      </a:r>
                      <a:r>
                        <a:rPr lang="en-US" sz="1500" b="0" i="0" u="sng" strike="noStrike" dirty="0">
                          <a:solidFill>
                            <a:srgbClr val="292929"/>
                          </a:solidFill>
                          <a:effectLst/>
                          <a:latin typeface="Calibri" panose="020F0502020204030204" pitchFamily="34" charset="0"/>
                        </a:rPr>
                        <a:t>opening 1,000 additional stream miles</a:t>
                      </a:r>
                      <a:r>
                        <a:rPr lang="en-US" sz="1500" b="0" i="0" u="none" strike="noStrike" dirty="0">
                          <a:solidFill>
                            <a:srgbClr val="292929"/>
                          </a:solidFill>
                          <a:effectLst/>
                          <a:latin typeface="Calibri" panose="020F0502020204030204" pitchFamily="34" charset="0"/>
                        </a:rPr>
                        <a:t>, with focus on alewife, blueback herring, American shad, hickory shad, American eel and brook trout</a:t>
                      </a:r>
                    </a:p>
                  </a:txBody>
                  <a:tcPr marL="9525" marR="9525" marT="9525" marB="0" anchor="ctr">
                    <a:solidFill>
                      <a:schemeClr val="accent1">
                        <a:tint val="40000"/>
                        <a:alpha val="80000"/>
                      </a:schemeClr>
                    </a:solidFill>
                  </a:tcPr>
                </a:tc>
                <a:extLst>
                  <a:ext uri="{0D108BD9-81ED-4DB2-BD59-A6C34878D82A}">
                    <a16:rowId xmlns:a16="http://schemas.microsoft.com/office/drawing/2014/main" val="3850194375"/>
                  </a:ext>
                </a:extLst>
              </a:tr>
              <a:tr h="370840">
                <a:tc>
                  <a:txBody>
                    <a:bodyPr/>
                    <a:lstStyle/>
                    <a:p>
                      <a:pPr algn="l" fontAlgn="ctr"/>
                      <a:r>
                        <a:rPr lang="en-US" sz="1500" b="0" i="0" u="none" strike="noStrike" dirty="0">
                          <a:solidFill>
                            <a:srgbClr val="292929"/>
                          </a:solidFill>
                          <a:effectLst/>
                          <a:latin typeface="Calibri" panose="020F0502020204030204" pitchFamily="34" charset="0"/>
                        </a:rPr>
                        <a:t>Submerged Aquatic Vegetation (SAV) Outcome</a:t>
                      </a:r>
                    </a:p>
                  </a:txBody>
                  <a:tcPr marL="9525" marR="9525" marT="9525" marB="0" anchor="ctr">
                    <a:solidFill>
                      <a:schemeClr val="accent1">
                        <a:tint val="20000"/>
                        <a:alpha val="80000"/>
                      </a:schemeClr>
                    </a:solidFill>
                  </a:tcPr>
                </a:tc>
                <a:tc>
                  <a:txBody>
                    <a:bodyPr/>
                    <a:lstStyle/>
                    <a:p>
                      <a:pPr algn="l" fontAlgn="ctr"/>
                      <a:r>
                        <a:rPr lang="en-US" sz="1500" b="0" i="0" u="none" strike="noStrike" dirty="0">
                          <a:solidFill>
                            <a:srgbClr val="292929"/>
                          </a:solidFill>
                          <a:effectLst/>
                          <a:latin typeface="Calibri" panose="020F0502020204030204" pitchFamily="34" charset="0"/>
                        </a:rPr>
                        <a:t>Sustain and </a:t>
                      </a:r>
                      <a:r>
                        <a:rPr lang="en-US" sz="1500" b="0" i="0" u="sng" strike="noStrike" dirty="0">
                          <a:solidFill>
                            <a:srgbClr val="292929"/>
                          </a:solidFill>
                          <a:effectLst/>
                          <a:latin typeface="Calibri" panose="020F0502020204030204" pitchFamily="34" charset="0"/>
                        </a:rPr>
                        <a:t>increase the habitat benefits of SAV in the Bay</a:t>
                      </a:r>
                      <a:r>
                        <a:rPr lang="en-US" sz="1500" b="0" i="0" u="none" strike="noStrike" dirty="0">
                          <a:solidFill>
                            <a:srgbClr val="292929"/>
                          </a:solidFill>
                          <a:effectLst/>
                          <a:latin typeface="Calibri" panose="020F0502020204030204" pitchFamily="34" charset="0"/>
                        </a:rPr>
                        <a:t>. Achieve and sustain the ultimate outcome of </a:t>
                      </a:r>
                      <a:r>
                        <a:rPr lang="en-US" sz="1500" b="0" i="0" u="sng" strike="noStrike" dirty="0">
                          <a:solidFill>
                            <a:srgbClr val="292929"/>
                          </a:solidFill>
                          <a:effectLst/>
                          <a:latin typeface="Calibri" panose="020F0502020204030204" pitchFamily="34" charset="0"/>
                        </a:rPr>
                        <a:t>185,000 acres of SAV </a:t>
                      </a:r>
                      <a:r>
                        <a:rPr lang="en-US" sz="1500" b="0" i="0" u="none" strike="noStrike" dirty="0">
                          <a:solidFill>
                            <a:srgbClr val="292929"/>
                          </a:solidFill>
                          <a:effectLst/>
                          <a:latin typeface="Calibri" panose="020F0502020204030204" pitchFamily="34" charset="0"/>
                        </a:rPr>
                        <a:t>Bay-wide necessary for a restored Bay. </a:t>
                      </a:r>
                    </a:p>
                  </a:txBody>
                  <a:tcPr marL="9525" marR="9525" marT="9525" marB="0" anchor="ctr">
                    <a:solidFill>
                      <a:schemeClr val="accent1">
                        <a:tint val="20000"/>
                        <a:alpha val="80000"/>
                      </a:schemeClr>
                    </a:solidFill>
                  </a:tcPr>
                </a:tc>
                <a:extLst>
                  <a:ext uri="{0D108BD9-81ED-4DB2-BD59-A6C34878D82A}">
                    <a16:rowId xmlns:a16="http://schemas.microsoft.com/office/drawing/2014/main" val="2981492514"/>
                  </a:ext>
                </a:extLst>
              </a:tr>
            </a:tbl>
          </a:graphicData>
        </a:graphic>
      </p:graphicFrame>
      <p:sp>
        <p:nvSpPr>
          <p:cNvPr id="5" name="Slide Number Placeholder 4"/>
          <p:cNvSpPr>
            <a:spLocks noGrp="1"/>
          </p:cNvSpPr>
          <p:nvPr>
            <p:ph type="sldNum" sz="quarter" idx="12"/>
          </p:nvPr>
        </p:nvSpPr>
        <p:spPr/>
        <p:txBody>
          <a:bodyPr/>
          <a:lstStyle/>
          <a:p>
            <a:pPr>
              <a:defRPr/>
            </a:pPr>
            <a:fld id="{BEE74BD7-AA31-4EFB-9E62-8EE743A0981C}" type="slidenum">
              <a:rPr lang="en-US" smtClean="0"/>
              <a:pPr>
                <a:defRPr/>
              </a:pPr>
              <a:t>10</a:t>
            </a:fld>
            <a:endParaRPr lang="en-US" dirty="0"/>
          </a:p>
        </p:txBody>
      </p:sp>
      <p:grpSp>
        <p:nvGrpSpPr>
          <p:cNvPr id="18" name="Group 17">
            <a:extLst>
              <a:ext uri="{FF2B5EF4-FFF2-40B4-BE49-F238E27FC236}">
                <a16:creationId xmlns:a16="http://schemas.microsoft.com/office/drawing/2014/main" id="{1C61AD64-70D8-4C61-87EF-E304766A5575}"/>
              </a:ext>
            </a:extLst>
          </p:cNvPr>
          <p:cNvGrpSpPr/>
          <p:nvPr/>
        </p:nvGrpSpPr>
        <p:grpSpPr>
          <a:xfrm>
            <a:off x="538969" y="5761962"/>
            <a:ext cx="3499631" cy="943638"/>
            <a:chOff x="538969" y="5761962"/>
            <a:chExt cx="3499631" cy="943638"/>
          </a:xfrm>
        </p:grpSpPr>
        <p:pic>
          <p:nvPicPr>
            <p:cNvPr id="19" name="Picture 18" descr="Chesapeake Bay Program">
              <a:extLst>
                <a:ext uri="{FF2B5EF4-FFF2-40B4-BE49-F238E27FC236}">
                  <a16:creationId xmlns:a16="http://schemas.microsoft.com/office/drawing/2014/main" id="{A3FC3FDB-494E-4486-8F98-40EFD26DE967}"/>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b="11644"/>
            <a:stretch/>
          </p:blipFill>
          <p:spPr bwMode="auto">
            <a:xfrm>
              <a:off x="538969" y="5761962"/>
              <a:ext cx="1045683" cy="923925"/>
            </a:xfrm>
            <a:prstGeom prst="rect">
              <a:avLst/>
            </a:prstGeom>
            <a:noFill/>
            <a:ln>
              <a:noFill/>
            </a:ln>
            <a:extLst>
              <a:ext uri="{53640926-AAD7-44D8-BBD7-CCE9431645EC}">
                <a14:shadowObscured xmlns:a14="http://schemas.microsoft.com/office/drawing/2010/main"/>
              </a:ext>
            </a:extLst>
          </p:spPr>
        </p:pic>
        <p:pic>
          <p:nvPicPr>
            <p:cNvPr id="20" name="Picture 19" descr="http://assets.inhabitat.com/wp-content/blogs.dir/1/files/2010/04/Epa-Logo.jpg">
              <a:extLst>
                <a:ext uri="{FF2B5EF4-FFF2-40B4-BE49-F238E27FC236}">
                  <a16:creationId xmlns:a16="http://schemas.microsoft.com/office/drawing/2014/main" id="{C8DE2A44-D793-4C7F-B53E-471234D67A93}"/>
                </a:ext>
              </a:extLst>
            </p:cNvPr>
            <p:cNvPicPr>
              <a:picLocks noChangeAspect="1"/>
            </p:cNvPicPr>
            <p:nvPr/>
          </p:nvPicPr>
          <p:blipFill rotWithShape="1">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l="11671" r="14873"/>
            <a:stretch/>
          </p:blipFill>
          <p:spPr bwMode="auto">
            <a:xfrm>
              <a:off x="1752600" y="5882640"/>
              <a:ext cx="874395" cy="822960"/>
            </a:xfrm>
            <a:prstGeom prst="rect">
              <a:avLst/>
            </a:prstGeom>
            <a:noFill/>
            <a:ln>
              <a:noFill/>
            </a:ln>
            <a:extLst>
              <a:ext uri="{53640926-AAD7-44D8-BBD7-CCE9431645EC}">
                <a14:shadowObscured xmlns:a14="http://schemas.microsoft.com/office/drawing/2010/main"/>
              </a:ext>
            </a:extLst>
          </p:spPr>
        </p:pic>
        <p:pic>
          <p:nvPicPr>
            <p:cNvPr id="21" name="Picture 20">
              <a:extLst>
                <a:ext uri="{FF2B5EF4-FFF2-40B4-BE49-F238E27FC236}">
                  <a16:creationId xmlns:a16="http://schemas.microsoft.com/office/drawing/2014/main" id="{FE83E846-D3D7-49FB-BB2C-788CE85C31B1}"/>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794943" y="5989320"/>
              <a:ext cx="1243657" cy="640080"/>
            </a:xfrm>
            <a:prstGeom prst="rect">
              <a:avLst/>
            </a:prstGeom>
            <a:noFill/>
            <a:ln>
              <a:noFill/>
            </a:ln>
          </p:spPr>
        </p:pic>
      </p:grpSp>
    </p:spTree>
    <p:extLst>
      <p:ext uri="{BB962C8B-B14F-4D97-AF65-F5344CB8AC3E}">
        <p14:creationId xmlns:p14="http://schemas.microsoft.com/office/powerpoint/2010/main" val="2554321122"/>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8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14" name="Title 1"/>
          <p:cNvSpPr>
            <a:spLocks noGrp="1"/>
          </p:cNvSpPr>
          <p:nvPr>
            <p:ph type="title"/>
          </p:nvPr>
        </p:nvSpPr>
        <p:spPr>
          <a:xfrm>
            <a:off x="0" y="-28135"/>
            <a:ext cx="9144000" cy="952500"/>
          </a:xfrm>
        </p:spPr>
        <p:txBody>
          <a:bodyPr>
            <a:normAutofit/>
          </a:bodyPr>
          <a:lstStyle/>
          <a:p>
            <a:r>
              <a:rPr lang="en-US" sz="3000" b="1" cap="none" dirty="0">
                <a:ln w="12700">
                  <a:noFill/>
                  <a:prstDash val="solid"/>
                </a:ln>
                <a:solidFill>
                  <a:schemeClr val="bg1"/>
                </a:solidFill>
                <a:effectLst/>
                <a:latin typeface="Arial" panose="020B0604020202020204" pitchFamily="34" charset="0"/>
                <a:cs typeface="Arial" panose="020B0604020202020204" pitchFamily="34" charset="0"/>
                <a:sym typeface="Wingdings" panose="05000000000000000000" pitchFamily="2" charset="2"/>
              </a:rPr>
              <a:t>GIT </a:t>
            </a:r>
            <a:r>
              <a:rPr lang="en-US" sz="3000" b="1" dirty="0">
                <a:ln w="12700">
                  <a:noFill/>
                  <a:prstDash val="solid"/>
                </a:ln>
                <a:solidFill>
                  <a:schemeClr val="bg1"/>
                </a:solidFill>
                <a:latin typeface="Arial" panose="020B0604020202020204" pitchFamily="34" charset="0"/>
                <a:cs typeface="Arial" panose="020B0604020202020204" pitchFamily="34" charset="0"/>
                <a:sym typeface="Wingdings" panose="05000000000000000000" pitchFamily="2" charset="2"/>
              </a:rPr>
              <a:t>2 </a:t>
            </a:r>
            <a:r>
              <a:rPr lang="en-US" sz="3000" b="1" cap="none" dirty="0">
                <a:ln w="12700">
                  <a:noFill/>
                  <a:prstDash val="solid"/>
                </a:ln>
                <a:solidFill>
                  <a:schemeClr val="bg1"/>
                </a:solidFill>
                <a:latin typeface="Arial" panose="020B0604020202020204" pitchFamily="34" charset="0"/>
                <a:cs typeface="Arial" panose="020B0604020202020204" pitchFamily="34" charset="0"/>
                <a:sym typeface="Wingdings" panose="05000000000000000000" pitchFamily="2" charset="2"/>
              </a:rPr>
              <a:t>– Habitat: </a:t>
            </a:r>
            <a:r>
              <a:rPr lang="en-US" sz="3000" b="1" cap="none" dirty="0">
                <a:ln w="12700">
                  <a:noFill/>
                  <a:prstDash val="solid"/>
                </a:ln>
                <a:solidFill>
                  <a:schemeClr val="bg1"/>
                </a:solidFill>
                <a:effectLst/>
                <a:latin typeface="Arial" panose="020B0604020202020204" pitchFamily="34" charset="0"/>
                <a:cs typeface="Arial" panose="020B0604020202020204" pitchFamily="34" charset="0"/>
                <a:sym typeface="Wingdings" panose="05000000000000000000" pitchFamily="2" charset="2"/>
              </a:rPr>
              <a:t>AWARDED</a:t>
            </a:r>
            <a:endParaRPr lang="en-US" sz="3000" cap="none" dirty="0">
              <a:ln w="12700">
                <a:noFill/>
                <a:prstDash val="solid"/>
              </a:ln>
              <a:solidFill>
                <a:schemeClr val="bg1"/>
              </a:solidFill>
              <a:effectLst/>
              <a:latin typeface="Arial" panose="020B0604020202020204" pitchFamily="34" charset="0"/>
              <a:cs typeface="Arial" panose="020B0604020202020204" pitchFamily="34" charset="0"/>
            </a:endParaRPr>
          </a:p>
        </p:txBody>
      </p:sp>
      <p:graphicFrame>
        <p:nvGraphicFramePr>
          <p:cNvPr id="28" name="Table 28">
            <a:extLst>
              <a:ext uri="{FF2B5EF4-FFF2-40B4-BE49-F238E27FC236}">
                <a16:creationId xmlns:a16="http://schemas.microsoft.com/office/drawing/2014/main" id="{03ABCA35-A6CB-4EEE-8712-834B748967CB}"/>
              </a:ext>
            </a:extLst>
          </p:cNvPr>
          <p:cNvGraphicFramePr>
            <a:graphicFrameLocks noGrp="1"/>
          </p:cNvGraphicFramePr>
          <p:nvPr>
            <p:ph idx="1"/>
            <p:extLst>
              <p:ext uri="{D42A27DB-BD31-4B8C-83A1-F6EECF244321}">
                <p14:modId xmlns:p14="http://schemas.microsoft.com/office/powerpoint/2010/main" val="3776857043"/>
              </p:ext>
            </p:extLst>
          </p:nvPr>
        </p:nvGraphicFramePr>
        <p:xfrm>
          <a:off x="137477" y="686536"/>
          <a:ext cx="8467554" cy="5155562"/>
        </p:xfrm>
        <a:graphic>
          <a:graphicData uri="http://schemas.openxmlformats.org/drawingml/2006/table">
            <a:tbl>
              <a:tblPr firstRow="1" bandRow="1">
                <a:tableStyleId>{5C22544A-7EE6-4342-B048-85BDC9FD1C3A}</a:tableStyleId>
              </a:tblPr>
              <a:tblGrid>
                <a:gridCol w="1324309">
                  <a:extLst>
                    <a:ext uri="{9D8B030D-6E8A-4147-A177-3AD203B41FA5}">
                      <a16:colId xmlns:a16="http://schemas.microsoft.com/office/drawing/2014/main" val="4212414540"/>
                    </a:ext>
                  </a:extLst>
                </a:gridCol>
                <a:gridCol w="7143245">
                  <a:extLst>
                    <a:ext uri="{9D8B030D-6E8A-4147-A177-3AD203B41FA5}">
                      <a16:colId xmlns:a16="http://schemas.microsoft.com/office/drawing/2014/main" val="4013272124"/>
                    </a:ext>
                  </a:extLst>
                </a:gridCol>
              </a:tblGrid>
              <a:tr h="370840">
                <a:tc>
                  <a:txBody>
                    <a:bodyPr/>
                    <a:lstStyle/>
                    <a:p>
                      <a:pPr algn="ctr" fontAlgn="b"/>
                      <a:r>
                        <a:rPr lang="en-US" sz="1500" b="1" i="0" u="none" strike="noStrike" dirty="0">
                          <a:solidFill>
                            <a:schemeClr val="tx1"/>
                          </a:solidFill>
                          <a:effectLst/>
                          <a:latin typeface="Calibri" panose="020F0502020204030204" pitchFamily="34" charset="0"/>
                        </a:rPr>
                        <a:t>Year</a:t>
                      </a:r>
                    </a:p>
                  </a:txBody>
                  <a:tcPr marL="9525" marR="9525" marT="9525" marB="0" anchor="b">
                    <a:solidFill>
                      <a:schemeClr val="accent1">
                        <a:alpha val="80000"/>
                      </a:schemeClr>
                    </a:solidFill>
                  </a:tcPr>
                </a:tc>
                <a:tc>
                  <a:txBody>
                    <a:bodyPr/>
                    <a:lstStyle/>
                    <a:p>
                      <a:pPr algn="ctr" fontAlgn="b"/>
                      <a:r>
                        <a:rPr lang="en-US" sz="1500" b="1" i="0" u="none" strike="noStrike" dirty="0">
                          <a:solidFill>
                            <a:schemeClr val="tx1"/>
                          </a:solidFill>
                          <a:effectLst/>
                          <a:latin typeface="Calibri" panose="020F0502020204030204" pitchFamily="34" charset="0"/>
                        </a:rPr>
                        <a:t>Scope Description</a:t>
                      </a:r>
                    </a:p>
                  </a:txBody>
                  <a:tcPr marL="9525" marR="9525" marT="9525" marB="0" anchor="b">
                    <a:solidFill>
                      <a:schemeClr val="accent1">
                        <a:alpha val="80000"/>
                      </a:schemeClr>
                    </a:solidFill>
                  </a:tcPr>
                </a:tc>
                <a:extLst>
                  <a:ext uri="{0D108BD9-81ED-4DB2-BD59-A6C34878D82A}">
                    <a16:rowId xmlns:a16="http://schemas.microsoft.com/office/drawing/2014/main" val="3532886462"/>
                  </a:ext>
                </a:extLst>
              </a:tr>
              <a:tr h="213287">
                <a:tc>
                  <a:txBody>
                    <a:bodyPr/>
                    <a:lstStyle/>
                    <a:p>
                      <a:pPr algn="ctr" fontAlgn="b"/>
                      <a:r>
                        <a:rPr lang="en-US" sz="1500" b="0" i="0" u="none" strike="noStrike" dirty="0">
                          <a:solidFill>
                            <a:srgbClr val="000000"/>
                          </a:solidFill>
                          <a:effectLst/>
                          <a:latin typeface="Calibri" panose="020F0502020204030204" pitchFamily="34" charset="0"/>
                        </a:rPr>
                        <a:t>2014-2015</a:t>
                      </a:r>
                    </a:p>
                  </a:txBody>
                  <a:tcPr marL="0" marR="0" marT="0" marB="0" anchor="b">
                    <a:solidFill>
                      <a:schemeClr val="accent1">
                        <a:tint val="40000"/>
                        <a:alpha val="80000"/>
                      </a:schemeClr>
                    </a:solidFill>
                  </a:tcPr>
                </a:tc>
                <a:tc>
                  <a:txBody>
                    <a:bodyPr/>
                    <a:lstStyle/>
                    <a:p>
                      <a:pPr algn="l" fontAlgn="b"/>
                      <a:r>
                        <a:rPr lang="en-US" sz="1500" b="0" i="0" u="none" strike="noStrike" dirty="0">
                          <a:solidFill>
                            <a:srgbClr val="000000"/>
                          </a:solidFill>
                          <a:effectLst/>
                          <a:latin typeface="Calibri" panose="020F0502020204030204" pitchFamily="34" charset="0"/>
                        </a:rPr>
                        <a:t>Accelerate wetland restoration in support of WIPs / GIT integration</a:t>
                      </a:r>
                    </a:p>
                  </a:txBody>
                  <a:tcPr marL="0" marR="0" marT="0" marB="0" anchor="b">
                    <a:solidFill>
                      <a:schemeClr val="accent1">
                        <a:tint val="40000"/>
                        <a:alpha val="80000"/>
                      </a:schemeClr>
                    </a:solidFill>
                  </a:tcPr>
                </a:tc>
                <a:extLst>
                  <a:ext uri="{0D108BD9-81ED-4DB2-BD59-A6C34878D82A}">
                    <a16:rowId xmlns:a16="http://schemas.microsoft.com/office/drawing/2014/main" val="4234542931"/>
                  </a:ext>
                </a:extLst>
              </a:tr>
              <a:tr h="213287">
                <a:tc>
                  <a:txBody>
                    <a:bodyPr/>
                    <a:lstStyle/>
                    <a:p>
                      <a:pPr algn="ctr" fontAlgn="t"/>
                      <a:r>
                        <a:rPr lang="en-US" sz="1500" b="0" i="0" u="none" strike="noStrike" dirty="0">
                          <a:solidFill>
                            <a:srgbClr val="000000"/>
                          </a:solidFill>
                          <a:effectLst/>
                          <a:latin typeface="Calibri" panose="020F0502020204030204" pitchFamily="34" charset="0"/>
                        </a:rPr>
                        <a:t>2016</a:t>
                      </a:r>
                    </a:p>
                  </a:txBody>
                  <a:tcPr marL="0" marR="0" marT="0" marB="0">
                    <a:solidFill>
                      <a:schemeClr val="accent1">
                        <a:tint val="2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Culvert Assessments for Fish Passage in Priority Watersheds</a:t>
                      </a:r>
                    </a:p>
                  </a:txBody>
                  <a:tcPr marL="0" marR="0" marT="0" marB="0">
                    <a:solidFill>
                      <a:schemeClr val="accent1">
                        <a:tint val="20000"/>
                        <a:alpha val="80000"/>
                      </a:schemeClr>
                    </a:solidFill>
                  </a:tcPr>
                </a:tc>
                <a:extLst>
                  <a:ext uri="{0D108BD9-81ED-4DB2-BD59-A6C34878D82A}">
                    <a16:rowId xmlns:a16="http://schemas.microsoft.com/office/drawing/2014/main" val="3100608749"/>
                  </a:ext>
                </a:extLst>
              </a:tr>
              <a:tr h="370840">
                <a:tc>
                  <a:txBody>
                    <a:bodyPr/>
                    <a:lstStyle/>
                    <a:p>
                      <a:pPr algn="ctr" fontAlgn="t"/>
                      <a:r>
                        <a:rPr lang="en-US" sz="1500" b="0" i="0" u="none" strike="noStrike" dirty="0">
                          <a:solidFill>
                            <a:srgbClr val="000000"/>
                          </a:solidFill>
                          <a:effectLst/>
                          <a:latin typeface="Calibri" panose="020F0502020204030204" pitchFamily="34" charset="0"/>
                        </a:rPr>
                        <a:t>2016</a:t>
                      </a:r>
                    </a:p>
                  </a:txBody>
                  <a:tcPr marL="0" marR="0" marT="0"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Development of a decision support tool to inform black duck wintering habitat delivery goals taking current and future landscape conditions in the Chesapeake Bay watershed</a:t>
                      </a:r>
                    </a:p>
                  </a:txBody>
                  <a:tcPr marL="0" marR="0" marT="0" marB="0">
                    <a:solidFill>
                      <a:schemeClr val="accent1">
                        <a:tint val="40000"/>
                        <a:alpha val="80000"/>
                      </a:schemeClr>
                    </a:solidFill>
                  </a:tcPr>
                </a:tc>
                <a:extLst>
                  <a:ext uri="{0D108BD9-81ED-4DB2-BD59-A6C34878D82A}">
                    <a16:rowId xmlns:a16="http://schemas.microsoft.com/office/drawing/2014/main" val="4247588556"/>
                  </a:ext>
                </a:extLst>
              </a:tr>
              <a:tr h="289487">
                <a:tc>
                  <a:txBody>
                    <a:bodyPr/>
                    <a:lstStyle/>
                    <a:p>
                      <a:pPr algn="ctr" fontAlgn="t"/>
                      <a:r>
                        <a:rPr lang="en-US" sz="1500" b="0" i="0" u="none" strike="noStrike" dirty="0">
                          <a:solidFill>
                            <a:srgbClr val="000000"/>
                          </a:solidFill>
                          <a:effectLst/>
                          <a:latin typeface="Calibri" panose="020F0502020204030204" pitchFamily="34" charset="0"/>
                        </a:rPr>
                        <a:t>2017</a:t>
                      </a:r>
                    </a:p>
                  </a:txBody>
                  <a:tcPr marL="0" marR="0" marT="0" marB="0">
                    <a:solidFill>
                      <a:schemeClr val="accent1">
                        <a:tint val="2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Watershed group and Citizen Monitoring of Fish Habitat/SAV</a:t>
                      </a:r>
                    </a:p>
                  </a:txBody>
                  <a:tcPr marL="0" marR="0" marT="0" marB="0">
                    <a:solidFill>
                      <a:schemeClr val="accent1">
                        <a:tint val="20000"/>
                        <a:alpha val="80000"/>
                      </a:schemeClr>
                    </a:solidFill>
                  </a:tcPr>
                </a:tc>
                <a:extLst>
                  <a:ext uri="{0D108BD9-81ED-4DB2-BD59-A6C34878D82A}">
                    <a16:rowId xmlns:a16="http://schemas.microsoft.com/office/drawing/2014/main" val="2543876474"/>
                  </a:ext>
                </a:extLst>
              </a:tr>
              <a:tr h="228600">
                <a:tc>
                  <a:txBody>
                    <a:bodyPr/>
                    <a:lstStyle/>
                    <a:p>
                      <a:pPr algn="ctr" fontAlgn="t"/>
                      <a:r>
                        <a:rPr lang="en-US" sz="1500" b="0" i="0" u="none" strike="noStrike" dirty="0">
                          <a:solidFill>
                            <a:srgbClr val="000000"/>
                          </a:solidFill>
                          <a:effectLst/>
                          <a:latin typeface="Calibri" panose="020F0502020204030204" pitchFamily="34" charset="0"/>
                        </a:rPr>
                        <a:t>2017</a:t>
                      </a:r>
                    </a:p>
                  </a:txBody>
                  <a:tcPr marL="0" marR="0" marT="0"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Updates to the Chesapeake Fish Passage Tool</a:t>
                      </a:r>
                    </a:p>
                  </a:txBody>
                  <a:tcPr marL="0" marR="0" marT="0" marB="0">
                    <a:solidFill>
                      <a:schemeClr val="accent1">
                        <a:tint val="40000"/>
                        <a:alpha val="80000"/>
                      </a:schemeClr>
                    </a:solidFill>
                  </a:tcPr>
                </a:tc>
                <a:extLst>
                  <a:ext uri="{0D108BD9-81ED-4DB2-BD59-A6C34878D82A}">
                    <a16:rowId xmlns:a16="http://schemas.microsoft.com/office/drawing/2014/main" val="3850194375"/>
                  </a:ext>
                </a:extLst>
              </a:tr>
              <a:tr h="370840">
                <a:tc>
                  <a:txBody>
                    <a:bodyPr/>
                    <a:lstStyle/>
                    <a:p>
                      <a:pPr algn="ctr" fontAlgn="t"/>
                      <a:r>
                        <a:rPr lang="en-US" sz="1500" b="0" i="0" u="none" strike="noStrike" dirty="0">
                          <a:solidFill>
                            <a:srgbClr val="000000"/>
                          </a:solidFill>
                          <a:effectLst/>
                          <a:latin typeface="Calibri" panose="020F0502020204030204" pitchFamily="34" charset="0"/>
                        </a:rPr>
                        <a:t>2017</a:t>
                      </a:r>
                    </a:p>
                  </a:txBody>
                  <a:tcPr marL="0" marR="0" marT="0"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Increasing landowner participation in wetland restoration programs – information access and program cross-training</a:t>
                      </a:r>
                    </a:p>
                  </a:txBody>
                  <a:tcPr marL="0" marR="0" marT="0" marB="0">
                    <a:solidFill>
                      <a:schemeClr val="accent1">
                        <a:tint val="40000"/>
                        <a:alpha val="80000"/>
                      </a:schemeClr>
                    </a:solidFill>
                  </a:tcPr>
                </a:tc>
                <a:extLst>
                  <a:ext uri="{0D108BD9-81ED-4DB2-BD59-A6C34878D82A}">
                    <a16:rowId xmlns:a16="http://schemas.microsoft.com/office/drawing/2014/main" val="2926636340"/>
                  </a:ext>
                </a:extLst>
              </a:tr>
              <a:tr h="228600">
                <a:tc>
                  <a:txBody>
                    <a:bodyPr/>
                    <a:lstStyle/>
                    <a:p>
                      <a:pPr algn="ctr" fontAlgn="t"/>
                      <a:r>
                        <a:rPr lang="en-US" sz="1500" b="0" i="0" u="none" strike="noStrike" dirty="0">
                          <a:solidFill>
                            <a:srgbClr val="000000"/>
                          </a:solidFill>
                          <a:effectLst/>
                          <a:latin typeface="Calibri" panose="020F0502020204030204" pitchFamily="34" charset="0"/>
                        </a:rPr>
                        <a:t>2017</a:t>
                      </a:r>
                    </a:p>
                  </a:txBody>
                  <a:tcPr marL="0" marR="0" marT="0"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Assessing Multifunctional Riparian Forest Buffer Benefits </a:t>
                      </a:r>
                    </a:p>
                  </a:txBody>
                  <a:tcPr marL="0" marR="0" marT="0" marB="0">
                    <a:solidFill>
                      <a:schemeClr val="accent1">
                        <a:tint val="40000"/>
                        <a:alpha val="80000"/>
                      </a:schemeClr>
                    </a:solidFill>
                  </a:tcPr>
                </a:tc>
                <a:extLst>
                  <a:ext uri="{0D108BD9-81ED-4DB2-BD59-A6C34878D82A}">
                    <a16:rowId xmlns:a16="http://schemas.microsoft.com/office/drawing/2014/main" val="2340253372"/>
                  </a:ext>
                </a:extLst>
              </a:tr>
              <a:tr h="304800">
                <a:tc>
                  <a:txBody>
                    <a:bodyPr/>
                    <a:lstStyle/>
                    <a:p>
                      <a:pPr algn="ctr" fontAlgn="t"/>
                      <a:r>
                        <a:rPr lang="en-US" sz="1500" b="0" i="0" u="none" strike="noStrike" dirty="0">
                          <a:solidFill>
                            <a:srgbClr val="000000"/>
                          </a:solidFill>
                          <a:effectLst/>
                          <a:latin typeface="Calibri" panose="020F0502020204030204" pitchFamily="34" charset="0"/>
                        </a:rPr>
                        <a:t>2018</a:t>
                      </a:r>
                    </a:p>
                  </a:txBody>
                  <a:tcPr marL="0" marR="0" marT="0"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Targeted Outreach for Wetland Protection and Restoration</a:t>
                      </a:r>
                    </a:p>
                  </a:txBody>
                  <a:tcPr marL="0" marR="0" marT="0" marB="0">
                    <a:solidFill>
                      <a:schemeClr val="accent1">
                        <a:tint val="40000"/>
                        <a:alpha val="80000"/>
                      </a:schemeClr>
                    </a:solidFill>
                  </a:tcPr>
                </a:tc>
                <a:extLst>
                  <a:ext uri="{0D108BD9-81ED-4DB2-BD59-A6C34878D82A}">
                    <a16:rowId xmlns:a16="http://schemas.microsoft.com/office/drawing/2014/main" val="594925067"/>
                  </a:ext>
                </a:extLst>
              </a:tr>
              <a:tr h="370840">
                <a:tc>
                  <a:txBody>
                    <a:bodyPr/>
                    <a:lstStyle/>
                    <a:p>
                      <a:pPr algn="ctr" fontAlgn="t"/>
                      <a:r>
                        <a:rPr lang="en-US" sz="1500" b="0" i="0" u="none" strike="noStrike" dirty="0">
                          <a:solidFill>
                            <a:srgbClr val="000000"/>
                          </a:solidFill>
                          <a:effectLst/>
                          <a:latin typeface="Calibri" panose="020F0502020204030204" pitchFamily="34" charset="0"/>
                        </a:rPr>
                        <a:t>2018</a:t>
                      </a:r>
                    </a:p>
                  </a:txBody>
                  <a:tcPr marL="0" marR="0" marT="0"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Review of Statutes and Regulations that Protect Submerged Aquatic Vegetation in the Chesapeake Bay </a:t>
                      </a:r>
                    </a:p>
                  </a:txBody>
                  <a:tcPr marL="0" marR="0" marT="0" marB="0">
                    <a:solidFill>
                      <a:schemeClr val="accent1">
                        <a:tint val="40000"/>
                        <a:alpha val="80000"/>
                      </a:schemeClr>
                    </a:solidFill>
                  </a:tcPr>
                </a:tc>
                <a:extLst>
                  <a:ext uri="{0D108BD9-81ED-4DB2-BD59-A6C34878D82A}">
                    <a16:rowId xmlns:a16="http://schemas.microsoft.com/office/drawing/2014/main" val="1965844623"/>
                  </a:ext>
                </a:extLst>
              </a:tr>
              <a:tr h="370840">
                <a:tc>
                  <a:txBody>
                    <a:bodyPr/>
                    <a:lstStyle/>
                    <a:p>
                      <a:pPr algn="ctr" fontAlgn="t"/>
                      <a:r>
                        <a:rPr lang="en-US" sz="1500" b="0" i="0" u="none" strike="noStrike" dirty="0">
                          <a:solidFill>
                            <a:srgbClr val="000000"/>
                          </a:solidFill>
                          <a:effectLst/>
                          <a:latin typeface="Calibri" panose="020F0502020204030204" pitchFamily="34" charset="0"/>
                        </a:rPr>
                        <a:t>2018</a:t>
                      </a:r>
                    </a:p>
                  </a:txBody>
                  <a:tcPr marL="0" marR="0" marT="0"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Development of Citizen Scientist Submerged Aquatic Vegetation Monitoring Protocol/Manual and Training/Certification Program </a:t>
                      </a:r>
                    </a:p>
                  </a:txBody>
                  <a:tcPr marL="0" marR="0" marT="0" marB="0">
                    <a:solidFill>
                      <a:schemeClr val="accent1">
                        <a:tint val="40000"/>
                        <a:alpha val="80000"/>
                      </a:schemeClr>
                    </a:solidFill>
                  </a:tcPr>
                </a:tc>
                <a:extLst>
                  <a:ext uri="{0D108BD9-81ED-4DB2-BD59-A6C34878D82A}">
                    <a16:rowId xmlns:a16="http://schemas.microsoft.com/office/drawing/2014/main" val="3409030874"/>
                  </a:ext>
                </a:extLst>
              </a:tr>
              <a:tr h="304235">
                <a:tc>
                  <a:txBody>
                    <a:bodyPr/>
                    <a:lstStyle/>
                    <a:p>
                      <a:pPr algn="ctr" fontAlgn="t"/>
                      <a:r>
                        <a:rPr lang="en-US" sz="1500" b="0" i="0" u="none" strike="noStrike" dirty="0">
                          <a:solidFill>
                            <a:srgbClr val="000000"/>
                          </a:solidFill>
                          <a:effectLst/>
                          <a:latin typeface="Calibri" panose="020F0502020204030204" pitchFamily="34" charset="0"/>
                        </a:rPr>
                        <a:t>2019</a:t>
                      </a:r>
                    </a:p>
                  </a:txBody>
                  <a:tcPr marL="0" marR="0" marT="0"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 Culvert Assessments for Fish Passage and Sediment in the Opequon Watershed of WV</a:t>
                      </a:r>
                    </a:p>
                  </a:txBody>
                  <a:tcPr marL="0" marR="0" marT="0" marB="0">
                    <a:solidFill>
                      <a:schemeClr val="accent1">
                        <a:tint val="40000"/>
                        <a:alpha val="80000"/>
                      </a:schemeClr>
                    </a:solidFill>
                  </a:tcPr>
                </a:tc>
                <a:extLst>
                  <a:ext uri="{0D108BD9-81ED-4DB2-BD59-A6C34878D82A}">
                    <a16:rowId xmlns:a16="http://schemas.microsoft.com/office/drawing/2014/main" val="1717932298"/>
                  </a:ext>
                </a:extLst>
              </a:tr>
              <a:tr h="228600">
                <a:tc>
                  <a:txBody>
                    <a:bodyPr/>
                    <a:lstStyle/>
                    <a:p>
                      <a:pPr algn="ctr" fontAlgn="t"/>
                      <a:r>
                        <a:rPr lang="en-US" sz="1500" b="0" i="0" u="none" strike="noStrike" dirty="0">
                          <a:solidFill>
                            <a:srgbClr val="000000"/>
                          </a:solidFill>
                          <a:effectLst/>
                          <a:latin typeface="Calibri" panose="020F0502020204030204" pitchFamily="34" charset="0"/>
                        </a:rPr>
                        <a:t>2019</a:t>
                      </a:r>
                    </a:p>
                  </a:txBody>
                  <a:tcPr marL="0" marR="0" marT="0" marB="0">
                    <a:solidFill>
                      <a:schemeClr val="accent1">
                        <a:tint val="40000"/>
                        <a:alpha val="80000"/>
                      </a:schemeClr>
                    </a:solidFill>
                  </a:tcPr>
                </a:tc>
                <a:tc>
                  <a:txBody>
                    <a:bodyPr/>
                    <a:lstStyle/>
                    <a:p>
                      <a:pPr algn="l" fontAlgn="b"/>
                      <a:r>
                        <a:rPr lang="en-US" sz="1500" b="0" i="0" u="none" strike="noStrike" dirty="0">
                          <a:solidFill>
                            <a:srgbClr val="000000"/>
                          </a:solidFill>
                          <a:effectLst/>
                          <a:latin typeface="Calibri" panose="020F0502020204030204" pitchFamily="34" charset="0"/>
                        </a:rPr>
                        <a:t>Targeted Local Outreach for Green Infrastructure in Vulnerable Areas</a:t>
                      </a:r>
                    </a:p>
                  </a:txBody>
                  <a:tcPr marL="0" marR="0" marT="0" marB="0" anchor="b">
                    <a:solidFill>
                      <a:schemeClr val="accent1">
                        <a:tint val="40000"/>
                        <a:alpha val="80000"/>
                      </a:schemeClr>
                    </a:solidFill>
                  </a:tcPr>
                </a:tc>
                <a:extLst>
                  <a:ext uri="{0D108BD9-81ED-4DB2-BD59-A6C34878D82A}">
                    <a16:rowId xmlns:a16="http://schemas.microsoft.com/office/drawing/2014/main" val="2784117112"/>
                  </a:ext>
                </a:extLst>
              </a:tr>
              <a:tr h="370840">
                <a:tc>
                  <a:txBody>
                    <a:bodyPr/>
                    <a:lstStyle/>
                    <a:p>
                      <a:pPr algn="ctr" fontAlgn="t"/>
                      <a:r>
                        <a:rPr lang="en-US" sz="1500" b="0" i="0" u="none" strike="noStrike" dirty="0">
                          <a:solidFill>
                            <a:srgbClr val="000000"/>
                          </a:solidFill>
                          <a:effectLst/>
                          <a:latin typeface="Calibri" panose="020F0502020204030204" pitchFamily="34" charset="0"/>
                        </a:rPr>
                        <a:t>2019</a:t>
                      </a:r>
                    </a:p>
                  </a:txBody>
                  <a:tcPr marL="0" marR="0" marT="0" marB="0">
                    <a:solidFill>
                      <a:schemeClr val="accent1">
                        <a:tint val="40000"/>
                        <a:alpha val="80000"/>
                      </a:schemeClr>
                    </a:solidFill>
                  </a:tcPr>
                </a:tc>
                <a:tc>
                  <a:txBody>
                    <a:bodyPr/>
                    <a:lstStyle/>
                    <a:p>
                      <a:pPr algn="l" fontAlgn="b"/>
                      <a:r>
                        <a:rPr lang="en-US" sz="1500" b="0" i="0" u="none" strike="noStrike" dirty="0">
                          <a:solidFill>
                            <a:srgbClr val="000000"/>
                          </a:solidFill>
                          <a:effectLst/>
                          <a:latin typeface="Calibri" panose="020F0502020204030204" pitchFamily="34" charset="0"/>
                        </a:rPr>
                        <a:t>Development of the "Maryland Stream Crossing Design Guidance: A Fish-Friendly Stream Crossing Design Handbook"</a:t>
                      </a:r>
                    </a:p>
                  </a:txBody>
                  <a:tcPr marL="0" marR="0" marT="0" marB="0" anchor="b">
                    <a:solidFill>
                      <a:schemeClr val="accent1">
                        <a:tint val="40000"/>
                        <a:alpha val="80000"/>
                      </a:schemeClr>
                    </a:solidFill>
                  </a:tcPr>
                </a:tc>
                <a:extLst>
                  <a:ext uri="{0D108BD9-81ED-4DB2-BD59-A6C34878D82A}">
                    <a16:rowId xmlns:a16="http://schemas.microsoft.com/office/drawing/2014/main" val="3794373433"/>
                  </a:ext>
                </a:extLst>
              </a:tr>
              <a:tr h="370840">
                <a:tc>
                  <a:txBody>
                    <a:bodyPr/>
                    <a:lstStyle/>
                    <a:p>
                      <a:pPr algn="ctr" fontAlgn="t"/>
                      <a:r>
                        <a:rPr lang="en-US" sz="1500" b="0" i="0" u="none" strike="noStrike" dirty="0">
                          <a:solidFill>
                            <a:srgbClr val="000000"/>
                          </a:solidFill>
                          <a:effectLst/>
                          <a:latin typeface="Calibri" panose="020F0502020204030204" pitchFamily="34" charset="0"/>
                        </a:rPr>
                        <a:t>2019</a:t>
                      </a:r>
                    </a:p>
                  </a:txBody>
                  <a:tcPr marL="0" marR="0" marT="0" marB="0">
                    <a:solidFill>
                      <a:schemeClr val="accent1">
                        <a:tint val="40000"/>
                        <a:alpha val="80000"/>
                      </a:schemeClr>
                    </a:solidFill>
                  </a:tcPr>
                </a:tc>
                <a:tc>
                  <a:txBody>
                    <a:bodyPr/>
                    <a:lstStyle/>
                    <a:p>
                      <a:pPr algn="l" fontAlgn="b"/>
                      <a:r>
                        <a:rPr lang="en-US" sz="1500" b="0" i="0" u="none" strike="noStrike" dirty="0">
                          <a:solidFill>
                            <a:srgbClr val="000000"/>
                          </a:solidFill>
                          <a:effectLst/>
                          <a:latin typeface="Calibri" panose="020F0502020204030204" pitchFamily="34" charset="0"/>
                        </a:rPr>
                        <a:t>Development of Technical Guidance Manual and Outreach Materials for Small-scale SAV Restoration in Chesapeake Bay and its Tidal Tributaries</a:t>
                      </a:r>
                    </a:p>
                  </a:txBody>
                  <a:tcPr marL="0" marR="0" marT="0" marB="0" anchor="b">
                    <a:solidFill>
                      <a:schemeClr val="accent1">
                        <a:tint val="40000"/>
                        <a:alpha val="80000"/>
                      </a:schemeClr>
                    </a:solidFill>
                  </a:tcPr>
                </a:tc>
                <a:extLst>
                  <a:ext uri="{0D108BD9-81ED-4DB2-BD59-A6C34878D82A}">
                    <a16:rowId xmlns:a16="http://schemas.microsoft.com/office/drawing/2014/main" val="1972894713"/>
                  </a:ext>
                </a:extLst>
              </a:tr>
            </a:tbl>
          </a:graphicData>
        </a:graphic>
      </p:graphicFrame>
      <p:sp>
        <p:nvSpPr>
          <p:cNvPr id="5" name="Slide Number Placeholder 4"/>
          <p:cNvSpPr>
            <a:spLocks noGrp="1"/>
          </p:cNvSpPr>
          <p:nvPr>
            <p:ph type="sldNum" sz="quarter" idx="12"/>
          </p:nvPr>
        </p:nvSpPr>
        <p:spPr/>
        <p:txBody>
          <a:bodyPr/>
          <a:lstStyle/>
          <a:p>
            <a:pPr>
              <a:defRPr/>
            </a:pPr>
            <a:fld id="{BEE74BD7-AA31-4EFB-9E62-8EE743A0981C}" type="slidenum">
              <a:rPr lang="en-US" smtClean="0"/>
              <a:pPr>
                <a:defRPr/>
              </a:pPr>
              <a:t>11</a:t>
            </a:fld>
            <a:endParaRPr lang="en-US" dirty="0"/>
          </a:p>
        </p:txBody>
      </p:sp>
      <p:grpSp>
        <p:nvGrpSpPr>
          <p:cNvPr id="18" name="Group 17">
            <a:extLst>
              <a:ext uri="{FF2B5EF4-FFF2-40B4-BE49-F238E27FC236}">
                <a16:creationId xmlns:a16="http://schemas.microsoft.com/office/drawing/2014/main" id="{1C61AD64-70D8-4C61-87EF-E304766A5575}"/>
              </a:ext>
            </a:extLst>
          </p:cNvPr>
          <p:cNvGrpSpPr/>
          <p:nvPr/>
        </p:nvGrpSpPr>
        <p:grpSpPr>
          <a:xfrm>
            <a:off x="538969" y="5761962"/>
            <a:ext cx="3499631" cy="943638"/>
            <a:chOff x="538969" y="5761962"/>
            <a:chExt cx="3499631" cy="943638"/>
          </a:xfrm>
        </p:grpSpPr>
        <p:pic>
          <p:nvPicPr>
            <p:cNvPr id="19" name="Picture 18" descr="Chesapeake Bay Program">
              <a:extLst>
                <a:ext uri="{FF2B5EF4-FFF2-40B4-BE49-F238E27FC236}">
                  <a16:creationId xmlns:a16="http://schemas.microsoft.com/office/drawing/2014/main" id="{A3FC3FDB-494E-4486-8F98-40EFD26DE967}"/>
                </a:ext>
              </a:extLst>
            </p:cNvPr>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b="11644"/>
            <a:stretch/>
          </p:blipFill>
          <p:spPr bwMode="auto">
            <a:xfrm>
              <a:off x="538969" y="5761962"/>
              <a:ext cx="1045683" cy="923925"/>
            </a:xfrm>
            <a:prstGeom prst="rect">
              <a:avLst/>
            </a:prstGeom>
            <a:noFill/>
            <a:ln>
              <a:noFill/>
            </a:ln>
            <a:extLst>
              <a:ext uri="{53640926-AAD7-44D8-BBD7-CCE9431645EC}">
                <a14:shadowObscured xmlns:a14="http://schemas.microsoft.com/office/drawing/2010/main"/>
              </a:ext>
            </a:extLst>
          </p:spPr>
        </p:pic>
        <p:pic>
          <p:nvPicPr>
            <p:cNvPr id="20" name="Picture 19" descr="http://assets.inhabitat.com/wp-content/blogs.dir/1/files/2010/04/Epa-Logo.jpg">
              <a:extLst>
                <a:ext uri="{FF2B5EF4-FFF2-40B4-BE49-F238E27FC236}">
                  <a16:creationId xmlns:a16="http://schemas.microsoft.com/office/drawing/2014/main" id="{C8DE2A44-D793-4C7F-B53E-471234D67A93}"/>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1671" r="14873"/>
            <a:stretch/>
          </p:blipFill>
          <p:spPr bwMode="auto">
            <a:xfrm>
              <a:off x="1752600" y="5882640"/>
              <a:ext cx="874395" cy="822960"/>
            </a:xfrm>
            <a:prstGeom prst="rect">
              <a:avLst/>
            </a:prstGeom>
            <a:noFill/>
            <a:ln>
              <a:noFill/>
            </a:ln>
            <a:extLst>
              <a:ext uri="{53640926-AAD7-44D8-BBD7-CCE9431645EC}">
                <a14:shadowObscured xmlns:a14="http://schemas.microsoft.com/office/drawing/2010/main"/>
              </a:ext>
            </a:extLst>
          </p:spPr>
        </p:pic>
        <p:pic>
          <p:nvPicPr>
            <p:cNvPr id="21" name="Picture 20">
              <a:extLst>
                <a:ext uri="{FF2B5EF4-FFF2-40B4-BE49-F238E27FC236}">
                  <a16:creationId xmlns:a16="http://schemas.microsoft.com/office/drawing/2014/main" id="{FE83E846-D3D7-49FB-BB2C-788CE85C31B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794943" y="5989320"/>
              <a:ext cx="1243657" cy="640080"/>
            </a:xfrm>
            <a:prstGeom prst="rect">
              <a:avLst/>
            </a:prstGeom>
            <a:noFill/>
            <a:ln>
              <a:noFill/>
            </a:ln>
          </p:spPr>
        </p:pic>
      </p:grpSp>
    </p:spTree>
    <p:extLst>
      <p:ext uri="{BB962C8B-B14F-4D97-AF65-F5344CB8AC3E}">
        <p14:creationId xmlns:p14="http://schemas.microsoft.com/office/powerpoint/2010/main" val="3414953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bg2">
                <a:tint val="97000"/>
                <a:hueMod val="92000"/>
                <a:satMod val="169000"/>
                <a:lumMod val="164000"/>
                <a:alpha val="80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14" name="Title 1"/>
          <p:cNvSpPr>
            <a:spLocks noGrp="1"/>
          </p:cNvSpPr>
          <p:nvPr>
            <p:ph type="title"/>
          </p:nvPr>
        </p:nvSpPr>
        <p:spPr>
          <a:xfrm>
            <a:off x="0" y="38100"/>
            <a:ext cx="9144000" cy="952500"/>
          </a:xfrm>
        </p:spPr>
        <p:txBody>
          <a:bodyPr>
            <a:normAutofit/>
          </a:bodyPr>
          <a:lstStyle/>
          <a:p>
            <a:r>
              <a:rPr lang="en-US" sz="3000" b="1" dirty="0">
                <a:ln w="12700">
                  <a:noFill/>
                  <a:prstDash val="solid"/>
                </a:ln>
                <a:solidFill>
                  <a:schemeClr val="bg1"/>
                </a:solidFill>
                <a:effectLst/>
                <a:latin typeface="Arial" panose="020B0604020202020204" pitchFamily="34" charset="0"/>
                <a:cs typeface="Arial" panose="020B0604020202020204" pitchFamily="34" charset="0"/>
                <a:sym typeface="Wingdings" panose="05000000000000000000" pitchFamily="2" charset="2"/>
              </a:rPr>
              <a:t>GIT 3 </a:t>
            </a:r>
            <a:r>
              <a:rPr lang="en-US" sz="3000" b="1" cap="none" dirty="0">
                <a:ln w="12700">
                  <a:noFill/>
                  <a:prstDash val="solid"/>
                </a:ln>
                <a:solidFill>
                  <a:schemeClr val="bg1"/>
                </a:solidFill>
                <a:latin typeface="Arial" panose="020B0604020202020204" pitchFamily="34" charset="0"/>
                <a:cs typeface="Arial" panose="020B0604020202020204" pitchFamily="34" charset="0"/>
                <a:sym typeface="Wingdings" panose="05000000000000000000" pitchFamily="2" charset="2"/>
              </a:rPr>
              <a:t>– Water Quality Outcomes</a:t>
            </a:r>
            <a:endParaRPr lang="en-US" sz="3000" dirty="0">
              <a:ln w="12700">
                <a:noFill/>
                <a:prstDash val="solid"/>
              </a:ln>
              <a:solidFill>
                <a:schemeClr val="bg1"/>
              </a:solidFill>
              <a:effectLst/>
              <a:latin typeface="Arial" panose="020B0604020202020204" pitchFamily="34" charset="0"/>
              <a:cs typeface="Arial" panose="020B0604020202020204" pitchFamily="34" charset="0"/>
            </a:endParaRPr>
          </a:p>
        </p:txBody>
      </p:sp>
      <p:graphicFrame>
        <p:nvGraphicFramePr>
          <p:cNvPr id="28" name="Table 28">
            <a:extLst>
              <a:ext uri="{FF2B5EF4-FFF2-40B4-BE49-F238E27FC236}">
                <a16:creationId xmlns:a16="http://schemas.microsoft.com/office/drawing/2014/main" id="{03ABCA35-A6CB-4EEE-8712-834B748967CB}"/>
              </a:ext>
            </a:extLst>
          </p:cNvPr>
          <p:cNvGraphicFramePr>
            <a:graphicFrameLocks noGrp="1"/>
          </p:cNvGraphicFramePr>
          <p:nvPr>
            <p:ph idx="1"/>
            <p:extLst>
              <p:ext uri="{D42A27DB-BD31-4B8C-83A1-F6EECF244321}">
                <p14:modId xmlns:p14="http://schemas.microsoft.com/office/powerpoint/2010/main" val="896144398"/>
              </p:ext>
            </p:extLst>
          </p:nvPr>
        </p:nvGraphicFramePr>
        <p:xfrm>
          <a:off x="240398" y="771773"/>
          <a:ext cx="8364633" cy="5009515"/>
        </p:xfrm>
        <a:graphic>
          <a:graphicData uri="http://schemas.openxmlformats.org/drawingml/2006/table">
            <a:tbl>
              <a:tblPr firstRow="1" bandRow="1">
                <a:tableStyleId>{5C22544A-7EE6-4342-B048-85BDC9FD1C3A}</a:tableStyleId>
              </a:tblPr>
              <a:tblGrid>
                <a:gridCol w="2053265">
                  <a:extLst>
                    <a:ext uri="{9D8B030D-6E8A-4147-A177-3AD203B41FA5}">
                      <a16:colId xmlns:a16="http://schemas.microsoft.com/office/drawing/2014/main" val="4212414540"/>
                    </a:ext>
                  </a:extLst>
                </a:gridCol>
                <a:gridCol w="6311368">
                  <a:extLst>
                    <a:ext uri="{9D8B030D-6E8A-4147-A177-3AD203B41FA5}">
                      <a16:colId xmlns:a16="http://schemas.microsoft.com/office/drawing/2014/main" val="4013272124"/>
                    </a:ext>
                  </a:extLst>
                </a:gridCol>
              </a:tblGrid>
              <a:tr h="370840">
                <a:tc>
                  <a:txBody>
                    <a:bodyPr/>
                    <a:lstStyle/>
                    <a:p>
                      <a:pPr algn="ctr" fontAlgn="b"/>
                      <a:r>
                        <a:rPr lang="en-US" sz="1500" b="1" i="0" u="none" strike="noStrike" dirty="0">
                          <a:solidFill>
                            <a:schemeClr val="tx1"/>
                          </a:solidFill>
                          <a:effectLst/>
                          <a:latin typeface="Calibri" panose="020F0502020204030204" pitchFamily="34" charset="0"/>
                        </a:rPr>
                        <a:t>Outcome</a:t>
                      </a:r>
                    </a:p>
                  </a:txBody>
                  <a:tcPr marL="9525" marR="9525" marT="9525" marB="0" anchor="b">
                    <a:solidFill>
                      <a:schemeClr val="accent1">
                        <a:alpha val="80000"/>
                      </a:schemeClr>
                    </a:solidFill>
                  </a:tcPr>
                </a:tc>
                <a:tc>
                  <a:txBody>
                    <a:bodyPr/>
                    <a:lstStyle/>
                    <a:p>
                      <a:pPr algn="ctr" fontAlgn="b"/>
                      <a:r>
                        <a:rPr lang="en-US" sz="1500" b="1" i="0" u="none" strike="noStrike" dirty="0">
                          <a:solidFill>
                            <a:schemeClr val="tx1"/>
                          </a:solidFill>
                          <a:effectLst/>
                          <a:latin typeface="Calibri" panose="020F0502020204030204" pitchFamily="34" charset="0"/>
                        </a:rPr>
                        <a:t>Description</a:t>
                      </a:r>
                    </a:p>
                  </a:txBody>
                  <a:tcPr marL="9525" marR="9525" marT="9525" marB="0" anchor="b">
                    <a:solidFill>
                      <a:schemeClr val="accent1">
                        <a:alpha val="80000"/>
                      </a:schemeClr>
                    </a:solidFill>
                  </a:tcPr>
                </a:tc>
                <a:extLst>
                  <a:ext uri="{0D108BD9-81ED-4DB2-BD59-A6C34878D82A}">
                    <a16:rowId xmlns:a16="http://schemas.microsoft.com/office/drawing/2014/main" val="3532886462"/>
                  </a:ext>
                </a:extLst>
              </a:tr>
              <a:tr h="370840">
                <a:tc>
                  <a:txBody>
                    <a:bodyPr/>
                    <a:lstStyle/>
                    <a:p>
                      <a:pPr algn="l" fontAlgn="ctr"/>
                      <a:r>
                        <a:rPr lang="en-US" sz="1500" b="0" i="0" u="none" strike="noStrike" dirty="0">
                          <a:solidFill>
                            <a:srgbClr val="292929"/>
                          </a:solidFill>
                          <a:effectLst/>
                          <a:latin typeface="Calibri" panose="020F0502020204030204" pitchFamily="34" charset="0"/>
                        </a:rPr>
                        <a:t>Forest Buffers Outcome</a:t>
                      </a:r>
                    </a:p>
                  </a:txBody>
                  <a:tcPr marL="9525" marR="9525" marT="9525" marB="0" anchor="ctr">
                    <a:solidFill>
                      <a:schemeClr val="accent1">
                        <a:tint val="40000"/>
                        <a:alpha val="80000"/>
                      </a:schemeClr>
                    </a:solidFill>
                  </a:tcPr>
                </a:tc>
                <a:tc>
                  <a:txBody>
                    <a:bodyPr/>
                    <a:lstStyle/>
                    <a:p>
                      <a:pPr algn="l" fontAlgn="ctr"/>
                      <a:r>
                        <a:rPr lang="en-US" sz="1500" b="0" i="0" u="sng" strike="noStrike" dirty="0">
                          <a:solidFill>
                            <a:srgbClr val="000000"/>
                          </a:solidFill>
                          <a:effectLst/>
                          <a:latin typeface="Calibri" panose="020F0502020204030204" pitchFamily="34" charset="0"/>
                        </a:rPr>
                        <a:t>Increase </a:t>
                      </a:r>
                      <a:r>
                        <a:rPr lang="en-US" sz="1500" b="0" i="0" u="sng" strike="noStrike" dirty="0">
                          <a:solidFill>
                            <a:srgbClr val="292929"/>
                          </a:solidFill>
                          <a:effectLst/>
                          <a:latin typeface="Calibri" panose="020F0502020204030204" pitchFamily="34" charset="0"/>
                        </a:rPr>
                        <a:t>capacity of forest buffers </a:t>
                      </a:r>
                      <a:r>
                        <a:rPr lang="en-US" sz="1500" b="0" i="0" u="none" strike="noStrike" dirty="0">
                          <a:solidFill>
                            <a:srgbClr val="292929"/>
                          </a:solidFill>
                          <a:effectLst/>
                          <a:latin typeface="Calibri" panose="020F0502020204030204" pitchFamily="34" charset="0"/>
                        </a:rPr>
                        <a:t>to provide water quality and habitat benefits throughout the watershed. </a:t>
                      </a:r>
                      <a:r>
                        <a:rPr lang="en-US" sz="1500" b="0" i="0" u="sng" strike="noStrike" dirty="0">
                          <a:solidFill>
                            <a:srgbClr val="292929"/>
                          </a:solidFill>
                          <a:effectLst/>
                          <a:latin typeface="Calibri" panose="020F0502020204030204" pitchFamily="34" charset="0"/>
                        </a:rPr>
                        <a:t>Restore 900 miles per year of forest buffer </a:t>
                      </a:r>
                      <a:r>
                        <a:rPr lang="en-US" sz="1500" b="0" i="0" u="none" strike="noStrike" dirty="0">
                          <a:solidFill>
                            <a:srgbClr val="292929"/>
                          </a:solidFill>
                          <a:effectLst/>
                          <a:latin typeface="Calibri" panose="020F0502020204030204" pitchFamily="34" charset="0"/>
                        </a:rPr>
                        <a:t>and conserve existing buffers</a:t>
                      </a:r>
                    </a:p>
                  </a:txBody>
                  <a:tcPr marL="9525" marR="9525" marT="9525" marB="0" anchor="ctr">
                    <a:solidFill>
                      <a:schemeClr val="accent1">
                        <a:tint val="40000"/>
                        <a:alpha val="80000"/>
                      </a:schemeClr>
                    </a:solidFill>
                  </a:tcPr>
                </a:tc>
                <a:extLst>
                  <a:ext uri="{0D108BD9-81ED-4DB2-BD59-A6C34878D82A}">
                    <a16:rowId xmlns:a16="http://schemas.microsoft.com/office/drawing/2014/main" val="4234542931"/>
                  </a:ext>
                </a:extLst>
              </a:tr>
              <a:tr h="370840">
                <a:tc>
                  <a:txBody>
                    <a:bodyPr/>
                    <a:lstStyle/>
                    <a:p>
                      <a:pPr algn="l" fontAlgn="ctr"/>
                      <a:r>
                        <a:rPr lang="en-US" sz="1500" b="0" i="0" u="none" strike="noStrike" dirty="0">
                          <a:solidFill>
                            <a:srgbClr val="292929"/>
                          </a:solidFill>
                          <a:effectLst/>
                          <a:latin typeface="Calibri" panose="020F0502020204030204" pitchFamily="34" charset="0"/>
                        </a:rPr>
                        <a:t>Tree Canopy Outcome</a:t>
                      </a:r>
                    </a:p>
                  </a:txBody>
                  <a:tcPr marL="9525" marR="9525" marT="9525" marB="0" anchor="ctr">
                    <a:solidFill>
                      <a:schemeClr val="accent1">
                        <a:tint val="20000"/>
                        <a:alpha val="80000"/>
                      </a:schemeClr>
                    </a:solidFill>
                  </a:tcPr>
                </a:tc>
                <a:tc>
                  <a:txBody>
                    <a:bodyPr/>
                    <a:lstStyle/>
                    <a:p>
                      <a:pPr algn="l" fontAlgn="b"/>
                      <a:r>
                        <a:rPr lang="en-US" sz="1500" b="0" i="0" u="sng" strike="noStrike" dirty="0">
                          <a:solidFill>
                            <a:srgbClr val="000000"/>
                          </a:solidFill>
                          <a:effectLst/>
                          <a:latin typeface="Calibri" panose="020F0502020204030204" pitchFamily="34" charset="0"/>
                        </a:rPr>
                        <a:t>Increase urban tree canopy </a:t>
                      </a:r>
                      <a:r>
                        <a:rPr lang="en-US" sz="1500" b="0" i="0" u="none" strike="noStrike" dirty="0">
                          <a:solidFill>
                            <a:srgbClr val="000000"/>
                          </a:solidFill>
                          <a:effectLst/>
                          <a:latin typeface="Calibri" panose="020F0502020204030204" pitchFamily="34" charset="0"/>
                        </a:rPr>
                        <a:t>capacity to provide air quality, water quality and habitat benefits. </a:t>
                      </a:r>
                      <a:r>
                        <a:rPr lang="en-US" sz="1500" b="0" i="0" u="sng" strike="noStrike" dirty="0">
                          <a:solidFill>
                            <a:srgbClr val="000000"/>
                          </a:solidFill>
                          <a:effectLst/>
                          <a:latin typeface="Calibri" panose="020F0502020204030204" pitchFamily="34" charset="0"/>
                        </a:rPr>
                        <a:t>Expand urban tree canopy by 2,400 </a:t>
                      </a:r>
                      <a:r>
                        <a:rPr lang="en-US" sz="1500" b="0" i="0" u="none" strike="noStrike" dirty="0">
                          <a:solidFill>
                            <a:srgbClr val="000000"/>
                          </a:solidFill>
                          <a:effectLst/>
                          <a:latin typeface="Calibri" panose="020F0502020204030204" pitchFamily="34" charset="0"/>
                        </a:rPr>
                        <a:t>acres by 2025</a:t>
                      </a:r>
                    </a:p>
                  </a:txBody>
                  <a:tcPr marL="9525" marR="9525" marT="9525" marB="0" anchor="b">
                    <a:solidFill>
                      <a:schemeClr val="accent1">
                        <a:tint val="20000"/>
                        <a:alpha val="80000"/>
                      </a:schemeClr>
                    </a:solidFill>
                  </a:tcPr>
                </a:tc>
                <a:extLst>
                  <a:ext uri="{0D108BD9-81ED-4DB2-BD59-A6C34878D82A}">
                    <a16:rowId xmlns:a16="http://schemas.microsoft.com/office/drawing/2014/main" val="3100608749"/>
                  </a:ext>
                </a:extLst>
              </a:tr>
              <a:tr h="370840">
                <a:tc>
                  <a:txBody>
                    <a:bodyPr/>
                    <a:lstStyle/>
                    <a:p>
                      <a:pPr algn="l" fontAlgn="ctr"/>
                      <a:r>
                        <a:rPr lang="en-US" sz="1500" b="0" i="0" u="none" strike="noStrike" dirty="0">
                          <a:solidFill>
                            <a:srgbClr val="292929"/>
                          </a:solidFill>
                          <a:effectLst/>
                          <a:latin typeface="Calibri" panose="020F0502020204030204" pitchFamily="34" charset="0"/>
                        </a:rPr>
                        <a:t>2017 Watershed Implementation Plans Outcome</a:t>
                      </a:r>
                    </a:p>
                  </a:txBody>
                  <a:tcPr marL="9525" marR="9525" marT="9525" marB="0" anchor="ctr">
                    <a:solidFill>
                      <a:schemeClr val="accent1">
                        <a:tint val="40000"/>
                        <a:alpha val="80000"/>
                      </a:schemeClr>
                    </a:solidFill>
                  </a:tcPr>
                </a:tc>
                <a:tc>
                  <a:txBody>
                    <a:bodyPr/>
                    <a:lstStyle/>
                    <a:p>
                      <a:pPr algn="l" fontAlgn="ctr"/>
                      <a:r>
                        <a:rPr lang="en-US" sz="1500" b="0" i="0" u="none" strike="noStrike" dirty="0">
                          <a:solidFill>
                            <a:srgbClr val="292929"/>
                          </a:solidFill>
                          <a:effectLst/>
                          <a:latin typeface="Calibri" panose="020F0502020204030204" pitchFamily="34" charset="0"/>
                        </a:rPr>
                        <a:t>By 2017, have practices and controls in place that are expected to </a:t>
                      </a:r>
                      <a:r>
                        <a:rPr lang="en-US" sz="1500" b="0" i="0" u="sng" strike="noStrike" dirty="0">
                          <a:solidFill>
                            <a:srgbClr val="292929"/>
                          </a:solidFill>
                          <a:effectLst/>
                          <a:latin typeface="Calibri" panose="020F0502020204030204" pitchFamily="34" charset="0"/>
                        </a:rPr>
                        <a:t>achieve 60 percent of the nutrient and sediment pollution load reductions</a:t>
                      </a:r>
                    </a:p>
                  </a:txBody>
                  <a:tcPr marL="9525" marR="9525" marT="9525" marB="0" anchor="ctr">
                    <a:solidFill>
                      <a:schemeClr val="accent1">
                        <a:tint val="40000"/>
                        <a:alpha val="80000"/>
                      </a:schemeClr>
                    </a:solidFill>
                  </a:tcPr>
                </a:tc>
                <a:extLst>
                  <a:ext uri="{0D108BD9-81ED-4DB2-BD59-A6C34878D82A}">
                    <a16:rowId xmlns:a16="http://schemas.microsoft.com/office/drawing/2014/main" val="4247588556"/>
                  </a:ext>
                </a:extLst>
              </a:tr>
              <a:tr h="441703">
                <a:tc>
                  <a:txBody>
                    <a:bodyPr/>
                    <a:lstStyle/>
                    <a:p>
                      <a:pPr algn="l" fontAlgn="ctr"/>
                      <a:r>
                        <a:rPr lang="en-US" sz="1500" b="0" i="0" u="none" strike="noStrike" dirty="0">
                          <a:solidFill>
                            <a:srgbClr val="292929"/>
                          </a:solidFill>
                          <a:effectLst/>
                          <a:latin typeface="Calibri" panose="020F0502020204030204" pitchFamily="34" charset="0"/>
                        </a:rPr>
                        <a:t>2025 Watershed Implementation Plans Outcome</a:t>
                      </a:r>
                    </a:p>
                  </a:txBody>
                  <a:tcPr marL="9525" marR="9525" marT="9525" marB="0" anchor="ctr">
                    <a:solidFill>
                      <a:schemeClr val="accent1">
                        <a:tint val="20000"/>
                        <a:alpha val="80000"/>
                      </a:schemeClr>
                    </a:solidFill>
                  </a:tcPr>
                </a:tc>
                <a:tc>
                  <a:txBody>
                    <a:bodyPr/>
                    <a:lstStyle/>
                    <a:p>
                      <a:pPr algn="l" fontAlgn="ctr"/>
                      <a:r>
                        <a:rPr lang="en-US" sz="1500" b="0" i="0" u="none" strike="noStrike" dirty="0">
                          <a:solidFill>
                            <a:srgbClr val="292929"/>
                          </a:solidFill>
                          <a:effectLst/>
                          <a:latin typeface="Calibri" panose="020F0502020204030204" pitchFamily="34" charset="0"/>
                        </a:rPr>
                        <a:t>By 2025, have all practices and controls installed to </a:t>
                      </a:r>
                      <a:r>
                        <a:rPr lang="en-US" sz="1500" b="0" i="0" u="sng" strike="noStrike" dirty="0">
                          <a:solidFill>
                            <a:srgbClr val="292929"/>
                          </a:solidFill>
                          <a:effectLst/>
                          <a:latin typeface="Calibri" panose="020F0502020204030204" pitchFamily="34" charset="0"/>
                        </a:rPr>
                        <a:t>achieve the Bay’s dissolved oxygen, water clarity/submerged aquatic vegetation and chlorophyll a standards</a:t>
                      </a:r>
                    </a:p>
                  </a:txBody>
                  <a:tcPr marL="9525" marR="9525" marT="9525" marB="0" anchor="ctr">
                    <a:solidFill>
                      <a:schemeClr val="accent1">
                        <a:tint val="20000"/>
                        <a:alpha val="80000"/>
                      </a:schemeClr>
                    </a:solidFill>
                  </a:tcPr>
                </a:tc>
                <a:extLst>
                  <a:ext uri="{0D108BD9-81ED-4DB2-BD59-A6C34878D82A}">
                    <a16:rowId xmlns:a16="http://schemas.microsoft.com/office/drawing/2014/main" val="2543876474"/>
                  </a:ext>
                </a:extLst>
              </a:tr>
              <a:tr h="370840">
                <a:tc>
                  <a:txBody>
                    <a:bodyPr/>
                    <a:lstStyle/>
                    <a:p>
                      <a:pPr algn="l" fontAlgn="ctr"/>
                      <a:r>
                        <a:rPr lang="en-US" sz="1500" b="0" i="0" u="none" strike="noStrike" dirty="0">
                          <a:solidFill>
                            <a:srgbClr val="292929"/>
                          </a:solidFill>
                          <a:effectLst/>
                          <a:latin typeface="Calibri" panose="020F0502020204030204" pitchFamily="34" charset="0"/>
                        </a:rPr>
                        <a:t>Water Quality Standards Attainment and Monitoring Outcome</a:t>
                      </a:r>
                    </a:p>
                  </a:txBody>
                  <a:tcPr marL="9525" marR="9525" marT="9525" marB="0" anchor="ctr">
                    <a:solidFill>
                      <a:schemeClr val="accent1">
                        <a:tint val="40000"/>
                        <a:alpha val="80000"/>
                      </a:schemeClr>
                    </a:solidFill>
                  </a:tcPr>
                </a:tc>
                <a:tc>
                  <a:txBody>
                    <a:bodyPr/>
                    <a:lstStyle/>
                    <a:p>
                      <a:pPr algn="l" fontAlgn="ctr"/>
                      <a:r>
                        <a:rPr lang="en-US" sz="1500" b="0" i="0" u="none" strike="noStrike" dirty="0">
                          <a:solidFill>
                            <a:srgbClr val="292929"/>
                          </a:solidFill>
                          <a:effectLst/>
                          <a:latin typeface="Calibri" panose="020F0502020204030204" pitchFamily="34" charset="0"/>
                        </a:rPr>
                        <a:t>Improve the capacity to </a:t>
                      </a:r>
                      <a:r>
                        <a:rPr lang="en-US" sz="1500" b="0" i="0" u="sng" strike="noStrike" dirty="0">
                          <a:solidFill>
                            <a:srgbClr val="292929"/>
                          </a:solidFill>
                          <a:effectLst/>
                          <a:latin typeface="Calibri" panose="020F0502020204030204" pitchFamily="34" charset="0"/>
                        </a:rPr>
                        <a:t>monitor and assess the effects of management actions </a:t>
                      </a:r>
                      <a:r>
                        <a:rPr lang="en-US" sz="1500" b="0" i="0" u="none" strike="noStrike" dirty="0">
                          <a:solidFill>
                            <a:srgbClr val="292929"/>
                          </a:solidFill>
                          <a:effectLst/>
                          <a:latin typeface="Calibri" panose="020F0502020204030204" pitchFamily="34" charset="0"/>
                        </a:rPr>
                        <a:t>being undertaken to implement the Bay TMDL and improve water quality. </a:t>
                      </a:r>
                    </a:p>
                  </a:txBody>
                  <a:tcPr marL="9525" marR="9525" marT="9525" marB="0" anchor="ctr">
                    <a:solidFill>
                      <a:schemeClr val="accent1">
                        <a:tint val="40000"/>
                        <a:alpha val="80000"/>
                      </a:schemeClr>
                    </a:solidFill>
                  </a:tcPr>
                </a:tc>
                <a:extLst>
                  <a:ext uri="{0D108BD9-81ED-4DB2-BD59-A6C34878D82A}">
                    <a16:rowId xmlns:a16="http://schemas.microsoft.com/office/drawing/2014/main" val="3850194375"/>
                  </a:ext>
                </a:extLst>
              </a:tr>
              <a:tr h="370840">
                <a:tc>
                  <a:txBody>
                    <a:bodyPr/>
                    <a:lstStyle/>
                    <a:p>
                      <a:pPr algn="l" fontAlgn="ctr"/>
                      <a:r>
                        <a:rPr lang="en-US" sz="1500" b="0" i="0" u="none" strike="noStrike" dirty="0">
                          <a:solidFill>
                            <a:srgbClr val="292929"/>
                          </a:solidFill>
                          <a:effectLst/>
                          <a:latin typeface="Calibri" panose="020F0502020204030204" pitchFamily="34" charset="0"/>
                        </a:rPr>
                        <a:t>Toxic Contaminants Research Outcome</a:t>
                      </a:r>
                    </a:p>
                  </a:txBody>
                  <a:tcPr marL="9525" marR="9525" marT="9525" marB="0" anchor="ctr">
                    <a:solidFill>
                      <a:schemeClr val="accent1">
                        <a:tint val="20000"/>
                        <a:alpha val="80000"/>
                      </a:schemeClr>
                    </a:solidFill>
                  </a:tcPr>
                </a:tc>
                <a:tc>
                  <a:txBody>
                    <a:bodyPr/>
                    <a:lstStyle/>
                    <a:p>
                      <a:pPr algn="l" fontAlgn="ctr"/>
                      <a:r>
                        <a:rPr lang="en-US" sz="1500" b="0" i="0" u="sng" strike="noStrike" dirty="0">
                          <a:solidFill>
                            <a:srgbClr val="000000"/>
                          </a:solidFill>
                          <a:effectLst/>
                          <a:latin typeface="Calibri" panose="020F0502020204030204" pitchFamily="34" charset="0"/>
                        </a:rPr>
                        <a:t>Increase </a:t>
                      </a:r>
                      <a:r>
                        <a:rPr lang="en-US" sz="1500" b="0" i="0" u="sng" strike="noStrike" dirty="0">
                          <a:solidFill>
                            <a:srgbClr val="292929"/>
                          </a:solidFill>
                          <a:effectLst/>
                          <a:latin typeface="Calibri" panose="020F0502020204030204" pitchFamily="34" charset="0"/>
                        </a:rPr>
                        <a:t>understanding of the impacts for toxic contaminants</a:t>
                      </a:r>
                      <a:r>
                        <a:rPr lang="en-US" sz="1500" b="0" i="0" u="none" strike="noStrike" dirty="0">
                          <a:solidFill>
                            <a:srgbClr val="292929"/>
                          </a:solidFill>
                          <a:effectLst/>
                          <a:latin typeface="Calibri" panose="020F0502020204030204" pitchFamily="34" charset="0"/>
                        </a:rPr>
                        <a:t>. Develop a research agenda and characterize the occurrence, concentrations, sources and effects of </a:t>
                      </a:r>
                      <a:r>
                        <a:rPr lang="en-US" sz="1500" b="0" i="0" u="sng" strike="noStrike" dirty="0">
                          <a:solidFill>
                            <a:srgbClr val="292929"/>
                          </a:solidFill>
                          <a:effectLst/>
                          <a:latin typeface="Calibri" panose="020F0502020204030204" pitchFamily="34" charset="0"/>
                        </a:rPr>
                        <a:t>mercury, PCBs and other contaminants of emerging concern</a:t>
                      </a:r>
                    </a:p>
                  </a:txBody>
                  <a:tcPr marL="9525" marR="9525" marT="9525" marB="0" anchor="ctr">
                    <a:solidFill>
                      <a:schemeClr val="accent1">
                        <a:tint val="20000"/>
                        <a:alpha val="80000"/>
                      </a:schemeClr>
                    </a:solidFill>
                  </a:tcPr>
                </a:tc>
                <a:extLst>
                  <a:ext uri="{0D108BD9-81ED-4DB2-BD59-A6C34878D82A}">
                    <a16:rowId xmlns:a16="http://schemas.microsoft.com/office/drawing/2014/main" val="3972778113"/>
                  </a:ext>
                </a:extLst>
              </a:tr>
              <a:tr h="370840">
                <a:tc>
                  <a:txBody>
                    <a:bodyPr/>
                    <a:lstStyle/>
                    <a:p>
                      <a:pPr algn="l" fontAlgn="ctr"/>
                      <a:r>
                        <a:rPr lang="en-US" sz="1500" b="0" i="0" u="none" strike="noStrike" dirty="0">
                          <a:solidFill>
                            <a:srgbClr val="292929"/>
                          </a:solidFill>
                          <a:effectLst/>
                          <a:latin typeface="Calibri" panose="020F0502020204030204" pitchFamily="34" charset="0"/>
                        </a:rPr>
                        <a:t>Toxic Contaminants Policy and Prevention Outcome</a:t>
                      </a:r>
                    </a:p>
                  </a:txBody>
                  <a:tcPr marL="9525" marR="9525" marT="9525" marB="0" anchor="ctr">
                    <a:solidFill>
                      <a:schemeClr val="accent1">
                        <a:tint val="40000"/>
                        <a:alpha val="80000"/>
                      </a:schemeClr>
                    </a:solidFill>
                  </a:tcPr>
                </a:tc>
                <a:tc>
                  <a:txBody>
                    <a:bodyPr/>
                    <a:lstStyle/>
                    <a:p>
                      <a:pPr algn="l" fontAlgn="ctr"/>
                      <a:r>
                        <a:rPr lang="en-US" sz="1500" b="0" i="0" u="sng" strike="noStrike" dirty="0">
                          <a:solidFill>
                            <a:srgbClr val="292929"/>
                          </a:solidFill>
                          <a:effectLst/>
                          <a:latin typeface="Calibri" panose="020F0502020204030204" pitchFamily="34" charset="0"/>
                        </a:rPr>
                        <a:t>Reduce and prevent </a:t>
                      </a:r>
                      <a:r>
                        <a:rPr lang="en-US" sz="1500" b="0" i="0" u="none" strike="noStrike" dirty="0">
                          <a:solidFill>
                            <a:srgbClr val="292929"/>
                          </a:solidFill>
                          <a:effectLst/>
                          <a:latin typeface="Calibri" panose="020F0502020204030204" pitchFamily="34" charset="0"/>
                        </a:rPr>
                        <a:t>the effects of toxic contaminants below levels that harm aquatic systems and humans. Evaluate policies, programs and practices for </a:t>
                      </a:r>
                      <a:r>
                        <a:rPr lang="en-US" sz="1500" b="0" i="0" u="sng" strike="noStrike" dirty="0">
                          <a:solidFill>
                            <a:srgbClr val="292929"/>
                          </a:solidFill>
                          <a:effectLst/>
                          <a:latin typeface="Calibri" panose="020F0502020204030204" pitchFamily="34" charset="0"/>
                        </a:rPr>
                        <a:t>other contaminants that need to be further reduced or eliminated</a:t>
                      </a:r>
                    </a:p>
                  </a:txBody>
                  <a:tcPr marL="9525" marR="9525" marT="9525" marB="0" anchor="ctr">
                    <a:solidFill>
                      <a:schemeClr val="accent1">
                        <a:tint val="40000"/>
                        <a:alpha val="80000"/>
                      </a:schemeClr>
                    </a:solidFill>
                  </a:tcPr>
                </a:tc>
                <a:extLst>
                  <a:ext uri="{0D108BD9-81ED-4DB2-BD59-A6C34878D82A}">
                    <a16:rowId xmlns:a16="http://schemas.microsoft.com/office/drawing/2014/main" val="269672232"/>
                  </a:ext>
                </a:extLst>
              </a:tr>
            </a:tbl>
          </a:graphicData>
        </a:graphic>
      </p:graphicFrame>
      <p:sp>
        <p:nvSpPr>
          <p:cNvPr id="5" name="Slide Number Placeholder 4"/>
          <p:cNvSpPr>
            <a:spLocks noGrp="1"/>
          </p:cNvSpPr>
          <p:nvPr>
            <p:ph type="sldNum" sz="quarter" idx="12"/>
          </p:nvPr>
        </p:nvSpPr>
        <p:spPr/>
        <p:txBody>
          <a:bodyPr/>
          <a:lstStyle/>
          <a:p>
            <a:pPr>
              <a:defRPr/>
            </a:pPr>
            <a:fld id="{BEE74BD7-AA31-4EFB-9E62-8EE743A0981C}" type="slidenum">
              <a:rPr lang="en-US" smtClean="0"/>
              <a:pPr>
                <a:defRPr/>
              </a:pPr>
              <a:t>12</a:t>
            </a:fld>
            <a:endParaRPr lang="en-US" dirty="0"/>
          </a:p>
        </p:txBody>
      </p:sp>
      <p:grpSp>
        <p:nvGrpSpPr>
          <p:cNvPr id="18" name="Group 17">
            <a:extLst>
              <a:ext uri="{FF2B5EF4-FFF2-40B4-BE49-F238E27FC236}">
                <a16:creationId xmlns:a16="http://schemas.microsoft.com/office/drawing/2014/main" id="{1C61AD64-70D8-4C61-87EF-E304766A5575}"/>
              </a:ext>
            </a:extLst>
          </p:cNvPr>
          <p:cNvGrpSpPr/>
          <p:nvPr/>
        </p:nvGrpSpPr>
        <p:grpSpPr>
          <a:xfrm>
            <a:off x="538969" y="5761962"/>
            <a:ext cx="3499631" cy="943638"/>
            <a:chOff x="538969" y="5761962"/>
            <a:chExt cx="3499631" cy="943638"/>
          </a:xfrm>
        </p:grpSpPr>
        <p:pic>
          <p:nvPicPr>
            <p:cNvPr id="19" name="Picture 18" descr="Chesapeake Bay Program">
              <a:extLst>
                <a:ext uri="{FF2B5EF4-FFF2-40B4-BE49-F238E27FC236}">
                  <a16:creationId xmlns:a16="http://schemas.microsoft.com/office/drawing/2014/main" id="{A3FC3FDB-494E-4486-8F98-40EFD26DE967}"/>
                </a:ext>
              </a:extLst>
            </p:cNvPr>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b="11644"/>
            <a:stretch/>
          </p:blipFill>
          <p:spPr bwMode="auto">
            <a:xfrm>
              <a:off x="538969" y="5761962"/>
              <a:ext cx="1045683" cy="923925"/>
            </a:xfrm>
            <a:prstGeom prst="rect">
              <a:avLst/>
            </a:prstGeom>
            <a:noFill/>
            <a:ln>
              <a:noFill/>
            </a:ln>
            <a:extLst>
              <a:ext uri="{53640926-AAD7-44D8-BBD7-CCE9431645EC}">
                <a14:shadowObscured xmlns:a14="http://schemas.microsoft.com/office/drawing/2010/main"/>
              </a:ext>
            </a:extLst>
          </p:spPr>
        </p:pic>
        <p:pic>
          <p:nvPicPr>
            <p:cNvPr id="20" name="Picture 19" descr="http://assets.inhabitat.com/wp-content/blogs.dir/1/files/2010/04/Epa-Logo.jpg">
              <a:extLst>
                <a:ext uri="{FF2B5EF4-FFF2-40B4-BE49-F238E27FC236}">
                  <a16:creationId xmlns:a16="http://schemas.microsoft.com/office/drawing/2014/main" id="{C8DE2A44-D793-4C7F-B53E-471234D67A93}"/>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1671" r="14873"/>
            <a:stretch/>
          </p:blipFill>
          <p:spPr bwMode="auto">
            <a:xfrm>
              <a:off x="1752600" y="5882640"/>
              <a:ext cx="874395" cy="822960"/>
            </a:xfrm>
            <a:prstGeom prst="rect">
              <a:avLst/>
            </a:prstGeom>
            <a:noFill/>
            <a:ln>
              <a:noFill/>
            </a:ln>
            <a:extLst>
              <a:ext uri="{53640926-AAD7-44D8-BBD7-CCE9431645EC}">
                <a14:shadowObscured xmlns:a14="http://schemas.microsoft.com/office/drawing/2010/main"/>
              </a:ext>
            </a:extLst>
          </p:spPr>
        </p:pic>
        <p:pic>
          <p:nvPicPr>
            <p:cNvPr id="21" name="Picture 20">
              <a:extLst>
                <a:ext uri="{FF2B5EF4-FFF2-40B4-BE49-F238E27FC236}">
                  <a16:creationId xmlns:a16="http://schemas.microsoft.com/office/drawing/2014/main" id="{FE83E846-D3D7-49FB-BB2C-788CE85C31B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794943" y="5989320"/>
              <a:ext cx="1243657" cy="640080"/>
            </a:xfrm>
            <a:prstGeom prst="rect">
              <a:avLst/>
            </a:prstGeom>
            <a:noFill/>
            <a:ln>
              <a:noFill/>
            </a:ln>
          </p:spPr>
        </p:pic>
      </p:grpSp>
    </p:spTree>
    <p:extLst>
      <p:ext uri="{BB962C8B-B14F-4D97-AF65-F5344CB8AC3E}">
        <p14:creationId xmlns:p14="http://schemas.microsoft.com/office/powerpoint/2010/main" val="13212853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8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14" name="Title 1"/>
          <p:cNvSpPr>
            <a:spLocks noGrp="1"/>
          </p:cNvSpPr>
          <p:nvPr>
            <p:ph type="title"/>
          </p:nvPr>
        </p:nvSpPr>
        <p:spPr>
          <a:xfrm>
            <a:off x="0" y="-28135"/>
            <a:ext cx="9144000" cy="952500"/>
          </a:xfrm>
        </p:spPr>
        <p:txBody>
          <a:bodyPr>
            <a:normAutofit/>
          </a:bodyPr>
          <a:lstStyle/>
          <a:p>
            <a:r>
              <a:rPr lang="en-US" sz="3000" b="1" cap="none" dirty="0">
                <a:ln w="12700">
                  <a:noFill/>
                  <a:prstDash val="solid"/>
                </a:ln>
                <a:solidFill>
                  <a:schemeClr val="bg1"/>
                </a:solidFill>
                <a:effectLst/>
                <a:latin typeface="Arial" panose="020B0604020202020204" pitchFamily="34" charset="0"/>
                <a:cs typeface="Arial" panose="020B0604020202020204" pitchFamily="34" charset="0"/>
                <a:sym typeface="Wingdings" panose="05000000000000000000" pitchFamily="2" charset="2"/>
              </a:rPr>
              <a:t>GIT </a:t>
            </a:r>
            <a:r>
              <a:rPr lang="en-US" sz="3000" b="1" dirty="0">
                <a:ln w="12700">
                  <a:noFill/>
                  <a:prstDash val="solid"/>
                </a:ln>
                <a:solidFill>
                  <a:schemeClr val="bg1"/>
                </a:solidFill>
                <a:latin typeface="Arial" panose="020B0604020202020204" pitchFamily="34" charset="0"/>
                <a:cs typeface="Arial" panose="020B0604020202020204" pitchFamily="34" charset="0"/>
                <a:sym typeface="Wingdings" panose="05000000000000000000" pitchFamily="2" charset="2"/>
              </a:rPr>
              <a:t>3 </a:t>
            </a:r>
            <a:r>
              <a:rPr lang="en-US" sz="3000" b="1" cap="none" dirty="0">
                <a:ln w="12700">
                  <a:noFill/>
                  <a:prstDash val="solid"/>
                </a:ln>
                <a:solidFill>
                  <a:schemeClr val="bg1"/>
                </a:solidFill>
                <a:latin typeface="Arial" panose="020B0604020202020204" pitchFamily="34" charset="0"/>
                <a:cs typeface="Arial" panose="020B0604020202020204" pitchFamily="34" charset="0"/>
                <a:sym typeface="Wingdings" panose="05000000000000000000" pitchFamily="2" charset="2"/>
              </a:rPr>
              <a:t>– Water Quality: </a:t>
            </a:r>
            <a:r>
              <a:rPr lang="en-US" sz="3000" b="1" cap="none" dirty="0">
                <a:ln w="12700">
                  <a:noFill/>
                  <a:prstDash val="solid"/>
                </a:ln>
                <a:solidFill>
                  <a:schemeClr val="bg1"/>
                </a:solidFill>
                <a:effectLst/>
                <a:latin typeface="Arial" panose="020B0604020202020204" pitchFamily="34" charset="0"/>
                <a:cs typeface="Arial" panose="020B0604020202020204" pitchFamily="34" charset="0"/>
                <a:sym typeface="Wingdings" panose="05000000000000000000" pitchFamily="2" charset="2"/>
              </a:rPr>
              <a:t>AWARDED</a:t>
            </a:r>
            <a:endParaRPr lang="en-US" sz="3000" cap="none" dirty="0">
              <a:ln w="12700">
                <a:noFill/>
                <a:prstDash val="solid"/>
              </a:ln>
              <a:solidFill>
                <a:schemeClr val="bg1"/>
              </a:solidFill>
              <a:effectLst/>
              <a:latin typeface="Arial" panose="020B0604020202020204" pitchFamily="34" charset="0"/>
              <a:cs typeface="Arial" panose="020B0604020202020204" pitchFamily="34" charset="0"/>
            </a:endParaRPr>
          </a:p>
        </p:txBody>
      </p:sp>
      <p:graphicFrame>
        <p:nvGraphicFramePr>
          <p:cNvPr id="28" name="Table 28">
            <a:extLst>
              <a:ext uri="{FF2B5EF4-FFF2-40B4-BE49-F238E27FC236}">
                <a16:creationId xmlns:a16="http://schemas.microsoft.com/office/drawing/2014/main" id="{03ABCA35-A6CB-4EEE-8712-834B748967CB}"/>
              </a:ext>
            </a:extLst>
          </p:cNvPr>
          <p:cNvGraphicFramePr>
            <a:graphicFrameLocks noGrp="1"/>
          </p:cNvGraphicFramePr>
          <p:nvPr>
            <p:ph idx="1"/>
            <p:extLst>
              <p:ext uri="{D42A27DB-BD31-4B8C-83A1-F6EECF244321}">
                <p14:modId xmlns:p14="http://schemas.microsoft.com/office/powerpoint/2010/main" val="228806502"/>
              </p:ext>
            </p:extLst>
          </p:nvPr>
        </p:nvGraphicFramePr>
        <p:xfrm>
          <a:off x="163779" y="830577"/>
          <a:ext cx="8467554" cy="3998595"/>
        </p:xfrm>
        <a:graphic>
          <a:graphicData uri="http://schemas.openxmlformats.org/drawingml/2006/table">
            <a:tbl>
              <a:tblPr firstRow="1" bandRow="1">
                <a:tableStyleId>{5C22544A-7EE6-4342-B048-85BDC9FD1C3A}</a:tableStyleId>
              </a:tblPr>
              <a:tblGrid>
                <a:gridCol w="1324309">
                  <a:extLst>
                    <a:ext uri="{9D8B030D-6E8A-4147-A177-3AD203B41FA5}">
                      <a16:colId xmlns:a16="http://schemas.microsoft.com/office/drawing/2014/main" val="4212414540"/>
                    </a:ext>
                  </a:extLst>
                </a:gridCol>
                <a:gridCol w="7143245">
                  <a:extLst>
                    <a:ext uri="{9D8B030D-6E8A-4147-A177-3AD203B41FA5}">
                      <a16:colId xmlns:a16="http://schemas.microsoft.com/office/drawing/2014/main" val="4013272124"/>
                    </a:ext>
                  </a:extLst>
                </a:gridCol>
              </a:tblGrid>
              <a:tr h="370840">
                <a:tc>
                  <a:txBody>
                    <a:bodyPr/>
                    <a:lstStyle/>
                    <a:p>
                      <a:pPr algn="ctr" fontAlgn="b"/>
                      <a:r>
                        <a:rPr lang="en-US" sz="1500" b="1" i="0" u="none" strike="noStrike" dirty="0">
                          <a:solidFill>
                            <a:schemeClr val="tx1"/>
                          </a:solidFill>
                          <a:effectLst/>
                          <a:latin typeface="Calibri" panose="020F0502020204030204" pitchFamily="34" charset="0"/>
                        </a:rPr>
                        <a:t>Year</a:t>
                      </a:r>
                    </a:p>
                  </a:txBody>
                  <a:tcPr marL="9525" marR="9525" marT="9525" marB="0" anchor="b">
                    <a:solidFill>
                      <a:schemeClr val="accent1">
                        <a:alpha val="80000"/>
                      </a:schemeClr>
                    </a:solidFill>
                  </a:tcPr>
                </a:tc>
                <a:tc>
                  <a:txBody>
                    <a:bodyPr/>
                    <a:lstStyle/>
                    <a:p>
                      <a:pPr algn="ctr" fontAlgn="b"/>
                      <a:r>
                        <a:rPr lang="en-US" sz="1500" b="1" i="0" u="none" strike="noStrike" dirty="0">
                          <a:solidFill>
                            <a:schemeClr val="tx1"/>
                          </a:solidFill>
                          <a:effectLst/>
                          <a:latin typeface="Calibri" panose="020F0502020204030204" pitchFamily="34" charset="0"/>
                        </a:rPr>
                        <a:t>Scope Description</a:t>
                      </a:r>
                    </a:p>
                  </a:txBody>
                  <a:tcPr marL="9525" marR="9525" marT="9525" marB="0" anchor="b">
                    <a:solidFill>
                      <a:schemeClr val="accent1">
                        <a:alpha val="80000"/>
                      </a:schemeClr>
                    </a:solidFill>
                  </a:tcPr>
                </a:tc>
                <a:extLst>
                  <a:ext uri="{0D108BD9-81ED-4DB2-BD59-A6C34878D82A}">
                    <a16:rowId xmlns:a16="http://schemas.microsoft.com/office/drawing/2014/main" val="3532886462"/>
                  </a:ext>
                </a:extLst>
              </a:tr>
              <a:tr h="213287">
                <a:tc>
                  <a:txBody>
                    <a:bodyPr/>
                    <a:lstStyle/>
                    <a:p>
                      <a:pPr algn="ctr" fontAlgn="t"/>
                      <a:r>
                        <a:rPr lang="en-US" sz="1500" b="0" i="0" u="none" strike="noStrike" dirty="0">
                          <a:solidFill>
                            <a:srgbClr val="000000"/>
                          </a:solidFill>
                          <a:effectLst/>
                          <a:latin typeface="Calibri" panose="020F0502020204030204" pitchFamily="34" charset="0"/>
                        </a:rPr>
                        <a:t>2016</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Quantify BMP Impact on each Management Strategy</a:t>
                      </a:r>
                    </a:p>
                  </a:txBody>
                  <a:tcPr marL="9525" marR="9525" marT="9525" marB="0">
                    <a:solidFill>
                      <a:schemeClr val="accent1">
                        <a:tint val="40000"/>
                        <a:alpha val="80000"/>
                      </a:schemeClr>
                    </a:solidFill>
                  </a:tcPr>
                </a:tc>
                <a:extLst>
                  <a:ext uri="{0D108BD9-81ED-4DB2-BD59-A6C34878D82A}">
                    <a16:rowId xmlns:a16="http://schemas.microsoft.com/office/drawing/2014/main" val="4234542931"/>
                  </a:ext>
                </a:extLst>
              </a:tr>
              <a:tr h="213287">
                <a:tc>
                  <a:txBody>
                    <a:bodyPr/>
                    <a:lstStyle/>
                    <a:p>
                      <a:pPr algn="ctr" fontAlgn="t"/>
                      <a:r>
                        <a:rPr lang="en-US" sz="1500" b="0" i="0" u="none" strike="noStrike" dirty="0">
                          <a:solidFill>
                            <a:srgbClr val="000000"/>
                          </a:solidFill>
                          <a:effectLst/>
                          <a:latin typeface="Calibri" panose="020F0502020204030204" pitchFamily="34" charset="0"/>
                        </a:rPr>
                        <a:t>2016</a:t>
                      </a:r>
                    </a:p>
                  </a:txBody>
                  <a:tcPr marL="9525" marR="9525" marT="9525" marB="0">
                    <a:solidFill>
                      <a:schemeClr val="accent1">
                        <a:tint val="2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Targeted Outreach Tools for Fish Consumption Advisories in Diverse Chesapeake Bay Communities</a:t>
                      </a:r>
                    </a:p>
                  </a:txBody>
                  <a:tcPr marL="9525" marR="9525" marT="9525" marB="0">
                    <a:solidFill>
                      <a:schemeClr val="accent1">
                        <a:tint val="20000"/>
                        <a:alpha val="80000"/>
                      </a:schemeClr>
                    </a:solidFill>
                  </a:tcPr>
                </a:tc>
                <a:extLst>
                  <a:ext uri="{0D108BD9-81ED-4DB2-BD59-A6C34878D82A}">
                    <a16:rowId xmlns:a16="http://schemas.microsoft.com/office/drawing/2014/main" val="3100608749"/>
                  </a:ext>
                </a:extLst>
              </a:tr>
              <a:tr h="370840">
                <a:tc>
                  <a:txBody>
                    <a:bodyPr/>
                    <a:lstStyle/>
                    <a:p>
                      <a:pPr algn="ctr" fontAlgn="t"/>
                      <a:r>
                        <a:rPr lang="en-US" sz="1500" b="0" i="0" u="none" strike="noStrike" dirty="0">
                          <a:solidFill>
                            <a:srgbClr val="000000"/>
                          </a:solidFill>
                          <a:effectLst/>
                          <a:latin typeface="Calibri" panose="020F0502020204030204" pitchFamily="34" charset="0"/>
                        </a:rPr>
                        <a:t>2017</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Assessing Benefits of Wastewater Treatment Plant Nutrient Control Upgrades on Toxic Contaminants </a:t>
                      </a:r>
                    </a:p>
                  </a:txBody>
                  <a:tcPr marL="9525" marR="9525" marT="9525" marB="0">
                    <a:solidFill>
                      <a:schemeClr val="accent1">
                        <a:tint val="40000"/>
                        <a:alpha val="80000"/>
                      </a:schemeClr>
                    </a:solidFill>
                  </a:tcPr>
                </a:tc>
                <a:extLst>
                  <a:ext uri="{0D108BD9-81ED-4DB2-BD59-A6C34878D82A}">
                    <a16:rowId xmlns:a16="http://schemas.microsoft.com/office/drawing/2014/main" val="4247588556"/>
                  </a:ext>
                </a:extLst>
              </a:tr>
              <a:tr h="289487">
                <a:tc>
                  <a:txBody>
                    <a:bodyPr/>
                    <a:lstStyle/>
                    <a:p>
                      <a:pPr algn="ctr" fontAlgn="t"/>
                      <a:r>
                        <a:rPr lang="en-US" sz="1500" b="0" i="0" u="none" strike="noStrike" dirty="0">
                          <a:solidFill>
                            <a:srgbClr val="000000"/>
                          </a:solidFill>
                          <a:effectLst/>
                          <a:latin typeface="Calibri" panose="020F0502020204030204" pitchFamily="34" charset="0"/>
                        </a:rPr>
                        <a:t>2017</a:t>
                      </a:r>
                    </a:p>
                  </a:txBody>
                  <a:tcPr marL="9525" marR="9525" marT="9525" marB="0">
                    <a:solidFill>
                      <a:schemeClr val="accent1">
                        <a:tint val="2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Development of Chesapeake Bay Technology Assessment Protocol for Manufactured Stormwater Treatment Devices</a:t>
                      </a:r>
                    </a:p>
                  </a:txBody>
                  <a:tcPr marL="9525" marR="9525" marT="9525" marB="0">
                    <a:solidFill>
                      <a:schemeClr val="accent1">
                        <a:tint val="20000"/>
                        <a:alpha val="80000"/>
                      </a:schemeClr>
                    </a:solidFill>
                  </a:tcPr>
                </a:tc>
                <a:extLst>
                  <a:ext uri="{0D108BD9-81ED-4DB2-BD59-A6C34878D82A}">
                    <a16:rowId xmlns:a16="http://schemas.microsoft.com/office/drawing/2014/main" val="2543876474"/>
                  </a:ext>
                </a:extLst>
              </a:tr>
              <a:tr h="228600">
                <a:tc>
                  <a:txBody>
                    <a:bodyPr/>
                    <a:lstStyle/>
                    <a:p>
                      <a:pPr algn="ctr" fontAlgn="t"/>
                      <a:r>
                        <a:rPr lang="en-US" sz="1500" b="0" i="0" u="none" strike="noStrike" dirty="0">
                          <a:solidFill>
                            <a:srgbClr val="000000"/>
                          </a:solidFill>
                          <a:effectLst/>
                          <a:latin typeface="Calibri" panose="020F0502020204030204" pitchFamily="34" charset="0"/>
                        </a:rPr>
                        <a:t>2018</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Feasibility Study for Voluntary Phase-Out of PCBs in Current Use</a:t>
                      </a:r>
                    </a:p>
                  </a:txBody>
                  <a:tcPr marL="9525" marR="9525" marT="9525" marB="0">
                    <a:solidFill>
                      <a:schemeClr val="accent1">
                        <a:tint val="40000"/>
                        <a:alpha val="80000"/>
                      </a:schemeClr>
                    </a:solidFill>
                  </a:tcPr>
                </a:tc>
                <a:extLst>
                  <a:ext uri="{0D108BD9-81ED-4DB2-BD59-A6C34878D82A}">
                    <a16:rowId xmlns:a16="http://schemas.microsoft.com/office/drawing/2014/main" val="3850194375"/>
                  </a:ext>
                </a:extLst>
              </a:tr>
              <a:tr h="370840">
                <a:tc>
                  <a:txBody>
                    <a:bodyPr/>
                    <a:lstStyle/>
                    <a:p>
                      <a:pPr algn="ctr" fontAlgn="t"/>
                      <a:r>
                        <a:rPr lang="en-US" sz="1500" b="0" i="0" u="none" strike="noStrike" dirty="0">
                          <a:solidFill>
                            <a:srgbClr val="000000"/>
                          </a:solidFill>
                          <a:effectLst/>
                          <a:latin typeface="Calibri" panose="020F0502020204030204" pitchFamily="34" charset="0"/>
                        </a:rPr>
                        <a:t>2018</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Integrating monitoring, modeling and trends analyses to inform management decisions</a:t>
                      </a:r>
                    </a:p>
                  </a:txBody>
                  <a:tcPr marL="9525" marR="9525" marT="9525" marB="0">
                    <a:solidFill>
                      <a:schemeClr val="accent1">
                        <a:tint val="40000"/>
                        <a:alpha val="80000"/>
                      </a:schemeClr>
                    </a:solidFill>
                  </a:tcPr>
                </a:tc>
                <a:extLst>
                  <a:ext uri="{0D108BD9-81ED-4DB2-BD59-A6C34878D82A}">
                    <a16:rowId xmlns:a16="http://schemas.microsoft.com/office/drawing/2014/main" val="2926636340"/>
                  </a:ext>
                </a:extLst>
              </a:tr>
              <a:tr h="228600">
                <a:tc>
                  <a:txBody>
                    <a:bodyPr/>
                    <a:lstStyle/>
                    <a:p>
                      <a:pPr algn="ctr" fontAlgn="t"/>
                      <a:r>
                        <a:rPr lang="en-US" sz="1500" b="0" i="0" u="none" strike="noStrike" dirty="0">
                          <a:solidFill>
                            <a:srgbClr val="000000"/>
                          </a:solidFill>
                          <a:effectLst/>
                          <a:latin typeface="Calibri" panose="020F0502020204030204" pitchFamily="34" charset="0"/>
                        </a:rPr>
                        <a:t>2018</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Crafting Guidance for Enhanced Treatment by Roadside Ditch Management Practices</a:t>
                      </a:r>
                    </a:p>
                  </a:txBody>
                  <a:tcPr marL="9525" marR="9525" marT="9525" marB="0">
                    <a:solidFill>
                      <a:schemeClr val="accent1">
                        <a:tint val="40000"/>
                        <a:alpha val="80000"/>
                      </a:schemeClr>
                    </a:solidFill>
                  </a:tcPr>
                </a:tc>
                <a:extLst>
                  <a:ext uri="{0D108BD9-81ED-4DB2-BD59-A6C34878D82A}">
                    <a16:rowId xmlns:a16="http://schemas.microsoft.com/office/drawing/2014/main" val="2340253372"/>
                  </a:ext>
                </a:extLst>
              </a:tr>
              <a:tr h="304800">
                <a:tc>
                  <a:txBody>
                    <a:bodyPr/>
                    <a:lstStyle/>
                    <a:p>
                      <a:pPr algn="ctr" fontAlgn="t"/>
                      <a:r>
                        <a:rPr lang="en-US" sz="1500" b="0" i="0" u="none" strike="noStrike" dirty="0">
                          <a:solidFill>
                            <a:srgbClr val="000000"/>
                          </a:solidFill>
                          <a:effectLst/>
                          <a:latin typeface="Calibri" panose="020F0502020204030204" pitchFamily="34" charset="0"/>
                        </a:rPr>
                        <a:t>2019</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Turf to Buffers Stewardship Campaign for Bay Counties</a:t>
                      </a:r>
                    </a:p>
                  </a:txBody>
                  <a:tcPr marL="9525" marR="9525" marT="9525" marB="0">
                    <a:solidFill>
                      <a:schemeClr val="accent1">
                        <a:tint val="40000"/>
                        <a:alpha val="80000"/>
                      </a:schemeClr>
                    </a:solidFill>
                  </a:tcPr>
                </a:tc>
                <a:extLst>
                  <a:ext uri="{0D108BD9-81ED-4DB2-BD59-A6C34878D82A}">
                    <a16:rowId xmlns:a16="http://schemas.microsoft.com/office/drawing/2014/main" val="594925067"/>
                  </a:ext>
                </a:extLst>
              </a:tr>
              <a:tr h="370840">
                <a:tc>
                  <a:txBody>
                    <a:bodyPr/>
                    <a:lstStyle/>
                    <a:p>
                      <a:pPr algn="ctr" fontAlgn="t"/>
                      <a:r>
                        <a:rPr lang="en-US" sz="1500" b="0" i="0" u="none" strike="noStrike" dirty="0">
                          <a:solidFill>
                            <a:srgbClr val="000000"/>
                          </a:solidFill>
                          <a:effectLst/>
                          <a:latin typeface="Calibri" panose="020F0502020204030204" pitchFamily="34" charset="0"/>
                        </a:rPr>
                        <a:t>2019</a:t>
                      </a:r>
                    </a:p>
                  </a:txBody>
                  <a:tcPr marL="9525" marR="9525" marT="9525" marB="0">
                    <a:solidFill>
                      <a:schemeClr val="accent1">
                        <a:tint val="40000"/>
                        <a:alpha val="80000"/>
                      </a:schemeClr>
                    </a:solidFill>
                  </a:tcPr>
                </a:tc>
                <a:tc>
                  <a:txBody>
                    <a:bodyPr/>
                    <a:lstStyle/>
                    <a:p>
                      <a:pPr algn="l" fontAlgn="b"/>
                      <a:r>
                        <a:rPr lang="en-US" sz="1500" b="0" i="0" u="none" strike="noStrike" dirty="0">
                          <a:solidFill>
                            <a:srgbClr val="000000"/>
                          </a:solidFill>
                          <a:effectLst/>
                          <a:latin typeface="Calibri" panose="020F0502020204030204" pitchFamily="34" charset="0"/>
                        </a:rPr>
                        <a:t>Piloting the Development of Probabilistic Intensity Duration Frequency (IDF) Curves for the Chesapeake Bay Watershed</a:t>
                      </a:r>
                    </a:p>
                  </a:txBody>
                  <a:tcPr marL="9525" marR="9525" marT="9525" marB="0" anchor="b">
                    <a:solidFill>
                      <a:schemeClr val="accent1">
                        <a:tint val="40000"/>
                        <a:alpha val="80000"/>
                      </a:schemeClr>
                    </a:solidFill>
                  </a:tcPr>
                </a:tc>
                <a:extLst>
                  <a:ext uri="{0D108BD9-81ED-4DB2-BD59-A6C34878D82A}">
                    <a16:rowId xmlns:a16="http://schemas.microsoft.com/office/drawing/2014/main" val="1965844623"/>
                  </a:ext>
                </a:extLst>
              </a:tr>
              <a:tr h="370840">
                <a:tc>
                  <a:txBody>
                    <a:bodyPr/>
                    <a:lstStyle/>
                    <a:p>
                      <a:pPr algn="ctr" fontAlgn="t"/>
                      <a:r>
                        <a:rPr lang="en-US" sz="1500" b="0" i="0" u="none" strike="noStrike" dirty="0">
                          <a:solidFill>
                            <a:srgbClr val="000000"/>
                          </a:solidFill>
                          <a:effectLst/>
                          <a:latin typeface="Calibri" panose="020F0502020204030204" pitchFamily="34" charset="0"/>
                        </a:rPr>
                        <a:t>2019</a:t>
                      </a:r>
                    </a:p>
                  </a:txBody>
                  <a:tcPr marL="9525" marR="9525" marT="9525" marB="0">
                    <a:solidFill>
                      <a:schemeClr val="accent1">
                        <a:tint val="40000"/>
                        <a:alpha val="80000"/>
                      </a:schemeClr>
                    </a:solidFill>
                  </a:tcPr>
                </a:tc>
                <a:tc>
                  <a:txBody>
                    <a:bodyPr/>
                    <a:lstStyle/>
                    <a:p>
                      <a:pPr algn="l" fontAlgn="b"/>
                      <a:r>
                        <a:rPr lang="en-US" sz="1500" b="0" i="0" u="none" strike="noStrike" dirty="0">
                          <a:solidFill>
                            <a:srgbClr val="000000"/>
                          </a:solidFill>
                          <a:effectLst/>
                          <a:latin typeface="Calibri" panose="020F0502020204030204" pitchFamily="34" charset="0"/>
                        </a:rPr>
                        <a:t>Correctional Conservation Collaborative</a:t>
                      </a:r>
                    </a:p>
                  </a:txBody>
                  <a:tcPr marL="9525" marR="9525" marT="9525" marB="0" anchor="b">
                    <a:solidFill>
                      <a:schemeClr val="accent1">
                        <a:tint val="40000"/>
                        <a:alpha val="80000"/>
                      </a:schemeClr>
                    </a:solidFill>
                  </a:tcPr>
                </a:tc>
                <a:extLst>
                  <a:ext uri="{0D108BD9-81ED-4DB2-BD59-A6C34878D82A}">
                    <a16:rowId xmlns:a16="http://schemas.microsoft.com/office/drawing/2014/main" val="3409030874"/>
                  </a:ext>
                </a:extLst>
              </a:tr>
            </a:tbl>
          </a:graphicData>
        </a:graphic>
      </p:graphicFrame>
      <p:sp>
        <p:nvSpPr>
          <p:cNvPr id="5" name="Slide Number Placeholder 4"/>
          <p:cNvSpPr>
            <a:spLocks noGrp="1"/>
          </p:cNvSpPr>
          <p:nvPr>
            <p:ph type="sldNum" sz="quarter" idx="12"/>
          </p:nvPr>
        </p:nvSpPr>
        <p:spPr/>
        <p:txBody>
          <a:bodyPr/>
          <a:lstStyle/>
          <a:p>
            <a:pPr>
              <a:defRPr/>
            </a:pPr>
            <a:fld id="{BEE74BD7-AA31-4EFB-9E62-8EE743A0981C}" type="slidenum">
              <a:rPr lang="en-US" smtClean="0"/>
              <a:pPr>
                <a:defRPr/>
              </a:pPr>
              <a:t>13</a:t>
            </a:fld>
            <a:endParaRPr lang="en-US" dirty="0"/>
          </a:p>
        </p:txBody>
      </p:sp>
      <p:grpSp>
        <p:nvGrpSpPr>
          <p:cNvPr id="18" name="Group 17">
            <a:extLst>
              <a:ext uri="{FF2B5EF4-FFF2-40B4-BE49-F238E27FC236}">
                <a16:creationId xmlns:a16="http://schemas.microsoft.com/office/drawing/2014/main" id="{1C61AD64-70D8-4C61-87EF-E304766A5575}"/>
              </a:ext>
            </a:extLst>
          </p:cNvPr>
          <p:cNvGrpSpPr/>
          <p:nvPr/>
        </p:nvGrpSpPr>
        <p:grpSpPr>
          <a:xfrm>
            <a:off x="538969" y="5761962"/>
            <a:ext cx="3499631" cy="943638"/>
            <a:chOff x="538969" y="5761962"/>
            <a:chExt cx="3499631" cy="943638"/>
          </a:xfrm>
        </p:grpSpPr>
        <p:pic>
          <p:nvPicPr>
            <p:cNvPr id="19" name="Picture 18" descr="Chesapeake Bay Program">
              <a:extLst>
                <a:ext uri="{FF2B5EF4-FFF2-40B4-BE49-F238E27FC236}">
                  <a16:creationId xmlns:a16="http://schemas.microsoft.com/office/drawing/2014/main" id="{A3FC3FDB-494E-4486-8F98-40EFD26DE967}"/>
                </a:ext>
              </a:extLst>
            </p:cNvPr>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b="11644"/>
            <a:stretch/>
          </p:blipFill>
          <p:spPr bwMode="auto">
            <a:xfrm>
              <a:off x="538969" y="5761962"/>
              <a:ext cx="1045683" cy="923925"/>
            </a:xfrm>
            <a:prstGeom prst="rect">
              <a:avLst/>
            </a:prstGeom>
            <a:noFill/>
            <a:ln>
              <a:noFill/>
            </a:ln>
            <a:extLst>
              <a:ext uri="{53640926-AAD7-44D8-BBD7-CCE9431645EC}">
                <a14:shadowObscured xmlns:a14="http://schemas.microsoft.com/office/drawing/2010/main"/>
              </a:ext>
            </a:extLst>
          </p:spPr>
        </p:pic>
        <p:pic>
          <p:nvPicPr>
            <p:cNvPr id="20" name="Picture 19" descr="http://assets.inhabitat.com/wp-content/blogs.dir/1/files/2010/04/Epa-Logo.jpg">
              <a:extLst>
                <a:ext uri="{FF2B5EF4-FFF2-40B4-BE49-F238E27FC236}">
                  <a16:creationId xmlns:a16="http://schemas.microsoft.com/office/drawing/2014/main" id="{C8DE2A44-D793-4C7F-B53E-471234D67A93}"/>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1671" r="14873"/>
            <a:stretch/>
          </p:blipFill>
          <p:spPr bwMode="auto">
            <a:xfrm>
              <a:off x="1752600" y="5882640"/>
              <a:ext cx="874395" cy="822960"/>
            </a:xfrm>
            <a:prstGeom prst="rect">
              <a:avLst/>
            </a:prstGeom>
            <a:noFill/>
            <a:ln>
              <a:noFill/>
            </a:ln>
            <a:extLst>
              <a:ext uri="{53640926-AAD7-44D8-BBD7-CCE9431645EC}">
                <a14:shadowObscured xmlns:a14="http://schemas.microsoft.com/office/drawing/2010/main"/>
              </a:ext>
            </a:extLst>
          </p:spPr>
        </p:pic>
        <p:pic>
          <p:nvPicPr>
            <p:cNvPr id="21" name="Picture 20">
              <a:extLst>
                <a:ext uri="{FF2B5EF4-FFF2-40B4-BE49-F238E27FC236}">
                  <a16:creationId xmlns:a16="http://schemas.microsoft.com/office/drawing/2014/main" id="{FE83E846-D3D7-49FB-BB2C-788CE85C31B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794943" y="5989320"/>
              <a:ext cx="1243657" cy="640080"/>
            </a:xfrm>
            <a:prstGeom prst="rect">
              <a:avLst/>
            </a:prstGeom>
            <a:noFill/>
            <a:ln>
              <a:noFill/>
            </a:ln>
          </p:spPr>
        </p:pic>
      </p:grpSp>
    </p:spTree>
    <p:extLst>
      <p:ext uri="{BB962C8B-B14F-4D97-AF65-F5344CB8AC3E}">
        <p14:creationId xmlns:p14="http://schemas.microsoft.com/office/powerpoint/2010/main" val="24667156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14" name="Title 1"/>
          <p:cNvSpPr>
            <a:spLocks noGrp="1"/>
          </p:cNvSpPr>
          <p:nvPr>
            <p:ph type="title"/>
          </p:nvPr>
        </p:nvSpPr>
        <p:spPr>
          <a:xfrm>
            <a:off x="0" y="38100"/>
            <a:ext cx="9144000" cy="952500"/>
          </a:xfrm>
        </p:spPr>
        <p:txBody>
          <a:bodyPr>
            <a:normAutofit/>
          </a:bodyPr>
          <a:lstStyle/>
          <a:p>
            <a:r>
              <a:rPr lang="en-US" sz="3000" b="1" dirty="0">
                <a:ln w="12700">
                  <a:noFill/>
                  <a:prstDash val="solid"/>
                </a:ln>
                <a:solidFill>
                  <a:schemeClr val="bg1"/>
                </a:solidFill>
                <a:effectLst/>
                <a:latin typeface="Arial" panose="020B0604020202020204" pitchFamily="34" charset="0"/>
                <a:cs typeface="Arial" panose="020B0604020202020204" pitchFamily="34" charset="0"/>
                <a:sym typeface="Wingdings" panose="05000000000000000000" pitchFamily="2" charset="2"/>
              </a:rPr>
              <a:t>GIT 4 </a:t>
            </a:r>
            <a:r>
              <a:rPr lang="en-US" sz="3000" b="1" cap="none" dirty="0">
                <a:ln w="12700">
                  <a:noFill/>
                  <a:prstDash val="solid"/>
                </a:ln>
                <a:solidFill>
                  <a:schemeClr val="bg1"/>
                </a:solidFill>
                <a:latin typeface="Arial" panose="020B0604020202020204" pitchFamily="34" charset="0"/>
                <a:cs typeface="Arial" panose="020B0604020202020204" pitchFamily="34" charset="0"/>
                <a:sym typeface="Wingdings" panose="05000000000000000000" pitchFamily="2" charset="2"/>
              </a:rPr>
              <a:t>– Maintain Healthy Watersheds Outcomes</a:t>
            </a:r>
            <a:endParaRPr lang="en-US" sz="3000" dirty="0">
              <a:ln w="12700">
                <a:noFill/>
                <a:prstDash val="solid"/>
              </a:ln>
              <a:solidFill>
                <a:schemeClr val="bg1"/>
              </a:solidFill>
              <a:effectLst/>
              <a:latin typeface="Arial" panose="020B0604020202020204" pitchFamily="34" charset="0"/>
              <a:cs typeface="Arial" panose="020B0604020202020204" pitchFamily="34" charset="0"/>
            </a:endParaRPr>
          </a:p>
        </p:txBody>
      </p:sp>
      <p:graphicFrame>
        <p:nvGraphicFramePr>
          <p:cNvPr id="28" name="Table 28">
            <a:extLst>
              <a:ext uri="{FF2B5EF4-FFF2-40B4-BE49-F238E27FC236}">
                <a16:creationId xmlns:a16="http://schemas.microsoft.com/office/drawing/2014/main" id="{03ABCA35-A6CB-4EEE-8712-834B748967CB}"/>
              </a:ext>
            </a:extLst>
          </p:cNvPr>
          <p:cNvGraphicFramePr>
            <a:graphicFrameLocks noGrp="1"/>
          </p:cNvGraphicFramePr>
          <p:nvPr>
            <p:ph idx="1"/>
            <p:extLst>
              <p:ext uri="{D42A27DB-BD31-4B8C-83A1-F6EECF244321}">
                <p14:modId xmlns:p14="http://schemas.microsoft.com/office/powerpoint/2010/main" val="3441443197"/>
              </p:ext>
            </p:extLst>
          </p:nvPr>
        </p:nvGraphicFramePr>
        <p:xfrm>
          <a:off x="217119" y="842473"/>
          <a:ext cx="8414214" cy="2685415"/>
        </p:xfrm>
        <a:graphic>
          <a:graphicData uri="http://schemas.openxmlformats.org/drawingml/2006/table">
            <a:tbl>
              <a:tblPr firstRow="1" bandRow="1">
                <a:tableStyleId>{5C22544A-7EE6-4342-B048-85BDC9FD1C3A}</a:tableStyleId>
              </a:tblPr>
              <a:tblGrid>
                <a:gridCol w="2221908">
                  <a:extLst>
                    <a:ext uri="{9D8B030D-6E8A-4147-A177-3AD203B41FA5}">
                      <a16:colId xmlns:a16="http://schemas.microsoft.com/office/drawing/2014/main" val="4212414540"/>
                    </a:ext>
                  </a:extLst>
                </a:gridCol>
                <a:gridCol w="6192306">
                  <a:extLst>
                    <a:ext uri="{9D8B030D-6E8A-4147-A177-3AD203B41FA5}">
                      <a16:colId xmlns:a16="http://schemas.microsoft.com/office/drawing/2014/main" val="4013272124"/>
                    </a:ext>
                  </a:extLst>
                </a:gridCol>
              </a:tblGrid>
              <a:tr h="370840">
                <a:tc>
                  <a:txBody>
                    <a:bodyPr/>
                    <a:lstStyle/>
                    <a:p>
                      <a:pPr algn="ctr" fontAlgn="b"/>
                      <a:r>
                        <a:rPr lang="en-US" sz="1500" b="1" i="0" u="none" strike="noStrike" dirty="0">
                          <a:solidFill>
                            <a:schemeClr val="tx1"/>
                          </a:solidFill>
                          <a:effectLst/>
                          <a:latin typeface="Calibri" panose="020F0502020204030204" pitchFamily="34" charset="0"/>
                        </a:rPr>
                        <a:t>Outcome</a:t>
                      </a:r>
                    </a:p>
                  </a:txBody>
                  <a:tcPr marL="9525" marR="9525" marT="9525" marB="0" anchor="b">
                    <a:solidFill>
                      <a:schemeClr val="accent1">
                        <a:alpha val="80000"/>
                      </a:schemeClr>
                    </a:solidFill>
                  </a:tcPr>
                </a:tc>
                <a:tc>
                  <a:txBody>
                    <a:bodyPr/>
                    <a:lstStyle/>
                    <a:p>
                      <a:pPr algn="ctr" fontAlgn="b"/>
                      <a:r>
                        <a:rPr lang="en-US" sz="1500" b="1" i="0" u="none" strike="noStrike" dirty="0">
                          <a:solidFill>
                            <a:schemeClr val="tx1"/>
                          </a:solidFill>
                          <a:effectLst/>
                          <a:latin typeface="Calibri" panose="020F0502020204030204" pitchFamily="34" charset="0"/>
                        </a:rPr>
                        <a:t>Description</a:t>
                      </a:r>
                    </a:p>
                  </a:txBody>
                  <a:tcPr marL="9525" marR="9525" marT="9525" marB="0" anchor="b">
                    <a:solidFill>
                      <a:schemeClr val="accent1">
                        <a:alpha val="80000"/>
                      </a:schemeClr>
                    </a:solidFill>
                  </a:tcPr>
                </a:tc>
                <a:extLst>
                  <a:ext uri="{0D108BD9-81ED-4DB2-BD59-A6C34878D82A}">
                    <a16:rowId xmlns:a16="http://schemas.microsoft.com/office/drawing/2014/main" val="3532886462"/>
                  </a:ext>
                </a:extLst>
              </a:tr>
              <a:tr h="370840">
                <a:tc>
                  <a:txBody>
                    <a:bodyPr/>
                    <a:lstStyle/>
                    <a:p>
                      <a:pPr algn="l" fontAlgn="ctr"/>
                      <a:r>
                        <a:rPr lang="en-US" sz="1500" b="0" i="0" u="none" strike="noStrike" dirty="0">
                          <a:solidFill>
                            <a:srgbClr val="292929"/>
                          </a:solidFill>
                          <a:effectLst/>
                          <a:latin typeface="Calibri" panose="020F0502020204030204" pitchFamily="34" charset="0"/>
                        </a:rPr>
                        <a:t>Healthy Watersheds Outcome</a:t>
                      </a:r>
                    </a:p>
                  </a:txBody>
                  <a:tcPr marL="9525" marR="9525" marT="9525" marB="0" anchor="ctr">
                    <a:solidFill>
                      <a:schemeClr val="accent1">
                        <a:tint val="40000"/>
                        <a:alpha val="80000"/>
                      </a:schemeClr>
                    </a:solidFill>
                  </a:tcPr>
                </a:tc>
                <a:tc>
                  <a:txBody>
                    <a:bodyPr/>
                    <a:lstStyle/>
                    <a:p>
                      <a:pPr algn="l" fontAlgn="ctr"/>
                      <a:r>
                        <a:rPr lang="en-US" sz="1500" b="0" i="0" u="none" strike="noStrike" dirty="0">
                          <a:solidFill>
                            <a:srgbClr val="292929"/>
                          </a:solidFill>
                          <a:effectLst/>
                          <a:latin typeface="Calibri" panose="020F0502020204030204" pitchFamily="34" charset="0"/>
                        </a:rPr>
                        <a:t>Ensure 100% of state-identified </a:t>
                      </a:r>
                      <a:r>
                        <a:rPr lang="en-US" sz="1500" b="0" i="0" u="sng" strike="noStrike" dirty="0">
                          <a:solidFill>
                            <a:srgbClr val="292929"/>
                          </a:solidFill>
                          <a:effectLst/>
                          <a:latin typeface="Calibri" panose="020F0502020204030204" pitchFamily="34" charset="0"/>
                        </a:rPr>
                        <a:t>currently healthy waters and watersheds remain healthy.</a:t>
                      </a:r>
                    </a:p>
                  </a:txBody>
                  <a:tcPr marL="9525" marR="9525" marT="9525" marB="0" anchor="ctr">
                    <a:solidFill>
                      <a:schemeClr val="accent1">
                        <a:tint val="40000"/>
                        <a:alpha val="80000"/>
                      </a:schemeClr>
                    </a:solidFill>
                  </a:tcPr>
                </a:tc>
                <a:extLst>
                  <a:ext uri="{0D108BD9-81ED-4DB2-BD59-A6C34878D82A}">
                    <a16:rowId xmlns:a16="http://schemas.microsoft.com/office/drawing/2014/main" val="4234542931"/>
                  </a:ext>
                </a:extLst>
              </a:tr>
              <a:tr h="370840">
                <a:tc>
                  <a:txBody>
                    <a:bodyPr/>
                    <a:lstStyle/>
                    <a:p>
                      <a:pPr algn="l" fontAlgn="ctr"/>
                      <a:r>
                        <a:rPr lang="en-US" sz="1500" b="0" i="0" u="none" strike="noStrike" dirty="0">
                          <a:solidFill>
                            <a:srgbClr val="292929"/>
                          </a:solidFill>
                          <a:effectLst/>
                          <a:latin typeface="Calibri" panose="020F0502020204030204" pitchFamily="34" charset="0"/>
                        </a:rPr>
                        <a:t>Land Use Methods and Metrics Development Outcome</a:t>
                      </a:r>
                    </a:p>
                  </a:txBody>
                  <a:tcPr marL="9525" marR="9525" marT="9525" marB="0" anchor="ctr">
                    <a:solidFill>
                      <a:schemeClr val="accent1">
                        <a:tint val="20000"/>
                        <a:alpha val="80000"/>
                      </a:schemeClr>
                    </a:solidFill>
                  </a:tcPr>
                </a:tc>
                <a:tc>
                  <a:txBody>
                    <a:bodyPr/>
                    <a:lstStyle/>
                    <a:p>
                      <a:pPr algn="l" fontAlgn="ctr"/>
                      <a:r>
                        <a:rPr lang="en-US" sz="1500" b="0" i="0" u="sng" strike="noStrike" dirty="0">
                          <a:solidFill>
                            <a:srgbClr val="292929"/>
                          </a:solidFill>
                          <a:effectLst/>
                          <a:latin typeface="Calibri" panose="020F0502020204030204" pitchFamily="34" charset="0"/>
                        </a:rPr>
                        <a:t>Improve the knowledge of land conversion </a:t>
                      </a:r>
                      <a:r>
                        <a:rPr lang="en-US" sz="1500" b="0" i="0" u="none" strike="noStrike" dirty="0">
                          <a:solidFill>
                            <a:srgbClr val="292929"/>
                          </a:solidFill>
                          <a:effectLst/>
                          <a:latin typeface="Calibri" panose="020F0502020204030204" pitchFamily="34" charset="0"/>
                        </a:rPr>
                        <a:t>and the associated impacts throughout the watershed. Develop watershed-wide methodology and metrics for </a:t>
                      </a:r>
                      <a:r>
                        <a:rPr lang="en-US" sz="1500" b="0" i="0" u="sng" strike="noStrike" dirty="0">
                          <a:solidFill>
                            <a:srgbClr val="292929"/>
                          </a:solidFill>
                          <a:effectLst/>
                          <a:latin typeface="Calibri" panose="020F0502020204030204" pitchFamily="34" charset="0"/>
                        </a:rPr>
                        <a:t>characterizing the rate of farmland, forest and wetland conversion</a:t>
                      </a:r>
                      <a:r>
                        <a:rPr lang="en-US" sz="1500" b="0" i="0" u="none" strike="noStrike" dirty="0">
                          <a:solidFill>
                            <a:srgbClr val="292929"/>
                          </a:solidFill>
                          <a:effectLst/>
                          <a:latin typeface="Calibri" panose="020F0502020204030204" pitchFamily="34" charset="0"/>
                        </a:rPr>
                        <a:t>. </a:t>
                      </a:r>
                      <a:r>
                        <a:rPr lang="en-US" sz="1500" b="0" i="0" u="sng" strike="noStrike" dirty="0">
                          <a:solidFill>
                            <a:srgbClr val="292929"/>
                          </a:solidFill>
                          <a:effectLst/>
                          <a:latin typeface="Calibri" panose="020F0502020204030204" pitchFamily="34" charset="0"/>
                        </a:rPr>
                        <a:t>Launch a public awareness campaign </a:t>
                      </a:r>
                      <a:r>
                        <a:rPr lang="en-US" sz="1500" b="0" i="0" u="none" strike="noStrike" dirty="0">
                          <a:solidFill>
                            <a:srgbClr val="292929"/>
                          </a:solidFill>
                          <a:effectLst/>
                          <a:latin typeface="Calibri" panose="020F0502020204030204" pitchFamily="34" charset="0"/>
                        </a:rPr>
                        <a:t>to share this information with local governments, elected officials and stakeholders.</a:t>
                      </a:r>
                    </a:p>
                  </a:txBody>
                  <a:tcPr marL="9525" marR="9525" marT="9525" marB="0" anchor="ctr">
                    <a:solidFill>
                      <a:schemeClr val="accent1">
                        <a:tint val="20000"/>
                        <a:alpha val="80000"/>
                      </a:schemeClr>
                    </a:solidFill>
                  </a:tcPr>
                </a:tc>
                <a:extLst>
                  <a:ext uri="{0D108BD9-81ED-4DB2-BD59-A6C34878D82A}">
                    <a16:rowId xmlns:a16="http://schemas.microsoft.com/office/drawing/2014/main" val="3100608749"/>
                  </a:ext>
                </a:extLst>
              </a:tr>
              <a:tr h="370840">
                <a:tc>
                  <a:txBody>
                    <a:bodyPr/>
                    <a:lstStyle/>
                    <a:p>
                      <a:pPr algn="l" fontAlgn="ctr"/>
                      <a:r>
                        <a:rPr lang="en-US" sz="1500" b="0" i="0" u="none" strike="noStrike" dirty="0">
                          <a:solidFill>
                            <a:srgbClr val="292929"/>
                          </a:solidFill>
                          <a:effectLst/>
                          <a:latin typeface="Calibri" panose="020F0502020204030204" pitchFamily="34" charset="0"/>
                        </a:rPr>
                        <a:t>Land Use Options Evaluation Outcome</a:t>
                      </a:r>
                    </a:p>
                  </a:txBody>
                  <a:tcPr marL="9525" marR="9525" marT="9525" marB="0" anchor="ctr">
                    <a:solidFill>
                      <a:schemeClr val="accent1">
                        <a:tint val="40000"/>
                        <a:alpha val="80000"/>
                      </a:schemeClr>
                    </a:solidFill>
                  </a:tcPr>
                </a:tc>
                <a:tc>
                  <a:txBody>
                    <a:bodyPr/>
                    <a:lstStyle/>
                    <a:p>
                      <a:pPr algn="l" fontAlgn="ctr"/>
                      <a:r>
                        <a:rPr lang="en-US" sz="1500" b="0" i="0" u="none" strike="noStrike" dirty="0">
                          <a:solidFill>
                            <a:srgbClr val="292929"/>
                          </a:solidFill>
                          <a:effectLst/>
                          <a:latin typeface="Calibri" panose="020F0502020204030204" pitchFamily="34" charset="0"/>
                        </a:rPr>
                        <a:t>Evaluate policy options, incentives and planning tools to </a:t>
                      </a:r>
                      <a:r>
                        <a:rPr lang="en-US" sz="1500" b="0" i="0" u="sng" strike="noStrike" dirty="0">
                          <a:solidFill>
                            <a:srgbClr val="292929"/>
                          </a:solidFill>
                          <a:effectLst/>
                          <a:latin typeface="Calibri" panose="020F0502020204030204" pitchFamily="34" charset="0"/>
                        </a:rPr>
                        <a:t>reduce the rate of conversion of agricultural lands, forests and wetlands</a:t>
                      </a:r>
                      <a:r>
                        <a:rPr lang="en-US" sz="1500" b="0" i="0" u="none" strike="noStrike" dirty="0">
                          <a:solidFill>
                            <a:srgbClr val="292929"/>
                          </a:solidFill>
                          <a:effectLst/>
                          <a:latin typeface="Calibri" panose="020F0502020204030204" pitchFamily="34" charset="0"/>
                        </a:rPr>
                        <a:t>. Strategies should be developed for supporting local governments’ and others’ efforts</a:t>
                      </a:r>
                    </a:p>
                  </a:txBody>
                  <a:tcPr marL="9525" marR="9525" marT="9525" marB="0" anchor="ctr">
                    <a:solidFill>
                      <a:schemeClr val="accent1">
                        <a:tint val="40000"/>
                        <a:alpha val="80000"/>
                      </a:schemeClr>
                    </a:solidFill>
                  </a:tcPr>
                </a:tc>
                <a:extLst>
                  <a:ext uri="{0D108BD9-81ED-4DB2-BD59-A6C34878D82A}">
                    <a16:rowId xmlns:a16="http://schemas.microsoft.com/office/drawing/2014/main" val="4247588556"/>
                  </a:ext>
                </a:extLst>
              </a:tr>
            </a:tbl>
          </a:graphicData>
        </a:graphic>
      </p:graphicFrame>
      <p:sp>
        <p:nvSpPr>
          <p:cNvPr id="5" name="Slide Number Placeholder 4"/>
          <p:cNvSpPr>
            <a:spLocks noGrp="1"/>
          </p:cNvSpPr>
          <p:nvPr>
            <p:ph type="sldNum" sz="quarter" idx="12"/>
          </p:nvPr>
        </p:nvSpPr>
        <p:spPr/>
        <p:txBody>
          <a:bodyPr/>
          <a:lstStyle/>
          <a:p>
            <a:pPr>
              <a:defRPr/>
            </a:pPr>
            <a:fld id="{BEE74BD7-AA31-4EFB-9E62-8EE743A0981C}" type="slidenum">
              <a:rPr lang="en-US" smtClean="0"/>
              <a:pPr>
                <a:defRPr/>
              </a:pPr>
              <a:t>14</a:t>
            </a:fld>
            <a:endParaRPr lang="en-US" dirty="0"/>
          </a:p>
        </p:txBody>
      </p:sp>
      <p:grpSp>
        <p:nvGrpSpPr>
          <p:cNvPr id="18" name="Group 17">
            <a:extLst>
              <a:ext uri="{FF2B5EF4-FFF2-40B4-BE49-F238E27FC236}">
                <a16:creationId xmlns:a16="http://schemas.microsoft.com/office/drawing/2014/main" id="{1C61AD64-70D8-4C61-87EF-E304766A5575}"/>
              </a:ext>
            </a:extLst>
          </p:cNvPr>
          <p:cNvGrpSpPr/>
          <p:nvPr/>
        </p:nvGrpSpPr>
        <p:grpSpPr>
          <a:xfrm>
            <a:off x="538969" y="5761962"/>
            <a:ext cx="3499631" cy="943638"/>
            <a:chOff x="538969" y="5761962"/>
            <a:chExt cx="3499631" cy="943638"/>
          </a:xfrm>
        </p:grpSpPr>
        <p:pic>
          <p:nvPicPr>
            <p:cNvPr id="19" name="Picture 18" descr="Chesapeake Bay Program">
              <a:extLst>
                <a:ext uri="{FF2B5EF4-FFF2-40B4-BE49-F238E27FC236}">
                  <a16:creationId xmlns:a16="http://schemas.microsoft.com/office/drawing/2014/main" id="{A3FC3FDB-494E-4486-8F98-40EFD26DE967}"/>
                </a:ext>
              </a:extLst>
            </p:cNvPr>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b="11644"/>
            <a:stretch/>
          </p:blipFill>
          <p:spPr bwMode="auto">
            <a:xfrm>
              <a:off x="538969" y="5761962"/>
              <a:ext cx="1045683" cy="923925"/>
            </a:xfrm>
            <a:prstGeom prst="rect">
              <a:avLst/>
            </a:prstGeom>
            <a:noFill/>
            <a:ln>
              <a:noFill/>
            </a:ln>
            <a:extLst>
              <a:ext uri="{53640926-AAD7-44D8-BBD7-CCE9431645EC}">
                <a14:shadowObscured xmlns:a14="http://schemas.microsoft.com/office/drawing/2010/main"/>
              </a:ext>
            </a:extLst>
          </p:spPr>
        </p:pic>
        <p:pic>
          <p:nvPicPr>
            <p:cNvPr id="20" name="Picture 19" descr="http://assets.inhabitat.com/wp-content/blogs.dir/1/files/2010/04/Epa-Logo.jpg">
              <a:extLst>
                <a:ext uri="{FF2B5EF4-FFF2-40B4-BE49-F238E27FC236}">
                  <a16:creationId xmlns:a16="http://schemas.microsoft.com/office/drawing/2014/main" id="{C8DE2A44-D793-4C7F-B53E-471234D67A93}"/>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1671" r="14873"/>
            <a:stretch/>
          </p:blipFill>
          <p:spPr bwMode="auto">
            <a:xfrm>
              <a:off x="1752600" y="5882640"/>
              <a:ext cx="874395" cy="822960"/>
            </a:xfrm>
            <a:prstGeom prst="rect">
              <a:avLst/>
            </a:prstGeom>
            <a:noFill/>
            <a:ln>
              <a:noFill/>
            </a:ln>
            <a:extLst>
              <a:ext uri="{53640926-AAD7-44D8-BBD7-CCE9431645EC}">
                <a14:shadowObscured xmlns:a14="http://schemas.microsoft.com/office/drawing/2010/main"/>
              </a:ext>
            </a:extLst>
          </p:spPr>
        </p:pic>
        <p:pic>
          <p:nvPicPr>
            <p:cNvPr id="21" name="Picture 20">
              <a:extLst>
                <a:ext uri="{FF2B5EF4-FFF2-40B4-BE49-F238E27FC236}">
                  <a16:creationId xmlns:a16="http://schemas.microsoft.com/office/drawing/2014/main" id="{FE83E846-D3D7-49FB-BB2C-788CE85C31B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794943" y="5989320"/>
              <a:ext cx="1243657" cy="640080"/>
            </a:xfrm>
            <a:prstGeom prst="rect">
              <a:avLst/>
            </a:prstGeom>
            <a:noFill/>
            <a:ln>
              <a:noFill/>
            </a:ln>
          </p:spPr>
        </p:pic>
      </p:grpSp>
    </p:spTree>
    <p:extLst>
      <p:ext uri="{BB962C8B-B14F-4D97-AF65-F5344CB8AC3E}">
        <p14:creationId xmlns:p14="http://schemas.microsoft.com/office/powerpoint/2010/main" val="42846961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72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14" name="Title 1"/>
          <p:cNvSpPr>
            <a:spLocks noGrp="1"/>
          </p:cNvSpPr>
          <p:nvPr>
            <p:ph type="title"/>
          </p:nvPr>
        </p:nvSpPr>
        <p:spPr>
          <a:xfrm>
            <a:off x="0" y="-28135"/>
            <a:ext cx="9144000" cy="952500"/>
          </a:xfrm>
        </p:spPr>
        <p:txBody>
          <a:bodyPr>
            <a:normAutofit/>
          </a:bodyPr>
          <a:lstStyle/>
          <a:p>
            <a:r>
              <a:rPr lang="en-US" sz="3000" b="1" cap="none" dirty="0">
                <a:ln w="12700">
                  <a:noFill/>
                  <a:prstDash val="solid"/>
                </a:ln>
                <a:solidFill>
                  <a:schemeClr val="bg1"/>
                </a:solidFill>
                <a:effectLst/>
                <a:latin typeface="Arial" panose="020B0604020202020204" pitchFamily="34" charset="0"/>
                <a:cs typeface="Arial" panose="020B0604020202020204" pitchFamily="34" charset="0"/>
                <a:sym typeface="Wingdings" panose="05000000000000000000" pitchFamily="2" charset="2"/>
              </a:rPr>
              <a:t>GIT </a:t>
            </a:r>
            <a:r>
              <a:rPr lang="en-US" sz="3000" b="1" dirty="0">
                <a:ln w="12700">
                  <a:noFill/>
                  <a:prstDash val="solid"/>
                </a:ln>
                <a:solidFill>
                  <a:schemeClr val="bg1"/>
                </a:solidFill>
                <a:latin typeface="Arial" panose="020B0604020202020204" pitchFamily="34" charset="0"/>
                <a:cs typeface="Arial" panose="020B0604020202020204" pitchFamily="34" charset="0"/>
                <a:sym typeface="Wingdings" panose="05000000000000000000" pitchFamily="2" charset="2"/>
              </a:rPr>
              <a:t>4 </a:t>
            </a:r>
            <a:r>
              <a:rPr lang="en-US" sz="3000" b="1" cap="none" dirty="0">
                <a:ln w="12700">
                  <a:noFill/>
                  <a:prstDash val="solid"/>
                </a:ln>
                <a:solidFill>
                  <a:schemeClr val="bg1"/>
                </a:solidFill>
                <a:latin typeface="Arial" panose="020B0604020202020204" pitchFamily="34" charset="0"/>
                <a:cs typeface="Arial" panose="020B0604020202020204" pitchFamily="34" charset="0"/>
                <a:sym typeface="Wingdings" panose="05000000000000000000" pitchFamily="2" charset="2"/>
              </a:rPr>
              <a:t>– Maintain Healthy Watersheds: </a:t>
            </a:r>
            <a:r>
              <a:rPr lang="en-US" sz="3000" b="1" cap="none" dirty="0">
                <a:ln w="12700">
                  <a:noFill/>
                  <a:prstDash val="solid"/>
                </a:ln>
                <a:solidFill>
                  <a:schemeClr val="bg1"/>
                </a:solidFill>
                <a:effectLst/>
                <a:latin typeface="Arial" panose="020B0604020202020204" pitchFamily="34" charset="0"/>
                <a:cs typeface="Arial" panose="020B0604020202020204" pitchFamily="34" charset="0"/>
                <a:sym typeface="Wingdings" panose="05000000000000000000" pitchFamily="2" charset="2"/>
              </a:rPr>
              <a:t>AWARDED</a:t>
            </a:r>
            <a:endParaRPr lang="en-US" sz="3000" cap="none" dirty="0">
              <a:ln w="12700">
                <a:noFill/>
                <a:prstDash val="solid"/>
              </a:ln>
              <a:solidFill>
                <a:schemeClr val="bg1"/>
              </a:solidFill>
              <a:effectLst/>
              <a:latin typeface="Arial" panose="020B0604020202020204" pitchFamily="34" charset="0"/>
              <a:cs typeface="Arial" panose="020B0604020202020204" pitchFamily="34" charset="0"/>
            </a:endParaRPr>
          </a:p>
        </p:txBody>
      </p:sp>
      <p:graphicFrame>
        <p:nvGraphicFramePr>
          <p:cNvPr id="28" name="Table 28">
            <a:extLst>
              <a:ext uri="{FF2B5EF4-FFF2-40B4-BE49-F238E27FC236}">
                <a16:creationId xmlns:a16="http://schemas.microsoft.com/office/drawing/2014/main" id="{03ABCA35-A6CB-4EEE-8712-834B748967CB}"/>
              </a:ext>
            </a:extLst>
          </p:cNvPr>
          <p:cNvGraphicFramePr>
            <a:graphicFrameLocks noGrp="1"/>
          </p:cNvGraphicFramePr>
          <p:nvPr>
            <p:ph idx="1"/>
            <p:extLst>
              <p:ext uri="{D42A27DB-BD31-4B8C-83A1-F6EECF244321}">
                <p14:modId xmlns:p14="http://schemas.microsoft.com/office/powerpoint/2010/main" val="4109543289"/>
              </p:ext>
            </p:extLst>
          </p:nvPr>
        </p:nvGraphicFramePr>
        <p:xfrm>
          <a:off x="163779" y="892713"/>
          <a:ext cx="8467554" cy="4084955"/>
        </p:xfrm>
        <a:graphic>
          <a:graphicData uri="http://schemas.openxmlformats.org/drawingml/2006/table">
            <a:tbl>
              <a:tblPr firstRow="1" bandRow="1">
                <a:tableStyleId>{5C22544A-7EE6-4342-B048-85BDC9FD1C3A}</a:tableStyleId>
              </a:tblPr>
              <a:tblGrid>
                <a:gridCol w="1324309">
                  <a:extLst>
                    <a:ext uri="{9D8B030D-6E8A-4147-A177-3AD203B41FA5}">
                      <a16:colId xmlns:a16="http://schemas.microsoft.com/office/drawing/2014/main" val="4212414540"/>
                    </a:ext>
                  </a:extLst>
                </a:gridCol>
                <a:gridCol w="7143245">
                  <a:extLst>
                    <a:ext uri="{9D8B030D-6E8A-4147-A177-3AD203B41FA5}">
                      <a16:colId xmlns:a16="http://schemas.microsoft.com/office/drawing/2014/main" val="4013272124"/>
                    </a:ext>
                  </a:extLst>
                </a:gridCol>
              </a:tblGrid>
              <a:tr h="370840">
                <a:tc>
                  <a:txBody>
                    <a:bodyPr/>
                    <a:lstStyle/>
                    <a:p>
                      <a:pPr algn="ctr" fontAlgn="b"/>
                      <a:r>
                        <a:rPr lang="en-US" sz="1500" b="1" i="0" u="none" strike="noStrike" dirty="0">
                          <a:solidFill>
                            <a:schemeClr val="tx1"/>
                          </a:solidFill>
                          <a:effectLst/>
                          <a:latin typeface="Calibri" panose="020F0502020204030204" pitchFamily="34" charset="0"/>
                        </a:rPr>
                        <a:t>Year</a:t>
                      </a:r>
                    </a:p>
                  </a:txBody>
                  <a:tcPr marL="9525" marR="9525" marT="9525" marB="0" anchor="b">
                    <a:solidFill>
                      <a:schemeClr val="accent1">
                        <a:alpha val="80000"/>
                      </a:schemeClr>
                    </a:solidFill>
                  </a:tcPr>
                </a:tc>
                <a:tc>
                  <a:txBody>
                    <a:bodyPr/>
                    <a:lstStyle/>
                    <a:p>
                      <a:pPr algn="ctr" fontAlgn="b"/>
                      <a:r>
                        <a:rPr lang="en-US" sz="1500" b="1" i="0" u="none" strike="noStrike" dirty="0">
                          <a:solidFill>
                            <a:schemeClr val="tx1"/>
                          </a:solidFill>
                          <a:effectLst/>
                          <a:latin typeface="Calibri" panose="020F0502020204030204" pitchFamily="34" charset="0"/>
                        </a:rPr>
                        <a:t>Scope Description</a:t>
                      </a:r>
                    </a:p>
                  </a:txBody>
                  <a:tcPr marL="9525" marR="9525" marT="9525" marB="0" anchor="b">
                    <a:solidFill>
                      <a:schemeClr val="accent1">
                        <a:alpha val="80000"/>
                      </a:schemeClr>
                    </a:solidFill>
                  </a:tcPr>
                </a:tc>
                <a:extLst>
                  <a:ext uri="{0D108BD9-81ED-4DB2-BD59-A6C34878D82A}">
                    <a16:rowId xmlns:a16="http://schemas.microsoft.com/office/drawing/2014/main" val="3532886462"/>
                  </a:ext>
                </a:extLst>
              </a:tr>
              <a:tr h="213287">
                <a:tc>
                  <a:txBody>
                    <a:bodyPr/>
                    <a:lstStyle/>
                    <a:p>
                      <a:pPr algn="ctr" fontAlgn="b"/>
                      <a:r>
                        <a:rPr lang="en-US" sz="1500" b="0" i="0" u="none" strike="noStrike" dirty="0">
                          <a:solidFill>
                            <a:srgbClr val="000000"/>
                          </a:solidFill>
                          <a:effectLst/>
                          <a:latin typeface="Calibri" panose="020F0502020204030204" pitchFamily="34" charset="0"/>
                        </a:rPr>
                        <a:t>2014-2015</a:t>
                      </a:r>
                    </a:p>
                  </a:txBody>
                  <a:tcPr marL="9525" marR="9525" marT="9525" marB="0" anchor="b">
                    <a:solidFill>
                      <a:schemeClr val="accent1">
                        <a:tint val="40000"/>
                        <a:alpha val="80000"/>
                      </a:schemeClr>
                    </a:solidFill>
                  </a:tcPr>
                </a:tc>
                <a:tc>
                  <a:txBody>
                    <a:bodyPr/>
                    <a:lstStyle/>
                    <a:p>
                      <a:pPr algn="l" fontAlgn="b"/>
                      <a:r>
                        <a:rPr lang="en-US" sz="1500" b="0" i="0" u="none" strike="noStrike" dirty="0">
                          <a:solidFill>
                            <a:srgbClr val="000000"/>
                          </a:solidFill>
                          <a:effectLst/>
                          <a:latin typeface="Calibri" panose="020F0502020204030204" pitchFamily="34" charset="0"/>
                        </a:rPr>
                        <a:t>Identification of additional healthy watersheds in the Chesapeake Bay Watershed portion of West Virginia</a:t>
                      </a:r>
                    </a:p>
                  </a:txBody>
                  <a:tcPr marL="9525" marR="9525" marT="9525" marB="0" anchor="b">
                    <a:solidFill>
                      <a:schemeClr val="accent1">
                        <a:tint val="40000"/>
                        <a:alpha val="80000"/>
                      </a:schemeClr>
                    </a:solidFill>
                  </a:tcPr>
                </a:tc>
                <a:extLst>
                  <a:ext uri="{0D108BD9-81ED-4DB2-BD59-A6C34878D82A}">
                    <a16:rowId xmlns:a16="http://schemas.microsoft.com/office/drawing/2014/main" val="4234542931"/>
                  </a:ext>
                </a:extLst>
              </a:tr>
              <a:tr h="213287">
                <a:tc>
                  <a:txBody>
                    <a:bodyPr/>
                    <a:lstStyle/>
                    <a:p>
                      <a:pPr algn="ctr" fontAlgn="t"/>
                      <a:r>
                        <a:rPr lang="en-US" sz="1500" b="0" i="0" u="none" strike="noStrike" dirty="0">
                          <a:solidFill>
                            <a:srgbClr val="000000"/>
                          </a:solidFill>
                          <a:effectLst/>
                          <a:latin typeface="Calibri" panose="020F0502020204030204" pitchFamily="34" charset="0"/>
                        </a:rPr>
                        <a:t>2016</a:t>
                      </a:r>
                    </a:p>
                  </a:txBody>
                  <a:tcPr marL="9525" marR="9525" marT="9525" marB="0">
                    <a:solidFill>
                      <a:schemeClr val="accent1">
                        <a:tint val="2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Healthy Watersheds Forest/TMDL Project Phase II</a:t>
                      </a:r>
                    </a:p>
                  </a:txBody>
                  <a:tcPr marL="9525" marR="9525" marT="9525" marB="0">
                    <a:solidFill>
                      <a:schemeClr val="accent1">
                        <a:tint val="20000"/>
                        <a:alpha val="80000"/>
                      </a:schemeClr>
                    </a:solidFill>
                  </a:tcPr>
                </a:tc>
                <a:extLst>
                  <a:ext uri="{0D108BD9-81ED-4DB2-BD59-A6C34878D82A}">
                    <a16:rowId xmlns:a16="http://schemas.microsoft.com/office/drawing/2014/main" val="3100608749"/>
                  </a:ext>
                </a:extLst>
              </a:tr>
              <a:tr h="370840">
                <a:tc>
                  <a:txBody>
                    <a:bodyPr/>
                    <a:lstStyle/>
                    <a:p>
                      <a:pPr algn="ctr" fontAlgn="t"/>
                      <a:r>
                        <a:rPr lang="en-US" sz="1500" b="0" i="0" u="none" strike="noStrike" dirty="0">
                          <a:solidFill>
                            <a:srgbClr val="000000"/>
                          </a:solidFill>
                          <a:effectLst/>
                          <a:latin typeface="Calibri" panose="020F0502020204030204" pitchFamily="34" charset="0"/>
                        </a:rPr>
                        <a:t>2016</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Evaluation of Land Use policy options, incentives and planning tools to reduce the rate of conversion of agricultural lands, forest and wetlands.</a:t>
                      </a:r>
                    </a:p>
                  </a:txBody>
                  <a:tcPr marL="9525" marR="9525" marT="9525" marB="0">
                    <a:solidFill>
                      <a:schemeClr val="accent1">
                        <a:tint val="40000"/>
                        <a:alpha val="80000"/>
                      </a:schemeClr>
                    </a:solidFill>
                  </a:tcPr>
                </a:tc>
                <a:extLst>
                  <a:ext uri="{0D108BD9-81ED-4DB2-BD59-A6C34878D82A}">
                    <a16:rowId xmlns:a16="http://schemas.microsoft.com/office/drawing/2014/main" val="4247588556"/>
                  </a:ext>
                </a:extLst>
              </a:tr>
              <a:tr h="289487">
                <a:tc>
                  <a:txBody>
                    <a:bodyPr/>
                    <a:lstStyle/>
                    <a:p>
                      <a:pPr algn="ctr" fontAlgn="t"/>
                      <a:r>
                        <a:rPr lang="en-US" sz="1500" b="0" i="0" u="none" strike="noStrike" dirty="0">
                          <a:solidFill>
                            <a:srgbClr val="000000"/>
                          </a:solidFill>
                          <a:effectLst/>
                          <a:latin typeface="Calibri" panose="020F0502020204030204" pitchFamily="34" charset="0"/>
                        </a:rPr>
                        <a:t>2017</a:t>
                      </a:r>
                    </a:p>
                  </a:txBody>
                  <a:tcPr marL="9525" marR="9525" marT="9525" marB="0">
                    <a:solidFill>
                      <a:schemeClr val="accent1">
                        <a:tint val="2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Methodology for developing high-resolution stream and waterbody datasets for the Chesapeake Bay watershed </a:t>
                      </a:r>
                    </a:p>
                  </a:txBody>
                  <a:tcPr marL="9525" marR="9525" marT="9525" marB="0">
                    <a:solidFill>
                      <a:schemeClr val="accent1">
                        <a:tint val="20000"/>
                        <a:alpha val="80000"/>
                      </a:schemeClr>
                    </a:solidFill>
                  </a:tcPr>
                </a:tc>
                <a:extLst>
                  <a:ext uri="{0D108BD9-81ED-4DB2-BD59-A6C34878D82A}">
                    <a16:rowId xmlns:a16="http://schemas.microsoft.com/office/drawing/2014/main" val="2543876474"/>
                  </a:ext>
                </a:extLst>
              </a:tr>
              <a:tr h="228600">
                <a:tc>
                  <a:txBody>
                    <a:bodyPr/>
                    <a:lstStyle/>
                    <a:p>
                      <a:pPr algn="ctr" fontAlgn="t"/>
                      <a:r>
                        <a:rPr lang="en-US" sz="1500" b="0" i="0" u="none" strike="noStrike" dirty="0">
                          <a:solidFill>
                            <a:srgbClr val="000000"/>
                          </a:solidFill>
                          <a:effectLst/>
                          <a:latin typeface="Calibri" panose="020F0502020204030204" pitchFamily="34" charset="0"/>
                        </a:rPr>
                        <a:t>2017</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RFP 3 Preliminary State-Identified Healthy Watersheds Vulnerability Assessments for the Chesapeake Bay Watershed  (RFP 1 and 2 - Back Creek Watershed Demo- Getting Water Off of the Road)</a:t>
                      </a:r>
                    </a:p>
                  </a:txBody>
                  <a:tcPr marL="9525" marR="9525" marT="9525" marB="0">
                    <a:solidFill>
                      <a:schemeClr val="accent1">
                        <a:tint val="40000"/>
                        <a:alpha val="80000"/>
                      </a:schemeClr>
                    </a:solidFill>
                  </a:tcPr>
                </a:tc>
                <a:extLst>
                  <a:ext uri="{0D108BD9-81ED-4DB2-BD59-A6C34878D82A}">
                    <a16:rowId xmlns:a16="http://schemas.microsoft.com/office/drawing/2014/main" val="3850194375"/>
                  </a:ext>
                </a:extLst>
              </a:tr>
              <a:tr h="370840">
                <a:tc>
                  <a:txBody>
                    <a:bodyPr/>
                    <a:lstStyle/>
                    <a:p>
                      <a:pPr algn="ctr" fontAlgn="t"/>
                      <a:r>
                        <a:rPr lang="en-US" sz="1500" b="0" i="0" u="none" strike="noStrike" dirty="0">
                          <a:solidFill>
                            <a:srgbClr val="000000"/>
                          </a:solidFill>
                          <a:effectLst/>
                          <a:latin typeface="Calibri" panose="020F0502020204030204" pitchFamily="34" charset="0"/>
                        </a:rPr>
                        <a:t>2018</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Healthy Watersheds TMDL Forest/Conserved Lands Retention Study: Phase III</a:t>
                      </a:r>
                    </a:p>
                  </a:txBody>
                  <a:tcPr marL="9525" marR="9525" marT="9525" marB="0">
                    <a:solidFill>
                      <a:schemeClr val="accent1">
                        <a:tint val="40000"/>
                        <a:alpha val="80000"/>
                      </a:schemeClr>
                    </a:solidFill>
                  </a:tcPr>
                </a:tc>
                <a:extLst>
                  <a:ext uri="{0D108BD9-81ED-4DB2-BD59-A6C34878D82A}">
                    <a16:rowId xmlns:a16="http://schemas.microsoft.com/office/drawing/2014/main" val="2926636340"/>
                  </a:ext>
                </a:extLst>
              </a:tr>
              <a:tr h="228600">
                <a:tc>
                  <a:txBody>
                    <a:bodyPr/>
                    <a:lstStyle/>
                    <a:p>
                      <a:pPr algn="ctr" fontAlgn="t"/>
                      <a:r>
                        <a:rPr lang="en-US" sz="1500" b="0" i="0" u="none" strike="noStrike" dirty="0">
                          <a:solidFill>
                            <a:srgbClr val="000000"/>
                          </a:solidFill>
                          <a:effectLst/>
                          <a:latin typeface="Calibri" panose="020F0502020204030204" pitchFamily="34" charset="0"/>
                        </a:rPr>
                        <a:t>2019</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Chesapeake Watershed Conservation Finance Intensive Workshop</a:t>
                      </a:r>
                    </a:p>
                  </a:txBody>
                  <a:tcPr marL="9525" marR="9525" marT="9525" marB="0">
                    <a:solidFill>
                      <a:schemeClr val="accent1">
                        <a:tint val="40000"/>
                        <a:alpha val="80000"/>
                      </a:schemeClr>
                    </a:solidFill>
                  </a:tcPr>
                </a:tc>
                <a:extLst>
                  <a:ext uri="{0D108BD9-81ED-4DB2-BD59-A6C34878D82A}">
                    <a16:rowId xmlns:a16="http://schemas.microsoft.com/office/drawing/2014/main" val="2340253372"/>
                  </a:ext>
                </a:extLst>
              </a:tr>
              <a:tr h="304800">
                <a:tc>
                  <a:txBody>
                    <a:bodyPr/>
                    <a:lstStyle/>
                    <a:p>
                      <a:pPr algn="ctr" fontAlgn="t"/>
                      <a:r>
                        <a:rPr lang="en-US" sz="1500" b="0" i="0" u="none" strike="noStrike" dirty="0">
                          <a:solidFill>
                            <a:srgbClr val="000000"/>
                          </a:solidFill>
                          <a:effectLst/>
                          <a:latin typeface="Calibri" panose="020F0502020204030204" pitchFamily="34" charset="0"/>
                        </a:rPr>
                        <a:t>2019</a:t>
                      </a:r>
                    </a:p>
                  </a:txBody>
                  <a:tcPr marL="9525" marR="9525" marT="9525" marB="0">
                    <a:solidFill>
                      <a:schemeClr val="accent1">
                        <a:tint val="40000"/>
                        <a:alpha val="80000"/>
                      </a:schemeClr>
                    </a:solidFill>
                  </a:tcPr>
                </a:tc>
                <a:tc>
                  <a:txBody>
                    <a:bodyPr/>
                    <a:lstStyle/>
                    <a:p>
                      <a:pPr algn="l" fontAlgn="b"/>
                      <a:r>
                        <a:rPr lang="en-US" sz="1500" b="0" i="0" u="none" strike="noStrike" dirty="0">
                          <a:solidFill>
                            <a:srgbClr val="000000"/>
                          </a:solidFill>
                          <a:effectLst/>
                          <a:latin typeface="Calibri" panose="020F0502020204030204" pitchFamily="34" charset="0"/>
                        </a:rPr>
                        <a:t>Scope 1: Improving Technical Service Delivery to Private Landowner</a:t>
                      </a:r>
                    </a:p>
                  </a:txBody>
                  <a:tcPr marL="9525" marR="9525" marT="9525" marB="0" anchor="b">
                    <a:solidFill>
                      <a:schemeClr val="accent1">
                        <a:tint val="40000"/>
                        <a:alpha val="80000"/>
                      </a:schemeClr>
                    </a:solidFill>
                  </a:tcPr>
                </a:tc>
                <a:extLst>
                  <a:ext uri="{0D108BD9-81ED-4DB2-BD59-A6C34878D82A}">
                    <a16:rowId xmlns:a16="http://schemas.microsoft.com/office/drawing/2014/main" val="594925067"/>
                  </a:ext>
                </a:extLst>
              </a:tr>
              <a:tr h="370840">
                <a:tc>
                  <a:txBody>
                    <a:bodyPr/>
                    <a:lstStyle/>
                    <a:p>
                      <a:pPr algn="ctr" fontAlgn="t"/>
                      <a:r>
                        <a:rPr lang="en-US" sz="1500" b="0" i="0" u="none" strike="noStrike" dirty="0">
                          <a:solidFill>
                            <a:srgbClr val="000000"/>
                          </a:solidFill>
                          <a:effectLst/>
                          <a:latin typeface="Calibri" panose="020F0502020204030204" pitchFamily="34" charset="0"/>
                        </a:rPr>
                        <a:t>2019</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Implementation of Chesapeake Healthy Watersheds Assessment in Maryland’s Tier II watersheds</a:t>
                      </a:r>
                    </a:p>
                  </a:txBody>
                  <a:tcPr marL="9525" marR="9525" marT="9525" marB="0">
                    <a:solidFill>
                      <a:schemeClr val="accent1">
                        <a:tint val="40000"/>
                        <a:alpha val="80000"/>
                      </a:schemeClr>
                    </a:solidFill>
                  </a:tcPr>
                </a:tc>
                <a:extLst>
                  <a:ext uri="{0D108BD9-81ED-4DB2-BD59-A6C34878D82A}">
                    <a16:rowId xmlns:a16="http://schemas.microsoft.com/office/drawing/2014/main" val="1965844623"/>
                  </a:ext>
                </a:extLst>
              </a:tr>
            </a:tbl>
          </a:graphicData>
        </a:graphic>
      </p:graphicFrame>
      <p:sp>
        <p:nvSpPr>
          <p:cNvPr id="5" name="Slide Number Placeholder 4"/>
          <p:cNvSpPr>
            <a:spLocks noGrp="1"/>
          </p:cNvSpPr>
          <p:nvPr>
            <p:ph type="sldNum" sz="quarter" idx="12"/>
          </p:nvPr>
        </p:nvSpPr>
        <p:spPr/>
        <p:txBody>
          <a:bodyPr/>
          <a:lstStyle/>
          <a:p>
            <a:pPr>
              <a:defRPr/>
            </a:pPr>
            <a:fld id="{BEE74BD7-AA31-4EFB-9E62-8EE743A0981C}" type="slidenum">
              <a:rPr lang="en-US" smtClean="0"/>
              <a:pPr>
                <a:defRPr/>
              </a:pPr>
              <a:t>15</a:t>
            </a:fld>
            <a:endParaRPr lang="en-US" dirty="0"/>
          </a:p>
        </p:txBody>
      </p:sp>
      <p:grpSp>
        <p:nvGrpSpPr>
          <p:cNvPr id="18" name="Group 17">
            <a:extLst>
              <a:ext uri="{FF2B5EF4-FFF2-40B4-BE49-F238E27FC236}">
                <a16:creationId xmlns:a16="http://schemas.microsoft.com/office/drawing/2014/main" id="{1C61AD64-70D8-4C61-87EF-E304766A5575}"/>
              </a:ext>
            </a:extLst>
          </p:cNvPr>
          <p:cNvGrpSpPr/>
          <p:nvPr/>
        </p:nvGrpSpPr>
        <p:grpSpPr>
          <a:xfrm>
            <a:off x="538969" y="5761962"/>
            <a:ext cx="3499631" cy="943638"/>
            <a:chOff x="538969" y="5761962"/>
            <a:chExt cx="3499631" cy="943638"/>
          </a:xfrm>
        </p:grpSpPr>
        <p:pic>
          <p:nvPicPr>
            <p:cNvPr id="19" name="Picture 18" descr="Chesapeake Bay Program">
              <a:extLst>
                <a:ext uri="{FF2B5EF4-FFF2-40B4-BE49-F238E27FC236}">
                  <a16:creationId xmlns:a16="http://schemas.microsoft.com/office/drawing/2014/main" id="{A3FC3FDB-494E-4486-8F98-40EFD26DE967}"/>
                </a:ext>
              </a:extLst>
            </p:cNvPr>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b="11644"/>
            <a:stretch/>
          </p:blipFill>
          <p:spPr bwMode="auto">
            <a:xfrm>
              <a:off x="538969" y="5761962"/>
              <a:ext cx="1045683" cy="923925"/>
            </a:xfrm>
            <a:prstGeom prst="rect">
              <a:avLst/>
            </a:prstGeom>
            <a:noFill/>
            <a:ln>
              <a:noFill/>
            </a:ln>
            <a:extLst>
              <a:ext uri="{53640926-AAD7-44D8-BBD7-CCE9431645EC}">
                <a14:shadowObscured xmlns:a14="http://schemas.microsoft.com/office/drawing/2010/main"/>
              </a:ext>
            </a:extLst>
          </p:spPr>
        </p:pic>
        <p:pic>
          <p:nvPicPr>
            <p:cNvPr id="20" name="Picture 19" descr="http://assets.inhabitat.com/wp-content/blogs.dir/1/files/2010/04/Epa-Logo.jpg">
              <a:extLst>
                <a:ext uri="{FF2B5EF4-FFF2-40B4-BE49-F238E27FC236}">
                  <a16:creationId xmlns:a16="http://schemas.microsoft.com/office/drawing/2014/main" id="{C8DE2A44-D793-4C7F-B53E-471234D67A93}"/>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1671" r="14873"/>
            <a:stretch/>
          </p:blipFill>
          <p:spPr bwMode="auto">
            <a:xfrm>
              <a:off x="1752600" y="5882640"/>
              <a:ext cx="874395" cy="822960"/>
            </a:xfrm>
            <a:prstGeom prst="rect">
              <a:avLst/>
            </a:prstGeom>
            <a:noFill/>
            <a:ln>
              <a:noFill/>
            </a:ln>
            <a:extLst>
              <a:ext uri="{53640926-AAD7-44D8-BBD7-CCE9431645EC}">
                <a14:shadowObscured xmlns:a14="http://schemas.microsoft.com/office/drawing/2010/main"/>
              </a:ext>
            </a:extLst>
          </p:spPr>
        </p:pic>
        <p:pic>
          <p:nvPicPr>
            <p:cNvPr id="21" name="Picture 20">
              <a:extLst>
                <a:ext uri="{FF2B5EF4-FFF2-40B4-BE49-F238E27FC236}">
                  <a16:creationId xmlns:a16="http://schemas.microsoft.com/office/drawing/2014/main" id="{FE83E846-D3D7-49FB-BB2C-788CE85C31B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794943" y="5989320"/>
              <a:ext cx="1243657" cy="640080"/>
            </a:xfrm>
            <a:prstGeom prst="rect">
              <a:avLst/>
            </a:prstGeom>
            <a:noFill/>
            <a:ln>
              <a:noFill/>
            </a:ln>
          </p:spPr>
        </p:pic>
      </p:grpSp>
    </p:spTree>
    <p:extLst>
      <p:ext uri="{BB962C8B-B14F-4D97-AF65-F5344CB8AC3E}">
        <p14:creationId xmlns:p14="http://schemas.microsoft.com/office/powerpoint/2010/main" val="37466100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14" name="Title 1"/>
          <p:cNvSpPr>
            <a:spLocks noGrp="1"/>
          </p:cNvSpPr>
          <p:nvPr>
            <p:ph type="title"/>
          </p:nvPr>
        </p:nvSpPr>
        <p:spPr>
          <a:xfrm>
            <a:off x="0" y="38100"/>
            <a:ext cx="9144000" cy="952500"/>
          </a:xfrm>
        </p:spPr>
        <p:txBody>
          <a:bodyPr>
            <a:normAutofit/>
          </a:bodyPr>
          <a:lstStyle/>
          <a:p>
            <a:r>
              <a:rPr lang="en-US" sz="3000" b="1" dirty="0">
                <a:ln w="12700">
                  <a:noFill/>
                  <a:prstDash val="solid"/>
                </a:ln>
                <a:solidFill>
                  <a:schemeClr val="bg1"/>
                </a:solidFill>
                <a:effectLst/>
                <a:latin typeface="Arial" panose="020B0604020202020204" pitchFamily="34" charset="0"/>
                <a:cs typeface="Arial" panose="020B0604020202020204" pitchFamily="34" charset="0"/>
                <a:sym typeface="Wingdings" panose="05000000000000000000" pitchFamily="2" charset="2"/>
              </a:rPr>
              <a:t>GIT 5 </a:t>
            </a:r>
            <a:r>
              <a:rPr lang="en-US" sz="3000" b="1" cap="none" dirty="0">
                <a:ln w="12700">
                  <a:noFill/>
                  <a:prstDash val="solid"/>
                </a:ln>
                <a:solidFill>
                  <a:schemeClr val="bg1"/>
                </a:solidFill>
                <a:latin typeface="Arial" panose="020B0604020202020204" pitchFamily="34" charset="0"/>
                <a:cs typeface="Arial" panose="020B0604020202020204" pitchFamily="34" charset="0"/>
                <a:sym typeface="Wingdings" panose="05000000000000000000" pitchFamily="2" charset="2"/>
              </a:rPr>
              <a:t>– Fostering Stewardship Outcomes</a:t>
            </a:r>
            <a:endParaRPr lang="en-US" sz="3000" dirty="0">
              <a:ln w="12700">
                <a:noFill/>
                <a:prstDash val="solid"/>
              </a:ln>
              <a:solidFill>
                <a:schemeClr val="bg1"/>
              </a:solidFill>
              <a:effectLst/>
              <a:latin typeface="Arial" panose="020B0604020202020204" pitchFamily="34" charset="0"/>
              <a:cs typeface="Arial" panose="020B0604020202020204" pitchFamily="34" charset="0"/>
            </a:endParaRPr>
          </a:p>
        </p:txBody>
      </p:sp>
      <p:graphicFrame>
        <p:nvGraphicFramePr>
          <p:cNvPr id="28" name="Table 28">
            <a:extLst>
              <a:ext uri="{FF2B5EF4-FFF2-40B4-BE49-F238E27FC236}">
                <a16:creationId xmlns:a16="http://schemas.microsoft.com/office/drawing/2014/main" id="{03ABCA35-A6CB-4EEE-8712-834B748967CB}"/>
              </a:ext>
            </a:extLst>
          </p:cNvPr>
          <p:cNvGraphicFramePr>
            <a:graphicFrameLocks noGrp="1"/>
          </p:cNvGraphicFramePr>
          <p:nvPr>
            <p:ph idx="1"/>
            <p:extLst>
              <p:ext uri="{D42A27DB-BD31-4B8C-83A1-F6EECF244321}">
                <p14:modId xmlns:p14="http://schemas.microsoft.com/office/powerpoint/2010/main" val="2128763003"/>
              </p:ext>
            </p:extLst>
          </p:nvPr>
        </p:nvGraphicFramePr>
        <p:xfrm>
          <a:off x="217119" y="842473"/>
          <a:ext cx="7985760" cy="4167677"/>
        </p:xfrm>
        <a:graphic>
          <a:graphicData uri="http://schemas.openxmlformats.org/drawingml/2006/table">
            <a:tbl>
              <a:tblPr firstRow="1" bandRow="1">
                <a:tableStyleId>{5C22544A-7EE6-4342-B048-85BDC9FD1C3A}</a:tableStyleId>
              </a:tblPr>
              <a:tblGrid>
                <a:gridCol w="2108768">
                  <a:extLst>
                    <a:ext uri="{9D8B030D-6E8A-4147-A177-3AD203B41FA5}">
                      <a16:colId xmlns:a16="http://schemas.microsoft.com/office/drawing/2014/main" val="4212414540"/>
                    </a:ext>
                  </a:extLst>
                </a:gridCol>
                <a:gridCol w="5876992">
                  <a:extLst>
                    <a:ext uri="{9D8B030D-6E8A-4147-A177-3AD203B41FA5}">
                      <a16:colId xmlns:a16="http://schemas.microsoft.com/office/drawing/2014/main" val="4013272124"/>
                    </a:ext>
                  </a:extLst>
                </a:gridCol>
              </a:tblGrid>
              <a:tr h="452927">
                <a:tc>
                  <a:txBody>
                    <a:bodyPr/>
                    <a:lstStyle/>
                    <a:p>
                      <a:pPr algn="ctr" fontAlgn="b"/>
                      <a:r>
                        <a:rPr lang="en-US" sz="1500" b="1" i="0" u="none" strike="noStrike" dirty="0">
                          <a:solidFill>
                            <a:schemeClr val="tx1"/>
                          </a:solidFill>
                          <a:effectLst/>
                          <a:latin typeface="Calibri" panose="020F0502020204030204" pitchFamily="34" charset="0"/>
                        </a:rPr>
                        <a:t>Outcome</a:t>
                      </a:r>
                    </a:p>
                  </a:txBody>
                  <a:tcPr marL="9525" marR="9525" marT="9525" marB="0" anchor="b">
                    <a:solidFill>
                      <a:schemeClr val="accent1">
                        <a:alpha val="80000"/>
                      </a:schemeClr>
                    </a:solidFill>
                  </a:tcPr>
                </a:tc>
                <a:tc>
                  <a:txBody>
                    <a:bodyPr/>
                    <a:lstStyle/>
                    <a:p>
                      <a:pPr algn="ctr" fontAlgn="b"/>
                      <a:r>
                        <a:rPr lang="en-US" sz="1500" b="1" i="0" u="none" strike="noStrike" dirty="0">
                          <a:solidFill>
                            <a:schemeClr val="tx1"/>
                          </a:solidFill>
                          <a:effectLst/>
                          <a:latin typeface="Calibri" panose="020F0502020204030204" pitchFamily="34" charset="0"/>
                        </a:rPr>
                        <a:t>Description</a:t>
                      </a:r>
                    </a:p>
                  </a:txBody>
                  <a:tcPr marL="9525" marR="9525" marT="9525" marB="0" anchor="b">
                    <a:solidFill>
                      <a:schemeClr val="accent1">
                        <a:alpha val="80000"/>
                      </a:schemeClr>
                    </a:solidFill>
                  </a:tcPr>
                </a:tc>
                <a:extLst>
                  <a:ext uri="{0D108BD9-81ED-4DB2-BD59-A6C34878D82A}">
                    <a16:rowId xmlns:a16="http://schemas.microsoft.com/office/drawing/2014/main" val="3532886462"/>
                  </a:ext>
                </a:extLst>
              </a:tr>
              <a:tr h="370840">
                <a:tc>
                  <a:txBody>
                    <a:bodyPr/>
                    <a:lstStyle/>
                    <a:p>
                      <a:pPr algn="l" fontAlgn="ctr"/>
                      <a:r>
                        <a:rPr lang="en-US" sz="1500" b="0" i="0" u="none" strike="noStrike" dirty="0">
                          <a:solidFill>
                            <a:srgbClr val="292929"/>
                          </a:solidFill>
                          <a:effectLst/>
                          <a:latin typeface="Calibri" panose="020F0502020204030204" pitchFamily="34" charset="0"/>
                        </a:rPr>
                        <a:t>Diversity Outcome</a:t>
                      </a:r>
                    </a:p>
                  </a:txBody>
                  <a:tcPr marL="9525" marR="9525" marT="9525" marB="0" anchor="ctr">
                    <a:solidFill>
                      <a:schemeClr val="accent1">
                        <a:tint val="40000"/>
                        <a:alpha val="80000"/>
                      </a:schemeClr>
                    </a:solidFill>
                  </a:tcPr>
                </a:tc>
                <a:tc>
                  <a:txBody>
                    <a:bodyPr/>
                    <a:lstStyle/>
                    <a:p>
                      <a:pPr algn="l" fontAlgn="ctr"/>
                      <a:r>
                        <a:rPr lang="en-US" sz="1500" b="0" i="0" u="sng" strike="noStrike" dirty="0">
                          <a:solidFill>
                            <a:srgbClr val="292929"/>
                          </a:solidFill>
                          <a:effectLst/>
                          <a:latin typeface="Calibri" panose="020F0502020204030204" pitchFamily="34" charset="0"/>
                        </a:rPr>
                        <a:t>Identify minority stakeholder groups not currently represented </a:t>
                      </a:r>
                      <a:r>
                        <a:rPr lang="en-US" sz="1500" b="0" i="0" u="none" strike="noStrike" dirty="0">
                          <a:solidFill>
                            <a:srgbClr val="292929"/>
                          </a:solidFill>
                          <a:effectLst/>
                          <a:latin typeface="Calibri" panose="020F0502020204030204" pitchFamily="34" charset="0"/>
                        </a:rPr>
                        <a:t>in the leadership, decision making and implementation of conservation and restoration activities. Create meaningful opportunities and programs.</a:t>
                      </a:r>
                    </a:p>
                  </a:txBody>
                  <a:tcPr marL="9525" marR="9525" marT="9525" marB="0" anchor="ctr">
                    <a:solidFill>
                      <a:schemeClr val="accent1">
                        <a:tint val="40000"/>
                        <a:alpha val="80000"/>
                      </a:schemeClr>
                    </a:solidFill>
                  </a:tcPr>
                </a:tc>
                <a:extLst>
                  <a:ext uri="{0D108BD9-81ED-4DB2-BD59-A6C34878D82A}">
                    <a16:rowId xmlns:a16="http://schemas.microsoft.com/office/drawing/2014/main" val="4234542931"/>
                  </a:ext>
                </a:extLst>
              </a:tr>
              <a:tr h="370840">
                <a:tc>
                  <a:txBody>
                    <a:bodyPr/>
                    <a:lstStyle/>
                    <a:p>
                      <a:pPr algn="l" fontAlgn="ctr"/>
                      <a:r>
                        <a:rPr lang="en-US" sz="1500" b="0" i="0" u="none" strike="noStrike" dirty="0">
                          <a:solidFill>
                            <a:srgbClr val="292929"/>
                          </a:solidFill>
                          <a:effectLst/>
                          <a:latin typeface="Calibri" panose="020F0502020204030204" pitchFamily="34" charset="0"/>
                        </a:rPr>
                        <a:t>Protected Lands Outcome</a:t>
                      </a:r>
                    </a:p>
                  </a:txBody>
                  <a:tcPr marL="9525" marR="9525" marT="9525" marB="0" anchor="ctr">
                    <a:solidFill>
                      <a:schemeClr val="accent1">
                        <a:tint val="20000"/>
                        <a:alpha val="80000"/>
                      </a:schemeClr>
                    </a:solidFill>
                  </a:tcPr>
                </a:tc>
                <a:tc>
                  <a:txBody>
                    <a:bodyPr/>
                    <a:lstStyle/>
                    <a:p>
                      <a:pPr algn="l" fontAlgn="ctr"/>
                      <a:r>
                        <a:rPr lang="en-US" sz="1500" b="0" i="0" u="sng" strike="noStrike" dirty="0">
                          <a:solidFill>
                            <a:srgbClr val="292929"/>
                          </a:solidFill>
                          <a:effectLst/>
                          <a:latin typeface="Calibri" panose="020F0502020204030204" pitchFamily="34" charset="0"/>
                        </a:rPr>
                        <a:t>Protect an additional two million acres of lands throughout the watershed</a:t>
                      </a:r>
                      <a:r>
                        <a:rPr lang="en-US" sz="1500" b="0" i="0" u="none" strike="noStrike" dirty="0">
                          <a:solidFill>
                            <a:srgbClr val="292929"/>
                          </a:solidFill>
                          <a:effectLst/>
                          <a:latin typeface="Calibri" panose="020F0502020204030204" pitchFamily="34" charset="0"/>
                        </a:rPr>
                        <a:t>—including 225,000 acres of wetlands and 695,000 acres of forest land of highest value for maintaining water quality.</a:t>
                      </a:r>
                    </a:p>
                  </a:txBody>
                  <a:tcPr marL="9525" marR="9525" marT="9525" marB="0" anchor="ctr">
                    <a:solidFill>
                      <a:schemeClr val="accent1">
                        <a:tint val="20000"/>
                        <a:alpha val="80000"/>
                      </a:schemeClr>
                    </a:solidFill>
                  </a:tcPr>
                </a:tc>
                <a:extLst>
                  <a:ext uri="{0D108BD9-81ED-4DB2-BD59-A6C34878D82A}">
                    <a16:rowId xmlns:a16="http://schemas.microsoft.com/office/drawing/2014/main" val="3100608749"/>
                  </a:ext>
                </a:extLst>
              </a:tr>
              <a:tr h="370840">
                <a:tc>
                  <a:txBody>
                    <a:bodyPr/>
                    <a:lstStyle/>
                    <a:p>
                      <a:pPr algn="l" fontAlgn="ctr"/>
                      <a:r>
                        <a:rPr lang="en-US" sz="1500" b="0" i="0" u="none" strike="noStrike" dirty="0">
                          <a:solidFill>
                            <a:srgbClr val="292929"/>
                          </a:solidFill>
                          <a:effectLst/>
                          <a:latin typeface="Calibri" panose="020F0502020204030204" pitchFamily="34" charset="0"/>
                        </a:rPr>
                        <a:t>Environmental Literacy Planning Outcome</a:t>
                      </a:r>
                    </a:p>
                  </a:txBody>
                  <a:tcPr marL="9525" marR="9525" marT="9525" marB="0" anchor="ctr">
                    <a:solidFill>
                      <a:schemeClr val="accent1">
                        <a:tint val="40000"/>
                        <a:alpha val="80000"/>
                      </a:schemeClr>
                    </a:solidFill>
                  </a:tcPr>
                </a:tc>
                <a:tc>
                  <a:txBody>
                    <a:bodyPr/>
                    <a:lstStyle/>
                    <a:p>
                      <a:pPr algn="l" fontAlgn="ctr"/>
                      <a:r>
                        <a:rPr lang="en-US" sz="1500" b="0" i="0" u="sng" strike="noStrike" dirty="0">
                          <a:solidFill>
                            <a:srgbClr val="292929"/>
                          </a:solidFill>
                          <a:effectLst/>
                          <a:latin typeface="Calibri" panose="020F0502020204030204" pitchFamily="34" charset="0"/>
                        </a:rPr>
                        <a:t>Develop an approach to environmental literacy </a:t>
                      </a:r>
                      <a:r>
                        <a:rPr lang="en-US" sz="1500" b="0" i="0" u="none" strike="noStrike" dirty="0">
                          <a:solidFill>
                            <a:srgbClr val="292929"/>
                          </a:solidFill>
                          <a:effectLst/>
                          <a:latin typeface="Calibri" panose="020F0502020204030204" pitchFamily="34" charset="0"/>
                        </a:rPr>
                        <a:t>for all students that includes policies, practices and voluntary metrics that support the environmental literacy Goals and Outcomes of this Agreement.</a:t>
                      </a:r>
                    </a:p>
                  </a:txBody>
                  <a:tcPr marL="9525" marR="9525" marT="9525" marB="0" anchor="ctr">
                    <a:solidFill>
                      <a:schemeClr val="accent1">
                        <a:tint val="40000"/>
                        <a:alpha val="80000"/>
                      </a:schemeClr>
                    </a:solidFill>
                  </a:tcPr>
                </a:tc>
                <a:extLst>
                  <a:ext uri="{0D108BD9-81ED-4DB2-BD59-A6C34878D82A}">
                    <a16:rowId xmlns:a16="http://schemas.microsoft.com/office/drawing/2014/main" val="4247588556"/>
                  </a:ext>
                </a:extLst>
              </a:tr>
              <a:tr h="441703">
                <a:tc>
                  <a:txBody>
                    <a:bodyPr/>
                    <a:lstStyle/>
                    <a:p>
                      <a:pPr algn="l" fontAlgn="ctr"/>
                      <a:r>
                        <a:rPr lang="en-US" sz="1500" b="0" i="0" u="none" strike="noStrike" dirty="0">
                          <a:solidFill>
                            <a:srgbClr val="292929"/>
                          </a:solidFill>
                          <a:effectLst/>
                          <a:latin typeface="Calibri" panose="020F0502020204030204" pitchFamily="34" charset="0"/>
                        </a:rPr>
                        <a:t>Public Access Site Development Outcome</a:t>
                      </a:r>
                    </a:p>
                  </a:txBody>
                  <a:tcPr marL="9525" marR="9525" marT="9525" marB="0" anchor="ctr">
                    <a:solidFill>
                      <a:schemeClr val="accent1">
                        <a:tint val="20000"/>
                        <a:alpha val="80000"/>
                      </a:schemeClr>
                    </a:solidFill>
                  </a:tcPr>
                </a:tc>
                <a:tc>
                  <a:txBody>
                    <a:bodyPr/>
                    <a:lstStyle/>
                    <a:p>
                      <a:pPr algn="l" fontAlgn="ctr"/>
                      <a:r>
                        <a:rPr lang="en-US" sz="1500" b="0" i="0" u="sng" strike="noStrike" dirty="0">
                          <a:solidFill>
                            <a:srgbClr val="292929"/>
                          </a:solidFill>
                          <a:effectLst/>
                          <a:latin typeface="Calibri" panose="020F0502020204030204" pitchFamily="34" charset="0"/>
                        </a:rPr>
                        <a:t>Add 300 new public access sites</a:t>
                      </a:r>
                      <a:r>
                        <a:rPr lang="en-US" sz="1500" b="0" i="0" u="none" strike="noStrike" dirty="0">
                          <a:solidFill>
                            <a:srgbClr val="292929"/>
                          </a:solidFill>
                          <a:effectLst/>
                          <a:latin typeface="Calibri" panose="020F0502020204030204" pitchFamily="34" charset="0"/>
                        </a:rPr>
                        <a:t>, with a strong emphasis on providing opportunities for boating, swimming and fishing, where feasible.</a:t>
                      </a:r>
                    </a:p>
                  </a:txBody>
                  <a:tcPr marL="9525" marR="9525" marT="9525" marB="0" anchor="ctr">
                    <a:solidFill>
                      <a:schemeClr val="accent1">
                        <a:tint val="20000"/>
                        <a:alpha val="80000"/>
                      </a:schemeClr>
                    </a:solidFill>
                  </a:tcPr>
                </a:tc>
                <a:extLst>
                  <a:ext uri="{0D108BD9-81ED-4DB2-BD59-A6C34878D82A}">
                    <a16:rowId xmlns:a16="http://schemas.microsoft.com/office/drawing/2014/main" val="2543876474"/>
                  </a:ext>
                </a:extLst>
              </a:tr>
              <a:tr h="370840">
                <a:tc>
                  <a:txBody>
                    <a:bodyPr/>
                    <a:lstStyle/>
                    <a:p>
                      <a:pPr algn="l" fontAlgn="ctr"/>
                      <a:r>
                        <a:rPr lang="en-US" sz="1500" b="0" i="0" u="none" strike="noStrike" dirty="0">
                          <a:solidFill>
                            <a:srgbClr val="292929"/>
                          </a:solidFill>
                          <a:effectLst/>
                          <a:latin typeface="Calibri" panose="020F0502020204030204" pitchFamily="34" charset="0"/>
                        </a:rPr>
                        <a:t>Student Outcome</a:t>
                      </a:r>
                    </a:p>
                  </a:txBody>
                  <a:tcPr marL="9525" marR="9525" marT="9525" marB="0" anchor="ctr">
                    <a:solidFill>
                      <a:schemeClr val="accent1">
                        <a:tint val="40000"/>
                        <a:alpha val="80000"/>
                      </a:schemeClr>
                    </a:solidFill>
                  </a:tcPr>
                </a:tc>
                <a:tc>
                  <a:txBody>
                    <a:bodyPr/>
                    <a:lstStyle/>
                    <a:p>
                      <a:pPr algn="l" fontAlgn="ctr"/>
                      <a:r>
                        <a:rPr lang="en-US" sz="1500" b="0" i="0" u="sng" strike="noStrike" dirty="0">
                          <a:solidFill>
                            <a:srgbClr val="292929"/>
                          </a:solidFill>
                          <a:effectLst/>
                          <a:latin typeface="Calibri" panose="020F0502020204030204" pitchFamily="34" charset="0"/>
                        </a:rPr>
                        <a:t>Increase student understanding of the watershed </a:t>
                      </a:r>
                      <a:r>
                        <a:rPr lang="en-US" sz="1500" b="0" i="0" u="none" strike="noStrike" dirty="0">
                          <a:solidFill>
                            <a:srgbClr val="292929"/>
                          </a:solidFill>
                          <a:effectLst/>
                          <a:latin typeface="Calibri" panose="020F0502020204030204" pitchFamily="34" charset="0"/>
                        </a:rPr>
                        <a:t>through participation in teacher-supported, meaningful watershed educational experiences in elementary, middle and high school</a:t>
                      </a:r>
                    </a:p>
                  </a:txBody>
                  <a:tcPr marL="9525" marR="9525" marT="9525" marB="0" anchor="ctr">
                    <a:solidFill>
                      <a:schemeClr val="accent1">
                        <a:tint val="40000"/>
                        <a:alpha val="80000"/>
                      </a:schemeClr>
                    </a:solidFill>
                  </a:tcPr>
                </a:tc>
                <a:extLst>
                  <a:ext uri="{0D108BD9-81ED-4DB2-BD59-A6C34878D82A}">
                    <a16:rowId xmlns:a16="http://schemas.microsoft.com/office/drawing/2014/main" val="3850194375"/>
                  </a:ext>
                </a:extLst>
              </a:tr>
              <a:tr h="370840">
                <a:tc>
                  <a:txBody>
                    <a:bodyPr/>
                    <a:lstStyle/>
                    <a:p>
                      <a:pPr algn="l" fontAlgn="ctr"/>
                      <a:r>
                        <a:rPr lang="en-US" sz="1500" b="0" i="0" u="none" strike="noStrike" dirty="0">
                          <a:solidFill>
                            <a:srgbClr val="292929"/>
                          </a:solidFill>
                          <a:effectLst/>
                          <a:latin typeface="Calibri" panose="020F0502020204030204" pitchFamily="34" charset="0"/>
                        </a:rPr>
                        <a:t>Sustainable Schools Outcome</a:t>
                      </a:r>
                    </a:p>
                  </a:txBody>
                  <a:tcPr marL="9525" marR="9525" marT="9525" marB="0" anchor="ctr">
                    <a:solidFill>
                      <a:schemeClr val="accent1">
                        <a:tint val="20000"/>
                        <a:alpha val="80000"/>
                      </a:schemeClr>
                    </a:solidFill>
                  </a:tcPr>
                </a:tc>
                <a:tc>
                  <a:txBody>
                    <a:bodyPr/>
                    <a:lstStyle/>
                    <a:p>
                      <a:pPr algn="l" fontAlgn="ctr"/>
                      <a:r>
                        <a:rPr lang="en-US" sz="1500" b="0" i="0" u="sng" strike="noStrike" dirty="0">
                          <a:solidFill>
                            <a:srgbClr val="292929"/>
                          </a:solidFill>
                          <a:effectLst/>
                          <a:latin typeface="Calibri" panose="020F0502020204030204" pitchFamily="34" charset="0"/>
                        </a:rPr>
                        <a:t>Increase the number of schools that reduce the impact of their buildings and grounds</a:t>
                      </a:r>
                      <a:r>
                        <a:rPr lang="en-US" sz="1500" b="0" i="0" u="none" strike="noStrike" dirty="0">
                          <a:solidFill>
                            <a:srgbClr val="292929"/>
                          </a:solidFill>
                          <a:effectLst/>
                          <a:latin typeface="Calibri" panose="020F0502020204030204" pitchFamily="34" charset="0"/>
                        </a:rPr>
                        <a:t>, including student-led protection and restoration projects.</a:t>
                      </a:r>
                    </a:p>
                  </a:txBody>
                  <a:tcPr marL="9525" marR="9525" marT="9525" marB="0" anchor="ctr">
                    <a:solidFill>
                      <a:schemeClr val="accent1">
                        <a:tint val="20000"/>
                        <a:alpha val="80000"/>
                      </a:schemeClr>
                    </a:solidFill>
                  </a:tcPr>
                </a:tc>
                <a:extLst>
                  <a:ext uri="{0D108BD9-81ED-4DB2-BD59-A6C34878D82A}">
                    <a16:rowId xmlns:a16="http://schemas.microsoft.com/office/drawing/2014/main" val="2981492514"/>
                  </a:ext>
                </a:extLst>
              </a:tr>
            </a:tbl>
          </a:graphicData>
        </a:graphic>
      </p:graphicFrame>
      <p:sp>
        <p:nvSpPr>
          <p:cNvPr id="5" name="Slide Number Placeholder 4"/>
          <p:cNvSpPr>
            <a:spLocks noGrp="1"/>
          </p:cNvSpPr>
          <p:nvPr>
            <p:ph type="sldNum" sz="quarter" idx="12"/>
          </p:nvPr>
        </p:nvSpPr>
        <p:spPr/>
        <p:txBody>
          <a:bodyPr/>
          <a:lstStyle/>
          <a:p>
            <a:pPr>
              <a:defRPr/>
            </a:pPr>
            <a:fld id="{BEE74BD7-AA31-4EFB-9E62-8EE743A0981C}" type="slidenum">
              <a:rPr lang="en-US" smtClean="0"/>
              <a:pPr>
                <a:defRPr/>
              </a:pPr>
              <a:t>16</a:t>
            </a:fld>
            <a:endParaRPr lang="en-US" dirty="0"/>
          </a:p>
        </p:txBody>
      </p:sp>
      <p:grpSp>
        <p:nvGrpSpPr>
          <p:cNvPr id="18" name="Group 17">
            <a:extLst>
              <a:ext uri="{FF2B5EF4-FFF2-40B4-BE49-F238E27FC236}">
                <a16:creationId xmlns:a16="http://schemas.microsoft.com/office/drawing/2014/main" id="{1C61AD64-70D8-4C61-87EF-E304766A5575}"/>
              </a:ext>
            </a:extLst>
          </p:cNvPr>
          <p:cNvGrpSpPr/>
          <p:nvPr/>
        </p:nvGrpSpPr>
        <p:grpSpPr>
          <a:xfrm>
            <a:off x="538969" y="5761962"/>
            <a:ext cx="3499631" cy="943638"/>
            <a:chOff x="538969" y="5761962"/>
            <a:chExt cx="3499631" cy="943638"/>
          </a:xfrm>
        </p:grpSpPr>
        <p:pic>
          <p:nvPicPr>
            <p:cNvPr id="19" name="Picture 18" descr="Chesapeake Bay Program">
              <a:extLst>
                <a:ext uri="{FF2B5EF4-FFF2-40B4-BE49-F238E27FC236}">
                  <a16:creationId xmlns:a16="http://schemas.microsoft.com/office/drawing/2014/main" id="{A3FC3FDB-494E-4486-8F98-40EFD26DE967}"/>
                </a:ext>
              </a:extLst>
            </p:cNvPr>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b="11644"/>
            <a:stretch/>
          </p:blipFill>
          <p:spPr bwMode="auto">
            <a:xfrm>
              <a:off x="538969" y="5761962"/>
              <a:ext cx="1045683" cy="923925"/>
            </a:xfrm>
            <a:prstGeom prst="rect">
              <a:avLst/>
            </a:prstGeom>
            <a:noFill/>
            <a:ln>
              <a:noFill/>
            </a:ln>
            <a:extLst>
              <a:ext uri="{53640926-AAD7-44D8-BBD7-CCE9431645EC}">
                <a14:shadowObscured xmlns:a14="http://schemas.microsoft.com/office/drawing/2010/main"/>
              </a:ext>
            </a:extLst>
          </p:spPr>
        </p:pic>
        <p:pic>
          <p:nvPicPr>
            <p:cNvPr id="20" name="Picture 19" descr="http://assets.inhabitat.com/wp-content/blogs.dir/1/files/2010/04/Epa-Logo.jpg">
              <a:extLst>
                <a:ext uri="{FF2B5EF4-FFF2-40B4-BE49-F238E27FC236}">
                  <a16:creationId xmlns:a16="http://schemas.microsoft.com/office/drawing/2014/main" id="{C8DE2A44-D793-4C7F-B53E-471234D67A93}"/>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1671" r="14873"/>
            <a:stretch/>
          </p:blipFill>
          <p:spPr bwMode="auto">
            <a:xfrm>
              <a:off x="1752600" y="5882640"/>
              <a:ext cx="874395" cy="822960"/>
            </a:xfrm>
            <a:prstGeom prst="rect">
              <a:avLst/>
            </a:prstGeom>
            <a:noFill/>
            <a:ln>
              <a:noFill/>
            </a:ln>
            <a:extLst>
              <a:ext uri="{53640926-AAD7-44D8-BBD7-CCE9431645EC}">
                <a14:shadowObscured xmlns:a14="http://schemas.microsoft.com/office/drawing/2010/main"/>
              </a:ext>
            </a:extLst>
          </p:spPr>
        </p:pic>
        <p:pic>
          <p:nvPicPr>
            <p:cNvPr id="21" name="Picture 20">
              <a:extLst>
                <a:ext uri="{FF2B5EF4-FFF2-40B4-BE49-F238E27FC236}">
                  <a16:creationId xmlns:a16="http://schemas.microsoft.com/office/drawing/2014/main" id="{FE83E846-D3D7-49FB-BB2C-788CE85C31B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794943" y="5989320"/>
              <a:ext cx="1243657" cy="640080"/>
            </a:xfrm>
            <a:prstGeom prst="rect">
              <a:avLst/>
            </a:prstGeom>
            <a:noFill/>
            <a:ln>
              <a:noFill/>
            </a:ln>
          </p:spPr>
        </p:pic>
      </p:grpSp>
    </p:spTree>
    <p:extLst>
      <p:ext uri="{BB962C8B-B14F-4D97-AF65-F5344CB8AC3E}">
        <p14:creationId xmlns:p14="http://schemas.microsoft.com/office/powerpoint/2010/main" val="32767267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1">
          <a:gsLst>
            <a:gs pos="82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14" name="Title 1"/>
          <p:cNvSpPr>
            <a:spLocks noGrp="1"/>
          </p:cNvSpPr>
          <p:nvPr>
            <p:ph type="title"/>
          </p:nvPr>
        </p:nvSpPr>
        <p:spPr>
          <a:xfrm>
            <a:off x="0" y="-28135"/>
            <a:ext cx="9144000" cy="952500"/>
          </a:xfrm>
        </p:spPr>
        <p:txBody>
          <a:bodyPr>
            <a:normAutofit/>
          </a:bodyPr>
          <a:lstStyle/>
          <a:p>
            <a:r>
              <a:rPr lang="en-US" sz="3000" b="1" cap="none" dirty="0">
                <a:ln w="12700">
                  <a:noFill/>
                  <a:prstDash val="solid"/>
                </a:ln>
                <a:solidFill>
                  <a:schemeClr val="bg1"/>
                </a:solidFill>
                <a:effectLst/>
                <a:latin typeface="Arial" panose="020B0604020202020204" pitchFamily="34" charset="0"/>
                <a:cs typeface="Arial" panose="020B0604020202020204" pitchFamily="34" charset="0"/>
                <a:sym typeface="Wingdings" panose="05000000000000000000" pitchFamily="2" charset="2"/>
              </a:rPr>
              <a:t>GIT </a:t>
            </a:r>
            <a:r>
              <a:rPr lang="en-US" sz="3000" b="1" dirty="0">
                <a:ln w="12700">
                  <a:noFill/>
                  <a:prstDash val="solid"/>
                </a:ln>
                <a:solidFill>
                  <a:schemeClr val="bg1"/>
                </a:solidFill>
                <a:latin typeface="Arial" panose="020B0604020202020204" pitchFamily="34" charset="0"/>
                <a:cs typeface="Arial" panose="020B0604020202020204" pitchFamily="34" charset="0"/>
                <a:sym typeface="Wingdings" panose="05000000000000000000" pitchFamily="2" charset="2"/>
              </a:rPr>
              <a:t>5 </a:t>
            </a:r>
            <a:r>
              <a:rPr lang="en-US" sz="3000" b="1" cap="none" dirty="0">
                <a:ln w="12700">
                  <a:noFill/>
                  <a:prstDash val="solid"/>
                </a:ln>
                <a:solidFill>
                  <a:schemeClr val="bg1"/>
                </a:solidFill>
                <a:latin typeface="Arial" panose="020B0604020202020204" pitchFamily="34" charset="0"/>
                <a:cs typeface="Arial" panose="020B0604020202020204" pitchFamily="34" charset="0"/>
                <a:sym typeface="Wingdings" panose="05000000000000000000" pitchFamily="2" charset="2"/>
              </a:rPr>
              <a:t>– Fostering Stewardship: </a:t>
            </a:r>
            <a:r>
              <a:rPr lang="en-US" sz="3000" b="1" cap="none" dirty="0">
                <a:ln w="12700">
                  <a:noFill/>
                  <a:prstDash val="solid"/>
                </a:ln>
                <a:solidFill>
                  <a:schemeClr val="bg1"/>
                </a:solidFill>
                <a:effectLst/>
                <a:latin typeface="Arial" panose="020B0604020202020204" pitchFamily="34" charset="0"/>
                <a:cs typeface="Arial" panose="020B0604020202020204" pitchFamily="34" charset="0"/>
                <a:sym typeface="Wingdings" panose="05000000000000000000" pitchFamily="2" charset="2"/>
              </a:rPr>
              <a:t>AWARDED</a:t>
            </a:r>
            <a:endParaRPr lang="en-US" sz="3000" cap="none" dirty="0">
              <a:ln w="12700">
                <a:noFill/>
                <a:prstDash val="solid"/>
              </a:ln>
              <a:solidFill>
                <a:schemeClr val="bg1"/>
              </a:solidFill>
              <a:effectLst/>
              <a:latin typeface="Arial" panose="020B0604020202020204" pitchFamily="34" charset="0"/>
              <a:cs typeface="Arial" panose="020B0604020202020204" pitchFamily="34" charset="0"/>
            </a:endParaRPr>
          </a:p>
        </p:txBody>
      </p:sp>
      <p:graphicFrame>
        <p:nvGraphicFramePr>
          <p:cNvPr id="28" name="Table 28">
            <a:extLst>
              <a:ext uri="{FF2B5EF4-FFF2-40B4-BE49-F238E27FC236}">
                <a16:creationId xmlns:a16="http://schemas.microsoft.com/office/drawing/2014/main" id="{03ABCA35-A6CB-4EEE-8712-834B748967CB}"/>
              </a:ext>
            </a:extLst>
          </p:cNvPr>
          <p:cNvGraphicFramePr>
            <a:graphicFrameLocks noGrp="1"/>
          </p:cNvGraphicFramePr>
          <p:nvPr>
            <p:ph idx="1"/>
            <p:extLst>
              <p:ext uri="{D42A27DB-BD31-4B8C-83A1-F6EECF244321}">
                <p14:modId xmlns:p14="http://schemas.microsoft.com/office/powerpoint/2010/main" val="2809025805"/>
              </p:ext>
            </p:extLst>
          </p:nvPr>
        </p:nvGraphicFramePr>
        <p:xfrm>
          <a:off x="137477" y="686536"/>
          <a:ext cx="8467554" cy="5190389"/>
        </p:xfrm>
        <a:graphic>
          <a:graphicData uri="http://schemas.openxmlformats.org/drawingml/2006/table">
            <a:tbl>
              <a:tblPr firstRow="1" bandRow="1">
                <a:tableStyleId>{5C22544A-7EE6-4342-B048-85BDC9FD1C3A}</a:tableStyleId>
              </a:tblPr>
              <a:tblGrid>
                <a:gridCol w="1324309">
                  <a:extLst>
                    <a:ext uri="{9D8B030D-6E8A-4147-A177-3AD203B41FA5}">
                      <a16:colId xmlns:a16="http://schemas.microsoft.com/office/drawing/2014/main" val="4212414540"/>
                    </a:ext>
                  </a:extLst>
                </a:gridCol>
                <a:gridCol w="7143245">
                  <a:extLst>
                    <a:ext uri="{9D8B030D-6E8A-4147-A177-3AD203B41FA5}">
                      <a16:colId xmlns:a16="http://schemas.microsoft.com/office/drawing/2014/main" val="4013272124"/>
                    </a:ext>
                  </a:extLst>
                </a:gridCol>
              </a:tblGrid>
              <a:tr h="293803">
                <a:tc>
                  <a:txBody>
                    <a:bodyPr/>
                    <a:lstStyle/>
                    <a:p>
                      <a:pPr algn="ctr" fontAlgn="b"/>
                      <a:r>
                        <a:rPr lang="en-US" sz="1500" b="1" i="0" u="none" strike="noStrike" dirty="0">
                          <a:solidFill>
                            <a:schemeClr val="tx1"/>
                          </a:solidFill>
                          <a:effectLst/>
                          <a:latin typeface="Calibri" panose="020F0502020204030204" pitchFamily="34" charset="0"/>
                        </a:rPr>
                        <a:t>Year</a:t>
                      </a:r>
                    </a:p>
                  </a:txBody>
                  <a:tcPr marL="9525" marR="9525" marT="9525" marB="0" anchor="b">
                    <a:solidFill>
                      <a:schemeClr val="accent1">
                        <a:alpha val="80000"/>
                      </a:schemeClr>
                    </a:solidFill>
                  </a:tcPr>
                </a:tc>
                <a:tc>
                  <a:txBody>
                    <a:bodyPr/>
                    <a:lstStyle/>
                    <a:p>
                      <a:pPr algn="ctr" fontAlgn="b"/>
                      <a:r>
                        <a:rPr lang="en-US" sz="1500" b="1" i="0" u="none" strike="noStrike" dirty="0">
                          <a:solidFill>
                            <a:schemeClr val="tx1"/>
                          </a:solidFill>
                          <a:effectLst/>
                          <a:latin typeface="Calibri" panose="020F0502020204030204" pitchFamily="34" charset="0"/>
                        </a:rPr>
                        <a:t>Scope Description</a:t>
                      </a:r>
                    </a:p>
                  </a:txBody>
                  <a:tcPr marL="9525" marR="9525" marT="9525" marB="0" anchor="b">
                    <a:solidFill>
                      <a:schemeClr val="accent1">
                        <a:alpha val="80000"/>
                      </a:schemeClr>
                    </a:solidFill>
                  </a:tcPr>
                </a:tc>
                <a:extLst>
                  <a:ext uri="{0D108BD9-81ED-4DB2-BD59-A6C34878D82A}">
                    <a16:rowId xmlns:a16="http://schemas.microsoft.com/office/drawing/2014/main" val="3532886462"/>
                  </a:ext>
                </a:extLst>
              </a:tr>
              <a:tr h="213287">
                <a:tc>
                  <a:txBody>
                    <a:bodyPr/>
                    <a:lstStyle/>
                    <a:p>
                      <a:pPr algn="ctr" fontAlgn="b"/>
                      <a:r>
                        <a:rPr lang="en-US" sz="1500" b="0" i="0" u="none" strike="noStrike" dirty="0">
                          <a:solidFill>
                            <a:srgbClr val="000000"/>
                          </a:solidFill>
                          <a:effectLst/>
                          <a:latin typeface="Calibri" panose="020F0502020204030204" pitchFamily="34" charset="0"/>
                        </a:rPr>
                        <a:t>2014-2015</a:t>
                      </a:r>
                    </a:p>
                  </a:txBody>
                  <a:tcPr marL="9525" marR="9525" marT="9525" marB="0" anchor="b">
                    <a:solidFill>
                      <a:schemeClr val="accent1">
                        <a:tint val="40000"/>
                        <a:alpha val="80000"/>
                      </a:schemeClr>
                    </a:solidFill>
                  </a:tcPr>
                </a:tc>
                <a:tc>
                  <a:txBody>
                    <a:bodyPr/>
                    <a:lstStyle/>
                    <a:p>
                      <a:pPr algn="l" fontAlgn="b"/>
                      <a:r>
                        <a:rPr lang="en-US" sz="1500" b="0" i="0" u="none" strike="noStrike" dirty="0">
                          <a:solidFill>
                            <a:srgbClr val="000000"/>
                          </a:solidFill>
                          <a:effectLst/>
                          <a:latin typeface="Calibri" panose="020F0502020204030204" pitchFamily="34" charset="0"/>
                        </a:rPr>
                        <a:t>Leveraging local lessons and development of a crowd sourced database to promote shared outreach and marketing case studies, results, and materials</a:t>
                      </a:r>
                    </a:p>
                  </a:txBody>
                  <a:tcPr marL="9525" marR="9525" marT="9525" marB="0" anchor="b">
                    <a:solidFill>
                      <a:schemeClr val="accent1">
                        <a:tint val="40000"/>
                        <a:alpha val="80000"/>
                      </a:schemeClr>
                    </a:solidFill>
                  </a:tcPr>
                </a:tc>
                <a:extLst>
                  <a:ext uri="{0D108BD9-81ED-4DB2-BD59-A6C34878D82A}">
                    <a16:rowId xmlns:a16="http://schemas.microsoft.com/office/drawing/2014/main" val="4234542931"/>
                  </a:ext>
                </a:extLst>
              </a:tr>
              <a:tr h="213287">
                <a:tc>
                  <a:txBody>
                    <a:bodyPr/>
                    <a:lstStyle/>
                    <a:p>
                      <a:pPr algn="ctr" fontAlgn="b"/>
                      <a:r>
                        <a:rPr lang="en-US" sz="1500" b="0" i="0" u="none" strike="noStrike" dirty="0">
                          <a:solidFill>
                            <a:srgbClr val="000000"/>
                          </a:solidFill>
                          <a:effectLst/>
                          <a:latin typeface="Calibri" panose="020F0502020204030204" pitchFamily="34" charset="0"/>
                        </a:rPr>
                        <a:t>2014-2015</a:t>
                      </a:r>
                    </a:p>
                  </a:txBody>
                  <a:tcPr marL="9525" marR="9525" marT="9525" marB="0" anchor="b">
                    <a:solidFill>
                      <a:schemeClr val="accent1">
                        <a:tint val="20000"/>
                        <a:alpha val="80000"/>
                      </a:schemeClr>
                    </a:solidFill>
                  </a:tcPr>
                </a:tc>
                <a:tc>
                  <a:txBody>
                    <a:bodyPr/>
                    <a:lstStyle/>
                    <a:p>
                      <a:pPr algn="l" fontAlgn="b"/>
                      <a:r>
                        <a:rPr lang="en-US" sz="1500" b="0" i="0" u="none" strike="noStrike" dirty="0">
                          <a:solidFill>
                            <a:srgbClr val="000000"/>
                          </a:solidFill>
                          <a:effectLst/>
                          <a:latin typeface="Calibri" panose="020F0502020204030204" pitchFamily="34" charset="0"/>
                        </a:rPr>
                        <a:t>Development of baseline indicator of citizen stewardship</a:t>
                      </a:r>
                    </a:p>
                  </a:txBody>
                  <a:tcPr marL="9525" marR="9525" marT="9525" marB="0" anchor="b">
                    <a:solidFill>
                      <a:schemeClr val="accent1">
                        <a:tint val="20000"/>
                        <a:alpha val="80000"/>
                      </a:schemeClr>
                    </a:solidFill>
                  </a:tcPr>
                </a:tc>
                <a:extLst>
                  <a:ext uri="{0D108BD9-81ED-4DB2-BD59-A6C34878D82A}">
                    <a16:rowId xmlns:a16="http://schemas.microsoft.com/office/drawing/2014/main" val="3100608749"/>
                  </a:ext>
                </a:extLst>
              </a:tr>
              <a:tr h="296011">
                <a:tc>
                  <a:txBody>
                    <a:bodyPr/>
                    <a:lstStyle/>
                    <a:p>
                      <a:pPr algn="ctr" fontAlgn="t"/>
                      <a:r>
                        <a:rPr lang="en-US" sz="1500" b="0" i="0" u="none" strike="noStrike" dirty="0">
                          <a:solidFill>
                            <a:srgbClr val="000000"/>
                          </a:solidFill>
                          <a:effectLst/>
                          <a:latin typeface="Calibri" panose="020F0502020204030204" pitchFamily="34" charset="0"/>
                        </a:rPr>
                        <a:t>2016</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Public Access Data Quality Assurance and Application Integration</a:t>
                      </a:r>
                    </a:p>
                  </a:txBody>
                  <a:tcPr marL="9525" marR="9525" marT="9525" marB="0">
                    <a:solidFill>
                      <a:schemeClr val="accent1">
                        <a:tint val="40000"/>
                        <a:alpha val="80000"/>
                      </a:schemeClr>
                    </a:solidFill>
                  </a:tcPr>
                </a:tc>
                <a:extLst>
                  <a:ext uri="{0D108BD9-81ED-4DB2-BD59-A6C34878D82A}">
                    <a16:rowId xmlns:a16="http://schemas.microsoft.com/office/drawing/2014/main" val="4247588556"/>
                  </a:ext>
                </a:extLst>
              </a:tr>
              <a:tr h="289487">
                <a:tc>
                  <a:txBody>
                    <a:bodyPr/>
                    <a:lstStyle/>
                    <a:p>
                      <a:pPr algn="ctr" fontAlgn="t"/>
                      <a:r>
                        <a:rPr lang="en-US" sz="1500" b="0" i="0" u="none" strike="noStrike" dirty="0">
                          <a:solidFill>
                            <a:srgbClr val="000000"/>
                          </a:solidFill>
                          <a:effectLst/>
                          <a:latin typeface="Calibri" panose="020F0502020204030204" pitchFamily="34" charset="0"/>
                        </a:rPr>
                        <a:t>2016</a:t>
                      </a:r>
                    </a:p>
                  </a:txBody>
                  <a:tcPr marL="9525" marR="9525" marT="9525" marB="0">
                    <a:solidFill>
                      <a:schemeClr val="accent1">
                        <a:tint val="2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Development of Baseline Indicator of Citizen Stewardship</a:t>
                      </a:r>
                    </a:p>
                  </a:txBody>
                  <a:tcPr marL="9525" marR="9525" marT="9525" marB="0">
                    <a:solidFill>
                      <a:schemeClr val="accent1">
                        <a:tint val="20000"/>
                        <a:alpha val="80000"/>
                      </a:schemeClr>
                    </a:solidFill>
                  </a:tcPr>
                </a:tc>
                <a:extLst>
                  <a:ext uri="{0D108BD9-81ED-4DB2-BD59-A6C34878D82A}">
                    <a16:rowId xmlns:a16="http://schemas.microsoft.com/office/drawing/2014/main" val="2543876474"/>
                  </a:ext>
                </a:extLst>
              </a:tr>
              <a:tr h="228600">
                <a:tc>
                  <a:txBody>
                    <a:bodyPr/>
                    <a:lstStyle/>
                    <a:p>
                      <a:pPr algn="ctr" fontAlgn="t"/>
                      <a:r>
                        <a:rPr lang="en-US" sz="1500" b="0" i="0" u="none" strike="noStrike" dirty="0">
                          <a:solidFill>
                            <a:srgbClr val="000000"/>
                          </a:solidFill>
                          <a:effectLst/>
                          <a:latin typeface="Calibri" panose="020F0502020204030204" pitchFamily="34" charset="0"/>
                        </a:rPr>
                        <a:t>2017</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Environmental Justice Screen</a:t>
                      </a:r>
                    </a:p>
                  </a:txBody>
                  <a:tcPr marL="9525" marR="9525" marT="9525" marB="0">
                    <a:solidFill>
                      <a:schemeClr val="accent1">
                        <a:tint val="40000"/>
                        <a:alpha val="80000"/>
                      </a:schemeClr>
                    </a:solidFill>
                  </a:tcPr>
                </a:tc>
                <a:extLst>
                  <a:ext uri="{0D108BD9-81ED-4DB2-BD59-A6C34878D82A}">
                    <a16:rowId xmlns:a16="http://schemas.microsoft.com/office/drawing/2014/main" val="3850194375"/>
                  </a:ext>
                </a:extLst>
              </a:tr>
              <a:tr h="234388">
                <a:tc>
                  <a:txBody>
                    <a:bodyPr/>
                    <a:lstStyle/>
                    <a:p>
                      <a:pPr algn="ctr" fontAlgn="t"/>
                      <a:r>
                        <a:rPr lang="en-US" sz="1500" b="0" i="0" u="none" strike="noStrike" dirty="0">
                          <a:solidFill>
                            <a:srgbClr val="000000"/>
                          </a:solidFill>
                          <a:effectLst/>
                          <a:latin typeface="Calibri" panose="020F0502020204030204" pitchFamily="34" charset="0"/>
                        </a:rPr>
                        <a:t>2017</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Phase III: Development of Baseline Indicator of Citizen Stewardship</a:t>
                      </a:r>
                    </a:p>
                  </a:txBody>
                  <a:tcPr marL="9525" marR="9525" marT="9525" marB="0">
                    <a:solidFill>
                      <a:schemeClr val="accent1">
                        <a:tint val="40000"/>
                        <a:alpha val="80000"/>
                      </a:schemeClr>
                    </a:solidFill>
                  </a:tcPr>
                </a:tc>
                <a:extLst>
                  <a:ext uri="{0D108BD9-81ED-4DB2-BD59-A6C34878D82A}">
                    <a16:rowId xmlns:a16="http://schemas.microsoft.com/office/drawing/2014/main" val="2926636340"/>
                  </a:ext>
                </a:extLst>
              </a:tr>
              <a:tr h="228600">
                <a:tc>
                  <a:txBody>
                    <a:bodyPr/>
                    <a:lstStyle/>
                    <a:p>
                      <a:pPr algn="ctr" fontAlgn="t"/>
                      <a:r>
                        <a:rPr lang="en-US" sz="1500" b="0" i="0" u="none" strike="noStrike" dirty="0">
                          <a:solidFill>
                            <a:srgbClr val="000000"/>
                          </a:solidFill>
                          <a:effectLst/>
                          <a:latin typeface="Calibri" panose="020F0502020204030204" pitchFamily="34" charset="0"/>
                        </a:rPr>
                        <a:t>2017</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Promoting Meaningful Stormwater Mitigation on Urban/Suburban School Grounds</a:t>
                      </a:r>
                    </a:p>
                  </a:txBody>
                  <a:tcPr marL="9525" marR="9525" marT="9525" marB="0">
                    <a:solidFill>
                      <a:schemeClr val="accent1">
                        <a:tint val="40000"/>
                        <a:alpha val="80000"/>
                      </a:schemeClr>
                    </a:solidFill>
                  </a:tcPr>
                </a:tc>
                <a:extLst>
                  <a:ext uri="{0D108BD9-81ED-4DB2-BD59-A6C34878D82A}">
                    <a16:rowId xmlns:a16="http://schemas.microsoft.com/office/drawing/2014/main" val="2340253372"/>
                  </a:ext>
                </a:extLst>
              </a:tr>
              <a:tr h="215338">
                <a:tc>
                  <a:txBody>
                    <a:bodyPr/>
                    <a:lstStyle/>
                    <a:p>
                      <a:pPr algn="ctr" fontAlgn="t"/>
                      <a:r>
                        <a:rPr lang="en-US" sz="1500" b="0" i="0" u="none" strike="noStrike" dirty="0">
                          <a:solidFill>
                            <a:srgbClr val="000000"/>
                          </a:solidFill>
                          <a:effectLst/>
                          <a:latin typeface="Calibri" panose="020F0502020204030204" pitchFamily="34" charset="0"/>
                        </a:rPr>
                        <a:t>2018</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MWEE Guide 2.0</a:t>
                      </a:r>
                    </a:p>
                  </a:txBody>
                  <a:tcPr marL="9525" marR="9525" marT="9525" marB="0">
                    <a:solidFill>
                      <a:schemeClr val="accent1">
                        <a:tint val="40000"/>
                        <a:alpha val="80000"/>
                      </a:schemeClr>
                    </a:solidFill>
                  </a:tcPr>
                </a:tc>
                <a:extLst>
                  <a:ext uri="{0D108BD9-81ED-4DB2-BD59-A6C34878D82A}">
                    <a16:rowId xmlns:a16="http://schemas.microsoft.com/office/drawing/2014/main" val="594925067"/>
                  </a:ext>
                </a:extLst>
              </a:tr>
              <a:tr h="370840">
                <a:tc>
                  <a:txBody>
                    <a:bodyPr/>
                    <a:lstStyle/>
                    <a:p>
                      <a:pPr algn="ctr" fontAlgn="t"/>
                      <a:r>
                        <a:rPr lang="en-US" sz="1500" b="0" i="0" u="none" strike="noStrike" dirty="0">
                          <a:solidFill>
                            <a:srgbClr val="000000"/>
                          </a:solidFill>
                          <a:effectLst/>
                          <a:latin typeface="Calibri" panose="020F0502020204030204" pitchFamily="34" charset="0"/>
                        </a:rPr>
                        <a:t>2018</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Implementation Support for Chesapeake Bay Program Cultural Competency, Diversity Equity and Inclusion (DEI) Capacity Building, Training and Tools Development</a:t>
                      </a:r>
                    </a:p>
                  </a:txBody>
                  <a:tcPr marL="9525" marR="9525" marT="9525" marB="0">
                    <a:solidFill>
                      <a:schemeClr val="accent1">
                        <a:tint val="40000"/>
                        <a:alpha val="80000"/>
                      </a:schemeClr>
                    </a:solidFill>
                  </a:tcPr>
                </a:tc>
                <a:extLst>
                  <a:ext uri="{0D108BD9-81ED-4DB2-BD59-A6C34878D82A}">
                    <a16:rowId xmlns:a16="http://schemas.microsoft.com/office/drawing/2014/main" val="1965844623"/>
                  </a:ext>
                </a:extLst>
              </a:tr>
              <a:tr h="272488">
                <a:tc>
                  <a:txBody>
                    <a:bodyPr/>
                    <a:lstStyle/>
                    <a:p>
                      <a:pPr algn="ctr" fontAlgn="t"/>
                      <a:r>
                        <a:rPr lang="en-US" sz="1500" b="0" i="0" u="none" strike="noStrike" dirty="0">
                          <a:solidFill>
                            <a:srgbClr val="000000"/>
                          </a:solidFill>
                          <a:effectLst/>
                          <a:latin typeface="Calibri" panose="020F0502020204030204" pitchFamily="34" charset="0"/>
                        </a:rPr>
                        <a:t>2018</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Interactive Online Tool for Citizen Stewardship Data Use and Analysis</a:t>
                      </a:r>
                    </a:p>
                  </a:txBody>
                  <a:tcPr marL="9525" marR="9525" marT="9525" marB="0">
                    <a:solidFill>
                      <a:schemeClr val="accent1">
                        <a:tint val="40000"/>
                        <a:alpha val="80000"/>
                      </a:schemeClr>
                    </a:solidFill>
                  </a:tcPr>
                </a:tc>
                <a:extLst>
                  <a:ext uri="{0D108BD9-81ED-4DB2-BD59-A6C34878D82A}">
                    <a16:rowId xmlns:a16="http://schemas.microsoft.com/office/drawing/2014/main" val="3409030874"/>
                  </a:ext>
                </a:extLst>
              </a:tr>
              <a:tr h="228600">
                <a:tc>
                  <a:txBody>
                    <a:bodyPr/>
                    <a:lstStyle/>
                    <a:p>
                      <a:pPr algn="ctr" fontAlgn="t"/>
                      <a:r>
                        <a:rPr lang="en-US" sz="1500" b="0" i="0" u="none" strike="noStrike" dirty="0">
                          <a:solidFill>
                            <a:srgbClr val="000000"/>
                          </a:solidFill>
                          <a:effectLst/>
                          <a:latin typeface="Calibri" panose="020F0502020204030204" pitchFamily="34" charset="0"/>
                        </a:rPr>
                        <a:t>2019</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Behavior Change Training &amp; Submerged Aquatic Vegetation (SAV) Pilot Implementation </a:t>
                      </a:r>
                    </a:p>
                  </a:txBody>
                  <a:tcPr marL="9525" marR="9525" marT="9525" marB="0">
                    <a:solidFill>
                      <a:schemeClr val="accent1">
                        <a:tint val="40000"/>
                        <a:alpha val="80000"/>
                      </a:schemeClr>
                    </a:solidFill>
                  </a:tcPr>
                </a:tc>
                <a:extLst>
                  <a:ext uri="{0D108BD9-81ED-4DB2-BD59-A6C34878D82A}">
                    <a16:rowId xmlns:a16="http://schemas.microsoft.com/office/drawing/2014/main" val="1717932298"/>
                  </a:ext>
                </a:extLst>
              </a:tr>
              <a:tr h="228600">
                <a:tc>
                  <a:txBody>
                    <a:bodyPr/>
                    <a:lstStyle/>
                    <a:p>
                      <a:pPr algn="ctr" fontAlgn="t"/>
                      <a:r>
                        <a:rPr lang="en-US" sz="1500" b="0" i="0" u="none" strike="noStrike" dirty="0">
                          <a:solidFill>
                            <a:srgbClr val="000000"/>
                          </a:solidFill>
                          <a:effectLst/>
                          <a:latin typeface="Calibri" panose="020F0502020204030204" pitchFamily="34" charset="0"/>
                        </a:rPr>
                        <a:t>2019</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Scenic Landscape Impact Assessment Methodology</a:t>
                      </a:r>
                    </a:p>
                  </a:txBody>
                  <a:tcPr marL="9525" marR="9525" marT="9525" marB="0">
                    <a:solidFill>
                      <a:schemeClr val="accent1">
                        <a:tint val="40000"/>
                        <a:alpha val="80000"/>
                      </a:schemeClr>
                    </a:solidFill>
                  </a:tcPr>
                </a:tc>
                <a:extLst>
                  <a:ext uri="{0D108BD9-81ED-4DB2-BD59-A6C34878D82A}">
                    <a16:rowId xmlns:a16="http://schemas.microsoft.com/office/drawing/2014/main" val="2784117112"/>
                  </a:ext>
                </a:extLst>
              </a:tr>
              <a:tr h="209550">
                <a:tc>
                  <a:txBody>
                    <a:bodyPr/>
                    <a:lstStyle/>
                    <a:p>
                      <a:pPr algn="ctr" fontAlgn="t"/>
                      <a:r>
                        <a:rPr lang="en-US" sz="1500" b="0" i="0" u="none" strike="noStrike" dirty="0">
                          <a:solidFill>
                            <a:srgbClr val="000000"/>
                          </a:solidFill>
                          <a:effectLst/>
                          <a:latin typeface="Calibri" panose="020F0502020204030204" pitchFamily="34" charset="0"/>
                        </a:rPr>
                        <a:t>2019</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Development of methods for data collection of a Chesapeake Bay Protected Lands indicator</a:t>
                      </a:r>
                    </a:p>
                  </a:txBody>
                  <a:tcPr marL="9525" marR="9525" marT="9525" marB="0">
                    <a:solidFill>
                      <a:schemeClr val="accent1">
                        <a:tint val="40000"/>
                        <a:alpha val="80000"/>
                      </a:schemeClr>
                    </a:solidFill>
                  </a:tcPr>
                </a:tc>
                <a:extLst>
                  <a:ext uri="{0D108BD9-81ED-4DB2-BD59-A6C34878D82A}">
                    <a16:rowId xmlns:a16="http://schemas.microsoft.com/office/drawing/2014/main" val="3794373433"/>
                  </a:ext>
                </a:extLst>
              </a:tr>
              <a:tr h="370840">
                <a:tc>
                  <a:txBody>
                    <a:bodyPr/>
                    <a:lstStyle/>
                    <a:p>
                      <a:pPr algn="ctr" fontAlgn="t"/>
                      <a:r>
                        <a:rPr lang="en-US" sz="1500" b="0" i="0" u="none" strike="noStrike" dirty="0">
                          <a:solidFill>
                            <a:srgbClr val="000000"/>
                          </a:solidFill>
                          <a:effectLst/>
                          <a:latin typeface="Calibri" panose="020F0502020204030204" pitchFamily="34" charset="0"/>
                        </a:rPr>
                        <a:t>2019</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Quantify and support BMP installation and restoration at schools to contribute directly to Bay restoration goals</a:t>
                      </a:r>
                    </a:p>
                  </a:txBody>
                  <a:tcPr marL="9525" marR="9525" marT="9525" marB="0">
                    <a:solidFill>
                      <a:schemeClr val="accent1">
                        <a:tint val="40000"/>
                        <a:alpha val="80000"/>
                      </a:schemeClr>
                    </a:solidFill>
                  </a:tcPr>
                </a:tc>
                <a:extLst>
                  <a:ext uri="{0D108BD9-81ED-4DB2-BD59-A6C34878D82A}">
                    <a16:rowId xmlns:a16="http://schemas.microsoft.com/office/drawing/2014/main" val="1972894713"/>
                  </a:ext>
                </a:extLst>
              </a:tr>
              <a:tr h="266700">
                <a:tc>
                  <a:txBody>
                    <a:bodyPr/>
                    <a:lstStyle/>
                    <a:p>
                      <a:pPr algn="ctr" fontAlgn="t"/>
                      <a:r>
                        <a:rPr lang="en-US" sz="1500" b="0" i="0" u="none" strike="noStrike" dirty="0">
                          <a:solidFill>
                            <a:srgbClr val="000000"/>
                          </a:solidFill>
                          <a:effectLst/>
                          <a:latin typeface="Calibri" panose="020F0502020204030204" pitchFamily="34" charset="0"/>
                        </a:rPr>
                        <a:t>2019</a:t>
                      </a:r>
                    </a:p>
                  </a:txBody>
                  <a:tcPr marL="9525" marR="9525" marT="9525" marB="0">
                    <a:solidFill>
                      <a:schemeClr val="accent1">
                        <a:tint val="40000"/>
                        <a:alpha val="80000"/>
                      </a:schemeClr>
                    </a:solidFill>
                  </a:tcPr>
                </a:tc>
                <a:tc>
                  <a:txBody>
                    <a:bodyPr/>
                    <a:lstStyle/>
                    <a:p>
                      <a:pPr algn="l" fontAlgn="b"/>
                      <a:r>
                        <a:rPr lang="en-US" sz="1500" b="0" i="0" u="none" strike="noStrike" dirty="0">
                          <a:solidFill>
                            <a:srgbClr val="000000"/>
                          </a:solidFill>
                          <a:effectLst/>
                          <a:latin typeface="Calibri" panose="020F0502020204030204" pitchFamily="34" charset="0"/>
                        </a:rPr>
                        <a:t>Developing a Regional Outdoor Learning Network to Support MWEE Implementation</a:t>
                      </a:r>
                    </a:p>
                  </a:txBody>
                  <a:tcPr marL="9525" marR="9525" marT="9525" marB="0" anchor="b">
                    <a:solidFill>
                      <a:schemeClr val="accent1">
                        <a:tint val="40000"/>
                        <a:alpha val="80000"/>
                      </a:schemeClr>
                    </a:solidFill>
                  </a:tcPr>
                </a:tc>
                <a:extLst>
                  <a:ext uri="{0D108BD9-81ED-4DB2-BD59-A6C34878D82A}">
                    <a16:rowId xmlns:a16="http://schemas.microsoft.com/office/drawing/2014/main" val="1511277923"/>
                  </a:ext>
                </a:extLst>
              </a:tr>
              <a:tr h="370840">
                <a:tc>
                  <a:txBody>
                    <a:bodyPr/>
                    <a:lstStyle/>
                    <a:p>
                      <a:pPr algn="ctr" fontAlgn="t"/>
                      <a:r>
                        <a:rPr lang="en-US" sz="1500" b="0" i="0" u="none" strike="noStrike" dirty="0">
                          <a:solidFill>
                            <a:srgbClr val="000000"/>
                          </a:solidFill>
                          <a:effectLst/>
                          <a:latin typeface="Calibri" panose="020F0502020204030204" pitchFamily="34" charset="0"/>
                        </a:rPr>
                        <a:t>2019</a:t>
                      </a:r>
                    </a:p>
                  </a:txBody>
                  <a:tcPr marL="9525" marR="9525" marT="9525" marB="0">
                    <a:solidFill>
                      <a:schemeClr val="accent1">
                        <a:tint val="40000"/>
                        <a:alpha val="80000"/>
                      </a:schemeClr>
                    </a:solidFill>
                  </a:tcPr>
                </a:tc>
                <a:tc>
                  <a:txBody>
                    <a:bodyPr/>
                    <a:lstStyle/>
                    <a:p>
                      <a:pPr algn="l" fontAlgn="b"/>
                      <a:r>
                        <a:rPr lang="en-US" sz="1500" b="0" i="0" u="none" strike="noStrike" dirty="0">
                          <a:solidFill>
                            <a:srgbClr val="000000"/>
                          </a:solidFill>
                          <a:effectLst/>
                          <a:latin typeface="Calibri" panose="020F0502020204030204" pitchFamily="34" charset="0"/>
                        </a:rPr>
                        <a:t>Increasing Diversity in the Chesapeake Bay Program Partnership through Cultural Competency Training</a:t>
                      </a:r>
                    </a:p>
                  </a:txBody>
                  <a:tcPr marL="9525" marR="9525" marT="9525" marB="0" anchor="b">
                    <a:solidFill>
                      <a:schemeClr val="accent1">
                        <a:tint val="40000"/>
                        <a:alpha val="80000"/>
                      </a:schemeClr>
                    </a:solidFill>
                  </a:tcPr>
                </a:tc>
                <a:extLst>
                  <a:ext uri="{0D108BD9-81ED-4DB2-BD59-A6C34878D82A}">
                    <a16:rowId xmlns:a16="http://schemas.microsoft.com/office/drawing/2014/main" val="1207116276"/>
                  </a:ext>
                </a:extLst>
              </a:tr>
            </a:tbl>
          </a:graphicData>
        </a:graphic>
      </p:graphicFrame>
      <p:sp>
        <p:nvSpPr>
          <p:cNvPr id="5" name="Slide Number Placeholder 4"/>
          <p:cNvSpPr>
            <a:spLocks noGrp="1"/>
          </p:cNvSpPr>
          <p:nvPr>
            <p:ph type="sldNum" sz="quarter" idx="12"/>
          </p:nvPr>
        </p:nvSpPr>
        <p:spPr/>
        <p:txBody>
          <a:bodyPr/>
          <a:lstStyle/>
          <a:p>
            <a:pPr>
              <a:defRPr/>
            </a:pPr>
            <a:fld id="{BEE74BD7-AA31-4EFB-9E62-8EE743A0981C}" type="slidenum">
              <a:rPr lang="en-US" smtClean="0"/>
              <a:pPr>
                <a:defRPr/>
              </a:pPr>
              <a:t>17</a:t>
            </a:fld>
            <a:endParaRPr lang="en-US" dirty="0"/>
          </a:p>
        </p:txBody>
      </p:sp>
      <p:grpSp>
        <p:nvGrpSpPr>
          <p:cNvPr id="18" name="Group 17">
            <a:extLst>
              <a:ext uri="{FF2B5EF4-FFF2-40B4-BE49-F238E27FC236}">
                <a16:creationId xmlns:a16="http://schemas.microsoft.com/office/drawing/2014/main" id="{1C61AD64-70D8-4C61-87EF-E304766A5575}"/>
              </a:ext>
            </a:extLst>
          </p:cNvPr>
          <p:cNvGrpSpPr/>
          <p:nvPr/>
        </p:nvGrpSpPr>
        <p:grpSpPr>
          <a:xfrm>
            <a:off x="538969" y="5761962"/>
            <a:ext cx="3499631" cy="943638"/>
            <a:chOff x="538969" y="5761962"/>
            <a:chExt cx="3499631" cy="943638"/>
          </a:xfrm>
        </p:grpSpPr>
        <p:pic>
          <p:nvPicPr>
            <p:cNvPr id="19" name="Picture 18" descr="Chesapeake Bay Program">
              <a:extLst>
                <a:ext uri="{FF2B5EF4-FFF2-40B4-BE49-F238E27FC236}">
                  <a16:creationId xmlns:a16="http://schemas.microsoft.com/office/drawing/2014/main" id="{A3FC3FDB-494E-4486-8F98-40EFD26DE967}"/>
                </a:ext>
              </a:extLst>
            </p:cNvPr>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b="11644"/>
            <a:stretch/>
          </p:blipFill>
          <p:spPr bwMode="auto">
            <a:xfrm>
              <a:off x="538969" y="5761962"/>
              <a:ext cx="1045683" cy="923925"/>
            </a:xfrm>
            <a:prstGeom prst="rect">
              <a:avLst/>
            </a:prstGeom>
            <a:noFill/>
            <a:ln>
              <a:noFill/>
            </a:ln>
            <a:extLst>
              <a:ext uri="{53640926-AAD7-44D8-BBD7-CCE9431645EC}">
                <a14:shadowObscured xmlns:a14="http://schemas.microsoft.com/office/drawing/2010/main"/>
              </a:ext>
            </a:extLst>
          </p:spPr>
        </p:pic>
        <p:pic>
          <p:nvPicPr>
            <p:cNvPr id="20" name="Picture 19" descr="http://assets.inhabitat.com/wp-content/blogs.dir/1/files/2010/04/Epa-Logo.jpg">
              <a:extLst>
                <a:ext uri="{FF2B5EF4-FFF2-40B4-BE49-F238E27FC236}">
                  <a16:creationId xmlns:a16="http://schemas.microsoft.com/office/drawing/2014/main" id="{C8DE2A44-D793-4C7F-B53E-471234D67A93}"/>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1671" r="14873"/>
            <a:stretch/>
          </p:blipFill>
          <p:spPr bwMode="auto">
            <a:xfrm>
              <a:off x="1752600" y="5882640"/>
              <a:ext cx="874395" cy="822960"/>
            </a:xfrm>
            <a:prstGeom prst="rect">
              <a:avLst/>
            </a:prstGeom>
            <a:noFill/>
            <a:ln>
              <a:noFill/>
            </a:ln>
            <a:extLst>
              <a:ext uri="{53640926-AAD7-44D8-BBD7-CCE9431645EC}">
                <a14:shadowObscured xmlns:a14="http://schemas.microsoft.com/office/drawing/2010/main"/>
              </a:ext>
            </a:extLst>
          </p:spPr>
        </p:pic>
        <p:pic>
          <p:nvPicPr>
            <p:cNvPr id="21" name="Picture 20">
              <a:extLst>
                <a:ext uri="{FF2B5EF4-FFF2-40B4-BE49-F238E27FC236}">
                  <a16:creationId xmlns:a16="http://schemas.microsoft.com/office/drawing/2014/main" id="{FE83E846-D3D7-49FB-BB2C-788CE85C31B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794943" y="5989320"/>
              <a:ext cx="1243657" cy="640080"/>
            </a:xfrm>
            <a:prstGeom prst="rect">
              <a:avLst/>
            </a:prstGeom>
            <a:noFill/>
            <a:ln>
              <a:noFill/>
            </a:ln>
          </p:spPr>
        </p:pic>
      </p:grpSp>
    </p:spTree>
    <p:extLst>
      <p:ext uri="{BB962C8B-B14F-4D97-AF65-F5344CB8AC3E}">
        <p14:creationId xmlns:p14="http://schemas.microsoft.com/office/powerpoint/2010/main" val="20740972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14" name="Title 1"/>
          <p:cNvSpPr>
            <a:spLocks noGrp="1"/>
          </p:cNvSpPr>
          <p:nvPr>
            <p:ph type="title"/>
          </p:nvPr>
        </p:nvSpPr>
        <p:spPr>
          <a:xfrm>
            <a:off x="0" y="38100"/>
            <a:ext cx="8077200" cy="952500"/>
          </a:xfrm>
        </p:spPr>
        <p:txBody>
          <a:bodyPr>
            <a:noAutofit/>
          </a:bodyPr>
          <a:lstStyle/>
          <a:p>
            <a:r>
              <a:rPr lang="en-US" sz="3000" b="1" dirty="0">
                <a:ln w="12700">
                  <a:noFill/>
                  <a:prstDash val="solid"/>
                </a:ln>
                <a:solidFill>
                  <a:schemeClr val="bg1"/>
                </a:solidFill>
                <a:effectLst/>
                <a:latin typeface="Arial" panose="020B0604020202020204" pitchFamily="34" charset="0"/>
                <a:cs typeface="Arial" panose="020B0604020202020204" pitchFamily="34" charset="0"/>
                <a:sym typeface="Wingdings" panose="05000000000000000000" pitchFamily="2" charset="2"/>
              </a:rPr>
              <a:t>GIT 6 - </a:t>
            </a:r>
            <a:r>
              <a:rPr lang="en-US" sz="3000" b="1" cap="none" dirty="0">
                <a:ln w="12700">
                  <a:noFill/>
                  <a:prstDash val="solid"/>
                </a:ln>
                <a:solidFill>
                  <a:schemeClr val="bg1"/>
                </a:solidFill>
                <a:latin typeface="Arial" panose="020B0604020202020204" pitchFamily="34" charset="0"/>
                <a:cs typeface="Arial" panose="020B0604020202020204" pitchFamily="34" charset="0"/>
              </a:rPr>
              <a:t>Enhance Partnering, Leadership and Management Outcomes</a:t>
            </a:r>
          </a:p>
        </p:txBody>
      </p:sp>
      <p:graphicFrame>
        <p:nvGraphicFramePr>
          <p:cNvPr id="28" name="Table 28">
            <a:extLst>
              <a:ext uri="{FF2B5EF4-FFF2-40B4-BE49-F238E27FC236}">
                <a16:creationId xmlns:a16="http://schemas.microsoft.com/office/drawing/2014/main" id="{03ABCA35-A6CB-4EEE-8712-834B748967CB}"/>
              </a:ext>
            </a:extLst>
          </p:cNvPr>
          <p:cNvGraphicFramePr>
            <a:graphicFrameLocks noGrp="1"/>
          </p:cNvGraphicFramePr>
          <p:nvPr>
            <p:ph idx="1"/>
            <p:extLst>
              <p:ext uri="{D42A27DB-BD31-4B8C-83A1-F6EECF244321}">
                <p14:modId xmlns:p14="http://schemas.microsoft.com/office/powerpoint/2010/main" val="562620849"/>
              </p:ext>
            </p:extLst>
          </p:nvPr>
        </p:nvGraphicFramePr>
        <p:xfrm>
          <a:off x="246427" y="1479871"/>
          <a:ext cx="7985760" cy="1066165"/>
        </p:xfrm>
        <a:graphic>
          <a:graphicData uri="http://schemas.openxmlformats.org/drawingml/2006/table">
            <a:tbl>
              <a:tblPr firstRow="1" bandRow="1">
                <a:tableStyleId>{5C22544A-7EE6-4342-B048-85BDC9FD1C3A}</a:tableStyleId>
              </a:tblPr>
              <a:tblGrid>
                <a:gridCol w="2108768">
                  <a:extLst>
                    <a:ext uri="{9D8B030D-6E8A-4147-A177-3AD203B41FA5}">
                      <a16:colId xmlns:a16="http://schemas.microsoft.com/office/drawing/2014/main" val="4212414540"/>
                    </a:ext>
                  </a:extLst>
                </a:gridCol>
                <a:gridCol w="5876992">
                  <a:extLst>
                    <a:ext uri="{9D8B030D-6E8A-4147-A177-3AD203B41FA5}">
                      <a16:colId xmlns:a16="http://schemas.microsoft.com/office/drawing/2014/main" val="4013272124"/>
                    </a:ext>
                  </a:extLst>
                </a:gridCol>
              </a:tblGrid>
              <a:tr h="370840">
                <a:tc>
                  <a:txBody>
                    <a:bodyPr/>
                    <a:lstStyle/>
                    <a:p>
                      <a:pPr algn="ctr" fontAlgn="b"/>
                      <a:r>
                        <a:rPr lang="en-US" sz="1500" b="1" i="0" u="none" strike="noStrike" dirty="0">
                          <a:solidFill>
                            <a:schemeClr val="tx1"/>
                          </a:solidFill>
                          <a:effectLst/>
                          <a:latin typeface="Calibri" panose="020F0502020204030204" pitchFamily="34" charset="0"/>
                        </a:rPr>
                        <a:t>Outcome</a:t>
                      </a:r>
                    </a:p>
                  </a:txBody>
                  <a:tcPr marL="9525" marR="9525" marT="9525" marB="0" anchor="b">
                    <a:solidFill>
                      <a:schemeClr val="accent1">
                        <a:alpha val="80000"/>
                      </a:schemeClr>
                    </a:solidFill>
                  </a:tcPr>
                </a:tc>
                <a:tc>
                  <a:txBody>
                    <a:bodyPr/>
                    <a:lstStyle/>
                    <a:p>
                      <a:pPr algn="ctr" fontAlgn="b"/>
                      <a:r>
                        <a:rPr lang="en-US" sz="1500" b="1" i="0" u="none" strike="noStrike" dirty="0">
                          <a:solidFill>
                            <a:schemeClr val="tx1"/>
                          </a:solidFill>
                          <a:effectLst/>
                          <a:latin typeface="Calibri" panose="020F0502020204030204" pitchFamily="34" charset="0"/>
                        </a:rPr>
                        <a:t>Description</a:t>
                      </a:r>
                    </a:p>
                  </a:txBody>
                  <a:tcPr marL="9525" marR="9525" marT="9525" marB="0" anchor="b">
                    <a:solidFill>
                      <a:schemeClr val="accent1">
                        <a:alpha val="80000"/>
                      </a:schemeClr>
                    </a:solidFill>
                  </a:tcPr>
                </a:tc>
                <a:extLst>
                  <a:ext uri="{0D108BD9-81ED-4DB2-BD59-A6C34878D82A}">
                    <a16:rowId xmlns:a16="http://schemas.microsoft.com/office/drawing/2014/main" val="3532886462"/>
                  </a:ext>
                </a:extLst>
              </a:tr>
              <a:tr h="370840">
                <a:tc>
                  <a:txBody>
                    <a:bodyPr/>
                    <a:lstStyle/>
                    <a:p>
                      <a:pPr algn="l" fontAlgn="ctr"/>
                      <a:r>
                        <a:rPr lang="en-US" sz="1500" b="0" i="0" u="none" strike="noStrike" dirty="0">
                          <a:solidFill>
                            <a:srgbClr val="292929"/>
                          </a:solidFill>
                          <a:effectLst/>
                          <a:latin typeface="Calibri" panose="020F0502020204030204" pitchFamily="34" charset="0"/>
                        </a:rPr>
                        <a:t>Local Leadership Outcome</a:t>
                      </a:r>
                    </a:p>
                  </a:txBody>
                  <a:tcPr marL="9525" marR="9525" marT="9525" marB="0" anchor="ctr">
                    <a:solidFill>
                      <a:schemeClr val="accent1">
                        <a:tint val="40000"/>
                        <a:alpha val="80000"/>
                      </a:schemeClr>
                    </a:solidFill>
                  </a:tcPr>
                </a:tc>
                <a:tc>
                  <a:txBody>
                    <a:bodyPr/>
                    <a:lstStyle/>
                    <a:p>
                      <a:pPr algn="l" fontAlgn="ctr"/>
                      <a:r>
                        <a:rPr lang="en-US" sz="1500" b="0" i="0" u="sng" strike="noStrike" dirty="0">
                          <a:solidFill>
                            <a:srgbClr val="292929"/>
                          </a:solidFill>
                          <a:effectLst/>
                          <a:latin typeface="Calibri" panose="020F0502020204030204" pitchFamily="34" charset="0"/>
                        </a:rPr>
                        <a:t>Increase knowledge and capacity of local officials </a:t>
                      </a:r>
                      <a:r>
                        <a:rPr lang="en-US" sz="1500" b="0" i="0" u="none" strike="noStrike" dirty="0">
                          <a:solidFill>
                            <a:srgbClr val="292929"/>
                          </a:solidFill>
                          <a:effectLst/>
                          <a:latin typeface="Calibri" panose="020F0502020204030204" pitchFamily="34" charset="0"/>
                        </a:rPr>
                        <a:t>on issues related to water resources and in the implementation of economic and policy incentives that will support local conservation actions. </a:t>
                      </a:r>
                    </a:p>
                  </a:txBody>
                  <a:tcPr marL="9525" marR="9525" marT="9525" marB="0" anchor="ctr">
                    <a:solidFill>
                      <a:schemeClr val="accent1">
                        <a:tint val="40000"/>
                        <a:alpha val="80000"/>
                      </a:schemeClr>
                    </a:solidFill>
                  </a:tcPr>
                </a:tc>
                <a:extLst>
                  <a:ext uri="{0D108BD9-81ED-4DB2-BD59-A6C34878D82A}">
                    <a16:rowId xmlns:a16="http://schemas.microsoft.com/office/drawing/2014/main" val="4234542931"/>
                  </a:ext>
                </a:extLst>
              </a:tr>
            </a:tbl>
          </a:graphicData>
        </a:graphic>
      </p:graphicFrame>
      <p:sp>
        <p:nvSpPr>
          <p:cNvPr id="5" name="Slide Number Placeholder 4"/>
          <p:cNvSpPr>
            <a:spLocks noGrp="1"/>
          </p:cNvSpPr>
          <p:nvPr>
            <p:ph type="sldNum" sz="quarter" idx="12"/>
          </p:nvPr>
        </p:nvSpPr>
        <p:spPr/>
        <p:txBody>
          <a:bodyPr/>
          <a:lstStyle/>
          <a:p>
            <a:pPr>
              <a:defRPr/>
            </a:pPr>
            <a:fld id="{BEE74BD7-AA31-4EFB-9E62-8EE743A0981C}" type="slidenum">
              <a:rPr lang="en-US" smtClean="0"/>
              <a:pPr>
                <a:defRPr/>
              </a:pPr>
              <a:t>18</a:t>
            </a:fld>
            <a:endParaRPr lang="en-US" dirty="0"/>
          </a:p>
        </p:txBody>
      </p:sp>
      <p:grpSp>
        <p:nvGrpSpPr>
          <p:cNvPr id="18" name="Group 17">
            <a:extLst>
              <a:ext uri="{FF2B5EF4-FFF2-40B4-BE49-F238E27FC236}">
                <a16:creationId xmlns:a16="http://schemas.microsoft.com/office/drawing/2014/main" id="{1C61AD64-70D8-4C61-87EF-E304766A5575}"/>
              </a:ext>
            </a:extLst>
          </p:cNvPr>
          <p:cNvGrpSpPr/>
          <p:nvPr/>
        </p:nvGrpSpPr>
        <p:grpSpPr>
          <a:xfrm>
            <a:off x="538969" y="5761962"/>
            <a:ext cx="3499631" cy="943638"/>
            <a:chOff x="538969" y="5761962"/>
            <a:chExt cx="3499631" cy="943638"/>
          </a:xfrm>
        </p:grpSpPr>
        <p:pic>
          <p:nvPicPr>
            <p:cNvPr id="19" name="Picture 18" descr="Chesapeake Bay Program">
              <a:extLst>
                <a:ext uri="{FF2B5EF4-FFF2-40B4-BE49-F238E27FC236}">
                  <a16:creationId xmlns:a16="http://schemas.microsoft.com/office/drawing/2014/main" id="{A3FC3FDB-494E-4486-8F98-40EFD26DE967}"/>
                </a:ext>
              </a:extLst>
            </p:cNvPr>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b="11644"/>
            <a:stretch/>
          </p:blipFill>
          <p:spPr bwMode="auto">
            <a:xfrm>
              <a:off x="538969" y="5761962"/>
              <a:ext cx="1045683" cy="923925"/>
            </a:xfrm>
            <a:prstGeom prst="rect">
              <a:avLst/>
            </a:prstGeom>
            <a:noFill/>
            <a:ln>
              <a:noFill/>
            </a:ln>
            <a:extLst>
              <a:ext uri="{53640926-AAD7-44D8-BBD7-CCE9431645EC}">
                <a14:shadowObscured xmlns:a14="http://schemas.microsoft.com/office/drawing/2010/main"/>
              </a:ext>
            </a:extLst>
          </p:spPr>
        </p:pic>
        <p:pic>
          <p:nvPicPr>
            <p:cNvPr id="20" name="Picture 19" descr="http://assets.inhabitat.com/wp-content/blogs.dir/1/files/2010/04/Epa-Logo.jpg">
              <a:extLst>
                <a:ext uri="{FF2B5EF4-FFF2-40B4-BE49-F238E27FC236}">
                  <a16:creationId xmlns:a16="http://schemas.microsoft.com/office/drawing/2014/main" id="{C8DE2A44-D793-4C7F-B53E-471234D67A93}"/>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1671" r="14873"/>
            <a:stretch/>
          </p:blipFill>
          <p:spPr bwMode="auto">
            <a:xfrm>
              <a:off x="1752600" y="5882640"/>
              <a:ext cx="874395" cy="822960"/>
            </a:xfrm>
            <a:prstGeom prst="rect">
              <a:avLst/>
            </a:prstGeom>
            <a:noFill/>
            <a:ln>
              <a:noFill/>
            </a:ln>
            <a:extLst>
              <a:ext uri="{53640926-AAD7-44D8-BBD7-CCE9431645EC}">
                <a14:shadowObscured xmlns:a14="http://schemas.microsoft.com/office/drawing/2010/main"/>
              </a:ext>
            </a:extLst>
          </p:spPr>
        </p:pic>
        <p:pic>
          <p:nvPicPr>
            <p:cNvPr id="21" name="Picture 20">
              <a:extLst>
                <a:ext uri="{FF2B5EF4-FFF2-40B4-BE49-F238E27FC236}">
                  <a16:creationId xmlns:a16="http://schemas.microsoft.com/office/drawing/2014/main" id="{FE83E846-D3D7-49FB-BB2C-788CE85C31B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794943" y="5989320"/>
              <a:ext cx="1243657" cy="640080"/>
            </a:xfrm>
            <a:prstGeom prst="rect">
              <a:avLst/>
            </a:prstGeom>
            <a:noFill/>
            <a:ln>
              <a:noFill/>
            </a:ln>
          </p:spPr>
        </p:pic>
      </p:grpSp>
    </p:spTree>
    <p:extLst>
      <p:ext uri="{BB962C8B-B14F-4D97-AF65-F5344CB8AC3E}">
        <p14:creationId xmlns:p14="http://schemas.microsoft.com/office/powerpoint/2010/main" val="22087164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81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14" name="Title 1"/>
          <p:cNvSpPr>
            <a:spLocks noGrp="1"/>
          </p:cNvSpPr>
          <p:nvPr>
            <p:ph type="title"/>
          </p:nvPr>
        </p:nvSpPr>
        <p:spPr>
          <a:xfrm>
            <a:off x="0" y="-28135"/>
            <a:ext cx="9144000" cy="952500"/>
          </a:xfrm>
        </p:spPr>
        <p:txBody>
          <a:bodyPr>
            <a:normAutofit fontScale="90000"/>
          </a:bodyPr>
          <a:lstStyle/>
          <a:p>
            <a:r>
              <a:rPr lang="en-US" sz="3000" b="1" cap="none" dirty="0">
                <a:ln w="12700">
                  <a:noFill/>
                  <a:prstDash val="solid"/>
                </a:ln>
                <a:solidFill>
                  <a:schemeClr val="bg1"/>
                </a:solidFill>
                <a:effectLst/>
                <a:latin typeface="Arial" panose="020B0604020202020204" pitchFamily="34" charset="0"/>
                <a:cs typeface="Arial" panose="020B0604020202020204" pitchFamily="34" charset="0"/>
                <a:sym typeface="Wingdings" panose="05000000000000000000" pitchFamily="2" charset="2"/>
              </a:rPr>
              <a:t>GIT </a:t>
            </a:r>
            <a:r>
              <a:rPr lang="en-US" sz="3000" b="1" dirty="0">
                <a:ln w="12700">
                  <a:noFill/>
                  <a:prstDash val="solid"/>
                </a:ln>
                <a:solidFill>
                  <a:schemeClr val="bg1"/>
                </a:solidFill>
                <a:latin typeface="Arial" panose="020B0604020202020204" pitchFamily="34" charset="0"/>
                <a:cs typeface="Arial" panose="020B0604020202020204" pitchFamily="34" charset="0"/>
                <a:sym typeface="Wingdings" panose="05000000000000000000" pitchFamily="2" charset="2"/>
              </a:rPr>
              <a:t>6 - </a:t>
            </a:r>
            <a:r>
              <a:rPr lang="en-US" sz="3000" b="1" cap="none" dirty="0">
                <a:ln w="12700">
                  <a:noFill/>
                  <a:prstDash val="solid"/>
                </a:ln>
                <a:solidFill>
                  <a:schemeClr val="bg1"/>
                </a:solidFill>
                <a:latin typeface="Arial" panose="020B0604020202020204" pitchFamily="34" charset="0"/>
                <a:cs typeface="Arial" panose="020B0604020202020204" pitchFamily="34" charset="0"/>
              </a:rPr>
              <a:t>Enhance Partnering, Leadership and Management</a:t>
            </a:r>
            <a:r>
              <a:rPr lang="en-US" sz="3000" b="1" cap="none" dirty="0">
                <a:ln w="12700">
                  <a:noFill/>
                  <a:prstDash val="solid"/>
                </a:ln>
                <a:solidFill>
                  <a:schemeClr val="bg1"/>
                </a:solidFill>
                <a:latin typeface="Arial" panose="020B0604020202020204" pitchFamily="34" charset="0"/>
                <a:cs typeface="Arial" panose="020B0604020202020204" pitchFamily="34" charset="0"/>
                <a:sym typeface="Wingdings" panose="05000000000000000000" pitchFamily="2" charset="2"/>
              </a:rPr>
              <a:t>: </a:t>
            </a:r>
            <a:r>
              <a:rPr lang="en-US" sz="3000" b="1" cap="none" dirty="0">
                <a:ln w="12700">
                  <a:noFill/>
                  <a:prstDash val="solid"/>
                </a:ln>
                <a:solidFill>
                  <a:schemeClr val="bg1"/>
                </a:solidFill>
                <a:effectLst/>
                <a:latin typeface="Arial" panose="020B0604020202020204" pitchFamily="34" charset="0"/>
                <a:cs typeface="Arial" panose="020B0604020202020204" pitchFamily="34" charset="0"/>
                <a:sym typeface="Wingdings" panose="05000000000000000000" pitchFamily="2" charset="2"/>
              </a:rPr>
              <a:t>AWARDED</a:t>
            </a:r>
            <a:endParaRPr lang="en-US" sz="3000" cap="none" dirty="0">
              <a:ln w="12700">
                <a:noFill/>
                <a:prstDash val="solid"/>
              </a:ln>
              <a:solidFill>
                <a:schemeClr val="bg1"/>
              </a:solidFill>
              <a:effectLst/>
              <a:latin typeface="Arial" panose="020B0604020202020204" pitchFamily="34" charset="0"/>
              <a:cs typeface="Arial" panose="020B0604020202020204" pitchFamily="34" charset="0"/>
            </a:endParaRPr>
          </a:p>
        </p:txBody>
      </p:sp>
      <p:graphicFrame>
        <p:nvGraphicFramePr>
          <p:cNvPr id="28" name="Table 28">
            <a:extLst>
              <a:ext uri="{FF2B5EF4-FFF2-40B4-BE49-F238E27FC236}">
                <a16:creationId xmlns:a16="http://schemas.microsoft.com/office/drawing/2014/main" id="{03ABCA35-A6CB-4EEE-8712-834B748967CB}"/>
              </a:ext>
            </a:extLst>
          </p:cNvPr>
          <p:cNvGraphicFramePr>
            <a:graphicFrameLocks noGrp="1"/>
          </p:cNvGraphicFramePr>
          <p:nvPr>
            <p:ph idx="1"/>
            <p:extLst>
              <p:ext uri="{D42A27DB-BD31-4B8C-83A1-F6EECF244321}">
                <p14:modId xmlns:p14="http://schemas.microsoft.com/office/powerpoint/2010/main" val="264768886"/>
              </p:ext>
            </p:extLst>
          </p:nvPr>
        </p:nvGraphicFramePr>
        <p:xfrm>
          <a:off x="163779" y="1143000"/>
          <a:ext cx="8467554" cy="1831801"/>
        </p:xfrm>
        <a:graphic>
          <a:graphicData uri="http://schemas.openxmlformats.org/drawingml/2006/table">
            <a:tbl>
              <a:tblPr firstRow="1" bandRow="1">
                <a:tableStyleId>{5C22544A-7EE6-4342-B048-85BDC9FD1C3A}</a:tableStyleId>
              </a:tblPr>
              <a:tblGrid>
                <a:gridCol w="1324309">
                  <a:extLst>
                    <a:ext uri="{9D8B030D-6E8A-4147-A177-3AD203B41FA5}">
                      <a16:colId xmlns:a16="http://schemas.microsoft.com/office/drawing/2014/main" val="4212414540"/>
                    </a:ext>
                  </a:extLst>
                </a:gridCol>
                <a:gridCol w="7143245">
                  <a:extLst>
                    <a:ext uri="{9D8B030D-6E8A-4147-A177-3AD203B41FA5}">
                      <a16:colId xmlns:a16="http://schemas.microsoft.com/office/drawing/2014/main" val="4013272124"/>
                    </a:ext>
                  </a:extLst>
                </a:gridCol>
              </a:tblGrid>
              <a:tr h="293803">
                <a:tc>
                  <a:txBody>
                    <a:bodyPr/>
                    <a:lstStyle/>
                    <a:p>
                      <a:pPr algn="ctr" fontAlgn="b"/>
                      <a:r>
                        <a:rPr lang="en-US" sz="1500" b="1" i="0" u="none" strike="noStrike" dirty="0">
                          <a:solidFill>
                            <a:schemeClr val="tx1"/>
                          </a:solidFill>
                          <a:effectLst/>
                          <a:latin typeface="Calibri" panose="020F0502020204030204" pitchFamily="34" charset="0"/>
                        </a:rPr>
                        <a:t>Year</a:t>
                      </a:r>
                    </a:p>
                  </a:txBody>
                  <a:tcPr marL="9525" marR="9525" marT="9525" marB="0" anchor="b">
                    <a:solidFill>
                      <a:schemeClr val="accent1">
                        <a:alpha val="80000"/>
                      </a:schemeClr>
                    </a:solidFill>
                  </a:tcPr>
                </a:tc>
                <a:tc>
                  <a:txBody>
                    <a:bodyPr/>
                    <a:lstStyle/>
                    <a:p>
                      <a:pPr algn="ctr" fontAlgn="b"/>
                      <a:r>
                        <a:rPr lang="en-US" sz="1500" b="1" i="0" u="none" strike="noStrike" dirty="0">
                          <a:solidFill>
                            <a:schemeClr val="tx1"/>
                          </a:solidFill>
                          <a:effectLst/>
                          <a:latin typeface="Calibri" panose="020F0502020204030204" pitchFamily="34" charset="0"/>
                        </a:rPr>
                        <a:t>Scope Description</a:t>
                      </a:r>
                    </a:p>
                  </a:txBody>
                  <a:tcPr marL="9525" marR="9525" marT="9525" marB="0" anchor="b">
                    <a:solidFill>
                      <a:schemeClr val="accent1">
                        <a:alpha val="80000"/>
                      </a:schemeClr>
                    </a:solidFill>
                  </a:tcPr>
                </a:tc>
                <a:extLst>
                  <a:ext uri="{0D108BD9-81ED-4DB2-BD59-A6C34878D82A}">
                    <a16:rowId xmlns:a16="http://schemas.microsoft.com/office/drawing/2014/main" val="3532886462"/>
                  </a:ext>
                </a:extLst>
              </a:tr>
              <a:tr h="213287">
                <a:tc>
                  <a:txBody>
                    <a:bodyPr/>
                    <a:lstStyle/>
                    <a:p>
                      <a:pPr algn="ctr" fontAlgn="b"/>
                      <a:r>
                        <a:rPr lang="en-US" sz="1500" b="0" i="0" u="none" strike="noStrike" dirty="0">
                          <a:solidFill>
                            <a:srgbClr val="000000"/>
                          </a:solidFill>
                          <a:effectLst/>
                          <a:latin typeface="Calibri" panose="020F0502020204030204" pitchFamily="34" charset="0"/>
                        </a:rPr>
                        <a:t>2014-2015</a:t>
                      </a:r>
                    </a:p>
                  </a:txBody>
                  <a:tcPr marL="9525" marR="9525" marT="9525" marB="0" anchor="b">
                    <a:solidFill>
                      <a:schemeClr val="accent1">
                        <a:tint val="40000"/>
                        <a:alpha val="80000"/>
                      </a:schemeClr>
                    </a:solidFill>
                  </a:tcPr>
                </a:tc>
                <a:tc>
                  <a:txBody>
                    <a:bodyPr/>
                    <a:lstStyle/>
                    <a:p>
                      <a:pPr algn="l" fontAlgn="b"/>
                      <a:r>
                        <a:rPr lang="en-US" sz="1500" b="0" i="0" u="none" strike="noStrike" dirty="0">
                          <a:solidFill>
                            <a:srgbClr val="000000"/>
                          </a:solidFill>
                          <a:effectLst/>
                          <a:latin typeface="Calibri" panose="020F0502020204030204" pitchFamily="34" charset="0"/>
                        </a:rPr>
                        <a:t>Assessment of Local Leadership Development Programs</a:t>
                      </a:r>
                    </a:p>
                  </a:txBody>
                  <a:tcPr marL="9525" marR="9525" marT="9525" marB="0" anchor="b">
                    <a:solidFill>
                      <a:schemeClr val="accent1">
                        <a:tint val="40000"/>
                        <a:alpha val="80000"/>
                      </a:schemeClr>
                    </a:solidFill>
                  </a:tcPr>
                </a:tc>
                <a:extLst>
                  <a:ext uri="{0D108BD9-81ED-4DB2-BD59-A6C34878D82A}">
                    <a16:rowId xmlns:a16="http://schemas.microsoft.com/office/drawing/2014/main" val="4234542931"/>
                  </a:ext>
                </a:extLst>
              </a:tr>
              <a:tr h="213287">
                <a:tc>
                  <a:txBody>
                    <a:bodyPr/>
                    <a:lstStyle/>
                    <a:p>
                      <a:pPr algn="ctr" fontAlgn="t"/>
                      <a:r>
                        <a:rPr lang="en-US" sz="1500" b="0" i="0" u="none" strike="noStrike" dirty="0">
                          <a:solidFill>
                            <a:srgbClr val="000000"/>
                          </a:solidFill>
                          <a:effectLst/>
                          <a:latin typeface="Calibri" panose="020F0502020204030204" pitchFamily="34" charset="0"/>
                        </a:rPr>
                        <a:t>2016</a:t>
                      </a:r>
                    </a:p>
                  </a:txBody>
                  <a:tcPr marL="9525" marR="9525" marT="9525" marB="0">
                    <a:solidFill>
                      <a:schemeClr val="accent1">
                        <a:tint val="2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Designing a Watershed Education Program for Local Elected Officials </a:t>
                      </a:r>
                    </a:p>
                  </a:txBody>
                  <a:tcPr marL="9525" marR="9525" marT="9525" marB="0">
                    <a:solidFill>
                      <a:schemeClr val="accent1">
                        <a:tint val="20000"/>
                        <a:alpha val="80000"/>
                      </a:schemeClr>
                    </a:solidFill>
                  </a:tcPr>
                </a:tc>
                <a:extLst>
                  <a:ext uri="{0D108BD9-81ED-4DB2-BD59-A6C34878D82A}">
                    <a16:rowId xmlns:a16="http://schemas.microsoft.com/office/drawing/2014/main" val="3100608749"/>
                  </a:ext>
                </a:extLst>
              </a:tr>
              <a:tr h="296011">
                <a:tc>
                  <a:txBody>
                    <a:bodyPr/>
                    <a:lstStyle/>
                    <a:p>
                      <a:pPr algn="ctr" fontAlgn="t"/>
                      <a:r>
                        <a:rPr lang="en-US" sz="1500" b="0" i="0" u="none" strike="noStrike" dirty="0">
                          <a:solidFill>
                            <a:srgbClr val="000000"/>
                          </a:solidFill>
                          <a:effectLst/>
                          <a:latin typeface="Calibri" panose="020F0502020204030204" pitchFamily="34" charset="0"/>
                        </a:rPr>
                        <a:t>2017</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Implementation Support for Local Official Watershed Education and Capacity Building</a:t>
                      </a:r>
                    </a:p>
                  </a:txBody>
                  <a:tcPr marL="9525" marR="9525" marT="9525" marB="0">
                    <a:solidFill>
                      <a:schemeClr val="accent1">
                        <a:tint val="40000"/>
                        <a:alpha val="80000"/>
                      </a:schemeClr>
                    </a:solidFill>
                  </a:tcPr>
                </a:tc>
                <a:extLst>
                  <a:ext uri="{0D108BD9-81ED-4DB2-BD59-A6C34878D82A}">
                    <a16:rowId xmlns:a16="http://schemas.microsoft.com/office/drawing/2014/main" val="4247588556"/>
                  </a:ext>
                </a:extLst>
              </a:tr>
              <a:tr h="289487">
                <a:tc>
                  <a:txBody>
                    <a:bodyPr/>
                    <a:lstStyle/>
                    <a:p>
                      <a:pPr algn="ctr" fontAlgn="t"/>
                      <a:r>
                        <a:rPr lang="en-US" sz="1500" b="0" i="0" u="none" strike="noStrike" kern="1200" dirty="0">
                          <a:solidFill>
                            <a:srgbClr val="000000"/>
                          </a:solidFill>
                          <a:effectLst/>
                          <a:latin typeface="Calibri" panose="020F0502020204030204" pitchFamily="34" charset="0"/>
                          <a:ea typeface="+mn-ea"/>
                          <a:cs typeface="+mn-cs"/>
                        </a:rPr>
                        <a:t>2018</a:t>
                      </a:r>
                    </a:p>
                  </a:txBody>
                  <a:tcPr marL="9525" marR="9525" marT="9525" marB="0">
                    <a:solidFill>
                      <a:schemeClr val="accent1">
                        <a:tint val="20000"/>
                        <a:alpha val="80000"/>
                      </a:schemeClr>
                    </a:solidFill>
                  </a:tcPr>
                </a:tc>
                <a:tc>
                  <a:txBody>
                    <a:bodyPr/>
                    <a:lstStyle/>
                    <a:p>
                      <a:pPr algn="l" fontAlgn="t"/>
                      <a:r>
                        <a:rPr lang="en-US" sz="1500" b="0" i="0" u="none" strike="noStrike" kern="1200" dirty="0">
                          <a:solidFill>
                            <a:srgbClr val="000000"/>
                          </a:solidFill>
                          <a:effectLst/>
                          <a:latin typeface="Calibri" panose="020F0502020204030204" pitchFamily="34" charset="0"/>
                          <a:ea typeface="+mn-ea"/>
                          <a:cs typeface="+mn-cs"/>
                        </a:rPr>
                        <a:t>Strategy Review System (SRS)  Finance Forum – Meeting Planning &amp; Support</a:t>
                      </a:r>
                    </a:p>
                  </a:txBody>
                  <a:tcPr marL="9525" marR="9525" marT="9525" marB="0">
                    <a:solidFill>
                      <a:schemeClr val="accent1">
                        <a:tint val="20000"/>
                        <a:alpha val="80000"/>
                      </a:schemeClr>
                    </a:solidFill>
                  </a:tcPr>
                </a:tc>
                <a:extLst>
                  <a:ext uri="{0D108BD9-81ED-4DB2-BD59-A6C34878D82A}">
                    <a16:rowId xmlns:a16="http://schemas.microsoft.com/office/drawing/2014/main" val="2543876474"/>
                  </a:ext>
                </a:extLst>
              </a:tr>
              <a:tr h="228600">
                <a:tc>
                  <a:txBody>
                    <a:bodyPr/>
                    <a:lstStyle/>
                    <a:p>
                      <a:pPr algn="ctr" fontAlgn="t"/>
                      <a:r>
                        <a:rPr lang="en-US" sz="1500" b="0" i="0" u="none" strike="noStrike" dirty="0">
                          <a:solidFill>
                            <a:srgbClr val="000000"/>
                          </a:solidFill>
                          <a:effectLst/>
                          <a:latin typeface="Calibri" panose="020F0502020204030204" pitchFamily="34" charset="0"/>
                        </a:rPr>
                        <a:t>2018</a:t>
                      </a:r>
                    </a:p>
                  </a:txBody>
                  <a:tcPr marL="9525" marR="9525" marT="9525" marB="0">
                    <a:solidFill>
                      <a:schemeClr val="accent1">
                        <a:tint val="40000"/>
                        <a:alpha val="80000"/>
                      </a:schemeClr>
                    </a:solidFill>
                  </a:tcPr>
                </a:tc>
                <a:tc>
                  <a:txBody>
                    <a:bodyPr/>
                    <a:lstStyle/>
                    <a:p>
                      <a:pPr algn="l" fontAlgn="t"/>
                      <a:r>
                        <a:rPr lang="en-US" sz="1500" b="0" i="0" u="none" strike="noStrike" kern="1200" dirty="0">
                          <a:solidFill>
                            <a:srgbClr val="000000"/>
                          </a:solidFill>
                          <a:effectLst/>
                          <a:latin typeface="Calibri" panose="020F0502020204030204" pitchFamily="34" charset="0"/>
                          <a:ea typeface="+mn-ea"/>
                          <a:cs typeface="+mn-cs"/>
                        </a:rPr>
                        <a:t>Strategy Review System (SRS)  Finance Forum </a:t>
                      </a:r>
                      <a:r>
                        <a:rPr lang="fr-FR" sz="1500" b="0" i="0" u="none" strike="noStrike" dirty="0">
                          <a:solidFill>
                            <a:srgbClr val="000000"/>
                          </a:solidFill>
                          <a:effectLst/>
                          <a:latin typeface="Calibri" panose="020F0502020204030204" pitchFamily="34" charset="0"/>
                        </a:rPr>
                        <a:t>– Expert Consultants</a:t>
                      </a:r>
                    </a:p>
                  </a:txBody>
                  <a:tcPr marL="9525" marR="9525" marT="9525" marB="0">
                    <a:solidFill>
                      <a:schemeClr val="accent1">
                        <a:tint val="40000"/>
                        <a:alpha val="80000"/>
                      </a:schemeClr>
                    </a:solidFill>
                  </a:tcPr>
                </a:tc>
                <a:extLst>
                  <a:ext uri="{0D108BD9-81ED-4DB2-BD59-A6C34878D82A}">
                    <a16:rowId xmlns:a16="http://schemas.microsoft.com/office/drawing/2014/main" val="3850194375"/>
                  </a:ext>
                </a:extLst>
              </a:tr>
              <a:tr h="234388">
                <a:tc>
                  <a:txBody>
                    <a:bodyPr/>
                    <a:lstStyle/>
                    <a:p>
                      <a:pPr algn="ctr" fontAlgn="t"/>
                      <a:r>
                        <a:rPr lang="en-US" sz="1500" b="0" i="0" u="none" strike="noStrike" dirty="0">
                          <a:solidFill>
                            <a:srgbClr val="000000"/>
                          </a:solidFill>
                          <a:effectLst/>
                          <a:latin typeface="Calibri" panose="020F0502020204030204" pitchFamily="34" charset="0"/>
                        </a:rPr>
                        <a:t>2019</a:t>
                      </a:r>
                    </a:p>
                  </a:txBody>
                  <a:tcPr marL="9525" marR="9525" marT="9525" marB="0">
                    <a:solidFill>
                      <a:schemeClr val="accent1">
                        <a:tint val="40000"/>
                        <a:alpha val="80000"/>
                      </a:schemeClr>
                    </a:solidFill>
                  </a:tcPr>
                </a:tc>
                <a:tc>
                  <a:txBody>
                    <a:bodyPr/>
                    <a:lstStyle/>
                    <a:p>
                      <a:pPr algn="l" fontAlgn="b"/>
                      <a:r>
                        <a:rPr lang="en-US" sz="1500" b="0" i="0" u="none" strike="noStrike" dirty="0">
                          <a:solidFill>
                            <a:srgbClr val="000000"/>
                          </a:solidFill>
                          <a:effectLst/>
                          <a:latin typeface="Calibri" panose="020F0502020204030204" pitchFamily="34" charset="0"/>
                        </a:rPr>
                        <a:t>Cross-outcome Watershed Educational Materials for Local Governments</a:t>
                      </a:r>
                    </a:p>
                  </a:txBody>
                  <a:tcPr marL="9525" marR="9525" marT="9525" marB="0" anchor="b">
                    <a:solidFill>
                      <a:schemeClr val="accent1">
                        <a:tint val="40000"/>
                        <a:alpha val="80000"/>
                      </a:schemeClr>
                    </a:solidFill>
                  </a:tcPr>
                </a:tc>
                <a:extLst>
                  <a:ext uri="{0D108BD9-81ED-4DB2-BD59-A6C34878D82A}">
                    <a16:rowId xmlns:a16="http://schemas.microsoft.com/office/drawing/2014/main" val="2926636340"/>
                  </a:ext>
                </a:extLst>
              </a:tr>
            </a:tbl>
          </a:graphicData>
        </a:graphic>
      </p:graphicFrame>
      <p:sp>
        <p:nvSpPr>
          <p:cNvPr id="5" name="Slide Number Placeholder 4"/>
          <p:cNvSpPr>
            <a:spLocks noGrp="1"/>
          </p:cNvSpPr>
          <p:nvPr>
            <p:ph type="sldNum" sz="quarter" idx="12"/>
          </p:nvPr>
        </p:nvSpPr>
        <p:spPr/>
        <p:txBody>
          <a:bodyPr/>
          <a:lstStyle/>
          <a:p>
            <a:pPr>
              <a:defRPr/>
            </a:pPr>
            <a:fld id="{BEE74BD7-AA31-4EFB-9E62-8EE743A0981C}" type="slidenum">
              <a:rPr lang="en-US" smtClean="0"/>
              <a:pPr>
                <a:defRPr/>
              </a:pPr>
              <a:t>19</a:t>
            </a:fld>
            <a:endParaRPr lang="en-US" dirty="0"/>
          </a:p>
        </p:txBody>
      </p:sp>
      <p:grpSp>
        <p:nvGrpSpPr>
          <p:cNvPr id="18" name="Group 17">
            <a:extLst>
              <a:ext uri="{FF2B5EF4-FFF2-40B4-BE49-F238E27FC236}">
                <a16:creationId xmlns:a16="http://schemas.microsoft.com/office/drawing/2014/main" id="{1C61AD64-70D8-4C61-87EF-E304766A5575}"/>
              </a:ext>
            </a:extLst>
          </p:cNvPr>
          <p:cNvGrpSpPr/>
          <p:nvPr/>
        </p:nvGrpSpPr>
        <p:grpSpPr>
          <a:xfrm>
            <a:off x="538969" y="5761962"/>
            <a:ext cx="3499631" cy="943638"/>
            <a:chOff x="538969" y="5761962"/>
            <a:chExt cx="3499631" cy="943638"/>
          </a:xfrm>
        </p:grpSpPr>
        <p:pic>
          <p:nvPicPr>
            <p:cNvPr id="19" name="Picture 18" descr="Chesapeake Bay Program">
              <a:extLst>
                <a:ext uri="{FF2B5EF4-FFF2-40B4-BE49-F238E27FC236}">
                  <a16:creationId xmlns:a16="http://schemas.microsoft.com/office/drawing/2014/main" id="{A3FC3FDB-494E-4486-8F98-40EFD26DE967}"/>
                </a:ext>
              </a:extLst>
            </p:cNvPr>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b="11644"/>
            <a:stretch/>
          </p:blipFill>
          <p:spPr bwMode="auto">
            <a:xfrm>
              <a:off x="538969" y="5761962"/>
              <a:ext cx="1045683" cy="923925"/>
            </a:xfrm>
            <a:prstGeom prst="rect">
              <a:avLst/>
            </a:prstGeom>
            <a:noFill/>
            <a:ln>
              <a:noFill/>
            </a:ln>
            <a:extLst>
              <a:ext uri="{53640926-AAD7-44D8-BBD7-CCE9431645EC}">
                <a14:shadowObscured xmlns:a14="http://schemas.microsoft.com/office/drawing/2010/main"/>
              </a:ext>
            </a:extLst>
          </p:spPr>
        </p:pic>
        <p:pic>
          <p:nvPicPr>
            <p:cNvPr id="20" name="Picture 19" descr="http://assets.inhabitat.com/wp-content/blogs.dir/1/files/2010/04/Epa-Logo.jpg">
              <a:extLst>
                <a:ext uri="{FF2B5EF4-FFF2-40B4-BE49-F238E27FC236}">
                  <a16:creationId xmlns:a16="http://schemas.microsoft.com/office/drawing/2014/main" id="{C8DE2A44-D793-4C7F-B53E-471234D67A93}"/>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1671" r="14873"/>
            <a:stretch/>
          </p:blipFill>
          <p:spPr bwMode="auto">
            <a:xfrm>
              <a:off x="1752600" y="5882640"/>
              <a:ext cx="874395" cy="822960"/>
            </a:xfrm>
            <a:prstGeom prst="rect">
              <a:avLst/>
            </a:prstGeom>
            <a:noFill/>
            <a:ln>
              <a:noFill/>
            </a:ln>
            <a:extLst>
              <a:ext uri="{53640926-AAD7-44D8-BBD7-CCE9431645EC}">
                <a14:shadowObscured xmlns:a14="http://schemas.microsoft.com/office/drawing/2010/main"/>
              </a:ext>
            </a:extLst>
          </p:spPr>
        </p:pic>
        <p:pic>
          <p:nvPicPr>
            <p:cNvPr id="21" name="Picture 20">
              <a:extLst>
                <a:ext uri="{FF2B5EF4-FFF2-40B4-BE49-F238E27FC236}">
                  <a16:creationId xmlns:a16="http://schemas.microsoft.com/office/drawing/2014/main" id="{FE83E846-D3D7-49FB-BB2C-788CE85C31B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794943" y="5989320"/>
              <a:ext cx="1243657" cy="640080"/>
            </a:xfrm>
            <a:prstGeom prst="rect">
              <a:avLst/>
            </a:prstGeom>
            <a:noFill/>
            <a:ln>
              <a:noFill/>
            </a:ln>
          </p:spPr>
        </p:pic>
      </p:grpSp>
    </p:spTree>
    <p:extLst>
      <p:ext uri="{BB962C8B-B14F-4D97-AF65-F5344CB8AC3E}">
        <p14:creationId xmlns:p14="http://schemas.microsoft.com/office/powerpoint/2010/main" val="880510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9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38100"/>
            <a:ext cx="9144000" cy="952500"/>
          </a:xfrm>
        </p:spPr>
        <p:txBody>
          <a:bodyPr/>
          <a:lstStyle/>
          <a:p>
            <a:r>
              <a:rPr lang="en-US" b="1" dirty="0">
                <a:ln w="12700">
                  <a:noFill/>
                  <a:prstDash val="solid"/>
                </a:ln>
                <a:solidFill>
                  <a:schemeClr val="bg1"/>
                </a:solidFill>
                <a:effectLst/>
                <a:latin typeface="Arial" panose="020B0604020202020204" pitchFamily="34" charset="0"/>
                <a:cs typeface="Arial" panose="020B0604020202020204" pitchFamily="34" charset="0"/>
              </a:rPr>
              <a:t>Overview of EPA GIT Program</a:t>
            </a:r>
            <a:endParaRPr lang="en-US" dirty="0">
              <a:ln w="12700">
                <a:noFill/>
                <a:prstDash val="solid"/>
              </a:ln>
              <a:solidFill>
                <a:schemeClr val="bg1"/>
              </a:solidFill>
              <a:effectLst/>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52607" y="1342362"/>
            <a:ext cx="5187169" cy="4419600"/>
          </a:xfrm>
        </p:spPr>
        <p:txBody>
          <a:bodyPr>
            <a:noAutofit/>
          </a:bodyPr>
          <a:lstStyle/>
          <a:p>
            <a:r>
              <a:rPr lang="en-US" sz="2400" dirty="0">
                <a:solidFill>
                  <a:schemeClr val="bg1"/>
                </a:solidFill>
                <a:latin typeface="Arial" panose="020B0604020202020204" pitchFamily="34" charset="0"/>
                <a:cs typeface="Arial" panose="020B0604020202020204" pitchFamily="34" charset="0"/>
              </a:rPr>
              <a:t>The Chesapeake Bay Trust has been designated to receive federal funds from the U.S. Environmental Protection Agency (EPA) as part of the </a:t>
            </a:r>
            <a:r>
              <a:rPr lang="en-US" sz="2400" dirty="0">
                <a:solidFill>
                  <a:schemeClr val="bg1"/>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Chesapeake Bay Program</a:t>
            </a:r>
            <a:r>
              <a:rPr lang="en-US" sz="2400" dirty="0">
                <a:solidFill>
                  <a:schemeClr val="bg1"/>
                </a:solidFill>
                <a:latin typeface="Arial" panose="020B0604020202020204" pitchFamily="34" charset="0"/>
                <a:cs typeface="Arial" panose="020B0604020202020204" pitchFamily="34" charset="0"/>
              </a:rPr>
              <a:t> Goal Implementation Team (GIT) Project Initiative. </a:t>
            </a:r>
          </a:p>
          <a:p>
            <a:r>
              <a:rPr lang="en-US" sz="2400" dirty="0">
                <a:solidFill>
                  <a:schemeClr val="bg1"/>
                </a:solidFill>
                <a:latin typeface="Arial" panose="020B0604020202020204" pitchFamily="34" charset="0"/>
                <a:cs typeface="Arial" panose="020B0604020202020204" pitchFamily="34" charset="0"/>
              </a:rPr>
              <a:t>The work funded by this initiative advances outcomes identified in the </a:t>
            </a:r>
            <a:r>
              <a:rPr lang="en-US" sz="2400" dirty="0">
                <a:solidFill>
                  <a:schemeClr val="bg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2014 Chesapeake Bay Watershed Agreement</a:t>
            </a:r>
            <a:r>
              <a:rPr lang="en-US" sz="2400" dirty="0">
                <a:solidFill>
                  <a:schemeClr val="bg1"/>
                </a:solidFill>
                <a:latin typeface="Arial" panose="020B0604020202020204" pitchFamily="34" charset="0"/>
                <a:cs typeface="Arial" panose="020B0604020202020204" pitchFamily="34" charset="0"/>
              </a:rPr>
              <a:t>. </a:t>
            </a:r>
          </a:p>
          <a:p>
            <a:endParaRPr lang="en-US" dirty="0"/>
          </a:p>
          <a:p>
            <a:endParaRPr lang="en-US" dirty="0"/>
          </a:p>
        </p:txBody>
      </p:sp>
      <p:sp>
        <p:nvSpPr>
          <p:cNvPr id="5" name="Slide Number Placeholder 4"/>
          <p:cNvSpPr>
            <a:spLocks noGrp="1"/>
          </p:cNvSpPr>
          <p:nvPr>
            <p:ph type="sldNum" sz="quarter" idx="12"/>
          </p:nvPr>
        </p:nvSpPr>
        <p:spPr/>
        <p:txBody>
          <a:bodyPr/>
          <a:lstStyle/>
          <a:p>
            <a:pPr>
              <a:defRPr/>
            </a:pPr>
            <a:fld id="{BEE74BD7-AA31-4EFB-9E62-8EE743A0981C}" type="slidenum">
              <a:rPr lang="en-US" smtClean="0"/>
              <a:pPr>
                <a:defRPr/>
              </a:pPr>
              <a:t>2</a:t>
            </a:fld>
            <a:endParaRPr lang="en-US" dirty="0"/>
          </a:p>
        </p:txBody>
      </p:sp>
      <p:grpSp>
        <p:nvGrpSpPr>
          <p:cNvPr id="12" name="Group 11">
            <a:extLst>
              <a:ext uri="{FF2B5EF4-FFF2-40B4-BE49-F238E27FC236}">
                <a16:creationId xmlns:a16="http://schemas.microsoft.com/office/drawing/2014/main" id="{6B4019DA-2962-47A5-AEA9-E2E58AA2F835}"/>
              </a:ext>
            </a:extLst>
          </p:cNvPr>
          <p:cNvGrpSpPr/>
          <p:nvPr/>
        </p:nvGrpSpPr>
        <p:grpSpPr>
          <a:xfrm>
            <a:off x="538969" y="5761962"/>
            <a:ext cx="3499631" cy="943638"/>
            <a:chOff x="538969" y="5761962"/>
            <a:chExt cx="3499631" cy="943638"/>
          </a:xfrm>
        </p:grpSpPr>
        <p:pic>
          <p:nvPicPr>
            <p:cNvPr id="13" name="Picture 12" descr="Chesapeake Bay Program">
              <a:extLst>
                <a:ext uri="{FF2B5EF4-FFF2-40B4-BE49-F238E27FC236}">
                  <a16:creationId xmlns:a16="http://schemas.microsoft.com/office/drawing/2014/main" id="{44381BB1-A817-4BBF-8AB4-59719A1503A0}"/>
                </a:ext>
              </a:extLst>
            </p:cNvPr>
            <p:cNvPicPr/>
            <p:nvPr/>
          </p:nvPicPr>
          <p:blipFill rotWithShape="1">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b="11644"/>
            <a:stretch/>
          </p:blipFill>
          <p:spPr bwMode="auto">
            <a:xfrm>
              <a:off x="538969" y="5761962"/>
              <a:ext cx="1045683" cy="923925"/>
            </a:xfrm>
            <a:prstGeom prst="rect">
              <a:avLst/>
            </a:prstGeom>
            <a:noFill/>
            <a:ln>
              <a:noFill/>
            </a:ln>
            <a:extLst>
              <a:ext uri="{53640926-AAD7-44D8-BBD7-CCE9431645EC}">
                <a14:shadowObscured xmlns:a14="http://schemas.microsoft.com/office/drawing/2010/main"/>
              </a:ext>
            </a:extLst>
          </p:spPr>
        </p:pic>
        <p:pic>
          <p:nvPicPr>
            <p:cNvPr id="14" name="Picture 13" descr="http://assets.inhabitat.com/wp-content/blogs.dir/1/files/2010/04/Epa-Logo.jpg">
              <a:extLst>
                <a:ext uri="{FF2B5EF4-FFF2-40B4-BE49-F238E27FC236}">
                  <a16:creationId xmlns:a16="http://schemas.microsoft.com/office/drawing/2014/main" id="{149DC6FD-6E55-4D4C-8508-7354BC0D689D}"/>
                </a:ext>
              </a:extLst>
            </p:cNvPr>
            <p:cNvPicPr>
              <a:picLocks noChangeAspect="1"/>
            </p:cNvPicPr>
            <p:nvPr/>
          </p:nvPicPr>
          <p:blipFill rotWithShape="1">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l="11671" r="14873"/>
            <a:stretch/>
          </p:blipFill>
          <p:spPr bwMode="auto">
            <a:xfrm>
              <a:off x="1752600" y="5882640"/>
              <a:ext cx="874395" cy="822960"/>
            </a:xfrm>
            <a:prstGeom prst="rect">
              <a:avLst/>
            </a:prstGeom>
            <a:noFill/>
            <a:ln>
              <a:noFill/>
            </a:ln>
            <a:extLst>
              <a:ext uri="{53640926-AAD7-44D8-BBD7-CCE9431645EC}">
                <a14:shadowObscured xmlns:a14="http://schemas.microsoft.com/office/drawing/2010/main"/>
              </a:ext>
            </a:extLst>
          </p:spPr>
        </p:pic>
        <p:pic>
          <p:nvPicPr>
            <p:cNvPr id="15" name="Picture 14">
              <a:extLst>
                <a:ext uri="{FF2B5EF4-FFF2-40B4-BE49-F238E27FC236}">
                  <a16:creationId xmlns:a16="http://schemas.microsoft.com/office/drawing/2014/main" id="{1833F37D-64D5-454D-ADE1-038C542C0B8E}"/>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2794943" y="5989320"/>
              <a:ext cx="1243657" cy="640080"/>
            </a:xfrm>
            <a:prstGeom prst="rect">
              <a:avLst/>
            </a:prstGeom>
            <a:noFill/>
            <a:ln>
              <a:noFill/>
            </a:ln>
          </p:spPr>
        </p:pic>
      </p:grpSp>
      <p:pic>
        <p:nvPicPr>
          <p:cNvPr id="4" name="Picture 3">
            <a:extLst>
              <a:ext uri="{FF2B5EF4-FFF2-40B4-BE49-F238E27FC236}">
                <a16:creationId xmlns:a16="http://schemas.microsoft.com/office/drawing/2014/main" id="{2C689626-4012-4108-8B9F-0E6C37D6F6FE}"/>
              </a:ext>
            </a:extLst>
          </p:cNvPr>
          <p:cNvPicPr>
            <a:picLocks noChangeAspect="1"/>
          </p:cNvPicPr>
          <p:nvPr/>
        </p:nvPicPr>
        <p:blipFill>
          <a:blip r:embed="rId7"/>
          <a:stretch>
            <a:fillRect/>
          </a:stretch>
        </p:blipFill>
        <p:spPr>
          <a:xfrm>
            <a:off x="5410200" y="1828800"/>
            <a:ext cx="3533775" cy="4676775"/>
          </a:xfrm>
          <a:prstGeom prst="rect">
            <a:avLst/>
          </a:prstGeom>
        </p:spPr>
      </p:pic>
    </p:spTree>
    <p:extLst>
      <p:ext uri="{BB962C8B-B14F-4D97-AF65-F5344CB8AC3E}">
        <p14:creationId xmlns:p14="http://schemas.microsoft.com/office/powerpoint/2010/main" val="37450421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8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14" name="Title 1"/>
          <p:cNvSpPr>
            <a:spLocks noGrp="1"/>
          </p:cNvSpPr>
          <p:nvPr>
            <p:ph type="title"/>
          </p:nvPr>
        </p:nvSpPr>
        <p:spPr>
          <a:xfrm>
            <a:off x="0" y="38100"/>
            <a:ext cx="9144000" cy="952500"/>
          </a:xfrm>
        </p:spPr>
        <p:txBody>
          <a:bodyPr>
            <a:noAutofit/>
          </a:bodyPr>
          <a:lstStyle/>
          <a:p>
            <a:r>
              <a:rPr lang="en-US" sz="3000" b="1" dirty="0">
                <a:ln w="12700">
                  <a:noFill/>
                  <a:prstDash val="solid"/>
                </a:ln>
                <a:solidFill>
                  <a:schemeClr val="bg1"/>
                </a:solidFill>
                <a:effectLst/>
                <a:latin typeface="Arial" panose="020B0604020202020204" pitchFamily="34" charset="0"/>
                <a:cs typeface="Arial" panose="020B0604020202020204" pitchFamily="34" charset="0"/>
                <a:sym typeface="Wingdings" panose="05000000000000000000" pitchFamily="2" charset="2"/>
              </a:rPr>
              <a:t>GIT </a:t>
            </a:r>
            <a:r>
              <a:rPr lang="en-US" sz="3000" b="1" cap="none" dirty="0">
                <a:ln w="12700">
                  <a:noFill/>
                  <a:prstDash val="solid"/>
                </a:ln>
                <a:solidFill>
                  <a:schemeClr val="bg1"/>
                </a:solidFill>
                <a:latin typeface="Arial" panose="020B0604020202020204" pitchFamily="34" charset="0"/>
                <a:cs typeface="Arial" panose="020B0604020202020204" pitchFamily="34" charset="0"/>
              </a:rPr>
              <a:t>Scientific, Technical Assessment and Reporting (STAR) Outcomes</a:t>
            </a:r>
          </a:p>
        </p:txBody>
      </p:sp>
      <p:graphicFrame>
        <p:nvGraphicFramePr>
          <p:cNvPr id="28" name="Table 28">
            <a:extLst>
              <a:ext uri="{FF2B5EF4-FFF2-40B4-BE49-F238E27FC236}">
                <a16:creationId xmlns:a16="http://schemas.microsoft.com/office/drawing/2014/main" id="{03ABCA35-A6CB-4EEE-8712-834B748967CB}"/>
              </a:ext>
            </a:extLst>
          </p:cNvPr>
          <p:cNvGraphicFramePr>
            <a:graphicFrameLocks noGrp="1"/>
          </p:cNvGraphicFramePr>
          <p:nvPr>
            <p:ph idx="1"/>
            <p:extLst>
              <p:ext uri="{D42A27DB-BD31-4B8C-83A1-F6EECF244321}">
                <p14:modId xmlns:p14="http://schemas.microsoft.com/office/powerpoint/2010/main" val="2692685138"/>
              </p:ext>
            </p:extLst>
          </p:nvPr>
        </p:nvGraphicFramePr>
        <p:xfrm>
          <a:off x="217119" y="1371600"/>
          <a:ext cx="7985760" cy="1990090"/>
        </p:xfrm>
        <a:graphic>
          <a:graphicData uri="http://schemas.openxmlformats.org/drawingml/2006/table">
            <a:tbl>
              <a:tblPr firstRow="1" bandRow="1">
                <a:tableStyleId>{5C22544A-7EE6-4342-B048-85BDC9FD1C3A}</a:tableStyleId>
              </a:tblPr>
              <a:tblGrid>
                <a:gridCol w="2108768">
                  <a:extLst>
                    <a:ext uri="{9D8B030D-6E8A-4147-A177-3AD203B41FA5}">
                      <a16:colId xmlns:a16="http://schemas.microsoft.com/office/drawing/2014/main" val="4212414540"/>
                    </a:ext>
                  </a:extLst>
                </a:gridCol>
                <a:gridCol w="5876992">
                  <a:extLst>
                    <a:ext uri="{9D8B030D-6E8A-4147-A177-3AD203B41FA5}">
                      <a16:colId xmlns:a16="http://schemas.microsoft.com/office/drawing/2014/main" val="4013272124"/>
                    </a:ext>
                  </a:extLst>
                </a:gridCol>
              </a:tblGrid>
              <a:tr h="370840">
                <a:tc>
                  <a:txBody>
                    <a:bodyPr/>
                    <a:lstStyle/>
                    <a:p>
                      <a:pPr algn="ctr" fontAlgn="b"/>
                      <a:r>
                        <a:rPr lang="en-US" sz="1500" b="1" i="0" u="none" strike="noStrike" dirty="0">
                          <a:solidFill>
                            <a:schemeClr val="tx1"/>
                          </a:solidFill>
                          <a:effectLst/>
                          <a:latin typeface="Calibri" panose="020F0502020204030204" pitchFamily="34" charset="0"/>
                        </a:rPr>
                        <a:t>Outcome</a:t>
                      </a:r>
                    </a:p>
                  </a:txBody>
                  <a:tcPr marL="9525" marR="9525" marT="9525" marB="0" anchor="b">
                    <a:solidFill>
                      <a:schemeClr val="accent1">
                        <a:alpha val="80000"/>
                      </a:schemeClr>
                    </a:solidFill>
                  </a:tcPr>
                </a:tc>
                <a:tc>
                  <a:txBody>
                    <a:bodyPr/>
                    <a:lstStyle/>
                    <a:p>
                      <a:pPr algn="ctr" fontAlgn="b"/>
                      <a:r>
                        <a:rPr lang="en-US" sz="1500" b="1" i="0" u="none" strike="noStrike" dirty="0">
                          <a:solidFill>
                            <a:schemeClr val="tx1"/>
                          </a:solidFill>
                          <a:effectLst/>
                          <a:latin typeface="Calibri" panose="020F0502020204030204" pitchFamily="34" charset="0"/>
                        </a:rPr>
                        <a:t>Description</a:t>
                      </a:r>
                    </a:p>
                  </a:txBody>
                  <a:tcPr marL="9525" marR="9525" marT="9525" marB="0" anchor="b">
                    <a:solidFill>
                      <a:schemeClr val="accent1">
                        <a:alpha val="80000"/>
                      </a:schemeClr>
                    </a:solidFill>
                  </a:tcPr>
                </a:tc>
                <a:extLst>
                  <a:ext uri="{0D108BD9-81ED-4DB2-BD59-A6C34878D82A}">
                    <a16:rowId xmlns:a16="http://schemas.microsoft.com/office/drawing/2014/main" val="3532886462"/>
                  </a:ext>
                </a:extLst>
              </a:tr>
              <a:tr h="447675">
                <a:tc>
                  <a:txBody>
                    <a:bodyPr/>
                    <a:lstStyle/>
                    <a:p>
                      <a:pPr algn="l" fontAlgn="ctr"/>
                      <a:r>
                        <a:rPr lang="en-US" sz="1500" b="0" i="0" u="none" strike="noStrike" dirty="0">
                          <a:solidFill>
                            <a:srgbClr val="292929"/>
                          </a:solidFill>
                          <a:effectLst/>
                          <a:latin typeface="Calibri" panose="020F0502020204030204" pitchFamily="34" charset="0"/>
                        </a:rPr>
                        <a:t>Climate Adaptation Outcome</a:t>
                      </a:r>
                    </a:p>
                  </a:txBody>
                  <a:tcPr marL="9525" marR="9525" marT="9525" marB="0" anchor="ctr">
                    <a:solidFill>
                      <a:schemeClr val="accent1">
                        <a:tint val="40000"/>
                        <a:alpha val="80000"/>
                      </a:schemeClr>
                    </a:solidFill>
                  </a:tcPr>
                </a:tc>
                <a:tc>
                  <a:txBody>
                    <a:bodyPr/>
                    <a:lstStyle/>
                    <a:p>
                      <a:pPr algn="l" fontAlgn="ctr"/>
                      <a:r>
                        <a:rPr lang="en-US" sz="1500" b="0" i="0" u="none" strike="noStrike" dirty="0">
                          <a:solidFill>
                            <a:srgbClr val="292929"/>
                          </a:solidFill>
                          <a:effectLst/>
                          <a:latin typeface="Calibri" panose="020F0502020204030204" pitchFamily="34" charset="0"/>
                        </a:rPr>
                        <a:t>Pursue, design, and construct restoration and protection projects to </a:t>
                      </a:r>
                      <a:r>
                        <a:rPr lang="en-US" sz="1500" b="0" i="0" u="sng" strike="noStrike" dirty="0">
                          <a:solidFill>
                            <a:srgbClr val="292929"/>
                          </a:solidFill>
                          <a:effectLst/>
                          <a:latin typeface="Calibri" panose="020F0502020204030204" pitchFamily="34" charset="0"/>
                        </a:rPr>
                        <a:t>enhance the resiliency of Bay and aquatic ecosystems from the impacts of coastal erosion, coastal flooding, more intense and more frequent storms and sea-level rise.</a:t>
                      </a:r>
                    </a:p>
                  </a:txBody>
                  <a:tcPr marL="9525" marR="9525" marT="9525" marB="0" anchor="ctr">
                    <a:solidFill>
                      <a:schemeClr val="accent1">
                        <a:tint val="40000"/>
                        <a:alpha val="80000"/>
                      </a:schemeClr>
                    </a:solidFill>
                  </a:tcPr>
                </a:tc>
                <a:extLst>
                  <a:ext uri="{0D108BD9-81ED-4DB2-BD59-A6C34878D82A}">
                    <a16:rowId xmlns:a16="http://schemas.microsoft.com/office/drawing/2014/main" val="4234542931"/>
                  </a:ext>
                </a:extLst>
              </a:tr>
              <a:tr h="370840">
                <a:tc>
                  <a:txBody>
                    <a:bodyPr/>
                    <a:lstStyle/>
                    <a:p>
                      <a:pPr algn="l" fontAlgn="ctr"/>
                      <a:r>
                        <a:rPr lang="en-US" sz="1500" b="0" i="0" u="none" strike="noStrike" dirty="0">
                          <a:solidFill>
                            <a:srgbClr val="292929"/>
                          </a:solidFill>
                          <a:effectLst/>
                          <a:latin typeface="Calibri" panose="020F0502020204030204" pitchFamily="34" charset="0"/>
                        </a:rPr>
                        <a:t>Climate Monitoring and Assessment Outcome</a:t>
                      </a:r>
                    </a:p>
                  </a:txBody>
                  <a:tcPr marL="9525" marR="9525" marT="9525" marB="0" anchor="ctr">
                    <a:solidFill>
                      <a:schemeClr val="accent1">
                        <a:tint val="20000"/>
                        <a:alpha val="80000"/>
                      </a:schemeClr>
                    </a:solidFill>
                  </a:tcPr>
                </a:tc>
                <a:tc>
                  <a:txBody>
                    <a:bodyPr/>
                    <a:lstStyle/>
                    <a:p>
                      <a:pPr algn="l" fontAlgn="ctr"/>
                      <a:r>
                        <a:rPr lang="en-US" sz="1500" b="0" i="0" u="sng" strike="noStrike" dirty="0">
                          <a:solidFill>
                            <a:srgbClr val="292929"/>
                          </a:solidFill>
                          <a:effectLst/>
                          <a:latin typeface="Calibri" panose="020F0502020204030204" pitchFamily="34" charset="0"/>
                        </a:rPr>
                        <a:t>Monitor and assess the trends and likely impacts of changing climatic and sea level conditions </a:t>
                      </a:r>
                      <a:r>
                        <a:rPr lang="en-US" sz="1500" b="0" i="0" u="none" strike="noStrike" dirty="0">
                          <a:solidFill>
                            <a:srgbClr val="292929"/>
                          </a:solidFill>
                          <a:effectLst/>
                          <a:latin typeface="Calibri" panose="020F0502020204030204" pitchFamily="34" charset="0"/>
                        </a:rPr>
                        <a:t>on the Chesapeake Bay ecosystem, including the effectiveness of restoration and protection policies, programs and projects.</a:t>
                      </a:r>
                    </a:p>
                  </a:txBody>
                  <a:tcPr marL="9525" marR="9525" marT="9525" marB="0" anchor="ctr">
                    <a:solidFill>
                      <a:schemeClr val="accent1">
                        <a:tint val="20000"/>
                        <a:alpha val="80000"/>
                      </a:schemeClr>
                    </a:solidFill>
                  </a:tcPr>
                </a:tc>
                <a:extLst>
                  <a:ext uri="{0D108BD9-81ED-4DB2-BD59-A6C34878D82A}">
                    <a16:rowId xmlns:a16="http://schemas.microsoft.com/office/drawing/2014/main" val="3100608749"/>
                  </a:ext>
                </a:extLst>
              </a:tr>
            </a:tbl>
          </a:graphicData>
        </a:graphic>
      </p:graphicFrame>
      <p:sp>
        <p:nvSpPr>
          <p:cNvPr id="5" name="Slide Number Placeholder 4"/>
          <p:cNvSpPr>
            <a:spLocks noGrp="1"/>
          </p:cNvSpPr>
          <p:nvPr>
            <p:ph type="sldNum" sz="quarter" idx="12"/>
          </p:nvPr>
        </p:nvSpPr>
        <p:spPr/>
        <p:txBody>
          <a:bodyPr/>
          <a:lstStyle/>
          <a:p>
            <a:pPr>
              <a:defRPr/>
            </a:pPr>
            <a:fld id="{BEE74BD7-AA31-4EFB-9E62-8EE743A0981C}" type="slidenum">
              <a:rPr lang="en-US" smtClean="0"/>
              <a:pPr>
                <a:defRPr/>
              </a:pPr>
              <a:t>20</a:t>
            </a:fld>
            <a:endParaRPr lang="en-US" dirty="0"/>
          </a:p>
        </p:txBody>
      </p:sp>
      <p:grpSp>
        <p:nvGrpSpPr>
          <p:cNvPr id="18" name="Group 17">
            <a:extLst>
              <a:ext uri="{FF2B5EF4-FFF2-40B4-BE49-F238E27FC236}">
                <a16:creationId xmlns:a16="http://schemas.microsoft.com/office/drawing/2014/main" id="{1C61AD64-70D8-4C61-87EF-E304766A5575}"/>
              </a:ext>
            </a:extLst>
          </p:cNvPr>
          <p:cNvGrpSpPr/>
          <p:nvPr/>
        </p:nvGrpSpPr>
        <p:grpSpPr>
          <a:xfrm>
            <a:off x="538969" y="5761962"/>
            <a:ext cx="3499631" cy="943638"/>
            <a:chOff x="538969" y="5761962"/>
            <a:chExt cx="3499631" cy="943638"/>
          </a:xfrm>
        </p:grpSpPr>
        <p:pic>
          <p:nvPicPr>
            <p:cNvPr id="19" name="Picture 18" descr="Chesapeake Bay Program">
              <a:extLst>
                <a:ext uri="{FF2B5EF4-FFF2-40B4-BE49-F238E27FC236}">
                  <a16:creationId xmlns:a16="http://schemas.microsoft.com/office/drawing/2014/main" id="{A3FC3FDB-494E-4486-8F98-40EFD26DE967}"/>
                </a:ext>
              </a:extLst>
            </p:cNvPr>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b="11644"/>
            <a:stretch/>
          </p:blipFill>
          <p:spPr bwMode="auto">
            <a:xfrm>
              <a:off x="538969" y="5761962"/>
              <a:ext cx="1045683" cy="923925"/>
            </a:xfrm>
            <a:prstGeom prst="rect">
              <a:avLst/>
            </a:prstGeom>
            <a:noFill/>
            <a:ln>
              <a:noFill/>
            </a:ln>
            <a:extLst>
              <a:ext uri="{53640926-AAD7-44D8-BBD7-CCE9431645EC}">
                <a14:shadowObscured xmlns:a14="http://schemas.microsoft.com/office/drawing/2010/main"/>
              </a:ext>
            </a:extLst>
          </p:spPr>
        </p:pic>
        <p:pic>
          <p:nvPicPr>
            <p:cNvPr id="20" name="Picture 19" descr="http://assets.inhabitat.com/wp-content/blogs.dir/1/files/2010/04/Epa-Logo.jpg">
              <a:extLst>
                <a:ext uri="{FF2B5EF4-FFF2-40B4-BE49-F238E27FC236}">
                  <a16:creationId xmlns:a16="http://schemas.microsoft.com/office/drawing/2014/main" id="{C8DE2A44-D793-4C7F-B53E-471234D67A93}"/>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1671" r="14873"/>
            <a:stretch/>
          </p:blipFill>
          <p:spPr bwMode="auto">
            <a:xfrm>
              <a:off x="1752600" y="5882640"/>
              <a:ext cx="874395" cy="822960"/>
            </a:xfrm>
            <a:prstGeom prst="rect">
              <a:avLst/>
            </a:prstGeom>
            <a:noFill/>
            <a:ln>
              <a:noFill/>
            </a:ln>
            <a:extLst>
              <a:ext uri="{53640926-AAD7-44D8-BBD7-CCE9431645EC}">
                <a14:shadowObscured xmlns:a14="http://schemas.microsoft.com/office/drawing/2010/main"/>
              </a:ext>
            </a:extLst>
          </p:spPr>
        </p:pic>
        <p:pic>
          <p:nvPicPr>
            <p:cNvPr id="21" name="Picture 20">
              <a:extLst>
                <a:ext uri="{FF2B5EF4-FFF2-40B4-BE49-F238E27FC236}">
                  <a16:creationId xmlns:a16="http://schemas.microsoft.com/office/drawing/2014/main" id="{FE83E846-D3D7-49FB-BB2C-788CE85C31B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794943" y="5989320"/>
              <a:ext cx="1243657" cy="640080"/>
            </a:xfrm>
            <a:prstGeom prst="rect">
              <a:avLst/>
            </a:prstGeom>
            <a:noFill/>
            <a:ln>
              <a:noFill/>
            </a:ln>
          </p:spPr>
        </p:pic>
      </p:grpSp>
    </p:spTree>
    <p:extLst>
      <p:ext uri="{BB962C8B-B14F-4D97-AF65-F5344CB8AC3E}">
        <p14:creationId xmlns:p14="http://schemas.microsoft.com/office/powerpoint/2010/main" val="20070741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79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14" name="Title 1"/>
          <p:cNvSpPr>
            <a:spLocks noGrp="1"/>
          </p:cNvSpPr>
          <p:nvPr>
            <p:ph type="title"/>
          </p:nvPr>
        </p:nvSpPr>
        <p:spPr>
          <a:xfrm>
            <a:off x="0" y="-28135"/>
            <a:ext cx="9144000" cy="952500"/>
          </a:xfrm>
        </p:spPr>
        <p:txBody>
          <a:bodyPr>
            <a:normAutofit/>
          </a:bodyPr>
          <a:lstStyle/>
          <a:p>
            <a:r>
              <a:rPr lang="en-US" sz="3000" b="1" cap="none" dirty="0">
                <a:ln w="12700">
                  <a:noFill/>
                  <a:prstDash val="solid"/>
                </a:ln>
                <a:solidFill>
                  <a:schemeClr val="bg1"/>
                </a:solidFill>
                <a:effectLst/>
                <a:latin typeface="Arial" panose="020B0604020202020204" pitchFamily="34" charset="0"/>
                <a:cs typeface="Arial" panose="020B0604020202020204" pitchFamily="34" charset="0"/>
                <a:sym typeface="Wingdings" panose="05000000000000000000" pitchFamily="2" charset="2"/>
              </a:rPr>
              <a:t>GIT </a:t>
            </a:r>
            <a:r>
              <a:rPr lang="en-US" sz="3000" b="1" dirty="0">
                <a:ln w="12700">
                  <a:noFill/>
                  <a:prstDash val="solid"/>
                </a:ln>
                <a:solidFill>
                  <a:schemeClr val="bg1"/>
                </a:solidFill>
                <a:latin typeface="Arial" panose="020B0604020202020204" pitchFamily="34" charset="0"/>
                <a:cs typeface="Arial" panose="020B0604020202020204" pitchFamily="34" charset="0"/>
                <a:sym typeface="Wingdings" panose="05000000000000000000" pitchFamily="2" charset="2"/>
              </a:rPr>
              <a:t>STAR:</a:t>
            </a:r>
            <a:r>
              <a:rPr lang="en-US" sz="3000" b="1" cap="none" dirty="0">
                <a:ln w="12700">
                  <a:noFill/>
                  <a:prstDash val="solid"/>
                </a:ln>
                <a:solidFill>
                  <a:schemeClr val="bg1"/>
                </a:solidFill>
                <a:latin typeface="Arial" panose="020B0604020202020204" pitchFamily="34" charset="0"/>
                <a:cs typeface="Arial" panose="020B0604020202020204" pitchFamily="34" charset="0"/>
                <a:sym typeface="Wingdings" panose="05000000000000000000" pitchFamily="2" charset="2"/>
              </a:rPr>
              <a:t> </a:t>
            </a:r>
            <a:r>
              <a:rPr lang="en-US" sz="3000" b="1" cap="none" dirty="0">
                <a:ln w="12700">
                  <a:noFill/>
                  <a:prstDash val="solid"/>
                </a:ln>
                <a:solidFill>
                  <a:schemeClr val="bg1"/>
                </a:solidFill>
                <a:effectLst/>
                <a:latin typeface="Arial" panose="020B0604020202020204" pitchFamily="34" charset="0"/>
                <a:cs typeface="Arial" panose="020B0604020202020204" pitchFamily="34" charset="0"/>
                <a:sym typeface="Wingdings" panose="05000000000000000000" pitchFamily="2" charset="2"/>
              </a:rPr>
              <a:t>AWARDED</a:t>
            </a:r>
            <a:endParaRPr lang="en-US" sz="3000" cap="none" dirty="0">
              <a:ln w="12700">
                <a:noFill/>
                <a:prstDash val="solid"/>
              </a:ln>
              <a:solidFill>
                <a:schemeClr val="bg1"/>
              </a:solidFill>
              <a:effectLst/>
              <a:latin typeface="Arial" panose="020B0604020202020204" pitchFamily="34" charset="0"/>
              <a:cs typeface="Arial" panose="020B0604020202020204" pitchFamily="34" charset="0"/>
            </a:endParaRPr>
          </a:p>
        </p:txBody>
      </p:sp>
      <p:graphicFrame>
        <p:nvGraphicFramePr>
          <p:cNvPr id="28" name="Table 28">
            <a:extLst>
              <a:ext uri="{FF2B5EF4-FFF2-40B4-BE49-F238E27FC236}">
                <a16:creationId xmlns:a16="http://schemas.microsoft.com/office/drawing/2014/main" id="{03ABCA35-A6CB-4EEE-8712-834B748967CB}"/>
              </a:ext>
            </a:extLst>
          </p:cNvPr>
          <p:cNvGraphicFramePr>
            <a:graphicFrameLocks noGrp="1"/>
          </p:cNvGraphicFramePr>
          <p:nvPr>
            <p:ph idx="1"/>
            <p:extLst>
              <p:ext uri="{D42A27DB-BD31-4B8C-83A1-F6EECF244321}">
                <p14:modId xmlns:p14="http://schemas.microsoft.com/office/powerpoint/2010/main" val="2081256710"/>
              </p:ext>
            </p:extLst>
          </p:nvPr>
        </p:nvGraphicFramePr>
        <p:xfrm>
          <a:off x="163779" y="1143000"/>
          <a:ext cx="8467554" cy="3745376"/>
        </p:xfrm>
        <a:graphic>
          <a:graphicData uri="http://schemas.openxmlformats.org/drawingml/2006/table">
            <a:tbl>
              <a:tblPr firstRow="1" bandRow="1">
                <a:tableStyleId>{5C22544A-7EE6-4342-B048-85BDC9FD1C3A}</a:tableStyleId>
              </a:tblPr>
              <a:tblGrid>
                <a:gridCol w="1324309">
                  <a:extLst>
                    <a:ext uri="{9D8B030D-6E8A-4147-A177-3AD203B41FA5}">
                      <a16:colId xmlns:a16="http://schemas.microsoft.com/office/drawing/2014/main" val="4212414540"/>
                    </a:ext>
                  </a:extLst>
                </a:gridCol>
                <a:gridCol w="7143245">
                  <a:extLst>
                    <a:ext uri="{9D8B030D-6E8A-4147-A177-3AD203B41FA5}">
                      <a16:colId xmlns:a16="http://schemas.microsoft.com/office/drawing/2014/main" val="4013272124"/>
                    </a:ext>
                  </a:extLst>
                </a:gridCol>
              </a:tblGrid>
              <a:tr h="293803">
                <a:tc>
                  <a:txBody>
                    <a:bodyPr/>
                    <a:lstStyle/>
                    <a:p>
                      <a:pPr algn="ctr" fontAlgn="b"/>
                      <a:r>
                        <a:rPr lang="en-US" sz="1500" b="1" i="0" u="none" strike="noStrike" dirty="0">
                          <a:solidFill>
                            <a:schemeClr val="tx1"/>
                          </a:solidFill>
                          <a:effectLst/>
                          <a:latin typeface="Calibri" panose="020F0502020204030204" pitchFamily="34" charset="0"/>
                        </a:rPr>
                        <a:t>Year</a:t>
                      </a:r>
                    </a:p>
                  </a:txBody>
                  <a:tcPr marL="9525" marR="9525" marT="9525" marB="0" anchor="b">
                    <a:solidFill>
                      <a:schemeClr val="accent1">
                        <a:alpha val="80000"/>
                      </a:schemeClr>
                    </a:solidFill>
                  </a:tcPr>
                </a:tc>
                <a:tc>
                  <a:txBody>
                    <a:bodyPr/>
                    <a:lstStyle/>
                    <a:p>
                      <a:pPr algn="ctr" fontAlgn="b"/>
                      <a:r>
                        <a:rPr lang="en-US" sz="1500" b="1" i="0" u="none" strike="noStrike" dirty="0">
                          <a:solidFill>
                            <a:schemeClr val="tx1"/>
                          </a:solidFill>
                          <a:effectLst/>
                          <a:latin typeface="Calibri" panose="020F0502020204030204" pitchFamily="34" charset="0"/>
                        </a:rPr>
                        <a:t>Scope Description</a:t>
                      </a:r>
                    </a:p>
                  </a:txBody>
                  <a:tcPr marL="9525" marR="9525" marT="9525" marB="0" anchor="b">
                    <a:solidFill>
                      <a:schemeClr val="accent1">
                        <a:alpha val="80000"/>
                      </a:schemeClr>
                    </a:solidFill>
                  </a:tcPr>
                </a:tc>
                <a:extLst>
                  <a:ext uri="{0D108BD9-81ED-4DB2-BD59-A6C34878D82A}">
                    <a16:rowId xmlns:a16="http://schemas.microsoft.com/office/drawing/2014/main" val="3532886462"/>
                  </a:ext>
                </a:extLst>
              </a:tr>
              <a:tr h="213287">
                <a:tc>
                  <a:txBody>
                    <a:bodyPr/>
                    <a:lstStyle/>
                    <a:p>
                      <a:pPr algn="ctr" fontAlgn="b"/>
                      <a:r>
                        <a:rPr lang="en-US" sz="1500" b="0" i="0" u="none" strike="noStrike" dirty="0">
                          <a:solidFill>
                            <a:srgbClr val="000000"/>
                          </a:solidFill>
                          <a:effectLst/>
                          <a:latin typeface="Calibri" panose="020F0502020204030204" pitchFamily="34" charset="0"/>
                        </a:rPr>
                        <a:t>2014-2015</a:t>
                      </a:r>
                    </a:p>
                  </a:txBody>
                  <a:tcPr marL="0" marR="0" marT="0" marB="0" anchor="b">
                    <a:solidFill>
                      <a:schemeClr val="accent1">
                        <a:tint val="40000"/>
                        <a:alpha val="80000"/>
                      </a:schemeClr>
                    </a:solidFill>
                  </a:tcPr>
                </a:tc>
                <a:tc>
                  <a:txBody>
                    <a:bodyPr/>
                    <a:lstStyle/>
                    <a:p>
                      <a:pPr algn="l" fontAlgn="b"/>
                      <a:r>
                        <a:rPr lang="en-US" sz="1500" b="0" i="0" u="none" strike="noStrike" dirty="0">
                          <a:solidFill>
                            <a:srgbClr val="000000"/>
                          </a:solidFill>
                          <a:effectLst/>
                          <a:latin typeface="Calibri" panose="020F0502020204030204" pitchFamily="34" charset="0"/>
                        </a:rPr>
                        <a:t>Summarizing potential benefits of nutrient and sediment practices to reduce toxic contaminants</a:t>
                      </a:r>
                    </a:p>
                  </a:txBody>
                  <a:tcPr marL="0" marR="0" marT="0" marB="0" anchor="b">
                    <a:solidFill>
                      <a:schemeClr val="accent1">
                        <a:tint val="40000"/>
                        <a:alpha val="80000"/>
                      </a:schemeClr>
                    </a:solidFill>
                  </a:tcPr>
                </a:tc>
                <a:extLst>
                  <a:ext uri="{0D108BD9-81ED-4DB2-BD59-A6C34878D82A}">
                    <a16:rowId xmlns:a16="http://schemas.microsoft.com/office/drawing/2014/main" val="4234542931"/>
                  </a:ext>
                </a:extLst>
              </a:tr>
              <a:tr h="213287">
                <a:tc>
                  <a:txBody>
                    <a:bodyPr/>
                    <a:lstStyle/>
                    <a:p>
                      <a:pPr algn="ctr" fontAlgn="t"/>
                      <a:r>
                        <a:rPr lang="en-US" sz="1500" b="0" i="0" u="none" strike="noStrike" dirty="0">
                          <a:solidFill>
                            <a:srgbClr val="000000"/>
                          </a:solidFill>
                          <a:effectLst/>
                          <a:latin typeface="Calibri" panose="020F0502020204030204" pitchFamily="34" charset="0"/>
                        </a:rPr>
                        <a:t>2016</a:t>
                      </a:r>
                    </a:p>
                  </a:txBody>
                  <a:tcPr marL="0" marR="0" marT="0" marB="0">
                    <a:solidFill>
                      <a:schemeClr val="accent1">
                        <a:tint val="2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Cross-Goal Climate Resiliency Analysis and Decision-Making Matrix and Implementation Methodology </a:t>
                      </a:r>
                    </a:p>
                  </a:txBody>
                  <a:tcPr marL="0" marR="0" marT="0" marB="0">
                    <a:solidFill>
                      <a:schemeClr val="accent1">
                        <a:tint val="20000"/>
                        <a:alpha val="80000"/>
                      </a:schemeClr>
                    </a:solidFill>
                  </a:tcPr>
                </a:tc>
                <a:extLst>
                  <a:ext uri="{0D108BD9-81ED-4DB2-BD59-A6C34878D82A}">
                    <a16:rowId xmlns:a16="http://schemas.microsoft.com/office/drawing/2014/main" val="3100608749"/>
                  </a:ext>
                </a:extLst>
              </a:tr>
              <a:tr h="296011">
                <a:tc>
                  <a:txBody>
                    <a:bodyPr/>
                    <a:lstStyle/>
                    <a:p>
                      <a:pPr algn="ctr" fontAlgn="t"/>
                      <a:r>
                        <a:rPr lang="en-US" sz="1500" b="0" i="0" u="none" strike="noStrike" dirty="0">
                          <a:solidFill>
                            <a:srgbClr val="000000"/>
                          </a:solidFill>
                          <a:effectLst/>
                          <a:latin typeface="Calibri" panose="020F0502020204030204" pitchFamily="34" charset="0"/>
                        </a:rPr>
                        <a:t>2017</a:t>
                      </a:r>
                    </a:p>
                  </a:txBody>
                  <a:tcPr marL="0" marR="0" marT="0"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Development of Climate Change Indicators and Metrics for the Chesapeake Bay Program</a:t>
                      </a:r>
                    </a:p>
                  </a:txBody>
                  <a:tcPr marL="0" marR="0" marT="0" marB="0">
                    <a:solidFill>
                      <a:schemeClr val="accent1">
                        <a:tint val="40000"/>
                        <a:alpha val="80000"/>
                      </a:schemeClr>
                    </a:solidFill>
                  </a:tcPr>
                </a:tc>
                <a:extLst>
                  <a:ext uri="{0D108BD9-81ED-4DB2-BD59-A6C34878D82A}">
                    <a16:rowId xmlns:a16="http://schemas.microsoft.com/office/drawing/2014/main" val="4247588556"/>
                  </a:ext>
                </a:extLst>
              </a:tr>
              <a:tr h="400786">
                <a:tc>
                  <a:txBody>
                    <a:bodyPr/>
                    <a:lstStyle/>
                    <a:p>
                      <a:pPr algn="ctr" fontAlgn="t"/>
                      <a:r>
                        <a:rPr lang="en-US" sz="1500" b="0" i="0" u="none" strike="noStrike" dirty="0">
                          <a:solidFill>
                            <a:srgbClr val="000000"/>
                          </a:solidFill>
                          <a:effectLst/>
                          <a:latin typeface="Calibri" panose="020F0502020204030204" pitchFamily="34" charset="0"/>
                        </a:rPr>
                        <a:t>2018</a:t>
                      </a:r>
                    </a:p>
                  </a:txBody>
                  <a:tcPr marL="0" marR="0" marT="0" marB="0">
                    <a:solidFill>
                      <a:schemeClr val="accent1">
                        <a:tint val="2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Chesapeake Bay Watershed Climate Data and Mapping Repository</a:t>
                      </a:r>
                    </a:p>
                  </a:txBody>
                  <a:tcPr marL="0" marR="0" marT="0" marB="0">
                    <a:solidFill>
                      <a:schemeClr val="accent1">
                        <a:tint val="20000"/>
                        <a:alpha val="80000"/>
                      </a:schemeClr>
                    </a:solidFill>
                  </a:tcPr>
                </a:tc>
                <a:extLst>
                  <a:ext uri="{0D108BD9-81ED-4DB2-BD59-A6C34878D82A}">
                    <a16:rowId xmlns:a16="http://schemas.microsoft.com/office/drawing/2014/main" val="2543876474"/>
                  </a:ext>
                </a:extLst>
              </a:tr>
              <a:tr h="228600">
                <a:tc>
                  <a:txBody>
                    <a:bodyPr/>
                    <a:lstStyle/>
                    <a:p>
                      <a:pPr algn="ctr" fontAlgn="t"/>
                      <a:r>
                        <a:rPr lang="en-US" sz="1500" b="0" i="0" u="none" strike="noStrike" dirty="0">
                          <a:solidFill>
                            <a:srgbClr val="000000"/>
                          </a:solidFill>
                          <a:effectLst/>
                          <a:latin typeface="Calibri" panose="020F0502020204030204" pitchFamily="34" charset="0"/>
                        </a:rPr>
                        <a:t>2019</a:t>
                      </a:r>
                    </a:p>
                  </a:txBody>
                  <a:tcPr marL="0" marR="0" marT="0"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Pavement Sealant Protocol Development: Identifying New High-Polyaromatic Hydrocarbons (PAH) Pollution Sources</a:t>
                      </a:r>
                    </a:p>
                  </a:txBody>
                  <a:tcPr marL="0" marR="0" marT="0" marB="0">
                    <a:solidFill>
                      <a:schemeClr val="accent1">
                        <a:tint val="40000"/>
                        <a:alpha val="80000"/>
                      </a:schemeClr>
                    </a:solidFill>
                  </a:tcPr>
                </a:tc>
                <a:extLst>
                  <a:ext uri="{0D108BD9-81ED-4DB2-BD59-A6C34878D82A}">
                    <a16:rowId xmlns:a16="http://schemas.microsoft.com/office/drawing/2014/main" val="3850194375"/>
                  </a:ext>
                </a:extLst>
              </a:tr>
              <a:tr h="234388">
                <a:tc>
                  <a:txBody>
                    <a:bodyPr/>
                    <a:lstStyle/>
                    <a:p>
                      <a:pPr algn="ctr" fontAlgn="t"/>
                      <a:r>
                        <a:rPr lang="en-US" sz="1500" b="0" i="0" u="none" strike="noStrike" dirty="0">
                          <a:solidFill>
                            <a:srgbClr val="000000"/>
                          </a:solidFill>
                          <a:effectLst/>
                          <a:latin typeface="Calibri" panose="020F0502020204030204" pitchFamily="34" charset="0"/>
                        </a:rPr>
                        <a:t>2019</a:t>
                      </a:r>
                    </a:p>
                  </a:txBody>
                  <a:tcPr marL="0" marR="0" marT="0"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Quantification of the Value of Green Infrastructure Hazard Mitigation Related to Inland and Coastal Flooding</a:t>
                      </a:r>
                    </a:p>
                  </a:txBody>
                  <a:tcPr marL="0" marR="0" marT="0" marB="0">
                    <a:solidFill>
                      <a:schemeClr val="accent1">
                        <a:tint val="40000"/>
                        <a:alpha val="80000"/>
                      </a:schemeClr>
                    </a:solidFill>
                  </a:tcPr>
                </a:tc>
                <a:extLst>
                  <a:ext uri="{0D108BD9-81ED-4DB2-BD59-A6C34878D82A}">
                    <a16:rowId xmlns:a16="http://schemas.microsoft.com/office/drawing/2014/main" val="2926636340"/>
                  </a:ext>
                </a:extLst>
              </a:tr>
              <a:tr h="234388">
                <a:tc>
                  <a:txBody>
                    <a:bodyPr/>
                    <a:lstStyle/>
                    <a:p>
                      <a:pPr algn="ctr" fontAlgn="t"/>
                      <a:r>
                        <a:rPr lang="en-US" sz="1500" b="0" i="0" u="none" strike="noStrike" dirty="0">
                          <a:solidFill>
                            <a:srgbClr val="000000"/>
                          </a:solidFill>
                          <a:effectLst/>
                          <a:latin typeface="Calibri" panose="020F0502020204030204" pitchFamily="34" charset="0"/>
                        </a:rPr>
                        <a:t>2019</a:t>
                      </a:r>
                    </a:p>
                  </a:txBody>
                  <a:tcPr marL="0" marR="0" marT="0"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Pilot a cost effective, real-time DO vertical monitoring system for characterizing mainstem Chesapeake Bay hypoxia*</a:t>
                      </a:r>
                    </a:p>
                  </a:txBody>
                  <a:tcPr marL="0" marR="0" marT="0" marB="0">
                    <a:solidFill>
                      <a:schemeClr val="accent1">
                        <a:tint val="40000"/>
                        <a:alpha val="80000"/>
                      </a:schemeClr>
                    </a:solidFill>
                  </a:tcPr>
                </a:tc>
                <a:extLst>
                  <a:ext uri="{0D108BD9-81ED-4DB2-BD59-A6C34878D82A}">
                    <a16:rowId xmlns:a16="http://schemas.microsoft.com/office/drawing/2014/main" val="1401829733"/>
                  </a:ext>
                </a:extLst>
              </a:tr>
              <a:tr h="234388">
                <a:tc>
                  <a:txBody>
                    <a:bodyPr/>
                    <a:lstStyle/>
                    <a:p>
                      <a:pPr algn="ctr" fontAlgn="t"/>
                      <a:r>
                        <a:rPr lang="en-US" sz="1500" b="0" i="0" u="none" strike="noStrike" dirty="0">
                          <a:solidFill>
                            <a:srgbClr val="000000"/>
                          </a:solidFill>
                          <a:effectLst/>
                          <a:latin typeface="Calibri" panose="020F0502020204030204" pitchFamily="34" charset="0"/>
                        </a:rPr>
                        <a:t>2019</a:t>
                      </a:r>
                    </a:p>
                  </a:txBody>
                  <a:tcPr marL="0" marR="0" marT="0"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Social Marketing to Improve Shoreline Management</a:t>
                      </a:r>
                    </a:p>
                  </a:txBody>
                  <a:tcPr marL="0" marR="0" marT="0" marB="0">
                    <a:solidFill>
                      <a:schemeClr val="accent1">
                        <a:tint val="40000"/>
                        <a:alpha val="80000"/>
                      </a:schemeClr>
                    </a:solidFill>
                  </a:tcPr>
                </a:tc>
                <a:extLst>
                  <a:ext uri="{0D108BD9-81ED-4DB2-BD59-A6C34878D82A}">
                    <a16:rowId xmlns:a16="http://schemas.microsoft.com/office/drawing/2014/main" val="1365702685"/>
                  </a:ext>
                </a:extLst>
              </a:tr>
              <a:tr h="234388">
                <a:tc>
                  <a:txBody>
                    <a:bodyPr/>
                    <a:lstStyle/>
                    <a:p>
                      <a:pPr algn="ctr" fontAlgn="t"/>
                      <a:r>
                        <a:rPr lang="en-US" sz="1500" b="0" i="0" u="none" strike="noStrike" dirty="0">
                          <a:solidFill>
                            <a:srgbClr val="000000"/>
                          </a:solidFill>
                          <a:effectLst/>
                          <a:latin typeface="Calibri" panose="020F0502020204030204" pitchFamily="34" charset="0"/>
                        </a:rPr>
                        <a:t>2019</a:t>
                      </a:r>
                    </a:p>
                  </a:txBody>
                  <a:tcPr marL="0" marR="0" marT="0" marB="0">
                    <a:solidFill>
                      <a:schemeClr val="accent1">
                        <a:tint val="40000"/>
                        <a:alpha val="80000"/>
                      </a:schemeClr>
                    </a:solidFill>
                  </a:tcPr>
                </a:tc>
                <a:tc>
                  <a:txBody>
                    <a:bodyPr/>
                    <a:lstStyle/>
                    <a:p>
                      <a:pPr algn="l" fontAlgn="b"/>
                      <a:r>
                        <a:rPr lang="en-US" sz="1500" b="0" i="0" u="none" strike="noStrike" dirty="0">
                          <a:solidFill>
                            <a:srgbClr val="000000"/>
                          </a:solidFill>
                          <a:effectLst/>
                          <a:latin typeface="Calibri" panose="020F0502020204030204" pitchFamily="34" charset="0"/>
                        </a:rPr>
                        <a:t>Building a Bay-Wide Scorecard to Track Climate Resilience for Watershed Communities</a:t>
                      </a:r>
                    </a:p>
                  </a:txBody>
                  <a:tcPr marL="0" marR="0" marT="0" marB="0" anchor="b">
                    <a:solidFill>
                      <a:schemeClr val="accent1">
                        <a:tint val="40000"/>
                        <a:alpha val="80000"/>
                      </a:schemeClr>
                    </a:solidFill>
                  </a:tcPr>
                </a:tc>
                <a:extLst>
                  <a:ext uri="{0D108BD9-81ED-4DB2-BD59-A6C34878D82A}">
                    <a16:rowId xmlns:a16="http://schemas.microsoft.com/office/drawing/2014/main" val="1798033877"/>
                  </a:ext>
                </a:extLst>
              </a:tr>
            </a:tbl>
          </a:graphicData>
        </a:graphic>
      </p:graphicFrame>
      <p:sp>
        <p:nvSpPr>
          <p:cNvPr id="5" name="Slide Number Placeholder 4"/>
          <p:cNvSpPr>
            <a:spLocks noGrp="1"/>
          </p:cNvSpPr>
          <p:nvPr>
            <p:ph type="sldNum" sz="quarter" idx="12"/>
          </p:nvPr>
        </p:nvSpPr>
        <p:spPr/>
        <p:txBody>
          <a:bodyPr/>
          <a:lstStyle/>
          <a:p>
            <a:pPr>
              <a:defRPr/>
            </a:pPr>
            <a:fld id="{BEE74BD7-AA31-4EFB-9E62-8EE743A0981C}" type="slidenum">
              <a:rPr lang="en-US" smtClean="0"/>
              <a:pPr>
                <a:defRPr/>
              </a:pPr>
              <a:t>21</a:t>
            </a:fld>
            <a:endParaRPr lang="en-US" dirty="0"/>
          </a:p>
        </p:txBody>
      </p:sp>
      <p:grpSp>
        <p:nvGrpSpPr>
          <p:cNvPr id="18" name="Group 17">
            <a:extLst>
              <a:ext uri="{FF2B5EF4-FFF2-40B4-BE49-F238E27FC236}">
                <a16:creationId xmlns:a16="http://schemas.microsoft.com/office/drawing/2014/main" id="{1C61AD64-70D8-4C61-87EF-E304766A5575}"/>
              </a:ext>
            </a:extLst>
          </p:cNvPr>
          <p:cNvGrpSpPr/>
          <p:nvPr/>
        </p:nvGrpSpPr>
        <p:grpSpPr>
          <a:xfrm>
            <a:off x="538969" y="5761962"/>
            <a:ext cx="3499631" cy="943638"/>
            <a:chOff x="538969" y="5761962"/>
            <a:chExt cx="3499631" cy="943638"/>
          </a:xfrm>
        </p:grpSpPr>
        <p:pic>
          <p:nvPicPr>
            <p:cNvPr id="19" name="Picture 18" descr="Chesapeake Bay Program">
              <a:extLst>
                <a:ext uri="{FF2B5EF4-FFF2-40B4-BE49-F238E27FC236}">
                  <a16:creationId xmlns:a16="http://schemas.microsoft.com/office/drawing/2014/main" id="{A3FC3FDB-494E-4486-8F98-40EFD26DE967}"/>
                </a:ext>
              </a:extLst>
            </p:cNvPr>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b="11644"/>
            <a:stretch/>
          </p:blipFill>
          <p:spPr bwMode="auto">
            <a:xfrm>
              <a:off x="538969" y="5761962"/>
              <a:ext cx="1045683" cy="923925"/>
            </a:xfrm>
            <a:prstGeom prst="rect">
              <a:avLst/>
            </a:prstGeom>
            <a:noFill/>
            <a:ln>
              <a:noFill/>
            </a:ln>
            <a:extLst>
              <a:ext uri="{53640926-AAD7-44D8-BBD7-CCE9431645EC}">
                <a14:shadowObscured xmlns:a14="http://schemas.microsoft.com/office/drawing/2010/main"/>
              </a:ext>
            </a:extLst>
          </p:spPr>
        </p:pic>
        <p:pic>
          <p:nvPicPr>
            <p:cNvPr id="20" name="Picture 19" descr="http://assets.inhabitat.com/wp-content/blogs.dir/1/files/2010/04/Epa-Logo.jpg">
              <a:extLst>
                <a:ext uri="{FF2B5EF4-FFF2-40B4-BE49-F238E27FC236}">
                  <a16:creationId xmlns:a16="http://schemas.microsoft.com/office/drawing/2014/main" id="{C8DE2A44-D793-4C7F-B53E-471234D67A93}"/>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1671" r="14873"/>
            <a:stretch/>
          </p:blipFill>
          <p:spPr bwMode="auto">
            <a:xfrm>
              <a:off x="1752600" y="5882640"/>
              <a:ext cx="874395" cy="822960"/>
            </a:xfrm>
            <a:prstGeom prst="rect">
              <a:avLst/>
            </a:prstGeom>
            <a:noFill/>
            <a:ln>
              <a:noFill/>
            </a:ln>
            <a:extLst>
              <a:ext uri="{53640926-AAD7-44D8-BBD7-CCE9431645EC}">
                <a14:shadowObscured xmlns:a14="http://schemas.microsoft.com/office/drawing/2010/main"/>
              </a:ext>
            </a:extLst>
          </p:spPr>
        </p:pic>
        <p:pic>
          <p:nvPicPr>
            <p:cNvPr id="21" name="Picture 20">
              <a:extLst>
                <a:ext uri="{FF2B5EF4-FFF2-40B4-BE49-F238E27FC236}">
                  <a16:creationId xmlns:a16="http://schemas.microsoft.com/office/drawing/2014/main" id="{FE83E846-D3D7-49FB-BB2C-788CE85C31B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794943" y="5989320"/>
              <a:ext cx="1243657" cy="640080"/>
            </a:xfrm>
            <a:prstGeom prst="rect">
              <a:avLst/>
            </a:prstGeom>
            <a:noFill/>
            <a:ln>
              <a:noFill/>
            </a:ln>
          </p:spPr>
        </p:pic>
      </p:grpSp>
    </p:spTree>
    <p:extLst>
      <p:ext uri="{BB962C8B-B14F-4D97-AF65-F5344CB8AC3E}">
        <p14:creationId xmlns:p14="http://schemas.microsoft.com/office/powerpoint/2010/main" val="3026827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86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38100"/>
            <a:ext cx="9144000" cy="952500"/>
          </a:xfrm>
        </p:spPr>
        <p:txBody>
          <a:bodyPr/>
          <a:lstStyle/>
          <a:p>
            <a:r>
              <a:rPr lang="en-US" b="1" dirty="0">
                <a:ln w="12700">
                  <a:noFill/>
                  <a:prstDash val="solid"/>
                </a:ln>
                <a:solidFill>
                  <a:schemeClr val="bg1"/>
                </a:solidFill>
                <a:effectLst/>
                <a:latin typeface="Arial" panose="020B0604020202020204" pitchFamily="34" charset="0"/>
                <a:cs typeface="Arial" panose="020B0604020202020204" pitchFamily="34" charset="0"/>
              </a:rPr>
              <a:t>Overview of EPA GIT Program</a:t>
            </a:r>
            <a:endParaRPr lang="en-US" dirty="0">
              <a:ln w="12700">
                <a:noFill/>
                <a:prstDash val="solid"/>
              </a:ln>
              <a:solidFill>
                <a:schemeClr val="bg1"/>
              </a:solidFill>
              <a:effectLst/>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52400" y="1080868"/>
            <a:ext cx="8991600" cy="4419600"/>
          </a:xfrm>
        </p:spPr>
        <p:txBody>
          <a:bodyPr>
            <a:noAutofit/>
          </a:bodyPr>
          <a:lstStyle/>
          <a:p>
            <a:r>
              <a:rPr lang="en-US" sz="2400" dirty="0">
                <a:solidFill>
                  <a:schemeClr val="bg1"/>
                </a:solidFill>
                <a:latin typeface="Arial" panose="020B0604020202020204" pitchFamily="34" charset="0"/>
                <a:cs typeface="Arial" panose="020B0604020202020204" pitchFamily="34" charset="0"/>
              </a:rPr>
              <a:t>In 2015, the Trust was awarded a 5-yr cooperative agreement with the EPA: total estimated funding for five years was $3,500,000 to $4,500,000, with an estimated $700,000 to $900,000 per year</a:t>
            </a:r>
          </a:p>
          <a:p>
            <a:r>
              <a:rPr lang="en-US" sz="2400" dirty="0">
                <a:solidFill>
                  <a:schemeClr val="bg1"/>
                </a:solidFill>
                <a:latin typeface="Arial" panose="020B0604020202020204" pitchFamily="34" charset="0"/>
                <a:cs typeface="Arial" panose="020B0604020202020204" pitchFamily="34" charset="0"/>
              </a:rPr>
              <a:t>In 2020, the Trust was awarded a NEW 5-yr cooperative agreement: Same funding as 2015</a:t>
            </a:r>
          </a:p>
          <a:p>
            <a:r>
              <a:rPr lang="en-US" sz="2400" dirty="0">
                <a:solidFill>
                  <a:schemeClr val="bg1"/>
                </a:solidFill>
                <a:latin typeface="Arial" panose="020B0604020202020204" pitchFamily="34" charset="0"/>
                <a:cs typeface="Arial" panose="020B0604020202020204" pitchFamily="34" charset="0"/>
              </a:rPr>
              <a:t>Each year, certain outcomes are chosen by the Chesapeake Bay Program as top priorities to address </a:t>
            </a:r>
          </a:p>
          <a:p>
            <a:r>
              <a:rPr lang="en-US" sz="2400" dirty="0">
                <a:solidFill>
                  <a:schemeClr val="bg1"/>
                </a:solidFill>
                <a:latin typeface="Arial" panose="020B0604020202020204" pitchFamily="34" charset="0"/>
                <a:cs typeface="Arial" panose="020B0604020202020204" pitchFamily="34" charset="0"/>
              </a:rPr>
              <a:t>This program funds contractors to provide technical assistance to support Chesapeake Bay Program goals and outcomes.  </a:t>
            </a:r>
          </a:p>
          <a:p>
            <a:r>
              <a:rPr lang="en-US" sz="2400" dirty="0">
                <a:solidFill>
                  <a:schemeClr val="bg1"/>
                </a:solidFill>
                <a:latin typeface="Arial" panose="020B0604020202020204" pitchFamily="34" charset="0"/>
                <a:cs typeface="Arial" panose="020B0604020202020204" pitchFamily="34" charset="0"/>
              </a:rPr>
              <a:t>The Trust provides support to complete the projects that address outcomes.  </a:t>
            </a:r>
          </a:p>
        </p:txBody>
      </p:sp>
      <p:sp>
        <p:nvSpPr>
          <p:cNvPr id="5" name="Slide Number Placeholder 4"/>
          <p:cNvSpPr>
            <a:spLocks noGrp="1"/>
          </p:cNvSpPr>
          <p:nvPr>
            <p:ph type="sldNum" sz="quarter" idx="12"/>
          </p:nvPr>
        </p:nvSpPr>
        <p:spPr/>
        <p:txBody>
          <a:bodyPr/>
          <a:lstStyle/>
          <a:p>
            <a:pPr>
              <a:defRPr/>
            </a:pPr>
            <a:fld id="{BEE74BD7-AA31-4EFB-9E62-8EE743A0981C}" type="slidenum">
              <a:rPr lang="en-US" smtClean="0"/>
              <a:pPr>
                <a:defRPr/>
              </a:pPr>
              <a:t>3</a:t>
            </a:fld>
            <a:endParaRPr lang="en-US" dirty="0"/>
          </a:p>
        </p:txBody>
      </p:sp>
      <p:grpSp>
        <p:nvGrpSpPr>
          <p:cNvPr id="12" name="Group 11">
            <a:extLst>
              <a:ext uri="{FF2B5EF4-FFF2-40B4-BE49-F238E27FC236}">
                <a16:creationId xmlns:a16="http://schemas.microsoft.com/office/drawing/2014/main" id="{6B4019DA-2962-47A5-AEA9-E2E58AA2F835}"/>
              </a:ext>
            </a:extLst>
          </p:cNvPr>
          <p:cNvGrpSpPr/>
          <p:nvPr/>
        </p:nvGrpSpPr>
        <p:grpSpPr>
          <a:xfrm>
            <a:off x="538969" y="5761962"/>
            <a:ext cx="3499631" cy="943638"/>
            <a:chOff x="538969" y="5761962"/>
            <a:chExt cx="3499631" cy="943638"/>
          </a:xfrm>
        </p:grpSpPr>
        <p:pic>
          <p:nvPicPr>
            <p:cNvPr id="13" name="Picture 12" descr="Chesapeake Bay Program">
              <a:extLst>
                <a:ext uri="{FF2B5EF4-FFF2-40B4-BE49-F238E27FC236}">
                  <a16:creationId xmlns:a16="http://schemas.microsoft.com/office/drawing/2014/main" id="{44381BB1-A817-4BBF-8AB4-59719A1503A0}"/>
                </a:ext>
              </a:extLst>
            </p:cNvPr>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b="11644"/>
            <a:stretch/>
          </p:blipFill>
          <p:spPr bwMode="auto">
            <a:xfrm>
              <a:off x="538969" y="5761962"/>
              <a:ext cx="1045683" cy="923925"/>
            </a:xfrm>
            <a:prstGeom prst="rect">
              <a:avLst/>
            </a:prstGeom>
            <a:noFill/>
            <a:ln>
              <a:noFill/>
            </a:ln>
            <a:extLst>
              <a:ext uri="{53640926-AAD7-44D8-BBD7-CCE9431645EC}">
                <a14:shadowObscured xmlns:a14="http://schemas.microsoft.com/office/drawing/2010/main"/>
              </a:ext>
            </a:extLst>
          </p:spPr>
        </p:pic>
        <p:pic>
          <p:nvPicPr>
            <p:cNvPr id="14" name="Picture 13" descr="http://assets.inhabitat.com/wp-content/blogs.dir/1/files/2010/04/Epa-Logo.jpg">
              <a:extLst>
                <a:ext uri="{FF2B5EF4-FFF2-40B4-BE49-F238E27FC236}">
                  <a16:creationId xmlns:a16="http://schemas.microsoft.com/office/drawing/2014/main" id="{149DC6FD-6E55-4D4C-8508-7354BC0D689D}"/>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1671" r="14873"/>
            <a:stretch/>
          </p:blipFill>
          <p:spPr bwMode="auto">
            <a:xfrm>
              <a:off x="1752600" y="5882640"/>
              <a:ext cx="874395" cy="822960"/>
            </a:xfrm>
            <a:prstGeom prst="rect">
              <a:avLst/>
            </a:prstGeom>
            <a:noFill/>
            <a:ln>
              <a:noFill/>
            </a:ln>
            <a:extLst>
              <a:ext uri="{53640926-AAD7-44D8-BBD7-CCE9431645EC}">
                <a14:shadowObscured xmlns:a14="http://schemas.microsoft.com/office/drawing/2010/main"/>
              </a:ext>
            </a:extLst>
          </p:spPr>
        </p:pic>
        <p:pic>
          <p:nvPicPr>
            <p:cNvPr id="15" name="Picture 14">
              <a:extLst>
                <a:ext uri="{FF2B5EF4-FFF2-40B4-BE49-F238E27FC236}">
                  <a16:creationId xmlns:a16="http://schemas.microsoft.com/office/drawing/2014/main" id="{1833F37D-64D5-454D-ADE1-038C542C0B8E}"/>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794943" y="5989320"/>
              <a:ext cx="1243657" cy="640080"/>
            </a:xfrm>
            <a:prstGeom prst="rect">
              <a:avLst/>
            </a:prstGeom>
            <a:noFill/>
            <a:ln>
              <a:noFill/>
            </a:ln>
          </p:spPr>
        </p:pic>
      </p:grpSp>
    </p:spTree>
    <p:extLst>
      <p:ext uri="{BB962C8B-B14F-4D97-AF65-F5344CB8AC3E}">
        <p14:creationId xmlns:p14="http://schemas.microsoft.com/office/powerpoint/2010/main" val="4199641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98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38100"/>
            <a:ext cx="9144000" cy="952500"/>
          </a:xfrm>
        </p:spPr>
        <p:txBody>
          <a:bodyPr/>
          <a:lstStyle/>
          <a:p>
            <a:r>
              <a:rPr lang="en-US" b="1" dirty="0">
                <a:ln w="12700">
                  <a:noFill/>
                  <a:prstDash val="solid"/>
                </a:ln>
                <a:solidFill>
                  <a:schemeClr val="bg1"/>
                </a:solidFill>
                <a:effectLst/>
                <a:latin typeface="Arial" panose="020B0604020202020204" pitchFamily="34" charset="0"/>
                <a:cs typeface="Arial" panose="020B0604020202020204" pitchFamily="34" charset="0"/>
              </a:rPr>
              <a:t>Overview of EPA GIT Program</a:t>
            </a:r>
            <a:endParaRPr lang="en-US" dirty="0">
              <a:ln w="12700">
                <a:noFill/>
                <a:prstDash val="solid"/>
              </a:ln>
              <a:solidFill>
                <a:schemeClr val="bg1"/>
              </a:solidFill>
              <a:effectLst/>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52400" y="1258223"/>
            <a:ext cx="8229600" cy="4419600"/>
          </a:xfrm>
        </p:spPr>
        <p:txBody>
          <a:bodyPr>
            <a:noAutofit/>
          </a:bodyPr>
          <a:lstStyle/>
          <a:p>
            <a:pPr marL="0" indent="0">
              <a:buNone/>
            </a:pPr>
            <a:r>
              <a:rPr lang="en-US" sz="1600" dirty="0">
                <a:solidFill>
                  <a:schemeClr val="bg1"/>
                </a:solidFill>
                <a:latin typeface="Arial" panose="020B0604020202020204" pitchFamily="34" charset="0"/>
                <a:cs typeface="Arial" panose="020B0604020202020204" pitchFamily="34" charset="0"/>
              </a:rPr>
              <a:t>Each year project scopes are formulated through the EPA Chesapeake Bay Program’s GITs, on which several Trust staff serve as collaborators. Each of the project scopes support one of the outcomes of the Chesapeake Bay Watershed Agreement. </a:t>
            </a:r>
          </a:p>
          <a:p>
            <a:r>
              <a:rPr lang="en-US" sz="1600" dirty="0">
                <a:solidFill>
                  <a:schemeClr val="bg1"/>
                </a:solidFill>
                <a:latin typeface="Arial" panose="020B0604020202020204" pitchFamily="34" charset="0"/>
                <a:cs typeface="Arial" panose="020B0604020202020204" pitchFamily="34" charset="0"/>
              </a:rPr>
              <a:t>A Request for Ideas (RFI) is released by EPA each Spring to the GITs to ask for new projects ideas.</a:t>
            </a:r>
          </a:p>
          <a:p>
            <a:r>
              <a:rPr lang="en-US" sz="1600" dirty="0">
                <a:solidFill>
                  <a:schemeClr val="bg1"/>
                </a:solidFill>
                <a:latin typeface="Arial" panose="020B0604020202020204" pitchFamily="34" charset="0"/>
                <a:cs typeface="Arial" panose="020B0604020202020204" pitchFamily="34" charset="0"/>
              </a:rPr>
              <a:t>The ideas are internally vetted by EPA and the Trust and the best ideas get refined into detailed scopes.</a:t>
            </a:r>
          </a:p>
          <a:p>
            <a:r>
              <a:rPr lang="en-US" sz="1600" dirty="0">
                <a:solidFill>
                  <a:schemeClr val="bg1"/>
                </a:solidFill>
                <a:latin typeface="Arial" panose="020B0604020202020204" pitchFamily="34" charset="0"/>
                <a:cs typeface="Arial" panose="020B0604020202020204" pitchFamily="34" charset="0"/>
              </a:rPr>
              <a:t>Scopes for each year are bundled into one Request for Proposals (RFP) released by the Trust each winter.</a:t>
            </a:r>
          </a:p>
          <a:p>
            <a:r>
              <a:rPr lang="en-US" sz="1600" dirty="0">
                <a:solidFill>
                  <a:schemeClr val="bg1"/>
                </a:solidFill>
                <a:latin typeface="Arial" panose="020B0604020202020204" pitchFamily="34" charset="0"/>
                <a:cs typeface="Arial" panose="020B0604020202020204" pitchFamily="34" charset="0"/>
              </a:rPr>
              <a:t>Each year, between 9 and 16 different Scopes are included in the RFP.</a:t>
            </a:r>
          </a:p>
          <a:p>
            <a:r>
              <a:rPr lang="en-US" sz="1600" dirty="0">
                <a:solidFill>
                  <a:schemeClr val="bg1"/>
                </a:solidFill>
                <a:latin typeface="Arial" panose="020B0604020202020204" pitchFamily="34" charset="0"/>
                <a:cs typeface="Arial" panose="020B0604020202020204" pitchFamily="34" charset="0"/>
              </a:rPr>
              <a:t>Applicants submit a proposal to the Trust for one or more of the Scopes in the RFP.</a:t>
            </a:r>
          </a:p>
          <a:p>
            <a:r>
              <a:rPr lang="en-US" sz="1600" dirty="0">
                <a:solidFill>
                  <a:schemeClr val="bg1"/>
                </a:solidFill>
                <a:latin typeface="Arial" panose="020B0604020202020204" pitchFamily="34" charset="0"/>
                <a:cs typeface="Arial" panose="020B0604020202020204" pitchFamily="34" charset="0"/>
              </a:rPr>
              <a:t>We are currently developing new ideas for 2021 projects!</a:t>
            </a:r>
          </a:p>
          <a:p>
            <a:pPr lvl="1"/>
            <a:endParaRPr lang="en-US" dirty="0"/>
          </a:p>
        </p:txBody>
      </p:sp>
      <p:sp>
        <p:nvSpPr>
          <p:cNvPr id="5" name="Slide Number Placeholder 4"/>
          <p:cNvSpPr>
            <a:spLocks noGrp="1"/>
          </p:cNvSpPr>
          <p:nvPr>
            <p:ph type="sldNum" sz="quarter" idx="12"/>
          </p:nvPr>
        </p:nvSpPr>
        <p:spPr/>
        <p:txBody>
          <a:bodyPr/>
          <a:lstStyle/>
          <a:p>
            <a:pPr>
              <a:defRPr/>
            </a:pPr>
            <a:fld id="{BEE74BD7-AA31-4EFB-9E62-8EE743A0981C}" type="slidenum">
              <a:rPr lang="en-US" smtClean="0"/>
              <a:pPr>
                <a:defRPr/>
              </a:pPr>
              <a:t>4</a:t>
            </a:fld>
            <a:endParaRPr lang="en-US" dirty="0"/>
          </a:p>
        </p:txBody>
      </p:sp>
      <p:grpSp>
        <p:nvGrpSpPr>
          <p:cNvPr id="12" name="Group 11">
            <a:extLst>
              <a:ext uri="{FF2B5EF4-FFF2-40B4-BE49-F238E27FC236}">
                <a16:creationId xmlns:a16="http://schemas.microsoft.com/office/drawing/2014/main" id="{6B4019DA-2962-47A5-AEA9-E2E58AA2F835}"/>
              </a:ext>
            </a:extLst>
          </p:cNvPr>
          <p:cNvGrpSpPr/>
          <p:nvPr/>
        </p:nvGrpSpPr>
        <p:grpSpPr>
          <a:xfrm>
            <a:off x="538969" y="5761962"/>
            <a:ext cx="3499631" cy="943638"/>
            <a:chOff x="538969" y="5761962"/>
            <a:chExt cx="3499631" cy="943638"/>
          </a:xfrm>
        </p:grpSpPr>
        <p:pic>
          <p:nvPicPr>
            <p:cNvPr id="13" name="Picture 12" descr="Chesapeake Bay Program">
              <a:extLst>
                <a:ext uri="{FF2B5EF4-FFF2-40B4-BE49-F238E27FC236}">
                  <a16:creationId xmlns:a16="http://schemas.microsoft.com/office/drawing/2014/main" id="{44381BB1-A817-4BBF-8AB4-59719A1503A0}"/>
                </a:ext>
              </a:extLst>
            </p:cNvPr>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b="11644"/>
            <a:stretch/>
          </p:blipFill>
          <p:spPr bwMode="auto">
            <a:xfrm>
              <a:off x="538969" y="5761962"/>
              <a:ext cx="1045683" cy="923925"/>
            </a:xfrm>
            <a:prstGeom prst="rect">
              <a:avLst/>
            </a:prstGeom>
            <a:noFill/>
            <a:ln>
              <a:noFill/>
            </a:ln>
            <a:extLst>
              <a:ext uri="{53640926-AAD7-44D8-BBD7-CCE9431645EC}">
                <a14:shadowObscured xmlns:a14="http://schemas.microsoft.com/office/drawing/2010/main"/>
              </a:ext>
            </a:extLst>
          </p:spPr>
        </p:pic>
        <p:pic>
          <p:nvPicPr>
            <p:cNvPr id="14" name="Picture 13" descr="http://assets.inhabitat.com/wp-content/blogs.dir/1/files/2010/04/Epa-Logo.jpg">
              <a:extLst>
                <a:ext uri="{FF2B5EF4-FFF2-40B4-BE49-F238E27FC236}">
                  <a16:creationId xmlns:a16="http://schemas.microsoft.com/office/drawing/2014/main" id="{149DC6FD-6E55-4D4C-8508-7354BC0D689D}"/>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1671" r="14873"/>
            <a:stretch/>
          </p:blipFill>
          <p:spPr bwMode="auto">
            <a:xfrm>
              <a:off x="1752600" y="5882640"/>
              <a:ext cx="874395" cy="822960"/>
            </a:xfrm>
            <a:prstGeom prst="rect">
              <a:avLst/>
            </a:prstGeom>
            <a:noFill/>
            <a:ln>
              <a:noFill/>
            </a:ln>
            <a:extLst>
              <a:ext uri="{53640926-AAD7-44D8-BBD7-CCE9431645EC}">
                <a14:shadowObscured xmlns:a14="http://schemas.microsoft.com/office/drawing/2010/main"/>
              </a:ext>
            </a:extLst>
          </p:spPr>
        </p:pic>
        <p:pic>
          <p:nvPicPr>
            <p:cNvPr id="15" name="Picture 14">
              <a:extLst>
                <a:ext uri="{FF2B5EF4-FFF2-40B4-BE49-F238E27FC236}">
                  <a16:creationId xmlns:a16="http://schemas.microsoft.com/office/drawing/2014/main" id="{1833F37D-64D5-454D-ADE1-038C542C0B8E}"/>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794943" y="5989320"/>
              <a:ext cx="1243657" cy="640080"/>
            </a:xfrm>
            <a:prstGeom prst="rect">
              <a:avLst/>
            </a:prstGeom>
            <a:noFill/>
            <a:ln>
              <a:noFill/>
            </a:ln>
          </p:spPr>
        </p:pic>
      </p:grpSp>
    </p:spTree>
    <p:extLst>
      <p:ext uri="{BB962C8B-B14F-4D97-AF65-F5344CB8AC3E}">
        <p14:creationId xmlns:p14="http://schemas.microsoft.com/office/powerpoint/2010/main" val="4199841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86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14" name="Title 1"/>
          <p:cNvSpPr>
            <a:spLocks noGrp="1"/>
          </p:cNvSpPr>
          <p:nvPr>
            <p:ph type="title"/>
          </p:nvPr>
        </p:nvSpPr>
        <p:spPr>
          <a:xfrm>
            <a:off x="0" y="38100"/>
            <a:ext cx="9144000" cy="952500"/>
          </a:xfrm>
        </p:spPr>
        <p:txBody>
          <a:bodyPr/>
          <a:lstStyle/>
          <a:p>
            <a:r>
              <a:rPr lang="en-US" b="1" dirty="0">
                <a:ln w="12700">
                  <a:noFill/>
                  <a:prstDash val="solid"/>
                </a:ln>
                <a:solidFill>
                  <a:schemeClr val="bg1"/>
                </a:solidFill>
                <a:effectLst/>
                <a:latin typeface="Arial" panose="020B0604020202020204" pitchFamily="34" charset="0"/>
                <a:cs typeface="Arial" panose="020B0604020202020204" pitchFamily="34" charset="0"/>
                <a:sym typeface="Wingdings" panose="05000000000000000000" pitchFamily="2" charset="2"/>
              </a:rPr>
              <a:t>Goal Implementation Teams (GITs)</a:t>
            </a:r>
            <a:endParaRPr lang="en-US" dirty="0">
              <a:ln w="12700">
                <a:noFill/>
                <a:prstDash val="solid"/>
              </a:ln>
              <a:solidFill>
                <a:schemeClr val="bg1"/>
              </a:solidFill>
              <a:effectLst/>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pPr>
              <a:defRPr/>
            </a:pPr>
            <a:fld id="{BEE74BD7-AA31-4EFB-9E62-8EE743A0981C}" type="slidenum">
              <a:rPr lang="en-US" smtClean="0"/>
              <a:pPr>
                <a:defRPr/>
              </a:pPr>
              <a:t>5</a:t>
            </a:fld>
            <a:endParaRPr lang="en-US" dirty="0"/>
          </a:p>
        </p:txBody>
      </p:sp>
      <p:grpSp>
        <p:nvGrpSpPr>
          <p:cNvPr id="18" name="Group 17">
            <a:extLst>
              <a:ext uri="{FF2B5EF4-FFF2-40B4-BE49-F238E27FC236}">
                <a16:creationId xmlns:a16="http://schemas.microsoft.com/office/drawing/2014/main" id="{1C61AD64-70D8-4C61-87EF-E304766A5575}"/>
              </a:ext>
            </a:extLst>
          </p:cNvPr>
          <p:cNvGrpSpPr/>
          <p:nvPr/>
        </p:nvGrpSpPr>
        <p:grpSpPr>
          <a:xfrm>
            <a:off x="538969" y="5761962"/>
            <a:ext cx="3499631" cy="943638"/>
            <a:chOff x="538969" y="5761962"/>
            <a:chExt cx="3499631" cy="943638"/>
          </a:xfrm>
        </p:grpSpPr>
        <p:pic>
          <p:nvPicPr>
            <p:cNvPr id="19" name="Picture 18" descr="Chesapeake Bay Program">
              <a:extLst>
                <a:ext uri="{FF2B5EF4-FFF2-40B4-BE49-F238E27FC236}">
                  <a16:creationId xmlns:a16="http://schemas.microsoft.com/office/drawing/2014/main" id="{A3FC3FDB-494E-4486-8F98-40EFD26DE967}"/>
                </a:ext>
              </a:extLst>
            </p:cNvPr>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b="11644"/>
            <a:stretch/>
          </p:blipFill>
          <p:spPr bwMode="auto">
            <a:xfrm>
              <a:off x="538969" y="5761962"/>
              <a:ext cx="1045683" cy="923925"/>
            </a:xfrm>
            <a:prstGeom prst="rect">
              <a:avLst/>
            </a:prstGeom>
            <a:noFill/>
            <a:ln>
              <a:noFill/>
            </a:ln>
            <a:extLst>
              <a:ext uri="{53640926-AAD7-44D8-BBD7-CCE9431645EC}">
                <a14:shadowObscured xmlns:a14="http://schemas.microsoft.com/office/drawing/2010/main"/>
              </a:ext>
            </a:extLst>
          </p:spPr>
        </p:pic>
        <p:pic>
          <p:nvPicPr>
            <p:cNvPr id="20" name="Picture 19" descr="http://assets.inhabitat.com/wp-content/blogs.dir/1/files/2010/04/Epa-Logo.jpg">
              <a:extLst>
                <a:ext uri="{FF2B5EF4-FFF2-40B4-BE49-F238E27FC236}">
                  <a16:creationId xmlns:a16="http://schemas.microsoft.com/office/drawing/2014/main" id="{C8DE2A44-D793-4C7F-B53E-471234D67A93}"/>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1671" r="14873"/>
            <a:stretch/>
          </p:blipFill>
          <p:spPr bwMode="auto">
            <a:xfrm>
              <a:off x="1752600" y="5882640"/>
              <a:ext cx="874395" cy="822960"/>
            </a:xfrm>
            <a:prstGeom prst="rect">
              <a:avLst/>
            </a:prstGeom>
            <a:noFill/>
            <a:ln>
              <a:noFill/>
            </a:ln>
            <a:extLst>
              <a:ext uri="{53640926-AAD7-44D8-BBD7-CCE9431645EC}">
                <a14:shadowObscured xmlns:a14="http://schemas.microsoft.com/office/drawing/2010/main"/>
              </a:ext>
            </a:extLst>
          </p:spPr>
        </p:pic>
        <p:pic>
          <p:nvPicPr>
            <p:cNvPr id="21" name="Picture 20">
              <a:extLst>
                <a:ext uri="{FF2B5EF4-FFF2-40B4-BE49-F238E27FC236}">
                  <a16:creationId xmlns:a16="http://schemas.microsoft.com/office/drawing/2014/main" id="{FE83E846-D3D7-49FB-BB2C-788CE85C31B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794943" y="5989320"/>
              <a:ext cx="1243657" cy="640080"/>
            </a:xfrm>
            <a:prstGeom prst="rect">
              <a:avLst/>
            </a:prstGeom>
            <a:noFill/>
            <a:ln>
              <a:noFill/>
            </a:ln>
          </p:spPr>
        </p:pic>
      </p:grpSp>
      <p:graphicFrame>
        <p:nvGraphicFramePr>
          <p:cNvPr id="3" name="Table 3">
            <a:extLst>
              <a:ext uri="{FF2B5EF4-FFF2-40B4-BE49-F238E27FC236}">
                <a16:creationId xmlns:a16="http://schemas.microsoft.com/office/drawing/2014/main" id="{63DFEEC2-062D-4ACA-9A28-C00D84EF8BBC}"/>
              </a:ext>
            </a:extLst>
          </p:cNvPr>
          <p:cNvGraphicFramePr>
            <a:graphicFrameLocks noGrp="1"/>
          </p:cNvGraphicFramePr>
          <p:nvPr>
            <p:extLst>
              <p:ext uri="{D42A27DB-BD31-4B8C-83A1-F6EECF244321}">
                <p14:modId xmlns:p14="http://schemas.microsoft.com/office/powerpoint/2010/main" val="1941543946"/>
              </p:ext>
            </p:extLst>
          </p:nvPr>
        </p:nvGraphicFramePr>
        <p:xfrm>
          <a:off x="228600" y="1371600"/>
          <a:ext cx="7239000" cy="2626995"/>
        </p:xfrm>
        <a:graphic>
          <a:graphicData uri="http://schemas.openxmlformats.org/drawingml/2006/table">
            <a:tbl>
              <a:tblPr firstRow="1" bandRow="1">
                <a:tableStyleId>{5C22544A-7EE6-4342-B048-85BDC9FD1C3A}</a:tableStyleId>
              </a:tblPr>
              <a:tblGrid>
                <a:gridCol w="7239000">
                  <a:extLst>
                    <a:ext uri="{9D8B030D-6E8A-4147-A177-3AD203B41FA5}">
                      <a16:colId xmlns:a16="http://schemas.microsoft.com/office/drawing/2014/main" val="998643989"/>
                    </a:ext>
                  </a:extLst>
                </a:gridCol>
              </a:tblGrid>
              <a:tr h="370840">
                <a:tc>
                  <a:txBody>
                    <a:bodyPr/>
                    <a:lstStyle/>
                    <a:p>
                      <a:pPr marL="0" algn="l" defTabSz="457200" rtl="0" eaLnBrk="1" fontAlgn="b" latinLnBrk="0" hangingPunct="1"/>
                      <a:r>
                        <a:rPr lang="en-US" sz="2400" b="0" i="0" u="none" strike="noStrike" kern="1200" dirty="0">
                          <a:solidFill>
                            <a:srgbClr val="000000"/>
                          </a:solidFill>
                          <a:effectLst/>
                          <a:latin typeface="Calibri" panose="020F0502020204030204" pitchFamily="34" charset="0"/>
                          <a:ea typeface="+mn-ea"/>
                          <a:cs typeface="+mn-cs"/>
                        </a:rPr>
                        <a:t>Sustainable Fisheries (GIT 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20000"/>
                        <a:alpha val="50000"/>
                      </a:schemeClr>
                    </a:solidFill>
                  </a:tcPr>
                </a:tc>
                <a:extLst>
                  <a:ext uri="{0D108BD9-81ED-4DB2-BD59-A6C34878D82A}">
                    <a16:rowId xmlns:a16="http://schemas.microsoft.com/office/drawing/2014/main" val="4021236748"/>
                  </a:ext>
                </a:extLst>
              </a:tr>
              <a:tr h="370840">
                <a:tc>
                  <a:txBody>
                    <a:bodyPr/>
                    <a:lstStyle/>
                    <a:p>
                      <a:pPr algn="l" fontAlgn="b"/>
                      <a:r>
                        <a:rPr lang="en-US" sz="2400" b="0" i="0" u="none" strike="noStrike" dirty="0">
                          <a:solidFill>
                            <a:srgbClr val="000000"/>
                          </a:solidFill>
                          <a:effectLst/>
                          <a:latin typeface="Calibri" panose="020F0502020204030204" pitchFamily="34" charset="0"/>
                        </a:rPr>
                        <a:t>Habitat (GIT 2)</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20000"/>
                        <a:alpha val="50000"/>
                      </a:schemeClr>
                    </a:solidFill>
                  </a:tcPr>
                </a:tc>
                <a:extLst>
                  <a:ext uri="{0D108BD9-81ED-4DB2-BD59-A6C34878D82A}">
                    <a16:rowId xmlns:a16="http://schemas.microsoft.com/office/drawing/2014/main" val="2050469635"/>
                  </a:ext>
                </a:extLst>
              </a:tr>
              <a:tr h="370840">
                <a:tc>
                  <a:txBody>
                    <a:bodyPr/>
                    <a:lstStyle/>
                    <a:p>
                      <a:pPr algn="l" fontAlgn="b"/>
                      <a:r>
                        <a:rPr lang="en-US" sz="2400" b="0" i="0" u="none" strike="noStrike" dirty="0">
                          <a:solidFill>
                            <a:srgbClr val="000000"/>
                          </a:solidFill>
                          <a:effectLst/>
                          <a:latin typeface="Calibri" panose="020F0502020204030204" pitchFamily="34" charset="0"/>
                        </a:rPr>
                        <a:t>Water Quality (GIT 3)</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20000"/>
                        <a:alpha val="50000"/>
                      </a:schemeClr>
                    </a:solidFill>
                  </a:tcPr>
                </a:tc>
                <a:extLst>
                  <a:ext uri="{0D108BD9-81ED-4DB2-BD59-A6C34878D82A}">
                    <a16:rowId xmlns:a16="http://schemas.microsoft.com/office/drawing/2014/main" val="1135454177"/>
                  </a:ext>
                </a:extLst>
              </a:tr>
              <a:tr h="370840">
                <a:tc>
                  <a:txBody>
                    <a:bodyPr/>
                    <a:lstStyle/>
                    <a:p>
                      <a:pPr algn="l" fontAlgn="b"/>
                      <a:r>
                        <a:rPr lang="en-US" sz="2400" b="0" i="0" u="none" strike="noStrike" dirty="0">
                          <a:solidFill>
                            <a:schemeClr val="bg1"/>
                          </a:solidFill>
                          <a:effectLst/>
                          <a:latin typeface="Calibri" panose="020F0502020204030204" pitchFamily="34" charset="0"/>
                        </a:rPr>
                        <a:t>Maintain Healthy Watersheds (GIT 4)</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20000"/>
                        <a:alpha val="50000"/>
                      </a:schemeClr>
                    </a:solidFill>
                  </a:tcPr>
                </a:tc>
                <a:extLst>
                  <a:ext uri="{0D108BD9-81ED-4DB2-BD59-A6C34878D82A}">
                    <a16:rowId xmlns:a16="http://schemas.microsoft.com/office/drawing/2014/main" val="1590665309"/>
                  </a:ext>
                </a:extLst>
              </a:tr>
              <a:tr h="370840">
                <a:tc>
                  <a:txBody>
                    <a:bodyPr/>
                    <a:lstStyle/>
                    <a:p>
                      <a:pPr algn="l" fontAlgn="b"/>
                      <a:r>
                        <a:rPr lang="en-US" sz="2400" b="0" i="0" u="none" strike="noStrike" dirty="0">
                          <a:solidFill>
                            <a:srgbClr val="000000"/>
                          </a:solidFill>
                          <a:effectLst/>
                          <a:latin typeface="Calibri" panose="020F0502020204030204" pitchFamily="34" charset="0"/>
                        </a:rPr>
                        <a:t>Fostering Chesapeake Stewardship (GIT 5)</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20000"/>
                        <a:alpha val="50000"/>
                      </a:schemeClr>
                    </a:solidFill>
                  </a:tcPr>
                </a:tc>
                <a:extLst>
                  <a:ext uri="{0D108BD9-81ED-4DB2-BD59-A6C34878D82A}">
                    <a16:rowId xmlns:a16="http://schemas.microsoft.com/office/drawing/2014/main" val="2596848549"/>
                  </a:ext>
                </a:extLst>
              </a:tr>
              <a:tr h="370840">
                <a:tc>
                  <a:txBody>
                    <a:bodyPr/>
                    <a:lstStyle/>
                    <a:p>
                      <a:pPr algn="l" fontAlgn="b"/>
                      <a:r>
                        <a:rPr lang="en-US" sz="2400" b="0" i="0" u="none" strike="noStrike" dirty="0">
                          <a:solidFill>
                            <a:srgbClr val="000000"/>
                          </a:solidFill>
                          <a:effectLst/>
                          <a:latin typeface="Calibri" panose="020F0502020204030204" pitchFamily="34" charset="0"/>
                        </a:rPr>
                        <a:t>Enhance Partnering, Leadership and Management (GIT 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20000"/>
                        <a:alpha val="50000"/>
                      </a:schemeClr>
                    </a:solidFill>
                  </a:tcPr>
                </a:tc>
                <a:extLst>
                  <a:ext uri="{0D108BD9-81ED-4DB2-BD59-A6C34878D82A}">
                    <a16:rowId xmlns:a16="http://schemas.microsoft.com/office/drawing/2014/main" val="2780276654"/>
                  </a:ext>
                </a:extLst>
              </a:tr>
              <a:tr h="370840">
                <a:tc>
                  <a:txBody>
                    <a:bodyPr/>
                    <a:lstStyle/>
                    <a:p>
                      <a:pPr algn="l" fontAlgn="b"/>
                      <a:r>
                        <a:rPr lang="en-US" sz="2400" b="0" i="0" u="none" strike="noStrike" dirty="0">
                          <a:solidFill>
                            <a:srgbClr val="000000"/>
                          </a:solidFill>
                          <a:effectLst/>
                          <a:latin typeface="Calibri" panose="020F0502020204030204" pitchFamily="34" charset="0"/>
                        </a:rPr>
                        <a:t>Scientific, Technical Assessment and Reporting (STAR)</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tint val="20000"/>
                        <a:alpha val="50000"/>
                      </a:schemeClr>
                    </a:solidFill>
                  </a:tcPr>
                </a:tc>
                <a:extLst>
                  <a:ext uri="{0D108BD9-81ED-4DB2-BD59-A6C34878D82A}">
                    <a16:rowId xmlns:a16="http://schemas.microsoft.com/office/drawing/2014/main" val="597045910"/>
                  </a:ext>
                </a:extLst>
              </a:tr>
            </a:tbl>
          </a:graphicData>
        </a:graphic>
      </p:graphicFrame>
    </p:spTree>
    <p:extLst>
      <p:ext uri="{BB962C8B-B14F-4D97-AF65-F5344CB8AC3E}">
        <p14:creationId xmlns:p14="http://schemas.microsoft.com/office/powerpoint/2010/main" val="1562407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81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62982" y="1524000"/>
            <a:ext cx="8229600" cy="1600200"/>
          </a:xfrm>
        </p:spPr>
        <p:txBody>
          <a:bodyPr>
            <a:noAutofit/>
          </a:bodyPr>
          <a:lstStyle/>
          <a:p>
            <a:endParaRPr lang="en-US" sz="1100" b="1" dirty="0">
              <a:solidFill>
                <a:schemeClr val="tx1">
                  <a:lumMod val="50000"/>
                  <a:lumOff val="50000"/>
                </a:schemeClr>
              </a:solidFill>
              <a:effectLst/>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pPr>
              <a:defRPr/>
            </a:pPr>
            <a:fld id="{BEE74BD7-AA31-4EFB-9E62-8EE743A0981C}" type="slidenum">
              <a:rPr lang="en-US" smtClean="0"/>
              <a:pPr>
                <a:defRPr/>
              </a:pPr>
              <a:t>6</a:t>
            </a:fld>
            <a:endParaRPr lang="en-US" dirty="0"/>
          </a:p>
        </p:txBody>
      </p:sp>
      <p:grpSp>
        <p:nvGrpSpPr>
          <p:cNvPr id="3" name="Group 2">
            <a:extLst>
              <a:ext uri="{FF2B5EF4-FFF2-40B4-BE49-F238E27FC236}">
                <a16:creationId xmlns:a16="http://schemas.microsoft.com/office/drawing/2014/main" id="{F826C1C9-3FE7-4DEC-A1EC-83E79160778C}"/>
              </a:ext>
            </a:extLst>
          </p:cNvPr>
          <p:cNvGrpSpPr/>
          <p:nvPr/>
        </p:nvGrpSpPr>
        <p:grpSpPr>
          <a:xfrm>
            <a:off x="538969" y="5761962"/>
            <a:ext cx="3499631" cy="943638"/>
            <a:chOff x="538969" y="5761962"/>
            <a:chExt cx="3499631" cy="943638"/>
          </a:xfrm>
        </p:grpSpPr>
        <p:pic>
          <p:nvPicPr>
            <p:cNvPr id="14" name="Picture 13" descr="Chesapeake Bay Program">
              <a:extLst>
                <a:ext uri="{FF2B5EF4-FFF2-40B4-BE49-F238E27FC236}">
                  <a16:creationId xmlns:a16="http://schemas.microsoft.com/office/drawing/2014/main" id="{5AD69D79-5512-4C7A-9049-4F3311D9E701}"/>
                </a:ext>
              </a:extLst>
            </p:cNvPr>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b="11644"/>
            <a:stretch/>
          </p:blipFill>
          <p:spPr bwMode="auto">
            <a:xfrm>
              <a:off x="538969" y="5761962"/>
              <a:ext cx="1045683" cy="923925"/>
            </a:xfrm>
            <a:prstGeom prst="rect">
              <a:avLst/>
            </a:prstGeom>
            <a:noFill/>
            <a:ln>
              <a:noFill/>
            </a:ln>
            <a:extLst>
              <a:ext uri="{53640926-AAD7-44D8-BBD7-CCE9431645EC}">
                <a14:shadowObscured xmlns:a14="http://schemas.microsoft.com/office/drawing/2010/main"/>
              </a:ext>
            </a:extLst>
          </p:spPr>
        </p:pic>
        <p:pic>
          <p:nvPicPr>
            <p:cNvPr id="15" name="Picture 14" descr="http://assets.inhabitat.com/wp-content/blogs.dir/1/files/2010/04/Epa-Logo.jpg">
              <a:extLst>
                <a:ext uri="{FF2B5EF4-FFF2-40B4-BE49-F238E27FC236}">
                  <a16:creationId xmlns:a16="http://schemas.microsoft.com/office/drawing/2014/main" id="{8CCD24A6-739D-4E11-958A-23789DF6E2EF}"/>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1671" r="14873"/>
            <a:stretch/>
          </p:blipFill>
          <p:spPr bwMode="auto">
            <a:xfrm>
              <a:off x="1752600" y="5882640"/>
              <a:ext cx="874395" cy="822960"/>
            </a:xfrm>
            <a:prstGeom prst="rect">
              <a:avLst/>
            </a:prstGeom>
            <a:noFill/>
            <a:ln>
              <a:noFill/>
            </a:ln>
            <a:extLst>
              <a:ext uri="{53640926-AAD7-44D8-BBD7-CCE9431645EC}">
                <a14:shadowObscured xmlns:a14="http://schemas.microsoft.com/office/drawing/2010/main"/>
              </a:ext>
            </a:extLst>
          </p:spPr>
        </p:pic>
        <p:pic>
          <p:nvPicPr>
            <p:cNvPr id="13" name="Picture 12">
              <a:extLst>
                <a:ext uri="{FF2B5EF4-FFF2-40B4-BE49-F238E27FC236}">
                  <a16:creationId xmlns:a16="http://schemas.microsoft.com/office/drawing/2014/main" id="{F1A8AA3C-4710-4524-BB65-C2CBE3C5E953}"/>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794943" y="5989320"/>
              <a:ext cx="1243657" cy="640080"/>
            </a:xfrm>
            <a:prstGeom prst="rect">
              <a:avLst/>
            </a:prstGeom>
            <a:noFill/>
            <a:ln>
              <a:noFill/>
            </a:ln>
          </p:spPr>
        </p:pic>
      </p:grpSp>
      <p:graphicFrame>
        <p:nvGraphicFramePr>
          <p:cNvPr id="8" name="Table 8">
            <a:extLst>
              <a:ext uri="{FF2B5EF4-FFF2-40B4-BE49-F238E27FC236}">
                <a16:creationId xmlns:a16="http://schemas.microsoft.com/office/drawing/2014/main" id="{2CBA760F-2C1C-4E8A-A74F-D1C3FD422799}"/>
              </a:ext>
            </a:extLst>
          </p:cNvPr>
          <p:cNvGraphicFramePr>
            <a:graphicFrameLocks noGrp="1"/>
          </p:cNvGraphicFramePr>
          <p:nvPr>
            <p:ph idx="1"/>
            <p:extLst>
              <p:ext uri="{D42A27DB-BD31-4B8C-83A1-F6EECF244321}">
                <p14:modId xmlns:p14="http://schemas.microsoft.com/office/powerpoint/2010/main" val="1324451632"/>
              </p:ext>
            </p:extLst>
          </p:nvPr>
        </p:nvGraphicFramePr>
        <p:xfrm>
          <a:off x="152400" y="990600"/>
          <a:ext cx="8229599" cy="3757930"/>
        </p:xfrm>
        <a:graphic>
          <a:graphicData uri="http://schemas.openxmlformats.org/drawingml/2006/table">
            <a:tbl>
              <a:tblPr firstRow="1" bandRow="1">
                <a:tableStyleId>{5C22544A-7EE6-4342-B048-85BDC9FD1C3A}</a:tableStyleId>
              </a:tblPr>
              <a:tblGrid>
                <a:gridCol w="4475066">
                  <a:extLst>
                    <a:ext uri="{9D8B030D-6E8A-4147-A177-3AD203B41FA5}">
                      <a16:colId xmlns:a16="http://schemas.microsoft.com/office/drawing/2014/main" val="909609812"/>
                    </a:ext>
                  </a:extLst>
                </a:gridCol>
                <a:gridCol w="1524000">
                  <a:extLst>
                    <a:ext uri="{9D8B030D-6E8A-4147-A177-3AD203B41FA5}">
                      <a16:colId xmlns:a16="http://schemas.microsoft.com/office/drawing/2014/main" val="496795929"/>
                    </a:ext>
                  </a:extLst>
                </a:gridCol>
                <a:gridCol w="2230533">
                  <a:extLst>
                    <a:ext uri="{9D8B030D-6E8A-4147-A177-3AD203B41FA5}">
                      <a16:colId xmlns:a16="http://schemas.microsoft.com/office/drawing/2014/main" val="2223777514"/>
                    </a:ext>
                  </a:extLst>
                </a:gridCol>
              </a:tblGrid>
              <a:tr h="370840">
                <a:tc>
                  <a:txBody>
                    <a:bodyPr/>
                    <a:lstStyle/>
                    <a:p>
                      <a:pPr algn="ctr" fontAlgn="b"/>
                      <a:r>
                        <a:rPr lang="en-US" sz="1500" b="1" i="0" u="none" strike="noStrike" dirty="0">
                          <a:solidFill>
                            <a:schemeClr val="tx1"/>
                          </a:solidFill>
                          <a:effectLst/>
                          <a:latin typeface="Calibri" panose="020F0502020204030204" pitchFamily="34" charset="0"/>
                        </a:rPr>
                        <a:t>GIT Number</a:t>
                      </a:r>
                    </a:p>
                  </a:txBody>
                  <a:tcPr marL="9525" marR="9525" marT="9525" marB="0" anchor="b"/>
                </a:tc>
                <a:tc>
                  <a:txBody>
                    <a:bodyPr/>
                    <a:lstStyle/>
                    <a:p>
                      <a:pPr algn="ctr" fontAlgn="b"/>
                      <a:r>
                        <a:rPr lang="en-US" sz="1500" b="1" i="0" u="none" strike="noStrike" dirty="0">
                          <a:solidFill>
                            <a:schemeClr val="tx1"/>
                          </a:solidFill>
                          <a:effectLst/>
                          <a:latin typeface="Calibri" panose="020F0502020204030204" pitchFamily="34" charset="0"/>
                        </a:rPr>
                        <a:t>Total Number of Scopes</a:t>
                      </a:r>
                      <a:br>
                        <a:rPr lang="en-US" sz="1500" b="1" i="0" u="none" strike="noStrike" dirty="0">
                          <a:solidFill>
                            <a:schemeClr val="tx1"/>
                          </a:solidFill>
                          <a:effectLst/>
                          <a:latin typeface="Calibri" panose="020F0502020204030204" pitchFamily="34" charset="0"/>
                        </a:rPr>
                      </a:br>
                      <a:r>
                        <a:rPr lang="en-US" sz="1500" b="1" i="0" u="none" strike="noStrike" dirty="0">
                          <a:solidFill>
                            <a:schemeClr val="tx1"/>
                          </a:solidFill>
                          <a:effectLst/>
                          <a:latin typeface="Calibri" panose="020F0502020204030204" pitchFamily="34" charset="0"/>
                        </a:rPr>
                        <a:t> (2014-2020)</a:t>
                      </a:r>
                    </a:p>
                  </a:txBody>
                  <a:tcPr marL="9525" marR="9525" marT="9525" marB="0" anchor="b"/>
                </a:tc>
                <a:tc>
                  <a:txBody>
                    <a:bodyPr/>
                    <a:lstStyle/>
                    <a:p>
                      <a:pPr algn="ctr" fontAlgn="b"/>
                      <a:r>
                        <a:rPr lang="en-US" sz="1500" b="1" i="0" u="none" strike="noStrike" dirty="0">
                          <a:solidFill>
                            <a:schemeClr val="tx1"/>
                          </a:solidFill>
                          <a:effectLst/>
                          <a:latin typeface="Calibri" panose="020F0502020204030204" pitchFamily="34" charset="0"/>
                        </a:rPr>
                        <a:t>Total Contract Value of all Scopes</a:t>
                      </a:r>
                      <a:br>
                        <a:rPr lang="en-US" sz="1500" b="1" i="0" u="none" strike="noStrike" dirty="0">
                          <a:solidFill>
                            <a:schemeClr val="tx1"/>
                          </a:solidFill>
                          <a:effectLst/>
                          <a:latin typeface="Calibri" panose="020F0502020204030204" pitchFamily="34" charset="0"/>
                        </a:rPr>
                      </a:br>
                      <a:r>
                        <a:rPr lang="en-US" sz="1500" b="1" i="0" u="none" strike="noStrike" dirty="0">
                          <a:solidFill>
                            <a:schemeClr val="tx1"/>
                          </a:solidFill>
                          <a:effectLst/>
                          <a:latin typeface="Calibri" panose="020F0502020204030204" pitchFamily="34" charset="0"/>
                        </a:rPr>
                        <a:t>(2014-2020)</a:t>
                      </a:r>
                    </a:p>
                  </a:txBody>
                  <a:tcPr marL="9525" marR="9525" marT="9525" marB="0" anchor="b"/>
                </a:tc>
                <a:extLst>
                  <a:ext uri="{0D108BD9-81ED-4DB2-BD59-A6C34878D82A}">
                    <a16:rowId xmlns:a16="http://schemas.microsoft.com/office/drawing/2014/main" val="2387279821"/>
                  </a:ext>
                </a:extLst>
              </a:tr>
              <a:tr h="370840">
                <a:tc>
                  <a:txBody>
                    <a:bodyPr/>
                    <a:lstStyle/>
                    <a:p>
                      <a:pPr algn="l" fontAlgn="b"/>
                      <a:r>
                        <a:rPr lang="en-US" sz="1500" b="0" i="0" u="none" strike="noStrike" dirty="0">
                          <a:solidFill>
                            <a:srgbClr val="000000"/>
                          </a:solidFill>
                          <a:effectLst/>
                          <a:latin typeface="Calibri" panose="020F0502020204030204" pitchFamily="34" charset="0"/>
                        </a:rPr>
                        <a:t>Sustainable Fisheries (GIT 1)</a:t>
                      </a:r>
                    </a:p>
                  </a:txBody>
                  <a:tcPr marL="9525" marR="9525" marT="9525" marB="0" anchor="b"/>
                </a:tc>
                <a:tc>
                  <a:txBody>
                    <a:bodyPr/>
                    <a:lstStyle/>
                    <a:p>
                      <a:pPr algn="ctr" fontAlgn="t"/>
                      <a:r>
                        <a:rPr lang="en-US" sz="1500" b="0" i="0" u="none" strike="noStrike" dirty="0">
                          <a:solidFill>
                            <a:srgbClr val="000000"/>
                          </a:solidFill>
                          <a:effectLst/>
                          <a:latin typeface="Calibri" panose="020F0502020204030204" pitchFamily="34" charset="0"/>
                        </a:rPr>
                        <a:t>11</a:t>
                      </a:r>
                    </a:p>
                  </a:txBody>
                  <a:tcPr marL="9525" marR="9525" marT="9525" marB="0"/>
                </a:tc>
                <a:tc>
                  <a:txBody>
                    <a:bodyPr/>
                    <a:lstStyle/>
                    <a:p>
                      <a:pPr algn="ctr" fontAlgn="b"/>
                      <a:r>
                        <a:rPr lang="en-US" sz="1500" b="0" i="0" u="none" strike="noStrike" dirty="0">
                          <a:solidFill>
                            <a:srgbClr val="000000"/>
                          </a:solidFill>
                          <a:effectLst/>
                          <a:latin typeface="Calibri" panose="020F0502020204030204" pitchFamily="34" charset="0"/>
                        </a:rPr>
                        <a:t>$719,021</a:t>
                      </a:r>
                    </a:p>
                  </a:txBody>
                  <a:tcPr marL="9525" marR="9525" marT="9525" marB="0" anchor="b"/>
                </a:tc>
                <a:extLst>
                  <a:ext uri="{0D108BD9-81ED-4DB2-BD59-A6C34878D82A}">
                    <a16:rowId xmlns:a16="http://schemas.microsoft.com/office/drawing/2014/main" val="4067348059"/>
                  </a:ext>
                </a:extLst>
              </a:tr>
              <a:tr h="370840">
                <a:tc>
                  <a:txBody>
                    <a:bodyPr/>
                    <a:lstStyle/>
                    <a:p>
                      <a:pPr algn="l" fontAlgn="b"/>
                      <a:r>
                        <a:rPr lang="en-US" sz="1500" b="0" i="0" u="none" strike="noStrike" dirty="0">
                          <a:solidFill>
                            <a:srgbClr val="000000"/>
                          </a:solidFill>
                          <a:effectLst/>
                          <a:latin typeface="Calibri" panose="020F0502020204030204" pitchFamily="34" charset="0"/>
                        </a:rPr>
                        <a:t>Habitat (GIT 2)</a:t>
                      </a:r>
                    </a:p>
                  </a:txBody>
                  <a:tcPr marL="9525" marR="9525" marT="9525" marB="0" anchor="b"/>
                </a:tc>
                <a:tc>
                  <a:txBody>
                    <a:bodyPr/>
                    <a:lstStyle/>
                    <a:p>
                      <a:pPr algn="ctr" fontAlgn="t"/>
                      <a:r>
                        <a:rPr lang="en-US" sz="1500" b="0" i="0" u="none" strike="noStrike" dirty="0">
                          <a:solidFill>
                            <a:srgbClr val="000000"/>
                          </a:solidFill>
                          <a:effectLst/>
                          <a:latin typeface="Calibri" panose="020F0502020204030204" pitchFamily="34" charset="0"/>
                        </a:rPr>
                        <a:t>14</a:t>
                      </a:r>
                    </a:p>
                  </a:txBody>
                  <a:tcPr marL="9525" marR="9525" marT="9525" marB="0"/>
                </a:tc>
                <a:tc>
                  <a:txBody>
                    <a:bodyPr/>
                    <a:lstStyle/>
                    <a:p>
                      <a:pPr algn="ctr" fontAlgn="b"/>
                      <a:r>
                        <a:rPr lang="en-US" sz="1500" b="0" i="0" u="none" strike="noStrike" dirty="0">
                          <a:solidFill>
                            <a:srgbClr val="000000"/>
                          </a:solidFill>
                          <a:effectLst/>
                          <a:latin typeface="Calibri" panose="020F0502020204030204" pitchFamily="34" charset="0"/>
                        </a:rPr>
                        <a:t>$703,882</a:t>
                      </a:r>
                    </a:p>
                  </a:txBody>
                  <a:tcPr marL="9525" marR="9525" marT="9525" marB="0" anchor="b"/>
                </a:tc>
                <a:extLst>
                  <a:ext uri="{0D108BD9-81ED-4DB2-BD59-A6C34878D82A}">
                    <a16:rowId xmlns:a16="http://schemas.microsoft.com/office/drawing/2014/main" val="1297385758"/>
                  </a:ext>
                </a:extLst>
              </a:tr>
              <a:tr h="370840">
                <a:tc>
                  <a:txBody>
                    <a:bodyPr/>
                    <a:lstStyle/>
                    <a:p>
                      <a:pPr algn="l" fontAlgn="b"/>
                      <a:r>
                        <a:rPr lang="en-US" sz="1500" b="0" i="0" u="none" strike="noStrike" dirty="0">
                          <a:solidFill>
                            <a:srgbClr val="000000"/>
                          </a:solidFill>
                          <a:effectLst/>
                          <a:latin typeface="Calibri" panose="020F0502020204030204" pitchFamily="34" charset="0"/>
                        </a:rPr>
                        <a:t>Water Quality (GIT 3)</a:t>
                      </a:r>
                    </a:p>
                  </a:txBody>
                  <a:tcPr marL="9525" marR="9525" marT="9525" marB="0" anchor="b"/>
                </a:tc>
                <a:tc>
                  <a:txBody>
                    <a:bodyPr/>
                    <a:lstStyle/>
                    <a:p>
                      <a:pPr algn="ctr" fontAlgn="t"/>
                      <a:r>
                        <a:rPr lang="en-US" sz="1500" b="0" i="0" u="none" strike="noStrike" dirty="0">
                          <a:solidFill>
                            <a:srgbClr val="000000"/>
                          </a:solidFill>
                          <a:effectLst/>
                          <a:latin typeface="Calibri" panose="020F0502020204030204" pitchFamily="34" charset="0"/>
                        </a:rPr>
                        <a:t>10</a:t>
                      </a:r>
                    </a:p>
                  </a:txBody>
                  <a:tcPr marL="9525" marR="9525" marT="9525" marB="0"/>
                </a:tc>
                <a:tc>
                  <a:txBody>
                    <a:bodyPr/>
                    <a:lstStyle/>
                    <a:p>
                      <a:pPr algn="ctr" fontAlgn="b"/>
                      <a:r>
                        <a:rPr lang="en-US" sz="1500" b="0" i="0" u="none" strike="noStrike" dirty="0">
                          <a:solidFill>
                            <a:srgbClr val="000000"/>
                          </a:solidFill>
                          <a:effectLst/>
                          <a:latin typeface="Calibri" panose="020F0502020204030204" pitchFamily="34" charset="0"/>
                        </a:rPr>
                        <a:t>$695,823</a:t>
                      </a:r>
                    </a:p>
                  </a:txBody>
                  <a:tcPr marL="9525" marR="9525" marT="9525" marB="0" anchor="b"/>
                </a:tc>
                <a:extLst>
                  <a:ext uri="{0D108BD9-81ED-4DB2-BD59-A6C34878D82A}">
                    <a16:rowId xmlns:a16="http://schemas.microsoft.com/office/drawing/2014/main" val="4209713904"/>
                  </a:ext>
                </a:extLst>
              </a:tr>
              <a:tr h="370840">
                <a:tc>
                  <a:txBody>
                    <a:bodyPr/>
                    <a:lstStyle/>
                    <a:p>
                      <a:pPr algn="l" fontAlgn="b"/>
                      <a:r>
                        <a:rPr lang="en-US" sz="1500" b="0" i="0" u="none" strike="noStrike" dirty="0">
                          <a:solidFill>
                            <a:srgbClr val="000000"/>
                          </a:solidFill>
                          <a:effectLst/>
                          <a:latin typeface="Calibri" panose="020F0502020204030204" pitchFamily="34" charset="0"/>
                        </a:rPr>
                        <a:t>Maintain Healthy Watersheds (GIT4 )</a:t>
                      </a:r>
                    </a:p>
                  </a:txBody>
                  <a:tcPr marL="9525" marR="9525" marT="9525" marB="0" anchor="b"/>
                </a:tc>
                <a:tc>
                  <a:txBody>
                    <a:bodyPr/>
                    <a:lstStyle/>
                    <a:p>
                      <a:pPr algn="ctr" fontAlgn="t"/>
                      <a:r>
                        <a:rPr lang="en-US" sz="1500" b="0" i="0" u="none" strike="noStrike" dirty="0">
                          <a:solidFill>
                            <a:srgbClr val="000000"/>
                          </a:solidFill>
                          <a:effectLst/>
                          <a:latin typeface="Calibri" panose="020F0502020204030204" pitchFamily="34" charset="0"/>
                        </a:rPr>
                        <a:t>9</a:t>
                      </a:r>
                    </a:p>
                  </a:txBody>
                  <a:tcPr marL="9525" marR="9525" marT="9525" marB="0"/>
                </a:tc>
                <a:tc>
                  <a:txBody>
                    <a:bodyPr/>
                    <a:lstStyle/>
                    <a:p>
                      <a:pPr algn="ctr" fontAlgn="b"/>
                      <a:r>
                        <a:rPr lang="en-US" sz="1500" b="0" i="0" u="none" strike="noStrike" dirty="0">
                          <a:solidFill>
                            <a:srgbClr val="000000"/>
                          </a:solidFill>
                          <a:effectLst/>
                          <a:latin typeface="Calibri" panose="020F0502020204030204" pitchFamily="34" charset="0"/>
                        </a:rPr>
                        <a:t>$485,075</a:t>
                      </a:r>
                    </a:p>
                  </a:txBody>
                  <a:tcPr marL="9525" marR="9525" marT="9525" marB="0" anchor="b"/>
                </a:tc>
                <a:extLst>
                  <a:ext uri="{0D108BD9-81ED-4DB2-BD59-A6C34878D82A}">
                    <a16:rowId xmlns:a16="http://schemas.microsoft.com/office/drawing/2014/main" val="3806283759"/>
                  </a:ext>
                </a:extLst>
              </a:tr>
              <a:tr h="370840">
                <a:tc>
                  <a:txBody>
                    <a:bodyPr/>
                    <a:lstStyle/>
                    <a:p>
                      <a:pPr algn="l" fontAlgn="b"/>
                      <a:r>
                        <a:rPr lang="en-US" sz="1500" b="0" i="0" u="none" strike="noStrike" dirty="0">
                          <a:solidFill>
                            <a:srgbClr val="000000"/>
                          </a:solidFill>
                          <a:effectLst/>
                          <a:latin typeface="Calibri" panose="020F0502020204030204" pitchFamily="34" charset="0"/>
                        </a:rPr>
                        <a:t>Fostering Chesapeake Stewardship (GIT 5)</a:t>
                      </a:r>
                    </a:p>
                  </a:txBody>
                  <a:tcPr marL="9525" marR="9525" marT="9525" marB="0" anchor="b"/>
                </a:tc>
                <a:tc>
                  <a:txBody>
                    <a:bodyPr/>
                    <a:lstStyle/>
                    <a:p>
                      <a:pPr algn="ctr" fontAlgn="t"/>
                      <a:r>
                        <a:rPr lang="en-US" sz="1500" b="0" i="0" u="none" strike="noStrike" dirty="0">
                          <a:solidFill>
                            <a:srgbClr val="000000"/>
                          </a:solidFill>
                          <a:effectLst/>
                          <a:latin typeface="Calibri" panose="020F0502020204030204" pitchFamily="34" charset="0"/>
                        </a:rPr>
                        <a:t>16</a:t>
                      </a:r>
                    </a:p>
                  </a:txBody>
                  <a:tcPr marL="9525" marR="9525" marT="9525" marB="0"/>
                </a:tc>
                <a:tc>
                  <a:txBody>
                    <a:bodyPr/>
                    <a:lstStyle/>
                    <a:p>
                      <a:pPr algn="ctr" fontAlgn="b"/>
                      <a:r>
                        <a:rPr lang="en-US" sz="1500" b="0" i="0" u="none" strike="noStrike" dirty="0">
                          <a:solidFill>
                            <a:srgbClr val="000000"/>
                          </a:solidFill>
                          <a:effectLst/>
                          <a:latin typeface="Calibri" panose="020F0502020204030204" pitchFamily="34" charset="0"/>
                        </a:rPr>
                        <a:t>$913,614</a:t>
                      </a:r>
                    </a:p>
                  </a:txBody>
                  <a:tcPr marL="9525" marR="9525" marT="9525" marB="0" anchor="b"/>
                </a:tc>
                <a:extLst>
                  <a:ext uri="{0D108BD9-81ED-4DB2-BD59-A6C34878D82A}">
                    <a16:rowId xmlns:a16="http://schemas.microsoft.com/office/drawing/2014/main" val="1189204657"/>
                  </a:ext>
                </a:extLst>
              </a:tr>
              <a:tr h="370840">
                <a:tc>
                  <a:txBody>
                    <a:bodyPr/>
                    <a:lstStyle/>
                    <a:p>
                      <a:pPr algn="l" fontAlgn="b"/>
                      <a:r>
                        <a:rPr lang="en-US" sz="1500" b="0" i="0" u="none" strike="noStrike" dirty="0">
                          <a:solidFill>
                            <a:srgbClr val="000000"/>
                          </a:solidFill>
                          <a:effectLst/>
                          <a:latin typeface="Calibri" panose="020F0502020204030204" pitchFamily="34" charset="0"/>
                        </a:rPr>
                        <a:t>Enhance Partnering, Leadership and Management (GIT 6)</a:t>
                      </a:r>
                    </a:p>
                  </a:txBody>
                  <a:tcPr marL="9525" marR="9525" marT="9525" marB="0" anchor="b"/>
                </a:tc>
                <a:tc>
                  <a:txBody>
                    <a:bodyPr/>
                    <a:lstStyle/>
                    <a:p>
                      <a:pPr algn="ctr" fontAlgn="t"/>
                      <a:r>
                        <a:rPr lang="en-US" sz="1500" b="0" i="0" u="none" strike="noStrike" dirty="0">
                          <a:solidFill>
                            <a:srgbClr val="000000"/>
                          </a:solidFill>
                          <a:effectLst/>
                          <a:latin typeface="Calibri" panose="020F0502020204030204" pitchFamily="34" charset="0"/>
                        </a:rPr>
                        <a:t>6</a:t>
                      </a:r>
                    </a:p>
                  </a:txBody>
                  <a:tcPr marL="9525" marR="9525" marT="9525" marB="0"/>
                </a:tc>
                <a:tc>
                  <a:txBody>
                    <a:bodyPr/>
                    <a:lstStyle/>
                    <a:p>
                      <a:pPr algn="ctr" fontAlgn="b"/>
                      <a:r>
                        <a:rPr lang="en-US" sz="1500" b="0" i="0" u="none" strike="noStrike" dirty="0">
                          <a:solidFill>
                            <a:srgbClr val="000000"/>
                          </a:solidFill>
                          <a:effectLst/>
                          <a:latin typeface="Calibri" panose="020F0502020204030204" pitchFamily="34" charset="0"/>
                        </a:rPr>
                        <a:t>$246,890</a:t>
                      </a:r>
                    </a:p>
                  </a:txBody>
                  <a:tcPr marL="9525" marR="9525" marT="9525" marB="0" anchor="b"/>
                </a:tc>
                <a:extLst>
                  <a:ext uri="{0D108BD9-81ED-4DB2-BD59-A6C34878D82A}">
                    <a16:rowId xmlns:a16="http://schemas.microsoft.com/office/drawing/2014/main" val="3831391463"/>
                  </a:ext>
                </a:extLst>
              </a:tr>
              <a:tr h="370840">
                <a:tc>
                  <a:txBody>
                    <a:bodyPr/>
                    <a:lstStyle/>
                    <a:p>
                      <a:pPr algn="l" fontAlgn="b"/>
                      <a:r>
                        <a:rPr lang="en-US" sz="1500" b="0" i="0" u="none" strike="noStrike" dirty="0">
                          <a:solidFill>
                            <a:srgbClr val="000000"/>
                          </a:solidFill>
                          <a:effectLst/>
                          <a:latin typeface="Calibri" panose="020F0502020204030204" pitchFamily="34" charset="0"/>
                        </a:rPr>
                        <a:t>Scientific, Technical Assessment and Reporting (STAR)</a:t>
                      </a:r>
                    </a:p>
                  </a:txBody>
                  <a:tcPr marL="9525" marR="9525" marT="9525" marB="0" anchor="b"/>
                </a:tc>
                <a:tc>
                  <a:txBody>
                    <a:bodyPr/>
                    <a:lstStyle/>
                    <a:p>
                      <a:pPr algn="ctr" fontAlgn="t"/>
                      <a:r>
                        <a:rPr lang="en-US" sz="1500" b="0" i="0" u="none" strike="noStrike" dirty="0">
                          <a:solidFill>
                            <a:srgbClr val="000000"/>
                          </a:solidFill>
                          <a:effectLst/>
                          <a:latin typeface="Calibri" panose="020F0502020204030204" pitchFamily="34" charset="0"/>
                        </a:rPr>
                        <a:t>9</a:t>
                      </a:r>
                    </a:p>
                  </a:txBody>
                  <a:tcPr marL="9525" marR="9525" marT="9525" marB="0"/>
                </a:tc>
                <a:tc>
                  <a:txBody>
                    <a:bodyPr/>
                    <a:lstStyle/>
                    <a:p>
                      <a:pPr algn="ctr" fontAlgn="b"/>
                      <a:r>
                        <a:rPr lang="en-US" sz="1500" b="0" i="0" u="none" strike="noStrike" dirty="0">
                          <a:solidFill>
                            <a:srgbClr val="000000"/>
                          </a:solidFill>
                          <a:effectLst/>
                          <a:latin typeface="Calibri" panose="020F0502020204030204" pitchFamily="34" charset="0"/>
                        </a:rPr>
                        <a:t>$623,105</a:t>
                      </a:r>
                    </a:p>
                  </a:txBody>
                  <a:tcPr marL="9525" marR="9525" marT="9525" marB="0" anchor="b"/>
                </a:tc>
                <a:extLst>
                  <a:ext uri="{0D108BD9-81ED-4DB2-BD59-A6C34878D82A}">
                    <a16:rowId xmlns:a16="http://schemas.microsoft.com/office/drawing/2014/main" val="485709187"/>
                  </a:ext>
                </a:extLst>
              </a:tr>
              <a:tr h="370840">
                <a:tc>
                  <a:txBody>
                    <a:bodyPr/>
                    <a:lstStyle/>
                    <a:p>
                      <a:pPr algn="r" fontAlgn="b"/>
                      <a:r>
                        <a:rPr lang="en-US" sz="1500" b="1" i="0" u="none" strike="noStrike" dirty="0">
                          <a:solidFill>
                            <a:srgbClr val="000000"/>
                          </a:solidFill>
                          <a:effectLst/>
                          <a:latin typeface="Calibri" panose="020F0502020204030204" pitchFamily="34" charset="0"/>
                        </a:rPr>
                        <a:t>TOTAL</a:t>
                      </a:r>
                    </a:p>
                  </a:txBody>
                  <a:tcPr marL="9525" marR="9525" marT="9525" marB="0" anchor="b"/>
                </a:tc>
                <a:tc>
                  <a:txBody>
                    <a:bodyPr/>
                    <a:lstStyle/>
                    <a:p>
                      <a:pPr algn="ctr" fontAlgn="t"/>
                      <a:endParaRPr lang="en-US" sz="1500" b="1" i="0" u="none" strike="noStrike" dirty="0">
                        <a:solidFill>
                          <a:srgbClr val="000000"/>
                        </a:solidFill>
                        <a:effectLst/>
                        <a:latin typeface="Calibri" panose="020F0502020204030204" pitchFamily="34" charset="0"/>
                      </a:endParaRPr>
                    </a:p>
                    <a:p>
                      <a:pPr algn="ctr" fontAlgn="t"/>
                      <a:r>
                        <a:rPr lang="en-US" sz="1500" b="1" i="0" u="none" strike="noStrike" dirty="0">
                          <a:solidFill>
                            <a:srgbClr val="000000"/>
                          </a:solidFill>
                          <a:effectLst/>
                          <a:latin typeface="Calibri" panose="020F0502020204030204" pitchFamily="34" charset="0"/>
                        </a:rPr>
                        <a:t>75</a:t>
                      </a:r>
                    </a:p>
                  </a:txBody>
                  <a:tcPr marL="9525" marR="9525" marT="9525" marB="0"/>
                </a:tc>
                <a:tc>
                  <a:txBody>
                    <a:bodyPr/>
                    <a:lstStyle/>
                    <a:p>
                      <a:pPr algn="ctr" fontAlgn="b"/>
                      <a:r>
                        <a:rPr lang="en-US" sz="1500" b="1" i="0" u="none" strike="noStrike" dirty="0">
                          <a:solidFill>
                            <a:srgbClr val="000000"/>
                          </a:solidFill>
                          <a:effectLst/>
                          <a:latin typeface="Calibri" panose="020F0502020204030204" pitchFamily="34" charset="0"/>
                        </a:rPr>
                        <a:t>$4,387,409</a:t>
                      </a:r>
                    </a:p>
                  </a:txBody>
                  <a:tcPr marL="9525" marR="9525" marT="9525" marB="0" anchor="b"/>
                </a:tc>
                <a:extLst>
                  <a:ext uri="{0D108BD9-81ED-4DB2-BD59-A6C34878D82A}">
                    <a16:rowId xmlns:a16="http://schemas.microsoft.com/office/drawing/2014/main" val="2505047535"/>
                  </a:ext>
                </a:extLst>
              </a:tr>
            </a:tbl>
          </a:graphicData>
        </a:graphic>
      </p:graphicFrame>
      <p:sp>
        <p:nvSpPr>
          <p:cNvPr id="16" name="Title 1">
            <a:extLst>
              <a:ext uri="{FF2B5EF4-FFF2-40B4-BE49-F238E27FC236}">
                <a16:creationId xmlns:a16="http://schemas.microsoft.com/office/drawing/2014/main" id="{D633947C-CE12-4472-AE24-86346835627E}"/>
              </a:ext>
            </a:extLst>
          </p:cNvPr>
          <p:cNvSpPr txBox="1">
            <a:spLocks/>
          </p:cNvSpPr>
          <p:nvPr/>
        </p:nvSpPr>
        <p:spPr>
          <a:xfrm>
            <a:off x="0" y="38100"/>
            <a:ext cx="9144000" cy="952500"/>
          </a:xfrm>
          <a:prstGeom prst="rect">
            <a:avLst/>
          </a:prstGeom>
          <a:effectLst/>
        </p:spPr>
        <p:txBody>
          <a:bodyPr vert="horz" lIns="91440" tIns="45720" rIns="91440" bIns="45720" rtlCol="0" anchor="ctr">
            <a:noAutofit/>
          </a:bodyPr>
          <a:lst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000" b="1" dirty="0">
                <a:ln w="12700">
                  <a:noFill/>
                  <a:prstDash val="solid"/>
                </a:ln>
                <a:solidFill>
                  <a:schemeClr val="bg1"/>
                </a:solidFill>
                <a:latin typeface="Arial" panose="020B0604020202020204" pitchFamily="34" charset="0"/>
                <a:cs typeface="Arial" panose="020B0604020202020204" pitchFamily="34" charset="0"/>
                <a:sym typeface="Wingdings" panose="05000000000000000000" pitchFamily="2" charset="2"/>
              </a:rPr>
              <a:t>Review of Awarded scopes by GIT</a:t>
            </a:r>
            <a:endParaRPr lang="en-US" sz="3000" b="1" cap="none" dirty="0">
              <a:ln w="12700">
                <a:noFill/>
                <a:prstDash val="solid"/>
              </a:ln>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9749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rgbClr val="3A9CC3"/>
            </a:gs>
            <a:gs pos="0">
              <a:schemeClr val="bg2">
                <a:tint val="97000"/>
                <a:hueMod val="92000"/>
                <a:satMod val="169000"/>
                <a:lumMod val="164000"/>
              </a:schemeClr>
            </a:gs>
            <a:gs pos="93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BEE74BD7-AA31-4EFB-9E62-8EE743A0981C}" type="slidenum">
              <a:rPr lang="en-US" smtClean="0"/>
              <a:pPr>
                <a:defRPr/>
              </a:pPr>
              <a:t>7</a:t>
            </a:fld>
            <a:endParaRPr lang="en-US" dirty="0"/>
          </a:p>
        </p:txBody>
      </p:sp>
      <p:grpSp>
        <p:nvGrpSpPr>
          <p:cNvPr id="3" name="Group 2">
            <a:extLst>
              <a:ext uri="{FF2B5EF4-FFF2-40B4-BE49-F238E27FC236}">
                <a16:creationId xmlns:a16="http://schemas.microsoft.com/office/drawing/2014/main" id="{F826C1C9-3FE7-4DEC-A1EC-83E79160778C}"/>
              </a:ext>
            </a:extLst>
          </p:cNvPr>
          <p:cNvGrpSpPr/>
          <p:nvPr/>
        </p:nvGrpSpPr>
        <p:grpSpPr>
          <a:xfrm>
            <a:off x="538969" y="5761962"/>
            <a:ext cx="3499631" cy="943638"/>
            <a:chOff x="538969" y="5761962"/>
            <a:chExt cx="3499631" cy="943638"/>
          </a:xfrm>
        </p:grpSpPr>
        <p:pic>
          <p:nvPicPr>
            <p:cNvPr id="14" name="Picture 13" descr="Chesapeake Bay Program">
              <a:extLst>
                <a:ext uri="{FF2B5EF4-FFF2-40B4-BE49-F238E27FC236}">
                  <a16:creationId xmlns:a16="http://schemas.microsoft.com/office/drawing/2014/main" id="{5AD69D79-5512-4C7A-9049-4F3311D9E701}"/>
                </a:ext>
              </a:extLst>
            </p:cNvPr>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b="11644"/>
            <a:stretch/>
          </p:blipFill>
          <p:spPr bwMode="auto">
            <a:xfrm>
              <a:off x="538969" y="5761962"/>
              <a:ext cx="1045683" cy="923925"/>
            </a:xfrm>
            <a:prstGeom prst="rect">
              <a:avLst/>
            </a:prstGeom>
            <a:noFill/>
            <a:ln>
              <a:noFill/>
            </a:ln>
            <a:extLst>
              <a:ext uri="{53640926-AAD7-44D8-BBD7-CCE9431645EC}">
                <a14:shadowObscured xmlns:a14="http://schemas.microsoft.com/office/drawing/2010/main"/>
              </a:ext>
            </a:extLst>
          </p:spPr>
        </p:pic>
        <p:pic>
          <p:nvPicPr>
            <p:cNvPr id="15" name="Picture 14" descr="http://assets.inhabitat.com/wp-content/blogs.dir/1/files/2010/04/Epa-Logo.jpg">
              <a:extLst>
                <a:ext uri="{FF2B5EF4-FFF2-40B4-BE49-F238E27FC236}">
                  <a16:creationId xmlns:a16="http://schemas.microsoft.com/office/drawing/2014/main" id="{8CCD24A6-739D-4E11-958A-23789DF6E2EF}"/>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1671" r="14873"/>
            <a:stretch/>
          </p:blipFill>
          <p:spPr bwMode="auto">
            <a:xfrm>
              <a:off x="1752600" y="5882640"/>
              <a:ext cx="874395" cy="822960"/>
            </a:xfrm>
            <a:prstGeom prst="rect">
              <a:avLst/>
            </a:prstGeom>
            <a:noFill/>
            <a:ln>
              <a:noFill/>
            </a:ln>
            <a:extLst>
              <a:ext uri="{53640926-AAD7-44D8-BBD7-CCE9431645EC}">
                <a14:shadowObscured xmlns:a14="http://schemas.microsoft.com/office/drawing/2010/main"/>
              </a:ext>
            </a:extLst>
          </p:spPr>
        </p:pic>
        <p:pic>
          <p:nvPicPr>
            <p:cNvPr id="13" name="Picture 12">
              <a:extLst>
                <a:ext uri="{FF2B5EF4-FFF2-40B4-BE49-F238E27FC236}">
                  <a16:creationId xmlns:a16="http://schemas.microsoft.com/office/drawing/2014/main" id="{F1A8AA3C-4710-4524-BB65-C2CBE3C5E953}"/>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794943" y="5989320"/>
              <a:ext cx="1243657" cy="640080"/>
            </a:xfrm>
            <a:prstGeom prst="rect">
              <a:avLst/>
            </a:prstGeom>
            <a:noFill/>
            <a:ln>
              <a:noFill/>
            </a:ln>
          </p:spPr>
        </p:pic>
      </p:grpSp>
      <p:graphicFrame>
        <p:nvGraphicFramePr>
          <p:cNvPr id="12" name="Chart 11">
            <a:extLst>
              <a:ext uri="{FF2B5EF4-FFF2-40B4-BE49-F238E27FC236}">
                <a16:creationId xmlns:a16="http://schemas.microsoft.com/office/drawing/2014/main" id="{EFBF2CF1-A782-44D1-8601-7BBD5025050B}"/>
              </a:ext>
            </a:extLst>
          </p:cNvPr>
          <p:cNvGraphicFramePr>
            <a:graphicFrameLocks/>
          </p:cNvGraphicFramePr>
          <p:nvPr/>
        </p:nvGraphicFramePr>
        <p:xfrm>
          <a:off x="1061810" y="609597"/>
          <a:ext cx="7748457" cy="5562603"/>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0" name="Chart 9">
            <a:extLst>
              <a:ext uri="{FF2B5EF4-FFF2-40B4-BE49-F238E27FC236}">
                <a16:creationId xmlns:a16="http://schemas.microsoft.com/office/drawing/2014/main" id="{C5A41555-5471-4682-90BF-D18EF19351C2}"/>
              </a:ext>
            </a:extLst>
          </p:cNvPr>
          <p:cNvGraphicFramePr>
            <a:graphicFrameLocks/>
          </p:cNvGraphicFramePr>
          <p:nvPr>
            <p:extLst>
              <p:ext uri="{D42A27DB-BD31-4B8C-83A1-F6EECF244321}">
                <p14:modId xmlns:p14="http://schemas.microsoft.com/office/powerpoint/2010/main" val="2428019144"/>
              </p:ext>
            </p:extLst>
          </p:nvPr>
        </p:nvGraphicFramePr>
        <p:xfrm>
          <a:off x="0" y="172114"/>
          <a:ext cx="8715375" cy="5710526"/>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805124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10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14" name="Title 1"/>
          <p:cNvSpPr>
            <a:spLocks noGrp="1"/>
          </p:cNvSpPr>
          <p:nvPr>
            <p:ph type="title"/>
          </p:nvPr>
        </p:nvSpPr>
        <p:spPr>
          <a:xfrm>
            <a:off x="0" y="38100"/>
            <a:ext cx="9144000" cy="952500"/>
          </a:xfrm>
        </p:spPr>
        <p:txBody>
          <a:bodyPr>
            <a:normAutofit/>
          </a:bodyPr>
          <a:lstStyle/>
          <a:p>
            <a:r>
              <a:rPr lang="en-US" sz="3000" b="1" cap="none" dirty="0">
                <a:ln w="12700">
                  <a:noFill/>
                  <a:prstDash val="solid"/>
                </a:ln>
                <a:solidFill>
                  <a:schemeClr val="bg1"/>
                </a:solidFill>
                <a:effectLst/>
                <a:latin typeface="Arial" panose="020B0604020202020204" pitchFamily="34" charset="0"/>
                <a:cs typeface="Arial" panose="020B0604020202020204" pitchFamily="34" charset="0"/>
                <a:sym typeface="Wingdings" panose="05000000000000000000" pitchFamily="2" charset="2"/>
              </a:rPr>
              <a:t>GIT 1 – Sustainable Fisheries Outcomes</a:t>
            </a:r>
            <a:endParaRPr lang="en-US" sz="3000" cap="none" dirty="0">
              <a:ln w="12700">
                <a:noFill/>
                <a:prstDash val="solid"/>
              </a:ln>
              <a:solidFill>
                <a:schemeClr val="bg1"/>
              </a:solidFill>
              <a:effectLst/>
              <a:latin typeface="Arial" panose="020B0604020202020204" pitchFamily="34" charset="0"/>
              <a:cs typeface="Arial" panose="020B0604020202020204" pitchFamily="34" charset="0"/>
            </a:endParaRPr>
          </a:p>
        </p:txBody>
      </p:sp>
      <p:graphicFrame>
        <p:nvGraphicFramePr>
          <p:cNvPr id="28" name="Table 28">
            <a:extLst>
              <a:ext uri="{FF2B5EF4-FFF2-40B4-BE49-F238E27FC236}">
                <a16:creationId xmlns:a16="http://schemas.microsoft.com/office/drawing/2014/main" id="{03ABCA35-A6CB-4EEE-8712-834B748967CB}"/>
              </a:ext>
            </a:extLst>
          </p:cNvPr>
          <p:cNvGraphicFramePr>
            <a:graphicFrameLocks noGrp="1"/>
          </p:cNvGraphicFramePr>
          <p:nvPr>
            <p:ph idx="1"/>
            <p:extLst>
              <p:ext uri="{D42A27DB-BD31-4B8C-83A1-F6EECF244321}">
                <p14:modId xmlns:p14="http://schemas.microsoft.com/office/powerpoint/2010/main" val="605168889"/>
              </p:ext>
            </p:extLst>
          </p:nvPr>
        </p:nvGraphicFramePr>
        <p:xfrm>
          <a:off x="266700" y="990600"/>
          <a:ext cx="8039100" cy="4761865"/>
        </p:xfrm>
        <a:graphic>
          <a:graphicData uri="http://schemas.openxmlformats.org/drawingml/2006/table">
            <a:tbl>
              <a:tblPr firstRow="1" bandRow="1">
                <a:tableStyleId>{5C22544A-7EE6-4342-B048-85BDC9FD1C3A}</a:tableStyleId>
              </a:tblPr>
              <a:tblGrid>
                <a:gridCol w="2122853">
                  <a:extLst>
                    <a:ext uri="{9D8B030D-6E8A-4147-A177-3AD203B41FA5}">
                      <a16:colId xmlns:a16="http://schemas.microsoft.com/office/drawing/2014/main" val="4212414540"/>
                    </a:ext>
                  </a:extLst>
                </a:gridCol>
                <a:gridCol w="5916247">
                  <a:extLst>
                    <a:ext uri="{9D8B030D-6E8A-4147-A177-3AD203B41FA5}">
                      <a16:colId xmlns:a16="http://schemas.microsoft.com/office/drawing/2014/main" val="4013272124"/>
                    </a:ext>
                  </a:extLst>
                </a:gridCol>
              </a:tblGrid>
              <a:tr h="370840">
                <a:tc>
                  <a:txBody>
                    <a:bodyPr/>
                    <a:lstStyle/>
                    <a:p>
                      <a:pPr algn="ctr" fontAlgn="b"/>
                      <a:r>
                        <a:rPr lang="en-US" sz="1500" b="1" i="0" u="none" strike="noStrike" dirty="0">
                          <a:solidFill>
                            <a:schemeClr val="tx1"/>
                          </a:solidFill>
                          <a:effectLst/>
                          <a:latin typeface="Calibri" panose="020F0502020204030204" pitchFamily="34" charset="0"/>
                        </a:rPr>
                        <a:t>Outcome</a:t>
                      </a:r>
                    </a:p>
                  </a:txBody>
                  <a:tcPr marL="9525" marR="9525" marT="9525" marB="0" anchor="b">
                    <a:solidFill>
                      <a:schemeClr val="accent1">
                        <a:alpha val="80000"/>
                      </a:schemeClr>
                    </a:solidFill>
                  </a:tcPr>
                </a:tc>
                <a:tc>
                  <a:txBody>
                    <a:bodyPr/>
                    <a:lstStyle/>
                    <a:p>
                      <a:pPr algn="ctr" fontAlgn="b"/>
                      <a:r>
                        <a:rPr lang="en-US" sz="1500" b="1" i="0" u="none" strike="noStrike" dirty="0">
                          <a:solidFill>
                            <a:schemeClr val="tx1"/>
                          </a:solidFill>
                          <a:effectLst/>
                          <a:latin typeface="Calibri" panose="020F0502020204030204" pitchFamily="34" charset="0"/>
                        </a:rPr>
                        <a:t>Description</a:t>
                      </a:r>
                    </a:p>
                  </a:txBody>
                  <a:tcPr marL="9525" marR="9525" marT="9525" marB="0" anchor="b">
                    <a:solidFill>
                      <a:schemeClr val="accent1">
                        <a:alpha val="80000"/>
                      </a:schemeClr>
                    </a:solidFill>
                  </a:tcPr>
                </a:tc>
                <a:extLst>
                  <a:ext uri="{0D108BD9-81ED-4DB2-BD59-A6C34878D82A}">
                    <a16:rowId xmlns:a16="http://schemas.microsoft.com/office/drawing/2014/main" val="3532886462"/>
                  </a:ext>
                </a:extLst>
              </a:tr>
              <a:tr h="370840">
                <a:tc>
                  <a:txBody>
                    <a:bodyPr/>
                    <a:lstStyle/>
                    <a:p>
                      <a:pPr algn="l" fontAlgn="ctr"/>
                      <a:r>
                        <a:rPr lang="en-US" sz="1500" b="0" i="0" u="none" strike="noStrike" dirty="0">
                          <a:solidFill>
                            <a:srgbClr val="292929"/>
                          </a:solidFill>
                          <a:effectLst/>
                          <a:latin typeface="Calibri" panose="020F0502020204030204" pitchFamily="34" charset="0"/>
                        </a:rPr>
                        <a:t>Blue Crab Abundance Outcome</a:t>
                      </a:r>
                    </a:p>
                  </a:txBody>
                  <a:tcPr marL="9525" marR="9525" marT="9525" marB="0" anchor="ctr">
                    <a:solidFill>
                      <a:schemeClr val="accent1">
                        <a:tint val="40000"/>
                        <a:alpha val="80000"/>
                      </a:schemeClr>
                    </a:solidFill>
                  </a:tcPr>
                </a:tc>
                <a:tc>
                  <a:txBody>
                    <a:bodyPr/>
                    <a:lstStyle/>
                    <a:p>
                      <a:pPr algn="l" fontAlgn="ctr"/>
                      <a:r>
                        <a:rPr lang="en-US" sz="1500" b="0" i="0" u="sng" strike="noStrike" dirty="0">
                          <a:solidFill>
                            <a:srgbClr val="292929"/>
                          </a:solidFill>
                          <a:effectLst/>
                          <a:latin typeface="Calibri" panose="020F0502020204030204" pitchFamily="34" charset="0"/>
                        </a:rPr>
                        <a:t>Maintain a sustainable blue crab population </a:t>
                      </a:r>
                      <a:r>
                        <a:rPr lang="en-US" sz="1500" b="0" i="0" u="none" strike="noStrike" dirty="0">
                          <a:solidFill>
                            <a:srgbClr val="292929"/>
                          </a:solidFill>
                          <a:effectLst/>
                          <a:latin typeface="Calibri" panose="020F0502020204030204" pitchFamily="34" charset="0"/>
                        </a:rPr>
                        <a:t>based on the current 2012 target of 215 million adult females. Refine population targets through 2025</a:t>
                      </a:r>
                    </a:p>
                  </a:txBody>
                  <a:tcPr marL="9525" marR="9525" marT="9525" marB="0" anchor="ctr">
                    <a:solidFill>
                      <a:schemeClr val="accent1">
                        <a:tint val="40000"/>
                        <a:alpha val="80000"/>
                      </a:schemeClr>
                    </a:solidFill>
                  </a:tcPr>
                </a:tc>
                <a:extLst>
                  <a:ext uri="{0D108BD9-81ED-4DB2-BD59-A6C34878D82A}">
                    <a16:rowId xmlns:a16="http://schemas.microsoft.com/office/drawing/2014/main" val="4234542931"/>
                  </a:ext>
                </a:extLst>
              </a:tr>
              <a:tr h="370840">
                <a:tc>
                  <a:txBody>
                    <a:bodyPr/>
                    <a:lstStyle/>
                    <a:p>
                      <a:pPr algn="l" fontAlgn="ctr"/>
                      <a:r>
                        <a:rPr lang="en-US" sz="1500" b="0" i="0" u="none" strike="noStrike" dirty="0">
                          <a:solidFill>
                            <a:srgbClr val="292929"/>
                          </a:solidFill>
                          <a:effectLst/>
                          <a:latin typeface="Calibri" panose="020F0502020204030204" pitchFamily="34" charset="0"/>
                        </a:rPr>
                        <a:t>Blue Crab Management Outcome</a:t>
                      </a:r>
                    </a:p>
                  </a:txBody>
                  <a:tcPr marL="9525" marR="9525" marT="9525" marB="0" anchor="ctr">
                    <a:solidFill>
                      <a:schemeClr val="accent1">
                        <a:tint val="20000"/>
                        <a:alpha val="80000"/>
                      </a:schemeClr>
                    </a:solidFill>
                  </a:tcPr>
                </a:tc>
                <a:tc>
                  <a:txBody>
                    <a:bodyPr/>
                    <a:lstStyle/>
                    <a:p>
                      <a:pPr algn="l" fontAlgn="ctr"/>
                      <a:r>
                        <a:rPr lang="en-US" sz="1500" b="0" i="0" u="sng" strike="noStrike" dirty="0">
                          <a:solidFill>
                            <a:srgbClr val="292929"/>
                          </a:solidFill>
                          <a:effectLst/>
                          <a:latin typeface="Calibri" panose="020F0502020204030204" pitchFamily="34" charset="0"/>
                        </a:rPr>
                        <a:t>Manage for a stable and productive crab fishery</a:t>
                      </a:r>
                      <a:r>
                        <a:rPr lang="en-US" sz="1500" b="0" i="0" u="none" strike="noStrike" dirty="0">
                          <a:solidFill>
                            <a:srgbClr val="292929"/>
                          </a:solidFill>
                          <a:effectLst/>
                          <a:latin typeface="Calibri" panose="020F0502020204030204" pitchFamily="34" charset="0"/>
                        </a:rPr>
                        <a:t> including working with the industry, recreational crabbers and other stakeholders to improve commercial and recreational harvest accountability. </a:t>
                      </a:r>
                    </a:p>
                    <a:p>
                      <a:pPr algn="l" fontAlgn="ctr"/>
                      <a:r>
                        <a:rPr lang="en-US" sz="1500" b="0" i="0" u="none" strike="noStrike" dirty="0">
                          <a:solidFill>
                            <a:srgbClr val="292929"/>
                          </a:solidFill>
                          <a:effectLst/>
                          <a:latin typeface="Calibri" panose="020F0502020204030204" pitchFamily="34" charset="0"/>
                        </a:rPr>
                        <a:t>Evaluate the establishment of a Bay-wide, management framework with annual levels set by the jurisdictions for the purpose of accounting for and </a:t>
                      </a:r>
                      <a:r>
                        <a:rPr lang="en-US" sz="1500" b="0" i="0" u="sng" strike="noStrike" dirty="0">
                          <a:solidFill>
                            <a:srgbClr val="292929"/>
                          </a:solidFill>
                          <a:effectLst/>
                          <a:latin typeface="Calibri" panose="020F0502020204030204" pitchFamily="34" charset="0"/>
                        </a:rPr>
                        <a:t>adjusting harvest by each jurisdiction</a:t>
                      </a:r>
                      <a:r>
                        <a:rPr lang="en-US" sz="1500" b="0" i="0" u="none" strike="noStrike" dirty="0">
                          <a:solidFill>
                            <a:srgbClr val="292929"/>
                          </a:solidFill>
                          <a:effectLst/>
                          <a:latin typeface="Calibri" panose="020F0502020204030204" pitchFamily="34" charset="0"/>
                        </a:rPr>
                        <a:t>. </a:t>
                      </a:r>
                    </a:p>
                  </a:txBody>
                  <a:tcPr marL="9525" marR="9525" marT="9525" marB="0" anchor="ctr">
                    <a:solidFill>
                      <a:schemeClr val="accent1">
                        <a:tint val="20000"/>
                        <a:alpha val="80000"/>
                      </a:schemeClr>
                    </a:solidFill>
                  </a:tcPr>
                </a:tc>
                <a:extLst>
                  <a:ext uri="{0D108BD9-81ED-4DB2-BD59-A6C34878D82A}">
                    <a16:rowId xmlns:a16="http://schemas.microsoft.com/office/drawing/2014/main" val="3100608749"/>
                  </a:ext>
                </a:extLst>
              </a:tr>
              <a:tr h="370840">
                <a:tc>
                  <a:txBody>
                    <a:bodyPr/>
                    <a:lstStyle/>
                    <a:p>
                      <a:pPr algn="l" fontAlgn="ctr"/>
                      <a:r>
                        <a:rPr lang="en-US" sz="1500" b="0" i="0" u="none" strike="noStrike" dirty="0">
                          <a:solidFill>
                            <a:srgbClr val="292929"/>
                          </a:solidFill>
                          <a:effectLst/>
                          <a:latin typeface="Calibri" panose="020F0502020204030204" pitchFamily="34" charset="0"/>
                        </a:rPr>
                        <a:t>Forage Fish Outcome</a:t>
                      </a:r>
                    </a:p>
                  </a:txBody>
                  <a:tcPr marL="9525" marR="9525" marT="9525" marB="0" anchor="ctr">
                    <a:solidFill>
                      <a:schemeClr val="accent1">
                        <a:tint val="40000"/>
                        <a:alpha val="80000"/>
                      </a:schemeClr>
                    </a:solidFill>
                  </a:tcPr>
                </a:tc>
                <a:tc>
                  <a:txBody>
                    <a:bodyPr/>
                    <a:lstStyle/>
                    <a:p>
                      <a:pPr algn="l" fontAlgn="ctr"/>
                      <a:r>
                        <a:rPr lang="en-US" sz="1500" b="0" i="0" u="none" strike="noStrike" dirty="0">
                          <a:solidFill>
                            <a:srgbClr val="292929"/>
                          </a:solidFill>
                          <a:effectLst/>
                          <a:latin typeface="Calibri" panose="020F0502020204030204" pitchFamily="34" charset="0"/>
                        </a:rPr>
                        <a:t>Improve the partnership’s capacity to </a:t>
                      </a:r>
                      <a:r>
                        <a:rPr lang="en-US" sz="1500" b="0" i="0" u="sng" strike="noStrike" dirty="0">
                          <a:solidFill>
                            <a:srgbClr val="292929"/>
                          </a:solidFill>
                          <a:effectLst/>
                          <a:latin typeface="Calibri" panose="020F0502020204030204" pitchFamily="34" charset="0"/>
                        </a:rPr>
                        <a:t>understand the role of forage fish populations</a:t>
                      </a:r>
                      <a:r>
                        <a:rPr lang="en-US" sz="1500" b="0" i="0" u="none" strike="noStrike" dirty="0">
                          <a:solidFill>
                            <a:srgbClr val="292929"/>
                          </a:solidFill>
                          <a:effectLst/>
                          <a:latin typeface="Calibri" panose="020F0502020204030204" pitchFamily="34" charset="0"/>
                        </a:rPr>
                        <a:t> in the Chesapeake Bay. By 2016, develop a strategy for assessing the forage fish base available as food for predatory species in the Chesapeake Bay. </a:t>
                      </a:r>
                    </a:p>
                  </a:txBody>
                  <a:tcPr marL="9525" marR="9525" marT="9525" marB="0" anchor="ctr">
                    <a:solidFill>
                      <a:schemeClr val="accent1">
                        <a:tint val="40000"/>
                        <a:alpha val="80000"/>
                      </a:schemeClr>
                    </a:solidFill>
                  </a:tcPr>
                </a:tc>
                <a:extLst>
                  <a:ext uri="{0D108BD9-81ED-4DB2-BD59-A6C34878D82A}">
                    <a16:rowId xmlns:a16="http://schemas.microsoft.com/office/drawing/2014/main" val="4247588556"/>
                  </a:ext>
                </a:extLst>
              </a:tr>
              <a:tr h="441703">
                <a:tc>
                  <a:txBody>
                    <a:bodyPr/>
                    <a:lstStyle/>
                    <a:p>
                      <a:pPr algn="l" fontAlgn="ctr"/>
                      <a:r>
                        <a:rPr lang="en-US" sz="1500" b="0" i="0" u="none" strike="noStrike" dirty="0">
                          <a:solidFill>
                            <a:srgbClr val="292929"/>
                          </a:solidFill>
                          <a:effectLst/>
                          <a:latin typeface="Calibri" panose="020F0502020204030204" pitchFamily="34" charset="0"/>
                        </a:rPr>
                        <a:t>Oyster Restoration Outcome</a:t>
                      </a:r>
                    </a:p>
                  </a:txBody>
                  <a:tcPr marL="9525" marR="9525" marT="9525" marB="0" anchor="ctr">
                    <a:solidFill>
                      <a:schemeClr val="accent1">
                        <a:tint val="20000"/>
                        <a:alpha val="80000"/>
                      </a:schemeClr>
                    </a:solidFill>
                  </a:tcPr>
                </a:tc>
                <a:tc>
                  <a:txBody>
                    <a:bodyPr/>
                    <a:lstStyle/>
                    <a:p>
                      <a:pPr algn="l" fontAlgn="ctr"/>
                      <a:r>
                        <a:rPr lang="en-US" sz="1500" b="0" i="0" u="sng" strike="noStrike" dirty="0">
                          <a:solidFill>
                            <a:srgbClr val="292929"/>
                          </a:solidFill>
                          <a:effectLst/>
                          <a:latin typeface="Calibri" panose="020F0502020204030204" pitchFamily="34" charset="0"/>
                        </a:rPr>
                        <a:t>Increase finfish and shellfish habitat and water quality benefits </a:t>
                      </a:r>
                      <a:r>
                        <a:rPr lang="en-US" sz="1500" b="0" i="0" u="none" strike="noStrike" dirty="0">
                          <a:solidFill>
                            <a:srgbClr val="292929"/>
                          </a:solidFill>
                          <a:effectLst/>
                          <a:latin typeface="Calibri" panose="020F0502020204030204" pitchFamily="34" charset="0"/>
                        </a:rPr>
                        <a:t>from restored oyster populations. Restore native oyster habitat and populations in 10 tributaries by 2025 and ensure their protection. </a:t>
                      </a:r>
                    </a:p>
                  </a:txBody>
                  <a:tcPr marL="9525" marR="9525" marT="9525" marB="0" anchor="ctr">
                    <a:solidFill>
                      <a:schemeClr val="accent1">
                        <a:tint val="20000"/>
                        <a:alpha val="80000"/>
                      </a:schemeClr>
                    </a:solidFill>
                  </a:tcPr>
                </a:tc>
                <a:extLst>
                  <a:ext uri="{0D108BD9-81ED-4DB2-BD59-A6C34878D82A}">
                    <a16:rowId xmlns:a16="http://schemas.microsoft.com/office/drawing/2014/main" val="2543876474"/>
                  </a:ext>
                </a:extLst>
              </a:tr>
              <a:tr h="370840">
                <a:tc>
                  <a:txBody>
                    <a:bodyPr/>
                    <a:lstStyle/>
                    <a:p>
                      <a:pPr algn="l" fontAlgn="ctr"/>
                      <a:r>
                        <a:rPr lang="en-US" sz="1500" b="0" i="0" u="none" strike="noStrike" dirty="0">
                          <a:solidFill>
                            <a:srgbClr val="292929"/>
                          </a:solidFill>
                          <a:effectLst/>
                          <a:latin typeface="Calibri" panose="020F0502020204030204" pitchFamily="34" charset="0"/>
                        </a:rPr>
                        <a:t>Fish Habitat Outcome</a:t>
                      </a:r>
                    </a:p>
                  </a:txBody>
                  <a:tcPr marL="9525" marR="9525" marT="9525" marB="0" anchor="ctr">
                    <a:solidFill>
                      <a:schemeClr val="accent1">
                        <a:tint val="40000"/>
                        <a:alpha val="80000"/>
                      </a:schemeClr>
                    </a:solidFill>
                  </a:tcPr>
                </a:tc>
                <a:tc>
                  <a:txBody>
                    <a:bodyPr/>
                    <a:lstStyle/>
                    <a:p>
                      <a:pPr algn="l" fontAlgn="ctr"/>
                      <a:r>
                        <a:rPr lang="en-US" sz="1500" b="0" i="0" u="sng" strike="noStrike" dirty="0">
                          <a:solidFill>
                            <a:srgbClr val="292929"/>
                          </a:solidFill>
                          <a:effectLst/>
                          <a:latin typeface="Calibri" panose="020F0502020204030204" pitchFamily="34" charset="0"/>
                        </a:rPr>
                        <a:t>Improve effectiveness of fish habitat conservation </a:t>
                      </a:r>
                      <a:r>
                        <a:rPr lang="en-US" sz="1500" b="0" i="0" u="none" strike="noStrike" dirty="0">
                          <a:solidFill>
                            <a:srgbClr val="292929"/>
                          </a:solidFill>
                          <a:effectLst/>
                          <a:latin typeface="Calibri" panose="020F0502020204030204" pitchFamily="34" charset="0"/>
                        </a:rPr>
                        <a:t>and restoration efforts by identifying and characterizing critical spawning, nursery and forage areas within the Bay and </a:t>
                      </a:r>
                      <a:r>
                        <a:rPr lang="en-US" sz="1500" b="0" i="0" u="sng" strike="noStrike" dirty="0">
                          <a:solidFill>
                            <a:srgbClr val="292929"/>
                          </a:solidFill>
                          <a:effectLst/>
                          <a:latin typeface="Calibri" panose="020F0502020204030204" pitchFamily="34" charset="0"/>
                        </a:rPr>
                        <a:t>use existing and new tools </a:t>
                      </a:r>
                      <a:r>
                        <a:rPr lang="en-US" sz="1500" b="0" i="0" u="none" strike="noStrike" dirty="0">
                          <a:solidFill>
                            <a:srgbClr val="292929"/>
                          </a:solidFill>
                          <a:effectLst/>
                          <a:latin typeface="Calibri" panose="020F0502020204030204" pitchFamily="34" charset="0"/>
                        </a:rPr>
                        <a:t>to integrate information and conduct assessments to inform restoration and conservation efforts. </a:t>
                      </a:r>
                    </a:p>
                  </a:txBody>
                  <a:tcPr marL="9525" marR="9525" marT="9525" marB="0" anchor="ctr">
                    <a:solidFill>
                      <a:schemeClr val="accent1">
                        <a:tint val="40000"/>
                        <a:alpha val="80000"/>
                      </a:schemeClr>
                    </a:solidFill>
                  </a:tcPr>
                </a:tc>
                <a:extLst>
                  <a:ext uri="{0D108BD9-81ED-4DB2-BD59-A6C34878D82A}">
                    <a16:rowId xmlns:a16="http://schemas.microsoft.com/office/drawing/2014/main" val="3850194375"/>
                  </a:ext>
                </a:extLst>
              </a:tr>
            </a:tbl>
          </a:graphicData>
        </a:graphic>
      </p:graphicFrame>
      <p:sp>
        <p:nvSpPr>
          <p:cNvPr id="5" name="Slide Number Placeholder 4"/>
          <p:cNvSpPr>
            <a:spLocks noGrp="1"/>
          </p:cNvSpPr>
          <p:nvPr>
            <p:ph type="sldNum" sz="quarter" idx="12"/>
          </p:nvPr>
        </p:nvSpPr>
        <p:spPr/>
        <p:txBody>
          <a:bodyPr/>
          <a:lstStyle/>
          <a:p>
            <a:pPr>
              <a:defRPr/>
            </a:pPr>
            <a:fld id="{BEE74BD7-AA31-4EFB-9E62-8EE743A0981C}" type="slidenum">
              <a:rPr lang="en-US" smtClean="0"/>
              <a:pPr>
                <a:defRPr/>
              </a:pPr>
              <a:t>8</a:t>
            </a:fld>
            <a:endParaRPr lang="en-US" dirty="0"/>
          </a:p>
        </p:txBody>
      </p:sp>
      <p:grpSp>
        <p:nvGrpSpPr>
          <p:cNvPr id="18" name="Group 17">
            <a:extLst>
              <a:ext uri="{FF2B5EF4-FFF2-40B4-BE49-F238E27FC236}">
                <a16:creationId xmlns:a16="http://schemas.microsoft.com/office/drawing/2014/main" id="{1C61AD64-70D8-4C61-87EF-E304766A5575}"/>
              </a:ext>
            </a:extLst>
          </p:cNvPr>
          <p:cNvGrpSpPr/>
          <p:nvPr/>
        </p:nvGrpSpPr>
        <p:grpSpPr>
          <a:xfrm>
            <a:off x="538969" y="5761962"/>
            <a:ext cx="3499631" cy="943638"/>
            <a:chOff x="538969" y="5761962"/>
            <a:chExt cx="3499631" cy="943638"/>
          </a:xfrm>
        </p:grpSpPr>
        <p:pic>
          <p:nvPicPr>
            <p:cNvPr id="19" name="Picture 18" descr="Chesapeake Bay Program">
              <a:extLst>
                <a:ext uri="{FF2B5EF4-FFF2-40B4-BE49-F238E27FC236}">
                  <a16:creationId xmlns:a16="http://schemas.microsoft.com/office/drawing/2014/main" id="{A3FC3FDB-494E-4486-8F98-40EFD26DE967}"/>
                </a:ext>
              </a:extLst>
            </p:cNvPr>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b="11644"/>
            <a:stretch/>
          </p:blipFill>
          <p:spPr bwMode="auto">
            <a:xfrm>
              <a:off x="538969" y="5761962"/>
              <a:ext cx="1045683" cy="923925"/>
            </a:xfrm>
            <a:prstGeom prst="rect">
              <a:avLst/>
            </a:prstGeom>
            <a:noFill/>
            <a:ln>
              <a:noFill/>
            </a:ln>
            <a:extLst>
              <a:ext uri="{53640926-AAD7-44D8-BBD7-CCE9431645EC}">
                <a14:shadowObscured xmlns:a14="http://schemas.microsoft.com/office/drawing/2010/main"/>
              </a:ext>
            </a:extLst>
          </p:spPr>
        </p:pic>
        <p:pic>
          <p:nvPicPr>
            <p:cNvPr id="20" name="Picture 19" descr="http://assets.inhabitat.com/wp-content/blogs.dir/1/files/2010/04/Epa-Logo.jpg">
              <a:extLst>
                <a:ext uri="{FF2B5EF4-FFF2-40B4-BE49-F238E27FC236}">
                  <a16:creationId xmlns:a16="http://schemas.microsoft.com/office/drawing/2014/main" id="{C8DE2A44-D793-4C7F-B53E-471234D67A93}"/>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1671" r="14873"/>
            <a:stretch/>
          </p:blipFill>
          <p:spPr bwMode="auto">
            <a:xfrm>
              <a:off x="1752600" y="5882640"/>
              <a:ext cx="874395" cy="822960"/>
            </a:xfrm>
            <a:prstGeom prst="rect">
              <a:avLst/>
            </a:prstGeom>
            <a:noFill/>
            <a:ln>
              <a:noFill/>
            </a:ln>
            <a:extLst>
              <a:ext uri="{53640926-AAD7-44D8-BBD7-CCE9431645EC}">
                <a14:shadowObscured xmlns:a14="http://schemas.microsoft.com/office/drawing/2010/main"/>
              </a:ext>
            </a:extLst>
          </p:spPr>
        </p:pic>
        <p:pic>
          <p:nvPicPr>
            <p:cNvPr id="21" name="Picture 20">
              <a:extLst>
                <a:ext uri="{FF2B5EF4-FFF2-40B4-BE49-F238E27FC236}">
                  <a16:creationId xmlns:a16="http://schemas.microsoft.com/office/drawing/2014/main" id="{FE83E846-D3D7-49FB-BB2C-788CE85C31B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794943" y="5989320"/>
              <a:ext cx="1243657" cy="640080"/>
            </a:xfrm>
            <a:prstGeom prst="rect">
              <a:avLst/>
            </a:prstGeom>
            <a:noFill/>
            <a:ln>
              <a:noFill/>
            </a:ln>
          </p:spPr>
        </p:pic>
      </p:grpSp>
    </p:spTree>
    <p:extLst>
      <p:ext uri="{BB962C8B-B14F-4D97-AF65-F5344CB8AC3E}">
        <p14:creationId xmlns:p14="http://schemas.microsoft.com/office/powerpoint/2010/main" val="8018007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79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14" name="Title 1"/>
          <p:cNvSpPr>
            <a:spLocks noGrp="1"/>
          </p:cNvSpPr>
          <p:nvPr>
            <p:ph type="title"/>
          </p:nvPr>
        </p:nvSpPr>
        <p:spPr>
          <a:xfrm>
            <a:off x="0" y="38100"/>
            <a:ext cx="9144000" cy="952500"/>
          </a:xfrm>
        </p:spPr>
        <p:txBody>
          <a:bodyPr>
            <a:normAutofit/>
          </a:bodyPr>
          <a:lstStyle/>
          <a:p>
            <a:r>
              <a:rPr lang="en-US" sz="3000" b="1" cap="none" dirty="0">
                <a:ln w="12700">
                  <a:noFill/>
                  <a:prstDash val="solid"/>
                </a:ln>
                <a:solidFill>
                  <a:schemeClr val="bg1"/>
                </a:solidFill>
                <a:effectLst/>
                <a:latin typeface="Arial" panose="020B0604020202020204" pitchFamily="34" charset="0"/>
                <a:cs typeface="Arial" panose="020B0604020202020204" pitchFamily="34" charset="0"/>
                <a:sym typeface="Wingdings" panose="05000000000000000000" pitchFamily="2" charset="2"/>
              </a:rPr>
              <a:t>GIT 1 – Sustainable Fisheries: AWARDED</a:t>
            </a:r>
            <a:endParaRPr lang="en-US" sz="3000" cap="none" dirty="0">
              <a:ln w="12700">
                <a:noFill/>
                <a:prstDash val="solid"/>
              </a:ln>
              <a:solidFill>
                <a:schemeClr val="bg1"/>
              </a:solidFill>
              <a:effectLst/>
              <a:latin typeface="Arial" panose="020B0604020202020204" pitchFamily="34" charset="0"/>
              <a:cs typeface="Arial" panose="020B0604020202020204" pitchFamily="34" charset="0"/>
            </a:endParaRPr>
          </a:p>
        </p:txBody>
      </p:sp>
      <p:graphicFrame>
        <p:nvGraphicFramePr>
          <p:cNvPr id="28" name="Table 28">
            <a:extLst>
              <a:ext uri="{FF2B5EF4-FFF2-40B4-BE49-F238E27FC236}">
                <a16:creationId xmlns:a16="http://schemas.microsoft.com/office/drawing/2014/main" id="{03ABCA35-A6CB-4EEE-8712-834B748967CB}"/>
              </a:ext>
            </a:extLst>
          </p:cNvPr>
          <p:cNvGraphicFramePr>
            <a:graphicFrameLocks noGrp="1"/>
          </p:cNvGraphicFramePr>
          <p:nvPr>
            <p:ph idx="1"/>
            <p:extLst>
              <p:ext uri="{D42A27DB-BD31-4B8C-83A1-F6EECF244321}">
                <p14:modId xmlns:p14="http://schemas.microsoft.com/office/powerpoint/2010/main" val="1230510731"/>
              </p:ext>
            </p:extLst>
          </p:nvPr>
        </p:nvGraphicFramePr>
        <p:xfrm>
          <a:off x="266700" y="990600"/>
          <a:ext cx="8039100" cy="4616828"/>
        </p:xfrm>
        <a:graphic>
          <a:graphicData uri="http://schemas.openxmlformats.org/drawingml/2006/table">
            <a:tbl>
              <a:tblPr firstRow="1" bandRow="1">
                <a:tableStyleId>{5C22544A-7EE6-4342-B048-85BDC9FD1C3A}</a:tableStyleId>
              </a:tblPr>
              <a:tblGrid>
                <a:gridCol w="1257300">
                  <a:extLst>
                    <a:ext uri="{9D8B030D-6E8A-4147-A177-3AD203B41FA5}">
                      <a16:colId xmlns:a16="http://schemas.microsoft.com/office/drawing/2014/main" val="4212414540"/>
                    </a:ext>
                  </a:extLst>
                </a:gridCol>
                <a:gridCol w="6781800">
                  <a:extLst>
                    <a:ext uri="{9D8B030D-6E8A-4147-A177-3AD203B41FA5}">
                      <a16:colId xmlns:a16="http://schemas.microsoft.com/office/drawing/2014/main" val="4013272124"/>
                    </a:ext>
                  </a:extLst>
                </a:gridCol>
              </a:tblGrid>
              <a:tr h="370840">
                <a:tc>
                  <a:txBody>
                    <a:bodyPr/>
                    <a:lstStyle/>
                    <a:p>
                      <a:pPr algn="ctr" fontAlgn="b"/>
                      <a:r>
                        <a:rPr lang="en-US" sz="1500" b="1" i="0" u="none" strike="noStrike" dirty="0">
                          <a:solidFill>
                            <a:schemeClr val="tx1"/>
                          </a:solidFill>
                          <a:effectLst/>
                          <a:latin typeface="Calibri" panose="020F0502020204030204" pitchFamily="34" charset="0"/>
                        </a:rPr>
                        <a:t>Year</a:t>
                      </a:r>
                    </a:p>
                  </a:txBody>
                  <a:tcPr marL="9525" marR="9525" marT="9525" marB="0" anchor="b">
                    <a:solidFill>
                      <a:schemeClr val="accent1">
                        <a:alpha val="80000"/>
                      </a:schemeClr>
                    </a:solidFill>
                  </a:tcPr>
                </a:tc>
                <a:tc>
                  <a:txBody>
                    <a:bodyPr/>
                    <a:lstStyle/>
                    <a:p>
                      <a:pPr algn="ctr" fontAlgn="b"/>
                      <a:r>
                        <a:rPr lang="en-US" sz="1500" b="1" i="0" u="none" strike="noStrike" dirty="0">
                          <a:solidFill>
                            <a:schemeClr val="tx1"/>
                          </a:solidFill>
                          <a:effectLst/>
                          <a:latin typeface="Calibri" panose="020F0502020204030204" pitchFamily="34" charset="0"/>
                        </a:rPr>
                        <a:t>Scope Description</a:t>
                      </a:r>
                    </a:p>
                  </a:txBody>
                  <a:tcPr marL="9525" marR="9525" marT="9525" marB="0" anchor="b">
                    <a:solidFill>
                      <a:schemeClr val="accent1">
                        <a:alpha val="80000"/>
                      </a:schemeClr>
                    </a:solidFill>
                  </a:tcPr>
                </a:tc>
                <a:extLst>
                  <a:ext uri="{0D108BD9-81ED-4DB2-BD59-A6C34878D82A}">
                    <a16:rowId xmlns:a16="http://schemas.microsoft.com/office/drawing/2014/main" val="3532886462"/>
                  </a:ext>
                </a:extLst>
              </a:tr>
              <a:tr h="370840">
                <a:tc>
                  <a:txBody>
                    <a:bodyPr/>
                    <a:lstStyle/>
                    <a:p>
                      <a:pPr algn="l" fontAlgn="b"/>
                      <a:r>
                        <a:rPr lang="en-US" sz="1500" b="0" i="0" u="none" strike="noStrike" dirty="0">
                          <a:solidFill>
                            <a:srgbClr val="000000"/>
                          </a:solidFill>
                          <a:effectLst/>
                          <a:latin typeface="Calibri" panose="020F0502020204030204" pitchFamily="34" charset="0"/>
                        </a:rPr>
                        <a:t>2014-2015</a:t>
                      </a:r>
                    </a:p>
                  </a:txBody>
                  <a:tcPr marL="9525" marR="9525" marT="9525" marB="0" anchor="b">
                    <a:solidFill>
                      <a:schemeClr val="accent1">
                        <a:tint val="40000"/>
                        <a:alpha val="80000"/>
                      </a:schemeClr>
                    </a:solidFill>
                  </a:tcPr>
                </a:tc>
                <a:tc>
                  <a:txBody>
                    <a:bodyPr/>
                    <a:lstStyle/>
                    <a:p>
                      <a:pPr algn="l" fontAlgn="b"/>
                      <a:r>
                        <a:rPr lang="en-US" sz="1500" b="0" i="0" u="none" strike="noStrike" dirty="0">
                          <a:solidFill>
                            <a:srgbClr val="000000"/>
                          </a:solidFill>
                          <a:effectLst/>
                          <a:latin typeface="Calibri" panose="020F0502020204030204" pitchFamily="34" charset="0"/>
                        </a:rPr>
                        <a:t>Chesapeake Bay Stock Assessment Committee (CBSAC) Research Needs </a:t>
                      </a:r>
                    </a:p>
                  </a:txBody>
                  <a:tcPr marL="9525" marR="9525" marT="9525" marB="0" anchor="b">
                    <a:solidFill>
                      <a:schemeClr val="accent1">
                        <a:tint val="40000"/>
                        <a:alpha val="80000"/>
                      </a:schemeClr>
                    </a:solidFill>
                  </a:tcPr>
                </a:tc>
                <a:extLst>
                  <a:ext uri="{0D108BD9-81ED-4DB2-BD59-A6C34878D82A}">
                    <a16:rowId xmlns:a16="http://schemas.microsoft.com/office/drawing/2014/main" val="4234542931"/>
                  </a:ext>
                </a:extLst>
              </a:tr>
              <a:tr h="370840">
                <a:tc>
                  <a:txBody>
                    <a:bodyPr/>
                    <a:lstStyle/>
                    <a:p>
                      <a:pPr algn="l" fontAlgn="b"/>
                      <a:r>
                        <a:rPr lang="en-US" sz="1500" b="0" i="0" u="none" strike="noStrike" dirty="0">
                          <a:solidFill>
                            <a:srgbClr val="000000"/>
                          </a:solidFill>
                          <a:effectLst/>
                          <a:latin typeface="Calibri" panose="020F0502020204030204" pitchFamily="34" charset="0"/>
                        </a:rPr>
                        <a:t>2014-2015</a:t>
                      </a:r>
                    </a:p>
                  </a:txBody>
                  <a:tcPr marL="9525" marR="9525" marT="9525" marB="0" anchor="b">
                    <a:solidFill>
                      <a:schemeClr val="accent1">
                        <a:tint val="20000"/>
                        <a:alpha val="80000"/>
                      </a:schemeClr>
                    </a:solidFill>
                  </a:tcPr>
                </a:tc>
                <a:tc>
                  <a:txBody>
                    <a:bodyPr/>
                    <a:lstStyle/>
                    <a:p>
                      <a:pPr algn="l" fontAlgn="b"/>
                      <a:r>
                        <a:rPr lang="en-US" sz="1500" b="0" i="0" u="none" strike="noStrike" dirty="0">
                          <a:solidFill>
                            <a:srgbClr val="000000"/>
                          </a:solidFill>
                          <a:effectLst/>
                          <a:latin typeface="Calibri" panose="020F0502020204030204" pitchFamily="34" charset="0"/>
                        </a:rPr>
                        <a:t>Forage fish indicator/metric development </a:t>
                      </a:r>
                    </a:p>
                  </a:txBody>
                  <a:tcPr marL="9525" marR="9525" marT="9525" marB="0" anchor="b">
                    <a:solidFill>
                      <a:schemeClr val="accent1">
                        <a:tint val="20000"/>
                        <a:alpha val="80000"/>
                      </a:schemeClr>
                    </a:solidFill>
                  </a:tcPr>
                </a:tc>
                <a:extLst>
                  <a:ext uri="{0D108BD9-81ED-4DB2-BD59-A6C34878D82A}">
                    <a16:rowId xmlns:a16="http://schemas.microsoft.com/office/drawing/2014/main" val="3100608749"/>
                  </a:ext>
                </a:extLst>
              </a:tr>
              <a:tr h="370840">
                <a:tc>
                  <a:txBody>
                    <a:bodyPr/>
                    <a:lstStyle/>
                    <a:p>
                      <a:pPr algn="l" fontAlgn="b"/>
                      <a:r>
                        <a:rPr lang="en-US" sz="1500" b="0" i="0" u="none" strike="noStrike" dirty="0">
                          <a:solidFill>
                            <a:srgbClr val="000000"/>
                          </a:solidFill>
                          <a:effectLst/>
                          <a:latin typeface="Calibri" panose="020F0502020204030204" pitchFamily="34" charset="0"/>
                        </a:rPr>
                        <a:t>2014-2015</a:t>
                      </a:r>
                    </a:p>
                  </a:txBody>
                  <a:tcPr marL="9525" marR="9525" marT="9525" marB="0" anchor="b">
                    <a:solidFill>
                      <a:schemeClr val="accent1">
                        <a:tint val="40000"/>
                        <a:alpha val="80000"/>
                      </a:schemeClr>
                    </a:solidFill>
                  </a:tcPr>
                </a:tc>
                <a:tc>
                  <a:txBody>
                    <a:bodyPr/>
                    <a:lstStyle/>
                    <a:p>
                      <a:pPr algn="l" fontAlgn="b"/>
                      <a:r>
                        <a:rPr lang="en-US" sz="1500" b="0" i="0" u="none" strike="noStrike" dirty="0">
                          <a:solidFill>
                            <a:srgbClr val="000000"/>
                          </a:solidFill>
                          <a:effectLst/>
                          <a:latin typeface="Calibri" panose="020F0502020204030204" pitchFamily="34" charset="0"/>
                        </a:rPr>
                        <a:t>Striped bass health indicator development</a:t>
                      </a:r>
                    </a:p>
                  </a:txBody>
                  <a:tcPr marL="9525" marR="9525" marT="9525" marB="0" anchor="b">
                    <a:solidFill>
                      <a:schemeClr val="accent1">
                        <a:tint val="40000"/>
                        <a:alpha val="80000"/>
                      </a:schemeClr>
                    </a:solidFill>
                  </a:tcPr>
                </a:tc>
                <a:extLst>
                  <a:ext uri="{0D108BD9-81ED-4DB2-BD59-A6C34878D82A}">
                    <a16:rowId xmlns:a16="http://schemas.microsoft.com/office/drawing/2014/main" val="4247588556"/>
                  </a:ext>
                </a:extLst>
              </a:tr>
              <a:tr h="441703">
                <a:tc>
                  <a:txBody>
                    <a:bodyPr/>
                    <a:lstStyle/>
                    <a:p>
                      <a:pPr algn="l" fontAlgn="t"/>
                      <a:r>
                        <a:rPr lang="en-US" sz="1500" b="0" i="0" u="none" strike="noStrike" dirty="0">
                          <a:solidFill>
                            <a:srgbClr val="000000"/>
                          </a:solidFill>
                          <a:effectLst/>
                          <a:latin typeface="Calibri" panose="020F0502020204030204" pitchFamily="34" charset="0"/>
                        </a:rPr>
                        <a:t>2016</a:t>
                      </a:r>
                    </a:p>
                  </a:txBody>
                  <a:tcPr marL="9525" marR="9525" marT="9525" marB="0">
                    <a:solidFill>
                      <a:schemeClr val="accent1">
                        <a:tint val="2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Drivers of forage population trends and consumption patterns</a:t>
                      </a:r>
                    </a:p>
                  </a:txBody>
                  <a:tcPr marL="9525" marR="9525" marT="9525" marB="0">
                    <a:solidFill>
                      <a:schemeClr val="accent1">
                        <a:tint val="20000"/>
                        <a:alpha val="80000"/>
                      </a:schemeClr>
                    </a:solidFill>
                  </a:tcPr>
                </a:tc>
                <a:extLst>
                  <a:ext uri="{0D108BD9-81ED-4DB2-BD59-A6C34878D82A}">
                    <a16:rowId xmlns:a16="http://schemas.microsoft.com/office/drawing/2014/main" val="2543876474"/>
                  </a:ext>
                </a:extLst>
              </a:tr>
              <a:tr h="370840">
                <a:tc>
                  <a:txBody>
                    <a:bodyPr/>
                    <a:lstStyle/>
                    <a:p>
                      <a:pPr algn="l" fontAlgn="t"/>
                      <a:r>
                        <a:rPr lang="en-US" sz="1500" b="0" i="0" u="none" strike="noStrike" dirty="0">
                          <a:solidFill>
                            <a:srgbClr val="000000"/>
                          </a:solidFill>
                          <a:effectLst/>
                          <a:latin typeface="Calibri" panose="020F0502020204030204" pitchFamily="34" charset="0"/>
                        </a:rPr>
                        <a:t>2017</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Shell/habitat dynamics in oyster restoration and fishery management</a:t>
                      </a:r>
                    </a:p>
                  </a:txBody>
                  <a:tcPr marL="9525" marR="9525" marT="9525" marB="0">
                    <a:solidFill>
                      <a:schemeClr val="accent1">
                        <a:tint val="40000"/>
                        <a:alpha val="80000"/>
                      </a:schemeClr>
                    </a:solidFill>
                  </a:tcPr>
                </a:tc>
                <a:extLst>
                  <a:ext uri="{0D108BD9-81ED-4DB2-BD59-A6C34878D82A}">
                    <a16:rowId xmlns:a16="http://schemas.microsoft.com/office/drawing/2014/main" val="3850194375"/>
                  </a:ext>
                </a:extLst>
              </a:tr>
              <a:tr h="370840">
                <a:tc>
                  <a:txBody>
                    <a:bodyPr/>
                    <a:lstStyle/>
                    <a:p>
                      <a:pPr algn="l" fontAlgn="t"/>
                      <a:r>
                        <a:rPr lang="en-US" sz="1500" b="0" i="0" u="none" strike="noStrike" dirty="0">
                          <a:solidFill>
                            <a:srgbClr val="000000"/>
                          </a:solidFill>
                          <a:effectLst/>
                          <a:latin typeface="Calibri" panose="020F0502020204030204" pitchFamily="34" charset="0"/>
                        </a:rPr>
                        <a:t>2017</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Evaluation of environmental factors influencing blue crab populations</a:t>
                      </a:r>
                    </a:p>
                  </a:txBody>
                  <a:tcPr marL="9525" marR="9525" marT="9525" marB="0">
                    <a:solidFill>
                      <a:schemeClr val="accent1">
                        <a:tint val="40000"/>
                        <a:alpha val="80000"/>
                      </a:schemeClr>
                    </a:solidFill>
                  </a:tcPr>
                </a:tc>
                <a:extLst>
                  <a:ext uri="{0D108BD9-81ED-4DB2-BD59-A6C34878D82A}">
                    <a16:rowId xmlns:a16="http://schemas.microsoft.com/office/drawing/2014/main" val="2926636340"/>
                  </a:ext>
                </a:extLst>
              </a:tr>
              <a:tr h="370840">
                <a:tc>
                  <a:txBody>
                    <a:bodyPr/>
                    <a:lstStyle/>
                    <a:p>
                      <a:pPr algn="l" fontAlgn="t"/>
                      <a:r>
                        <a:rPr lang="en-US" sz="1500" b="0" i="0" u="none" strike="noStrike" dirty="0">
                          <a:solidFill>
                            <a:srgbClr val="000000"/>
                          </a:solidFill>
                          <a:effectLst/>
                          <a:latin typeface="Calibri" panose="020F0502020204030204" pitchFamily="34" charset="0"/>
                        </a:rPr>
                        <a:t>2018</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Establishing a Shoreline Condition Metric or Threshold  </a:t>
                      </a:r>
                    </a:p>
                  </a:txBody>
                  <a:tcPr marL="9525" marR="9525" marT="9525" marB="0">
                    <a:solidFill>
                      <a:schemeClr val="accent1">
                        <a:tint val="40000"/>
                        <a:alpha val="80000"/>
                      </a:schemeClr>
                    </a:solidFill>
                  </a:tcPr>
                </a:tc>
                <a:extLst>
                  <a:ext uri="{0D108BD9-81ED-4DB2-BD59-A6C34878D82A}">
                    <a16:rowId xmlns:a16="http://schemas.microsoft.com/office/drawing/2014/main" val="2340253372"/>
                  </a:ext>
                </a:extLst>
              </a:tr>
              <a:tr h="370840">
                <a:tc>
                  <a:txBody>
                    <a:bodyPr/>
                    <a:lstStyle/>
                    <a:p>
                      <a:pPr algn="l" fontAlgn="t"/>
                      <a:r>
                        <a:rPr lang="en-US" sz="1500" b="0" i="0" u="none" strike="noStrike" dirty="0">
                          <a:solidFill>
                            <a:srgbClr val="000000"/>
                          </a:solidFill>
                          <a:effectLst/>
                          <a:latin typeface="Calibri" panose="020F0502020204030204" pitchFamily="34" charset="0"/>
                        </a:rPr>
                        <a:t>2018</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Development of a Long-Term Oyster Monitoring Plan</a:t>
                      </a:r>
                    </a:p>
                  </a:txBody>
                  <a:tcPr marL="9525" marR="9525" marT="9525" marB="0">
                    <a:solidFill>
                      <a:schemeClr val="accent1">
                        <a:tint val="40000"/>
                        <a:alpha val="80000"/>
                      </a:schemeClr>
                    </a:solidFill>
                  </a:tcPr>
                </a:tc>
                <a:extLst>
                  <a:ext uri="{0D108BD9-81ED-4DB2-BD59-A6C34878D82A}">
                    <a16:rowId xmlns:a16="http://schemas.microsoft.com/office/drawing/2014/main" val="594925067"/>
                  </a:ext>
                </a:extLst>
              </a:tr>
              <a:tr h="370840">
                <a:tc>
                  <a:txBody>
                    <a:bodyPr/>
                    <a:lstStyle/>
                    <a:p>
                      <a:pPr algn="l" fontAlgn="t"/>
                      <a:r>
                        <a:rPr lang="en-US" sz="1500" b="0" i="0" u="none" strike="noStrike" dirty="0">
                          <a:solidFill>
                            <a:srgbClr val="000000"/>
                          </a:solidFill>
                          <a:effectLst/>
                          <a:latin typeface="Calibri" panose="020F0502020204030204" pitchFamily="34" charset="0"/>
                        </a:rPr>
                        <a:t>2019</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An ecosystem approach to living shorelines project design</a:t>
                      </a:r>
                    </a:p>
                  </a:txBody>
                  <a:tcPr marL="9525" marR="9525" marT="9525" marB="0">
                    <a:solidFill>
                      <a:schemeClr val="accent1">
                        <a:tint val="40000"/>
                        <a:alpha val="80000"/>
                      </a:schemeClr>
                    </a:solidFill>
                  </a:tcPr>
                </a:tc>
                <a:extLst>
                  <a:ext uri="{0D108BD9-81ED-4DB2-BD59-A6C34878D82A}">
                    <a16:rowId xmlns:a16="http://schemas.microsoft.com/office/drawing/2014/main" val="1965844623"/>
                  </a:ext>
                </a:extLst>
              </a:tr>
              <a:tr h="370840">
                <a:tc>
                  <a:txBody>
                    <a:bodyPr/>
                    <a:lstStyle/>
                    <a:p>
                      <a:pPr algn="l" fontAlgn="t"/>
                      <a:r>
                        <a:rPr lang="en-US" sz="1500" b="0" i="0" u="none" strike="noStrike" dirty="0">
                          <a:solidFill>
                            <a:srgbClr val="000000"/>
                          </a:solidFill>
                          <a:effectLst/>
                          <a:latin typeface="Calibri" panose="020F0502020204030204" pitchFamily="34" charset="0"/>
                        </a:rPr>
                        <a:t>2019</a:t>
                      </a:r>
                    </a:p>
                  </a:txBody>
                  <a:tcPr marL="9525" marR="9525" marT="9525" marB="0">
                    <a:solidFill>
                      <a:schemeClr val="accent1">
                        <a:tint val="40000"/>
                        <a:alpha val="80000"/>
                      </a:schemeClr>
                    </a:solidFill>
                  </a:tcPr>
                </a:tc>
                <a:tc>
                  <a:txBody>
                    <a:bodyPr/>
                    <a:lstStyle/>
                    <a:p>
                      <a:pPr algn="l" fontAlgn="t"/>
                      <a:r>
                        <a:rPr lang="en-US" sz="1500" b="0" i="0" u="none" strike="noStrike" dirty="0">
                          <a:solidFill>
                            <a:srgbClr val="000000"/>
                          </a:solidFill>
                          <a:effectLst/>
                          <a:latin typeface="Calibri" panose="020F0502020204030204" pitchFamily="34" charset="0"/>
                        </a:rPr>
                        <a:t>Support for Inventory &amp; Evaluation of Environmental and Biological Response Data for Fish Habitat Assessment</a:t>
                      </a:r>
                    </a:p>
                  </a:txBody>
                  <a:tcPr marL="9525" marR="9525" marT="9525" marB="0">
                    <a:solidFill>
                      <a:schemeClr val="accent1">
                        <a:tint val="40000"/>
                        <a:alpha val="80000"/>
                      </a:schemeClr>
                    </a:solidFill>
                  </a:tcPr>
                </a:tc>
                <a:extLst>
                  <a:ext uri="{0D108BD9-81ED-4DB2-BD59-A6C34878D82A}">
                    <a16:rowId xmlns:a16="http://schemas.microsoft.com/office/drawing/2014/main" val="3409030874"/>
                  </a:ext>
                </a:extLst>
              </a:tr>
              <a:tr h="370840">
                <a:tc>
                  <a:txBody>
                    <a:bodyPr/>
                    <a:lstStyle/>
                    <a:p>
                      <a:pPr algn="l" fontAlgn="t"/>
                      <a:r>
                        <a:rPr lang="en-US" sz="1500" b="0" i="0" u="none" strike="noStrike" dirty="0">
                          <a:solidFill>
                            <a:srgbClr val="000000"/>
                          </a:solidFill>
                          <a:effectLst/>
                          <a:latin typeface="Calibri" panose="020F0502020204030204" pitchFamily="34" charset="0"/>
                        </a:rPr>
                        <a:t>2019</a:t>
                      </a:r>
                    </a:p>
                  </a:txBody>
                  <a:tcPr marL="9525" marR="9525" marT="9525" marB="0">
                    <a:solidFill>
                      <a:schemeClr val="accent1">
                        <a:tint val="40000"/>
                        <a:alpha val="80000"/>
                      </a:schemeClr>
                    </a:solidFill>
                  </a:tcPr>
                </a:tc>
                <a:tc>
                  <a:txBody>
                    <a:bodyPr/>
                    <a:lstStyle/>
                    <a:p>
                      <a:pPr algn="l" fontAlgn="b"/>
                      <a:r>
                        <a:rPr lang="en-US" sz="1500" b="0" i="0" u="none" strike="noStrike" dirty="0">
                          <a:solidFill>
                            <a:srgbClr val="000000"/>
                          </a:solidFill>
                          <a:effectLst/>
                          <a:latin typeface="Calibri" panose="020F0502020204030204" pitchFamily="34" charset="0"/>
                        </a:rPr>
                        <a:t>Chesapeake Bay Striped Bass Nursery Habitat Assessment</a:t>
                      </a:r>
                    </a:p>
                  </a:txBody>
                  <a:tcPr marL="9525" marR="9525" marT="9525" marB="0" anchor="b">
                    <a:solidFill>
                      <a:schemeClr val="accent1">
                        <a:tint val="40000"/>
                        <a:alpha val="80000"/>
                      </a:schemeClr>
                    </a:solidFill>
                  </a:tcPr>
                </a:tc>
                <a:extLst>
                  <a:ext uri="{0D108BD9-81ED-4DB2-BD59-A6C34878D82A}">
                    <a16:rowId xmlns:a16="http://schemas.microsoft.com/office/drawing/2014/main" val="1717932298"/>
                  </a:ext>
                </a:extLst>
              </a:tr>
            </a:tbl>
          </a:graphicData>
        </a:graphic>
      </p:graphicFrame>
      <p:sp>
        <p:nvSpPr>
          <p:cNvPr id="5" name="Slide Number Placeholder 4"/>
          <p:cNvSpPr>
            <a:spLocks noGrp="1"/>
          </p:cNvSpPr>
          <p:nvPr>
            <p:ph type="sldNum" sz="quarter" idx="12"/>
          </p:nvPr>
        </p:nvSpPr>
        <p:spPr/>
        <p:txBody>
          <a:bodyPr/>
          <a:lstStyle/>
          <a:p>
            <a:pPr>
              <a:defRPr/>
            </a:pPr>
            <a:fld id="{BEE74BD7-AA31-4EFB-9E62-8EE743A0981C}" type="slidenum">
              <a:rPr lang="en-US" smtClean="0"/>
              <a:pPr>
                <a:defRPr/>
              </a:pPr>
              <a:t>9</a:t>
            </a:fld>
            <a:endParaRPr lang="en-US" dirty="0"/>
          </a:p>
        </p:txBody>
      </p:sp>
      <p:grpSp>
        <p:nvGrpSpPr>
          <p:cNvPr id="18" name="Group 17">
            <a:extLst>
              <a:ext uri="{FF2B5EF4-FFF2-40B4-BE49-F238E27FC236}">
                <a16:creationId xmlns:a16="http://schemas.microsoft.com/office/drawing/2014/main" id="{1C61AD64-70D8-4C61-87EF-E304766A5575}"/>
              </a:ext>
            </a:extLst>
          </p:cNvPr>
          <p:cNvGrpSpPr/>
          <p:nvPr/>
        </p:nvGrpSpPr>
        <p:grpSpPr>
          <a:xfrm>
            <a:off x="538969" y="5761962"/>
            <a:ext cx="3499631" cy="943638"/>
            <a:chOff x="538969" y="5761962"/>
            <a:chExt cx="3499631" cy="943638"/>
          </a:xfrm>
        </p:grpSpPr>
        <p:pic>
          <p:nvPicPr>
            <p:cNvPr id="19" name="Picture 18" descr="Chesapeake Bay Program">
              <a:extLst>
                <a:ext uri="{FF2B5EF4-FFF2-40B4-BE49-F238E27FC236}">
                  <a16:creationId xmlns:a16="http://schemas.microsoft.com/office/drawing/2014/main" id="{A3FC3FDB-494E-4486-8F98-40EFD26DE967}"/>
                </a:ext>
              </a:extLst>
            </p:cNvPr>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b="11644"/>
            <a:stretch/>
          </p:blipFill>
          <p:spPr bwMode="auto">
            <a:xfrm>
              <a:off x="538969" y="5761962"/>
              <a:ext cx="1045683" cy="923925"/>
            </a:xfrm>
            <a:prstGeom prst="rect">
              <a:avLst/>
            </a:prstGeom>
            <a:noFill/>
            <a:ln>
              <a:noFill/>
            </a:ln>
            <a:extLst>
              <a:ext uri="{53640926-AAD7-44D8-BBD7-CCE9431645EC}">
                <a14:shadowObscured xmlns:a14="http://schemas.microsoft.com/office/drawing/2010/main"/>
              </a:ext>
            </a:extLst>
          </p:spPr>
        </p:pic>
        <p:pic>
          <p:nvPicPr>
            <p:cNvPr id="20" name="Picture 19" descr="http://assets.inhabitat.com/wp-content/blogs.dir/1/files/2010/04/Epa-Logo.jpg">
              <a:extLst>
                <a:ext uri="{FF2B5EF4-FFF2-40B4-BE49-F238E27FC236}">
                  <a16:creationId xmlns:a16="http://schemas.microsoft.com/office/drawing/2014/main" id="{C8DE2A44-D793-4C7F-B53E-471234D67A93}"/>
                </a:ext>
              </a:extLst>
            </p:cNvPr>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1671" r="14873"/>
            <a:stretch/>
          </p:blipFill>
          <p:spPr bwMode="auto">
            <a:xfrm>
              <a:off x="1752600" y="5882640"/>
              <a:ext cx="874395" cy="822960"/>
            </a:xfrm>
            <a:prstGeom prst="rect">
              <a:avLst/>
            </a:prstGeom>
            <a:noFill/>
            <a:ln>
              <a:noFill/>
            </a:ln>
            <a:extLst>
              <a:ext uri="{53640926-AAD7-44D8-BBD7-CCE9431645EC}">
                <a14:shadowObscured xmlns:a14="http://schemas.microsoft.com/office/drawing/2010/main"/>
              </a:ext>
            </a:extLst>
          </p:spPr>
        </p:pic>
        <p:pic>
          <p:nvPicPr>
            <p:cNvPr id="21" name="Picture 20">
              <a:extLst>
                <a:ext uri="{FF2B5EF4-FFF2-40B4-BE49-F238E27FC236}">
                  <a16:creationId xmlns:a16="http://schemas.microsoft.com/office/drawing/2014/main" id="{FE83E846-D3D7-49FB-BB2C-788CE85C31B1}"/>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794943" y="5989320"/>
              <a:ext cx="1243657" cy="640080"/>
            </a:xfrm>
            <a:prstGeom prst="rect">
              <a:avLst/>
            </a:prstGeom>
            <a:noFill/>
            <a:ln>
              <a:noFill/>
            </a:ln>
          </p:spPr>
        </p:pic>
      </p:grpSp>
    </p:spTree>
    <p:extLst>
      <p:ext uri="{BB962C8B-B14F-4D97-AF65-F5344CB8AC3E}">
        <p14:creationId xmlns:p14="http://schemas.microsoft.com/office/powerpoint/2010/main" val="3138646532"/>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246242A88F4244998F4C5917A55EAFA" ma:contentTypeVersion="10" ma:contentTypeDescription="Create a new document." ma:contentTypeScope="" ma:versionID="a4d2980f2eaec778d0fee31502754445">
  <xsd:schema xmlns:xsd="http://www.w3.org/2001/XMLSchema" xmlns:xs="http://www.w3.org/2001/XMLSchema" xmlns:p="http://schemas.microsoft.com/office/2006/metadata/properties" xmlns:ns2="bef33e05-4931-4a88-8043-e578c650b5ac" targetNamespace="http://schemas.microsoft.com/office/2006/metadata/properties" ma:root="true" ma:fieldsID="36a6bbabbe851325a7014fc95bf26c28" ns2:_="">
    <xsd:import namespace="bef33e05-4931-4a88-8043-e578c650b5a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Locatio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f33e05-4931-4a88-8043-e578c650b5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4.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731925F3-5150-4287-8430-438209B65249}">
  <ds:schemaRefs>
    <ds:schemaRef ds:uri="http://schemas.microsoft.com/sharepoint/v3/contenttype/forms"/>
  </ds:schemaRefs>
</ds:datastoreItem>
</file>

<file path=customXml/itemProps2.xml><?xml version="1.0" encoding="utf-8"?>
<ds:datastoreItem xmlns:ds="http://schemas.openxmlformats.org/officeDocument/2006/customXml" ds:itemID="{5B80E48F-ECF8-4773-BFEC-13EC52E1B32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f33e05-4931-4a88-8043-e578c650b5a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B06173F-E0A0-4B6A-8611-7154E2A2E693}">
  <ds:schemaRefs>
    <ds:schemaRef ds:uri="http://schemas.microsoft.com/office/2006/metadata/properties"/>
    <ds:schemaRef ds:uri="http://schemas.microsoft.com/office/2006/documentManagement/types"/>
    <ds:schemaRef ds:uri="http://purl.org/dc/terms/"/>
    <ds:schemaRef ds:uri="bef33e05-4931-4a88-8043-e578c650b5ac"/>
    <ds:schemaRef ds:uri="http://purl.org/dc/dcmitype/"/>
    <ds:schemaRef ds:uri="http://schemas.microsoft.com/office/infopath/2007/PartnerControls"/>
    <ds:schemaRef ds:uri="http://purl.org/dc/elements/1.1/"/>
    <ds:schemaRef ds:uri="http://schemas.openxmlformats.org/package/2006/metadata/core-properties"/>
    <ds:schemaRef ds:uri="http://www.w3.org/XML/1998/namespace"/>
  </ds:schemaRefs>
</ds:datastoreItem>
</file>

<file path=customXml/itemProps4.xml><?xml version="1.0" encoding="utf-8"?>
<ds:datastoreItem xmlns:ds="http://schemas.openxmlformats.org/officeDocument/2006/customXml" ds:itemID="{9910DE19-B64C-4F7D-A698-2D6ADAC1F410}">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16344</TotalTime>
  <Words>2602</Words>
  <Application>Microsoft Office PowerPoint</Application>
  <PresentationFormat>On-screen Show (4:3)</PresentationFormat>
  <Paragraphs>331</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Century Gothic</vt:lpstr>
      <vt:lpstr>Wingdings 3</vt:lpstr>
      <vt:lpstr>Slice</vt:lpstr>
      <vt:lpstr>Environmental Protection Agency (EPA) Goal Implementation Team (GIT) Program  </vt:lpstr>
      <vt:lpstr>Overview of EPA GIT Program</vt:lpstr>
      <vt:lpstr>Overview of EPA GIT Program</vt:lpstr>
      <vt:lpstr>Overview of EPA GIT Program</vt:lpstr>
      <vt:lpstr>Goal Implementation Teams (GITs)</vt:lpstr>
      <vt:lpstr>PowerPoint Presentation</vt:lpstr>
      <vt:lpstr>PowerPoint Presentation</vt:lpstr>
      <vt:lpstr>GIT 1 – Sustainable Fisheries Outcomes</vt:lpstr>
      <vt:lpstr>GIT 1 – Sustainable Fisheries: AWARDED</vt:lpstr>
      <vt:lpstr>GIT 2 – Habitat Outcomes</vt:lpstr>
      <vt:lpstr>GIT 2 – Habitat: AWARDED</vt:lpstr>
      <vt:lpstr>GIT 3 – Water Quality Outcomes</vt:lpstr>
      <vt:lpstr>GIT 3 – Water Quality: AWARDED</vt:lpstr>
      <vt:lpstr>GIT 4 – Maintain Healthy Watersheds Outcomes</vt:lpstr>
      <vt:lpstr>GIT 4 – Maintain Healthy Watersheds: AWARDED</vt:lpstr>
      <vt:lpstr>GIT 5 – Fostering Stewardship Outcomes</vt:lpstr>
      <vt:lpstr>GIT 5 – Fostering Stewardship: AWARDED</vt:lpstr>
      <vt:lpstr>GIT 6 - Enhance Partnering, Leadership and Management Outcomes</vt:lpstr>
      <vt:lpstr>GIT 6 - Enhance Partnering, Leadership and Management: AWARDED</vt:lpstr>
      <vt:lpstr>GIT Scientific, Technical Assessment and Reporting (STAR) Outcomes</vt:lpstr>
      <vt:lpstr>GIT STAR: AWARDED</vt:lpstr>
    </vt:vector>
  </TitlesOfParts>
  <Company>MDOT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Pioneer Grant FY 2012</dc:title>
  <dc:creator>Jenn</dc:creator>
  <cp:lastModifiedBy>Madray, Chantal</cp:lastModifiedBy>
  <cp:revision>517</cp:revision>
  <dcterms:created xsi:type="dcterms:W3CDTF">2012-04-15T15:00:47Z</dcterms:created>
  <dcterms:modified xsi:type="dcterms:W3CDTF">2020-06-17T18:39:00Z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0x0101007246242A88F4244998F4C5917A55EAFA</vt:lpwstr>
  </property>
  <property fmtid="{D5CDD505-2E9C-101B-9397-08002B2CF9AE}" pid="3" name="Order">
    <vt:r8>23055200</vt:r8>
  </property>
</Properties>
</file>