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7"/>
  </p:notesMasterIdLst>
  <p:sldIdLst>
    <p:sldId id="257" r:id="rId5"/>
    <p:sldId id="295" r:id="rId6"/>
    <p:sldId id="321" r:id="rId7"/>
    <p:sldId id="319" r:id="rId8"/>
    <p:sldId id="320" r:id="rId9"/>
    <p:sldId id="324" r:id="rId10"/>
    <p:sldId id="322" r:id="rId11"/>
    <p:sldId id="323" r:id="rId12"/>
    <p:sldId id="306" r:id="rId13"/>
    <p:sldId id="305" r:id="rId14"/>
    <p:sldId id="317" r:id="rId15"/>
    <p:sldId id="325" r:id="rId16"/>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l"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307"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00" normalizeH="0" baseline="0">
                <a:solidFill>
                  <a:schemeClr val="lt1"/>
                </a:solidFill>
                <a:latin typeface="+mn-lt"/>
                <a:ea typeface="+mn-ea"/>
                <a:cs typeface="+mn-cs"/>
              </a:defRPr>
            </a:pPr>
            <a:r>
              <a:rPr lang="en-US" sz="2000"/>
              <a:t>Restoring</a:t>
            </a:r>
            <a:r>
              <a:rPr lang="en-US" sz="1800"/>
              <a:t> Wetlands on Agricultural Lands </a:t>
            </a:r>
          </a:p>
        </c:rich>
      </c:tx>
      <c:layout/>
      <c:overlay val="0"/>
      <c:spPr>
        <a:noFill/>
        <a:ln>
          <a:noFill/>
        </a:ln>
        <a:effectLst/>
      </c:spPr>
    </c:title>
    <c:autoTitleDeleted val="0"/>
    <c:plotArea>
      <c:layout>
        <c:manualLayout>
          <c:layoutTarget val="inner"/>
          <c:xMode val="edge"/>
          <c:yMode val="edge"/>
          <c:x val="0.12398650168728924"/>
          <c:y val="8.4844482873920796E-2"/>
          <c:w val="0.85989628219549574"/>
          <c:h val="0.81817720512208703"/>
        </c:manualLayout>
      </c:layout>
      <c:scatterChart>
        <c:scatterStyle val="lineMarker"/>
        <c:varyColors val="0"/>
        <c:ser>
          <c:idx val="0"/>
          <c:order val="0"/>
          <c:tx>
            <c:strRef>
              <c:f>'Ag Wetlands 2010-present'!$A$7</c:f>
              <c:strCache>
                <c:ptCount val="1"/>
                <c:pt idx="0">
                  <c:v>Cumulative Acres</c:v>
                </c:pt>
              </c:strCache>
            </c:strRef>
          </c:tx>
          <c:spPr>
            <a:ln w="28575" cap="rnd">
              <a:solidFill>
                <a:schemeClr val="accent3"/>
              </a:solidFill>
              <a:round/>
            </a:ln>
            <a:effectLst>
              <a:outerShdw dist="25400" dir="2700000" algn="tl" rotWithShape="0">
                <a:schemeClr val="accent3"/>
              </a:outerShdw>
            </a:effectLst>
          </c:spPr>
          <c:marker>
            <c:symbol val="circle"/>
            <c:size val="6"/>
            <c:spPr>
              <a:noFill/>
              <a:ln w="22225">
                <a:solidFill>
                  <a:schemeClr val="lt1"/>
                </a:solidFill>
                <a:round/>
              </a:ln>
              <a:effectLst>
                <a:outerShdw dist="25400" dir="2700000" algn="tl" rotWithShape="0">
                  <a:schemeClr val="accent3"/>
                </a:outerShdw>
              </a:effectLst>
            </c:spPr>
          </c:marker>
          <c:xVal>
            <c:numRef>
              <c:f>'Ag Wetlands 2010-present'!$B$6:$G$6</c:f>
              <c:numCache>
                <c:formatCode>General</c:formatCode>
                <c:ptCount val="6"/>
                <c:pt idx="0">
                  <c:v>2010</c:v>
                </c:pt>
                <c:pt idx="1">
                  <c:v>2011</c:v>
                </c:pt>
                <c:pt idx="2">
                  <c:v>2012</c:v>
                </c:pt>
                <c:pt idx="3">
                  <c:v>2013</c:v>
                </c:pt>
                <c:pt idx="4">
                  <c:v>2014</c:v>
                </c:pt>
                <c:pt idx="5">
                  <c:v>2015</c:v>
                </c:pt>
              </c:numCache>
            </c:numRef>
          </c:xVal>
          <c:yVal>
            <c:numRef>
              <c:f>'Ag Wetlands 2010-present'!$B$7:$G$7</c:f>
              <c:numCache>
                <c:formatCode>#,##0</c:formatCode>
                <c:ptCount val="6"/>
                <c:pt idx="0">
                  <c:v>1921</c:v>
                </c:pt>
                <c:pt idx="1">
                  <c:v>3273</c:v>
                </c:pt>
                <c:pt idx="2">
                  <c:v>5811</c:v>
                </c:pt>
                <c:pt idx="3">
                  <c:v>6098</c:v>
                </c:pt>
                <c:pt idx="4">
                  <c:v>6191</c:v>
                </c:pt>
                <c:pt idx="5">
                  <c:v>6806</c:v>
                </c:pt>
              </c:numCache>
            </c:numRef>
          </c:yVal>
          <c:smooth val="0"/>
          <c:extLst>
            <c:ext xmlns:c16="http://schemas.microsoft.com/office/drawing/2014/chart" uri="{C3380CC4-5D6E-409C-BE32-E72D297353CC}">
              <c16:uniqueId val="{00000000-5A0E-414B-8EB6-D8D71D8A8697}"/>
            </c:ext>
          </c:extLst>
        </c:ser>
        <c:ser>
          <c:idx val="1"/>
          <c:order val="1"/>
          <c:tx>
            <c:v>Goal</c:v>
          </c:tx>
          <c:spPr>
            <a:ln w="38100" cap="rnd">
              <a:solidFill>
                <a:schemeClr val="accent3"/>
              </a:solidFill>
              <a:round/>
            </a:ln>
            <a:effectLst>
              <a:outerShdw dist="25400" dir="2700000" algn="tl" rotWithShape="0">
                <a:schemeClr val="accent2"/>
              </a:outerShdw>
            </a:effectLst>
          </c:spPr>
          <c:marker>
            <c:symbol val="circle"/>
            <c:size val="6"/>
            <c:spPr>
              <a:solidFill>
                <a:schemeClr val="accent3"/>
              </a:solidFill>
              <a:ln w="22225">
                <a:solidFill>
                  <a:schemeClr val="lt1"/>
                </a:solidFill>
                <a:round/>
              </a:ln>
              <a:effectLst/>
            </c:spPr>
          </c:marker>
          <c:dPt>
            <c:idx val="1"/>
            <c:marker>
              <c:spPr>
                <a:solidFill>
                  <a:schemeClr val="accent3"/>
                </a:solidFill>
                <a:ln w="22225">
                  <a:solidFill>
                    <a:schemeClr val="lt1"/>
                  </a:solidFill>
                  <a:round/>
                </a:ln>
                <a:effectLst>
                  <a:outerShdw dist="25400" dir="2700000" algn="tl" rotWithShape="0">
                    <a:schemeClr val="accent3"/>
                  </a:outerShdw>
                </a:effectLst>
              </c:spPr>
            </c:marker>
            <c:bubble3D val="0"/>
            <c:spPr>
              <a:ln w="25400" cap="rnd">
                <a:solidFill>
                  <a:schemeClr val="accent3"/>
                </a:solidFill>
                <a:round/>
              </a:ln>
              <a:effectLst>
                <a:outerShdw dist="25400" dir="2700000" algn="tl" rotWithShape="0">
                  <a:schemeClr val="accent3"/>
                </a:outerShdw>
              </a:effectLst>
            </c:spPr>
            <c:extLst>
              <c:ext xmlns:c16="http://schemas.microsoft.com/office/drawing/2014/chart" uri="{C3380CC4-5D6E-409C-BE32-E72D297353CC}">
                <c16:uniqueId val="{00000002-5A0E-414B-8EB6-D8D71D8A8697}"/>
              </c:ext>
            </c:extLst>
          </c:dPt>
          <c:xVal>
            <c:numRef>
              <c:f>'Ag Wetlands 2010-present'!$H$6:$I$6</c:f>
              <c:numCache>
                <c:formatCode>General</c:formatCode>
                <c:ptCount val="2"/>
                <c:pt idx="0">
                  <c:v>2010</c:v>
                </c:pt>
                <c:pt idx="1">
                  <c:v>2025</c:v>
                </c:pt>
              </c:numCache>
            </c:numRef>
          </c:xVal>
          <c:yVal>
            <c:numRef>
              <c:f>'Ag Wetlands 2010-present'!$H$7:$I$7</c:f>
              <c:numCache>
                <c:formatCode>General</c:formatCode>
                <c:ptCount val="2"/>
                <c:pt idx="0">
                  <c:v>83000</c:v>
                </c:pt>
                <c:pt idx="1">
                  <c:v>83000</c:v>
                </c:pt>
              </c:numCache>
            </c:numRef>
          </c:yVal>
          <c:smooth val="0"/>
          <c:extLst>
            <c:ext xmlns:c16="http://schemas.microsoft.com/office/drawing/2014/chart" uri="{C3380CC4-5D6E-409C-BE32-E72D297353CC}">
              <c16:uniqueId val="{00000003-5A0E-414B-8EB6-D8D71D8A8697}"/>
            </c:ext>
          </c:extLst>
        </c:ser>
        <c:dLbls>
          <c:showLegendKey val="0"/>
          <c:showVal val="0"/>
          <c:showCatName val="0"/>
          <c:showSerName val="0"/>
          <c:showPercent val="0"/>
          <c:showBubbleSize val="0"/>
        </c:dLbls>
        <c:axId val="34576640"/>
        <c:axId val="34587008"/>
      </c:scatterChart>
      <c:valAx>
        <c:axId val="34576640"/>
        <c:scaling>
          <c:orientation val="minMax"/>
          <c:max val="2025"/>
          <c:min val="2010"/>
        </c:scaling>
        <c:delete val="0"/>
        <c:axPos val="b"/>
        <c:majorGridlines>
          <c:spPr>
            <a:ln w="9525" cap="flat" cmpd="sng" algn="ctr">
              <a:solidFill>
                <a:schemeClr val="lt1">
                  <a:alpha val="2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lt1"/>
                    </a:solidFill>
                    <a:latin typeface="+mn-lt"/>
                    <a:ea typeface="+mn-ea"/>
                    <a:cs typeface="+mn-cs"/>
                  </a:defRPr>
                </a:pPr>
                <a:r>
                  <a:rPr lang="en-US" sz="1400"/>
                  <a:t>Year</a:t>
                </a:r>
              </a:p>
            </c:rich>
          </c:tx>
          <c:layout>
            <c:manualLayout>
              <c:xMode val="edge"/>
              <c:yMode val="edge"/>
              <c:x val="0.53865265618519953"/>
              <c:y val="0.95594750656167982"/>
            </c:manualLayout>
          </c:layout>
          <c:overlay val="0"/>
          <c:spPr>
            <a:noFill/>
            <a:ln>
              <a:noFill/>
            </a:ln>
            <a:effectLst/>
          </c:spPr>
        </c:title>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200" b="1" i="0" u="none" strike="noStrike" kern="1200" baseline="0">
                <a:solidFill>
                  <a:schemeClr val="lt1"/>
                </a:solidFill>
                <a:latin typeface="+mn-lt"/>
                <a:ea typeface="+mn-ea"/>
                <a:cs typeface="+mn-cs"/>
              </a:defRPr>
            </a:pPr>
            <a:endParaRPr lang="en-US"/>
          </a:p>
        </c:txPr>
        <c:crossAx val="34587008"/>
        <c:crosses val="autoZero"/>
        <c:crossBetween val="midCat"/>
        <c:majorUnit val="1"/>
      </c:valAx>
      <c:valAx>
        <c:axId val="34587008"/>
        <c:scaling>
          <c:orientation val="minMax"/>
          <c:max val="85000"/>
        </c:scaling>
        <c:delete val="0"/>
        <c:axPos val="l"/>
        <c:majorGridlines>
          <c:spPr>
            <a:ln w="9525" cap="flat" cmpd="sng" algn="ctr">
              <a:solidFill>
                <a:schemeClr val="lt1">
                  <a:alpha val="2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lt1"/>
                    </a:solidFill>
                    <a:latin typeface="+mn-lt"/>
                    <a:ea typeface="+mn-ea"/>
                    <a:cs typeface="+mn-cs"/>
                  </a:defRPr>
                </a:pPr>
                <a:r>
                  <a:rPr lang="en-US" sz="1400"/>
                  <a:t>Cumulative Acres</a:t>
                </a:r>
              </a:p>
              <a:p>
                <a:pPr>
                  <a:defRPr sz="1400" b="1" i="0" u="none" strike="noStrike" kern="1200" baseline="0">
                    <a:solidFill>
                      <a:schemeClr val="lt1"/>
                    </a:solidFill>
                    <a:latin typeface="+mn-lt"/>
                    <a:ea typeface="+mn-ea"/>
                    <a:cs typeface="+mn-cs"/>
                  </a:defRPr>
                </a:pPr>
                <a:endParaRPr lang="en-US" sz="1400"/>
              </a:p>
            </c:rich>
          </c:tx>
          <c:layout>
            <c:manualLayout>
              <c:xMode val="edge"/>
              <c:yMode val="edge"/>
              <c:x val="1.065999169630116E-2"/>
              <c:y val="0.39003913147220226"/>
            </c:manualLayout>
          </c:layout>
          <c:overlay val="0"/>
          <c:spPr>
            <a:noFill/>
            <a:ln>
              <a:noFill/>
            </a:ln>
            <a:effectLst/>
          </c:spPr>
        </c:title>
        <c:numFmt formatCode="#,##0"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200" b="1" i="0" u="none" strike="noStrike" kern="1200" baseline="0">
                <a:solidFill>
                  <a:schemeClr val="lt1"/>
                </a:solidFill>
                <a:latin typeface="+mn-lt"/>
                <a:ea typeface="+mn-ea"/>
                <a:cs typeface="+mn-cs"/>
              </a:defRPr>
            </a:pPr>
            <a:endParaRPr lang="en-US"/>
          </a:p>
        </c:txPr>
        <c:crossAx val="34576640"/>
        <c:crosses val="autoZero"/>
        <c:crossBetween val="midCat"/>
        <c:majorUnit val="17000"/>
      </c:valAx>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b="1"/>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0.12704</cdr:x>
      <cdr:y>0.11448</cdr:y>
    </cdr:from>
    <cdr:to>
      <cdr:x>0.24554</cdr:x>
      <cdr:y>0.15993</cdr:y>
    </cdr:to>
    <cdr:sp macro="" textlink="">
      <cdr:nvSpPr>
        <cdr:cNvPr id="2" name="TextBox 1"/>
        <cdr:cNvSpPr txBox="1"/>
      </cdr:nvSpPr>
      <cdr:spPr>
        <a:xfrm xmlns:a="http://schemas.openxmlformats.org/drawingml/2006/main">
          <a:off x="1100667" y="719667"/>
          <a:ext cx="1026583" cy="28575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en-US" sz="1400" b="1">
              <a:solidFill>
                <a:schemeClr val="accent3"/>
              </a:solidFill>
            </a:rPr>
            <a:t>Goa</a:t>
          </a:r>
          <a:r>
            <a:rPr lang="en-US" sz="1400">
              <a:solidFill>
                <a:schemeClr val="accent3"/>
              </a:solidFill>
            </a:rPr>
            <a:t>l</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D8D26FEC-7661-40F9-A03D-8172F752848E}" type="datetimeFigureOut">
              <a:rPr lang="en-US" smtClean="0"/>
              <a:t>5/25/2016</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75BB72C9-4B32-453E-9150-6268E192361E}" type="slidenum">
              <a:rPr lang="en-US" smtClean="0"/>
              <a:t>‹#›</a:t>
            </a:fld>
            <a:endParaRPr lang="en-US"/>
          </a:p>
        </p:txBody>
      </p:sp>
    </p:spTree>
    <p:extLst>
      <p:ext uri="{BB962C8B-B14F-4D97-AF65-F5344CB8AC3E}">
        <p14:creationId xmlns:p14="http://schemas.microsoft.com/office/powerpoint/2010/main" val="2636175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Nature Conservancy is committed to conservin</a:t>
            </a:r>
            <a:r>
              <a:rPr lang="en-US" baseline="0" dirty="0" smtClean="0"/>
              <a:t>g the lands and waters on which all life depends and are committed to finding effective solutions and are long lasting.  We are currently working with TFI in several places around the country and would welcome new opportunities to bring together industry and environmental perspectives to continue to make progress.  Working on the ground in all 50 states with landowners, industry, and environmental groups provides for a great opportunity to work with TFI on solutions that can achieve the scale needed to face the immense challenges that we are facing.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0B2DDB-9853-4F58-90F5-383EC8AC55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691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53"/>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5/25/2016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817585"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val="40296551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5/25/2016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7063449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25"/>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7" y="731527"/>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5/25/2016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4779222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2A252E-C02D-4D8D-8534-9735ACED8D3D}" type="datetime1">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lvl1pPr>
          </a:lstStyle>
          <a:p>
            <a:fld id="{F7D465DF-EBFF-469D-B220-5E323BBBC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986279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043C94-2AD8-412F-8E9C-3A6542B0F8B4}" type="datetime1">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lvl1pPr>
          </a:lstStyle>
          <a:p>
            <a:fld id="{F7D465DF-EBFF-469D-B220-5E323BBBC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829780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7"/>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7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0BBFC1-0733-412C-A3EE-D756713225E8}" type="datetime1">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939876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04EE4F-8D81-4EA2-A1A6-7C887EDC8DD6}" type="datetime1">
              <a:rPr lang="en-US" smtClean="0">
                <a:solidFill>
                  <a:prstClr val="black">
                    <a:tint val="75000"/>
                  </a:prstClr>
                </a:solidFill>
              </a:rPr>
              <a:pPr/>
              <a:t>5/25/2016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86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382F86-1667-4616-81DE-E93BB6938C22}" type="datetime1">
              <a:rPr lang="en-US" smtClean="0">
                <a:solidFill>
                  <a:prstClr val="black">
                    <a:tint val="75000"/>
                  </a:prstClr>
                </a:solidFill>
              </a:rPr>
              <a:pPr/>
              <a:t>5/25/2016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101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BFCE28-B880-475F-AE95-D988304700BD}" type="datetime1">
              <a:rPr lang="en-US" smtClean="0">
                <a:solidFill>
                  <a:prstClr val="black">
                    <a:tint val="75000"/>
                  </a:prstClr>
                </a:solidFill>
              </a:rPr>
              <a:pPr/>
              <a:t>5/25/2016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98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1851A-F4C5-41BE-AD73-A9533516CA47}" type="datetime1">
              <a:rPr lang="en-US" smtClean="0">
                <a:solidFill>
                  <a:prstClr val="black">
                    <a:tint val="75000"/>
                  </a:prstClr>
                </a:solidFill>
              </a:rPr>
              <a:pPr/>
              <a:t>5/25/2016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986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3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F8772C-04FB-4841-975D-C32956DCF41B}" type="datetime1">
              <a:rPr lang="en-US" smtClean="0">
                <a:solidFill>
                  <a:prstClr val="black">
                    <a:tint val="75000"/>
                  </a:prstClr>
                </a:solidFill>
              </a:rPr>
              <a:pPr/>
              <a:t>5/25/2016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819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5/25/2016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8966052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31FBD1-0B8D-4CB4-8797-28A35006F0D6}" type="datetime1">
              <a:rPr lang="en-US" smtClean="0">
                <a:solidFill>
                  <a:prstClr val="black">
                    <a:tint val="75000"/>
                  </a:prstClr>
                </a:solidFill>
              </a:rPr>
              <a:pPr/>
              <a:t>5/25/2016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730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D39214-953B-4141-A02E-93D9D01F9161}" type="datetime1">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060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459ED4-33AD-4EE0-9768-9724EE12C8B3}" type="datetime1">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D465DF-EBFF-469D-B220-5E323BBBC9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990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CA5CD9-7DC5-4278-A90A-FBCD7A8D12C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253F7-1490-474F-8909-D3AFB8A5AC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5061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CA5CD9-7DC5-4278-A90A-FBCD7A8D12C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253F7-1490-474F-8909-D3AFB8A5AC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3418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CA5CD9-7DC5-4278-A90A-FBCD7A8D12C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253F7-1490-474F-8909-D3AFB8A5AC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3029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CA5CD9-7DC5-4278-A90A-FBCD7A8D12C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253F7-1490-474F-8909-D3AFB8A5AC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6358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CA5CD9-7DC5-4278-A90A-FBCD7A8D12C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253F7-1490-474F-8909-D3AFB8A5AC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3782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CA5CD9-7DC5-4278-A90A-FBCD7A8D12C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253F7-1490-474F-8909-D3AFB8A5AC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1279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CA5CD9-7DC5-4278-A90A-FBCD7A8D12C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253F7-1490-474F-8909-D3AFB8A5AC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4804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7"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9"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5/25/2016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1962623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CA5CD9-7DC5-4278-A90A-FBCD7A8D12C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253F7-1490-474F-8909-D3AFB8A5AC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4293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CA5CD9-7DC5-4278-A90A-FBCD7A8D12C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253F7-1490-474F-8909-D3AFB8A5AC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5380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CA5CD9-7DC5-4278-A90A-FBCD7A8D12C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253F7-1490-474F-8909-D3AFB8A5AC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8375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CA5CD9-7DC5-4278-A90A-FBCD7A8D12C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253F7-1490-474F-8909-D3AFB8A5AC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2613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DCBF08-633B-4265-8D2D-DF0281CB66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74B84-4D18-46C8-A760-98DD68A0021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97013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DCBF08-633B-4265-8D2D-DF0281CB66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74B84-4D18-46C8-A760-98DD68A0021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8251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DCBF08-633B-4265-8D2D-DF0281CB66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74B84-4D18-46C8-A760-98DD68A0021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5779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DCBF08-633B-4265-8D2D-DF0281CB66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74B84-4D18-46C8-A760-98DD68A0021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0411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DCBF08-633B-4265-8D2D-DF0281CB66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74B84-4D18-46C8-A760-98DD68A0021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92421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DCBF08-633B-4265-8D2D-DF0281CB66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74B84-4D18-46C8-A760-98DD68A0021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033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5/25/2016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803384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DCBF08-633B-4265-8D2D-DF0281CB66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74B84-4D18-46C8-A760-98DD68A0021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7152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DCBF08-633B-4265-8D2D-DF0281CB66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74B84-4D18-46C8-A760-98DD68A0021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10461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DCBF08-633B-4265-8D2D-DF0281CB66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74B84-4D18-46C8-A760-98DD68A0021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2452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DCBF08-633B-4265-8D2D-DF0281CB66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74B84-4D18-46C8-A760-98DD68A0021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8588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DCBF08-633B-4265-8D2D-DF0281CB66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74B84-4D18-46C8-A760-98DD68A0021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6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5/25/2016</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6465911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5/25/2016</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35768770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5/25/2016</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762353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9" y="2209808"/>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9"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7"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5/25/2016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13997674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5/25/2016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extLst>
      <p:ext uri="{BB962C8B-B14F-4D97-AF65-F5344CB8AC3E}">
        <p14:creationId xmlns:p14="http://schemas.microsoft.com/office/powerpoint/2010/main" val="32649398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91"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8"/>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0EEB24C-7928-467F-A0C2-CF544A239F1F}" type="datetimeFigureOut">
              <a:rPr lang="en-US" smtClean="0">
                <a:solidFill>
                  <a:prstClr val="black">
                    <a:lumMod val="50000"/>
                    <a:lumOff val="50000"/>
                  </a:prstClr>
                </a:solidFill>
              </a:rPr>
              <a:pPr/>
              <a:t>5/25/2016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203" y="6172208"/>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8"/>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945580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4F906-4CBE-463D-9DF4-3BDA0EFEDF07}" type="datetime1">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9"/>
            <a:ext cx="20574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F7D465DF-EBFF-469D-B220-5E323BBBC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45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2CA5CD9-7DC5-4278-A90A-FBCD7A8D12C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73253F7-1490-474F-8909-D3AFB8A5AC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11200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3DCBF08-633B-4265-8D2D-DF0281CB66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C74B84-4D18-46C8-A760-98DD68A0021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81020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May 26, 2016</a:t>
            </a:r>
            <a:endParaRPr lang="en-US" dirty="0"/>
          </a:p>
        </p:txBody>
      </p:sp>
      <p:sp>
        <p:nvSpPr>
          <p:cNvPr id="2" name="Title 1"/>
          <p:cNvSpPr>
            <a:spLocks noGrp="1"/>
          </p:cNvSpPr>
          <p:nvPr>
            <p:ph type="ctrTitle"/>
          </p:nvPr>
        </p:nvSpPr>
        <p:spPr>
          <a:xfrm>
            <a:off x="838204" y="3200408"/>
            <a:ext cx="7175351" cy="1793167"/>
          </a:xfrm>
        </p:spPr>
        <p:txBody>
          <a:bodyPr/>
          <a:lstStyle/>
          <a:p>
            <a:pPr marL="182880" indent="0">
              <a:buNone/>
            </a:pPr>
            <a:r>
              <a:rPr lang="en-US" dirty="0" smtClean="0"/>
              <a:t>Wetland Workgroup Meeting</a:t>
            </a:r>
            <a:endParaRPr lang="en-US" dirty="0"/>
          </a:p>
        </p:txBody>
      </p:sp>
    </p:spTree>
    <p:extLst>
      <p:ext uri="{BB962C8B-B14F-4D97-AF65-F5344CB8AC3E}">
        <p14:creationId xmlns:p14="http://schemas.microsoft.com/office/powerpoint/2010/main" val="1367012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4800600"/>
            <a:ext cx="91440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Expert Panel Update</a:t>
            </a:r>
            <a:endParaRPr lang="en-US" sz="4000" dirty="0"/>
          </a:p>
        </p:txBody>
      </p:sp>
    </p:spTree>
    <p:extLst>
      <p:ext uri="{BB962C8B-B14F-4D97-AF65-F5344CB8AC3E}">
        <p14:creationId xmlns:p14="http://schemas.microsoft.com/office/powerpoint/2010/main" val="30481286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Panel Charge</a:t>
            </a:r>
          </a:p>
        </p:txBody>
      </p:sp>
      <p:sp>
        <p:nvSpPr>
          <p:cNvPr id="3" name="Content Placeholder 2"/>
          <p:cNvSpPr>
            <a:spLocks noGrp="1"/>
          </p:cNvSpPr>
          <p:nvPr>
            <p:ph idx="1"/>
          </p:nvPr>
        </p:nvSpPr>
        <p:spPr>
          <a:xfrm>
            <a:off x="628650" y="1564368"/>
            <a:ext cx="7886700" cy="4351338"/>
          </a:xfrm>
        </p:spPr>
        <p:txBody>
          <a:bodyPr/>
          <a:lstStyle/>
          <a:p>
            <a:pPr lvl="1"/>
            <a:r>
              <a:rPr lang="en-US" sz="3200" dirty="0"/>
              <a:t>Assessment and recommendation of wetland land use(s) for the Phase 6 Watershed Model</a:t>
            </a:r>
          </a:p>
          <a:p>
            <a:pPr lvl="1"/>
            <a:endParaRPr lang="en-US" sz="3200" dirty="0"/>
          </a:p>
          <a:p>
            <a:pPr lvl="1"/>
            <a:r>
              <a:rPr lang="en-US" sz="3200" dirty="0"/>
              <a:t>Wetland land use efficiencies</a:t>
            </a:r>
          </a:p>
          <a:p>
            <a:pPr lvl="1"/>
            <a:endParaRPr lang="en-US" sz="3200" dirty="0"/>
          </a:p>
          <a:p>
            <a:pPr lvl="1"/>
            <a:r>
              <a:rPr lang="en-US" sz="3200" dirty="0"/>
              <a:t>Wetland restoration and enhancement sediment and nutrient load reduction efficiencies (BMPs)</a:t>
            </a:r>
          </a:p>
          <a:p>
            <a:endParaRPr lang="en-US" dirty="0"/>
          </a:p>
        </p:txBody>
      </p:sp>
      <p:sp>
        <p:nvSpPr>
          <p:cNvPr id="4" name="Slide Number Placeholder 3"/>
          <p:cNvSpPr>
            <a:spLocks noGrp="1"/>
          </p:cNvSpPr>
          <p:nvPr>
            <p:ph type="sldNum" sz="quarter" idx="12"/>
          </p:nvPr>
        </p:nvSpPr>
        <p:spPr/>
        <p:txBody>
          <a:bodyPr/>
          <a:lstStyle/>
          <a:p>
            <a:fld id="{F7D465DF-EBFF-469D-B220-5E323BBBC9A1}" type="slidenum">
              <a:rPr lang="en-US" smtClean="0">
                <a:solidFill>
                  <a:prstClr val="black">
                    <a:tint val="75000"/>
                  </a:prstClr>
                </a:solidFill>
              </a:rPr>
              <a:pPr/>
              <a:t>11</a:t>
            </a:fld>
            <a:endParaRPr lang="en-US" dirty="0">
              <a:solidFill>
                <a:prstClr val="black">
                  <a:tint val="75000"/>
                </a:prstClr>
              </a:solidFill>
            </a:endParaRPr>
          </a:p>
        </p:txBody>
      </p:sp>
    </p:spTree>
    <p:extLst>
      <p:ext uri="{BB962C8B-B14F-4D97-AF65-F5344CB8AC3E}">
        <p14:creationId xmlns:p14="http://schemas.microsoft.com/office/powerpoint/2010/main" val="37509145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293451" y="6337756"/>
            <a:ext cx="160165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Calibri"/>
                <a:ea typeface="+mn-ea"/>
                <a:cs typeface="+mn-cs"/>
              </a:rPr>
              <a:t>© Hal Brindley.com</a:t>
            </a:r>
          </a:p>
        </p:txBody>
      </p:sp>
      <p:sp>
        <p:nvSpPr>
          <p:cNvPr id="4" name="Rectangle 3"/>
          <p:cNvSpPr/>
          <p:nvPr/>
        </p:nvSpPr>
        <p:spPr>
          <a:xfrm>
            <a:off x="17585" y="5105400"/>
            <a:ext cx="91440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Wrap-up/ Next </a:t>
            </a:r>
            <a:r>
              <a:rPr lang="en-US" sz="4000" dirty="0" smtClean="0"/>
              <a:t>Meeting</a:t>
            </a:r>
            <a:endParaRPr lang="en-US" sz="4000" dirty="0"/>
          </a:p>
        </p:txBody>
      </p:sp>
    </p:spTree>
    <p:extLst>
      <p:ext uri="{BB962C8B-B14F-4D97-AF65-F5344CB8AC3E}">
        <p14:creationId xmlns:p14="http://schemas.microsoft.com/office/powerpoint/2010/main" val="35859400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20878"/>
            <a:ext cx="4648200" cy="584775"/>
          </a:xfrm>
          <a:prstGeom prst="rect">
            <a:avLst/>
          </a:prstGeom>
          <a:noFill/>
        </p:spPr>
        <p:txBody>
          <a:bodyPr wrap="square" rtlCol="0">
            <a:spAutoFit/>
          </a:bodyPr>
          <a:lstStyle/>
          <a:p>
            <a:pPr algn="ctr"/>
            <a:r>
              <a:rPr lang="en-US" sz="3200" dirty="0" smtClean="0"/>
              <a:t>Agenda</a:t>
            </a:r>
            <a:endParaRPr lang="en-US" sz="3200" dirty="0"/>
          </a:p>
        </p:txBody>
      </p:sp>
      <p:sp>
        <p:nvSpPr>
          <p:cNvPr id="2" name="Rectangle 1"/>
          <p:cNvSpPr/>
          <p:nvPr/>
        </p:nvSpPr>
        <p:spPr>
          <a:xfrm>
            <a:off x="190500" y="611916"/>
            <a:ext cx="8839200" cy="6186309"/>
          </a:xfrm>
          <a:prstGeom prst="rect">
            <a:avLst/>
          </a:prstGeom>
        </p:spPr>
        <p:txBody>
          <a:bodyPr wrap="square">
            <a:spAutoFit/>
          </a:bodyPr>
          <a:lstStyle/>
          <a:p>
            <a:r>
              <a:rPr lang="en-US" b="1" dirty="0"/>
              <a:t>1:00</a:t>
            </a:r>
            <a:r>
              <a:rPr lang="en-US" dirty="0"/>
              <a:t> 	Introductions from Wetland Workgroup members / Review of goals and </a:t>
            </a:r>
            <a:r>
              <a:rPr lang="en-US" dirty="0" smtClean="0"/>
              <a:t>	agenda</a:t>
            </a:r>
            <a:endParaRPr lang="en-US" dirty="0"/>
          </a:p>
          <a:p>
            <a:pPr lvl="0"/>
            <a:r>
              <a:rPr lang="en-US" b="1" i="1" dirty="0" smtClean="0"/>
              <a:t>	Input </a:t>
            </a:r>
            <a:r>
              <a:rPr lang="en-US" b="1" i="1" dirty="0"/>
              <a:t>from Wetland Workgroup – At least one cool wetland update from </a:t>
            </a:r>
            <a:r>
              <a:rPr lang="en-US" b="1" i="1" dirty="0" smtClean="0"/>
              <a:t>	your </a:t>
            </a:r>
            <a:r>
              <a:rPr lang="en-US" b="1" i="1" dirty="0"/>
              <a:t>state or organization</a:t>
            </a:r>
            <a:r>
              <a:rPr lang="en-US" b="1" i="1" dirty="0" smtClean="0"/>
              <a:t>.</a:t>
            </a:r>
          </a:p>
          <a:p>
            <a:pPr lvl="0"/>
            <a:endParaRPr lang="en-US" b="1" i="1" dirty="0"/>
          </a:p>
          <a:p>
            <a:pPr lvl="0"/>
            <a:endParaRPr lang="en-US" dirty="0"/>
          </a:p>
          <a:p>
            <a:r>
              <a:rPr lang="en-US" b="1" dirty="0"/>
              <a:t>1:10</a:t>
            </a:r>
            <a:r>
              <a:rPr lang="en-US" dirty="0"/>
              <a:t>	Quick Updates</a:t>
            </a:r>
          </a:p>
          <a:p>
            <a:pPr marL="1200150" lvl="2" indent="-285750">
              <a:buFont typeface="Arial" panose="020B0604020202020204" pitchFamily="34" charset="0"/>
              <a:buChar char="•"/>
            </a:pPr>
            <a:r>
              <a:rPr lang="en-US" dirty="0"/>
              <a:t>2015 Progress toward Wetland Outcome goals – Amy Jacobs</a:t>
            </a:r>
          </a:p>
          <a:p>
            <a:pPr marL="1200150" lvl="2" indent="-285750">
              <a:buFont typeface="Arial" panose="020B0604020202020204" pitchFamily="34" charset="0"/>
              <a:buChar char="•"/>
            </a:pPr>
            <a:r>
              <a:rPr lang="en-US" dirty="0"/>
              <a:t>Pennsylvania wetland mapping update – Jill Whitcomb</a:t>
            </a:r>
          </a:p>
          <a:p>
            <a:pPr marL="1200150" lvl="2" indent="-285750">
              <a:buFont typeface="Arial" panose="020B0604020202020204" pitchFamily="34" charset="0"/>
              <a:buChar char="•"/>
            </a:pPr>
            <a:r>
              <a:rPr lang="en-US" dirty="0"/>
              <a:t>Habitat GIT Spring Meeting report – Erin McLaughlin</a:t>
            </a:r>
          </a:p>
          <a:p>
            <a:pPr marL="1200150" lvl="2" indent="-285750">
              <a:buFont typeface="Arial" panose="020B0604020202020204" pitchFamily="34" charset="0"/>
              <a:buChar char="•"/>
            </a:pPr>
            <a:r>
              <a:rPr lang="en-US" dirty="0"/>
              <a:t>Cross-Goal Climate Resiliency Analysis project – Zoe Johnson, NOAA – Chesapeake Bay Climate </a:t>
            </a:r>
            <a:r>
              <a:rPr lang="en-US" dirty="0" smtClean="0"/>
              <a:t>Coordinator</a:t>
            </a:r>
          </a:p>
          <a:p>
            <a:pPr marL="1200150" lvl="2" indent="-285750">
              <a:buFont typeface="Arial" panose="020B0604020202020204" pitchFamily="34" charset="0"/>
              <a:buChar char="•"/>
            </a:pPr>
            <a:endParaRPr lang="en-US" dirty="0"/>
          </a:p>
          <a:p>
            <a:r>
              <a:rPr lang="en-US" b="1" dirty="0"/>
              <a:t>1:30	Guest Presentation:</a:t>
            </a:r>
            <a:r>
              <a:rPr lang="en-US" dirty="0"/>
              <a:t>  </a:t>
            </a:r>
            <a:r>
              <a:rPr lang="en-US" i="1" dirty="0"/>
              <a:t>Landowner Attitudes toward Wetland Restoration</a:t>
            </a:r>
            <a:r>
              <a:rPr lang="en-US" dirty="0"/>
              <a:t> - </a:t>
            </a:r>
            <a:r>
              <a:rPr lang="en-US" dirty="0" smtClean="0"/>
              <a:t>	Steve </a:t>
            </a:r>
            <a:r>
              <a:rPr lang="en-US" dirty="0"/>
              <a:t>Raabe of </a:t>
            </a:r>
            <a:r>
              <a:rPr lang="en-US" dirty="0" err="1"/>
              <a:t>OpinionWorks</a:t>
            </a:r>
            <a:r>
              <a:rPr lang="en-US" dirty="0"/>
              <a:t> </a:t>
            </a:r>
            <a:endParaRPr lang="en-US" dirty="0" smtClean="0"/>
          </a:p>
          <a:p>
            <a:endParaRPr lang="en-US" dirty="0" smtClean="0"/>
          </a:p>
          <a:p>
            <a:endParaRPr lang="en-US" b="1" dirty="0"/>
          </a:p>
          <a:p>
            <a:r>
              <a:rPr lang="en-US" b="1" dirty="0" smtClean="0"/>
              <a:t>2:00</a:t>
            </a:r>
            <a:r>
              <a:rPr lang="en-US" dirty="0"/>
              <a:t>	</a:t>
            </a:r>
            <a:r>
              <a:rPr lang="en-US" b="1" dirty="0"/>
              <a:t>Wetland Expert </a:t>
            </a:r>
            <a:r>
              <a:rPr lang="en-US" b="1" dirty="0" smtClean="0"/>
              <a:t>Panel – </a:t>
            </a:r>
            <a:r>
              <a:rPr lang="en-US" dirty="0"/>
              <a:t>Jeremy Hanson, Coordinator of the Wetland </a:t>
            </a:r>
            <a:r>
              <a:rPr lang="en-US" dirty="0" smtClean="0"/>
              <a:t>	Expert Panel</a:t>
            </a:r>
            <a:r>
              <a:rPr lang="en-US" b="1" i="1" dirty="0" smtClean="0"/>
              <a:t>  </a:t>
            </a:r>
            <a:endParaRPr lang="en-US" dirty="0" smtClean="0"/>
          </a:p>
          <a:p>
            <a:endParaRPr lang="en-US" b="1" dirty="0" smtClean="0"/>
          </a:p>
          <a:p>
            <a:endParaRPr lang="en-US" b="1" dirty="0"/>
          </a:p>
          <a:p>
            <a:r>
              <a:rPr lang="en-US" b="1" dirty="0" smtClean="0"/>
              <a:t>3:00</a:t>
            </a:r>
            <a:r>
              <a:rPr lang="en-US" dirty="0" smtClean="0"/>
              <a:t> </a:t>
            </a:r>
            <a:r>
              <a:rPr lang="en-US" dirty="0"/>
              <a:t>	Adjourn	</a:t>
            </a:r>
          </a:p>
        </p:txBody>
      </p:sp>
    </p:spTree>
    <p:extLst>
      <p:ext uri="{BB962C8B-B14F-4D97-AF65-F5344CB8AC3E}">
        <p14:creationId xmlns:p14="http://schemas.microsoft.com/office/powerpoint/2010/main" val="41290599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0" y="4800600"/>
            <a:ext cx="91440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Quick Updates</a:t>
            </a:r>
            <a:endParaRPr lang="en-US" sz="4000" dirty="0"/>
          </a:p>
        </p:txBody>
      </p:sp>
    </p:spTree>
    <p:extLst>
      <p:ext uri="{BB962C8B-B14F-4D97-AF65-F5344CB8AC3E}">
        <p14:creationId xmlns:p14="http://schemas.microsoft.com/office/powerpoint/2010/main" val="16974491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5" name="Chart 4"/>
          <p:cNvGraphicFramePr>
            <a:graphicFrameLocks noGrp="1"/>
          </p:cNvGraphicFramePr>
          <p:nvPr>
            <p:extLst/>
          </p:nvPr>
        </p:nvGraphicFramePr>
        <p:xfrm>
          <a:off x="0" y="0"/>
          <a:ext cx="9143999"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474201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0" y="104974"/>
            <a:ext cx="78554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Chesapeake Bay Wetland Progress Toward Goals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nvPr>
        </p:nvGraphicFramePr>
        <p:xfrm>
          <a:off x="152404" y="731838"/>
          <a:ext cx="8839200" cy="5897560"/>
        </p:xfrm>
        <a:graphic>
          <a:graphicData uri="http://schemas.openxmlformats.org/drawingml/2006/table">
            <a:tbl>
              <a:tblPr bandRow="1">
                <a:tableStyleId>{5C22544A-7EE6-4342-B048-85BDC9FD1C3A}</a:tableStyleId>
              </a:tblPr>
              <a:tblGrid>
                <a:gridCol w="537786">
                  <a:extLst>
                    <a:ext uri="{9D8B030D-6E8A-4147-A177-3AD203B41FA5}">
                      <a16:colId xmlns:a16="http://schemas.microsoft.com/office/drawing/2014/main" val="20000"/>
                    </a:ext>
                  </a:extLst>
                </a:gridCol>
                <a:gridCol w="642357">
                  <a:extLst>
                    <a:ext uri="{9D8B030D-6E8A-4147-A177-3AD203B41FA5}">
                      <a16:colId xmlns:a16="http://schemas.microsoft.com/office/drawing/2014/main" val="20001"/>
                    </a:ext>
                  </a:extLst>
                </a:gridCol>
                <a:gridCol w="624782">
                  <a:extLst>
                    <a:ext uri="{9D8B030D-6E8A-4147-A177-3AD203B41FA5}">
                      <a16:colId xmlns:a16="http://schemas.microsoft.com/office/drawing/2014/main" val="20002"/>
                    </a:ext>
                  </a:extLst>
                </a:gridCol>
                <a:gridCol w="624782">
                  <a:extLst>
                    <a:ext uri="{9D8B030D-6E8A-4147-A177-3AD203B41FA5}">
                      <a16:colId xmlns:a16="http://schemas.microsoft.com/office/drawing/2014/main" val="20003"/>
                    </a:ext>
                  </a:extLst>
                </a:gridCol>
                <a:gridCol w="694203">
                  <a:extLst>
                    <a:ext uri="{9D8B030D-6E8A-4147-A177-3AD203B41FA5}">
                      <a16:colId xmlns:a16="http://schemas.microsoft.com/office/drawing/2014/main" val="20004"/>
                    </a:ext>
                  </a:extLst>
                </a:gridCol>
                <a:gridCol w="833043">
                  <a:extLst>
                    <a:ext uri="{9D8B030D-6E8A-4147-A177-3AD203B41FA5}">
                      <a16:colId xmlns:a16="http://schemas.microsoft.com/office/drawing/2014/main" val="20005"/>
                    </a:ext>
                  </a:extLst>
                </a:gridCol>
                <a:gridCol w="1041304">
                  <a:extLst>
                    <a:ext uri="{9D8B030D-6E8A-4147-A177-3AD203B41FA5}">
                      <a16:colId xmlns:a16="http://schemas.microsoft.com/office/drawing/2014/main" val="20006"/>
                    </a:ext>
                  </a:extLst>
                </a:gridCol>
                <a:gridCol w="1041304">
                  <a:extLst>
                    <a:ext uri="{9D8B030D-6E8A-4147-A177-3AD203B41FA5}">
                      <a16:colId xmlns:a16="http://schemas.microsoft.com/office/drawing/2014/main" val="20007"/>
                    </a:ext>
                  </a:extLst>
                </a:gridCol>
                <a:gridCol w="1388405">
                  <a:extLst>
                    <a:ext uri="{9D8B030D-6E8A-4147-A177-3AD203B41FA5}">
                      <a16:colId xmlns:a16="http://schemas.microsoft.com/office/drawing/2014/main" val="20008"/>
                    </a:ext>
                  </a:extLst>
                </a:gridCol>
                <a:gridCol w="1411234">
                  <a:extLst>
                    <a:ext uri="{9D8B030D-6E8A-4147-A177-3AD203B41FA5}">
                      <a16:colId xmlns:a16="http://schemas.microsoft.com/office/drawing/2014/main" val="20009"/>
                    </a:ext>
                  </a:extLst>
                </a:gridCol>
              </a:tblGrid>
              <a:tr h="991896">
                <a:tc>
                  <a:txBody>
                    <a:bodyPr/>
                    <a:lstStyle/>
                    <a:p>
                      <a:pPr>
                        <a:lnSpc>
                          <a:spcPct val="115000"/>
                        </a:lnSpc>
                      </a:pPr>
                      <a:endParaRPr lang="en-US" sz="1600" b="1" dirty="0">
                        <a:effectLst/>
                        <a:latin typeface="Calibri"/>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400" b="1" dirty="0">
                          <a:effectLst/>
                        </a:rPr>
                        <a:t>2009</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400" b="1" dirty="0">
                          <a:effectLst/>
                        </a:rPr>
                        <a:t>2010</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400" b="1" dirty="0">
                          <a:effectLst/>
                        </a:rPr>
                        <a:t>2011</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400" b="1" dirty="0">
                          <a:effectLst/>
                        </a:rPr>
                        <a:t>2012</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400" b="1" dirty="0">
                          <a:effectLst/>
                        </a:rPr>
                        <a:t>2013 </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15000"/>
                        </a:lnSpc>
                        <a:spcBef>
                          <a:spcPts val="0"/>
                        </a:spcBef>
                        <a:spcAft>
                          <a:spcPts val="1000"/>
                        </a:spcAft>
                      </a:pPr>
                      <a:r>
                        <a:rPr lang="en-US" sz="1400" b="1" kern="1200" dirty="0">
                          <a:solidFill>
                            <a:schemeClr val="dk1"/>
                          </a:solidFill>
                          <a:effectLst/>
                          <a:latin typeface="+mn-lt"/>
                          <a:ea typeface="+mn-ea"/>
                          <a:cs typeface="+mn-cs"/>
                        </a:rPr>
                        <a:t>2014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15000"/>
                        </a:lnSpc>
                        <a:spcBef>
                          <a:spcPts val="0"/>
                        </a:spcBef>
                        <a:spcAft>
                          <a:spcPts val="1000"/>
                        </a:spcAft>
                      </a:pPr>
                      <a:r>
                        <a:rPr lang="en-US" sz="1400" b="1" kern="1200" dirty="0" smtClean="0">
                          <a:solidFill>
                            <a:schemeClr val="dk1"/>
                          </a:solidFill>
                          <a:effectLst/>
                          <a:latin typeface="+mn-lt"/>
                          <a:ea typeface="+mn-ea"/>
                          <a:cs typeface="+mn-cs"/>
                        </a:rPr>
                        <a:t>2015</a:t>
                      </a:r>
                      <a:endParaRPr lang="en-US" sz="1400" b="1" kern="1200" dirty="0">
                        <a:solidFill>
                          <a:schemeClr val="dk1"/>
                        </a:solidFill>
                        <a:effectLst/>
                        <a:latin typeface="+mn-lt"/>
                        <a:ea typeface="+mn-ea"/>
                        <a:cs typeface="+mn-cs"/>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400" b="1" dirty="0">
                          <a:effectLst/>
                        </a:rPr>
                        <a:t>2025 WIP</a:t>
                      </a:r>
                      <a:endParaRPr lang="en-US" sz="1600" b="1" dirty="0">
                        <a:effectLst/>
                      </a:endParaRPr>
                    </a:p>
                    <a:p>
                      <a:pPr marL="0" marR="0" algn="ctr">
                        <a:lnSpc>
                          <a:spcPct val="115000"/>
                        </a:lnSpc>
                        <a:spcBef>
                          <a:spcPts val="0"/>
                        </a:spcBef>
                        <a:spcAft>
                          <a:spcPts val="1000"/>
                        </a:spcAft>
                      </a:pPr>
                      <a:r>
                        <a:rPr lang="en-US" sz="1400" b="1" dirty="0">
                          <a:effectLst/>
                        </a:rPr>
                        <a:t>Goal</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400" b="1" dirty="0">
                          <a:effectLst/>
                        </a:rPr>
                        <a:t>Yearly acres needed to meet 2025 Goal (</a:t>
                      </a:r>
                      <a:r>
                        <a:rPr lang="en-US" sz="1400" b="1" dirty="0" smtClean="0">
                          <a:effectLst/>
                        </a:rPr>
                        <a:t>2016 </a:t>
                      </a:r>
                      <a:r>
                        <a:rPr lang="en-US" sz="1400" b="1" dirty="0">
                          <a:effectLst/>
                        </a:rPr>
                        <a:t>to 2025)</a:t>
                      </a:r>
                      <a:endParaRPr lang="en-US" sz="1600" b="1" dirty="0">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816148">
                <a:tc>
                  <a:txBody>
                    <a:bodyPr/>
                    <a:lstStyle/>
                    <a:p>
                      <a:pPr marL="0" marR="0" algn="ctr">
                        <a:lnSpc>
                          <a:spcPct val="115000"/>
                        </a:lnSpc>
                        <a:spcBef>
                          <a:spcPts val="0"/>
                        </a:spcBef>
                        <a:spcAft>
                          <a:spcPts val="1000"/>
                        </a:spcAft>
                      </a:pPr>
                      <a:r>
                        <a:rPr lang="en-US" sz="1400" dirty="0">
                          <a:effectLst/>
                        </a:rPr>
                        <a:t>NY</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5,360</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5,725</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6,363</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6,216</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6,278</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6,307</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smtClean="0">
                          <a:effectLst/>
                          <a:latin typeface="+mn-lt"/>
                          <a:ea typeface="Calibri"/>
                          <a:cs typeface="Times New Roman"/>
                        </a:rPr>
                        <a:t>6,320</a:t>
                      </a:r>
                      <a:endParaRPr lang="en-US" sz="1400" dirty="0">
                        <a:effectLst/>
                        <a:latin typeface="+mn-lt"/>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13,792</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smtClean="0">
                          <a:effectLst/>
                        </a:rPr>
                        <a:t>756</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16148">
                <a:tc>
                  <a:txBody>
                    <a:bodyPr/>
                    <a:lstStyle/>
                    <a:p>
                      <a:pPr marL="0" marR="0" algn="ctr">
                        <a:lnSpc>
                          <a:spcPct val="115000"/>
                        </a:lnSpc>
                        <a:spcBef>
                          <a:spcPts val="0"/>
                        </a:spcBef>
                        <a:spcAft>
                          <a:spcPts val="1000"/>
                        </a:spcAft>
                      </a:pPr>
                      <a:r>
                        <a:rPr lang="en-US" sz="1400">
                          <a:effectLst/>
                        </a:rPr>
                        <a:t>PA</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3,837</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4,708</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4,709</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4,549</a:t>
                      </a:r>
                      <a:r>
                        <a:rPr lang="en-US" sz="1400" baseline="30000" dirty="0">
                          <a:effectLst/>
                        </a:rPr>
                        <a:t> a</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3,857</a:t>
                      </a:r>
                      <a:r>
                        <a:rPr lang="en-US" sz="1400" baseline="30000" dirty="0">
                          <a:effectLst/>
                        </a:rPr>
                        <a:t>a</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3,858</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smtClean="0">
                          <a:effectLst/>
                          <a:latin typeface="+mn-lt"/>
                          <a:ea typeface="Calibri"/>
                          <a:cs typeface="Times New Roman"/>
                        </a:rPr>
                        <a:t>3,985</a:t>
                      </a:r>
                      <a:endParaRPr lang="en-US" sz="1400" dirty="0">
                        <a:effectLst/>
                        <a:latin typeface="+mn-lt"/>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54,135</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smtClean="0">
                          <a:effectLst/>
                        </a:rPr>
                        <a:t>5,015</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16148">
                <a:tc>
                  <a:txBody>
                    <a:bodyPr/>
                    <a:lstStyle/>
                    <a:p>
                      <a:pPr marL="0" marR="0" algn="ctr">
                        <a:lnSpc>
                          <a:spcPct val="115000"/>
                        </a:lnSpc>
                        <a:spcBef>
                          <a:spcPts val="0"/>
                        </a:spcBef>
                        <a:spcAft>
                          <a:spcPts val="1000"/>
                        </a:spcAft>
                      </a:pPr>
                      <a:r>
                        <a:rPr lang="en-US" sz="1400">
                          <a:effectLst/>
                        </a:rPr>
                        <a:t>MD</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7,716</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8,248</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8,614</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9,037</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9,260</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9,284</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smtClean="0">
                          <a:effectLst/>
                          <a:latin typeface="+mn-lt"/>
                          <a:ea typeface="Calibri"/>
                          <a:cs typeface="Times New Roman"/>
                        </a:rPr>
                        <a:t>9,729</a:t>
                      </a:r>
                      <a:endParaRPr lang="en-US" sz="1400" dirty="0">
                        <a:effectLst/>
                        <a:latin typeface="+mn-lt"/>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12,849</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smtClean="0">
                          <a:effectLst/>
                        </a:rPr>
                        <a:t>312</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93199">
                <a:tc>
                  <a:txBody>
                    <a:bodyPr/>
                    <a:lstStyle/>
                    <a:p>
                      <a:pPr marL="0" marR="0" algn="ctr">
                        <a:lnSpc>
                          <a:spcPct val="115000"/>
                        </a:lnSpc>
                        <a:spcBef>
                          <a:spcPts val="0"/>
                        </a:spcBef>
                        <a:spcAft>
                          <a:spcPts val="1000"/>
                        </a:spcAft>
                      </a:pPr>
                      <a:r>
                        <a:rPr lang="en-US" sz="1400">
                          <a:effectLst/>
                        </a:rPr>
                        <a:t>VA</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214</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213</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411</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420</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420</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452</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smtClean="0">
                          <a:effectLst/>
                          <a:latin typeface="+mn-lt"/>
                          <a:ea typeface="Calibri"/>
                          <a:cs typeface="Times New Roman"/>
                        </a:rPr>
                        <a:t>452</a:t>
                      </a:r>
                      <a:endParaRPr lang="en-US" sz="1400" dirty="0">
                        <a:effectLst/>
                        <a:latin typeface="+mn-lt"/>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19,215</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smtClean="0">
                          <a:effectLst/>
                        </a:rPr>
                        <a:t>1,876</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93199">
                <a:tc>
                  <a:txBody>
                    <a:bodyPr/>
                    <a:lstStyle/>
                    <a:p>
                      <a:pPr marL="0" marR="0" algn="ctr">
                        <a:lnSpc>
                          <a:spcPct val="115000"/>
                        </a:lnSpc>
                        <a:spcBef>
                          <a:spcPts val="0"/>
                        </a:spcBef>
                        <a:spcAft>
                          <a:spcPts val="1000"/>
                        </a:spcAft>
                      </a:pPr>
                      <a:r>
                        <a:rPr lang="en-US" sz="1400">
                          <a:effectLst/>
                        </a:rPr>
                        <a:t>WV</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203</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203</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203</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203</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203</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208</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smtClean="0">
                          <a:effectLst/>
                          <a:latin typeface="+mn-lt"/>
                          <a:ea typeface="Calibri"/>
                          <a:cs typeface="Times New Roman"/>
                        </a:rPr>
                        <a:t>220</a:t>
                      </a:r>
                      <a:endParaRPr lang="en-US" sz="1400" dirty="0">
                        <a:effectLst/>
                        <a:latin typeface="+mn-lt"/>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406</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smtClean="0">
                          <a:effectLst/>
                        </a:rPr>
                        <a:t>19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93199">
                <a:tc>
                  <a:txBody>
                    <a:bodyPr/>
                    <a:lstStyle/>
                    <a:p>
                      <a:pPr marL="0" marR="0" algn="ctr">
                        <a:lnSpc>
                          <a:spcPct val="115000"/>
                        </a:lnSpc>
                        <a:spcBef>
                          <a:spcPts val="0"/>
                        </a:spcBef>
                        <a:spcAft>
                          <a:spcPts val="1000"/>
                        </a:spcAft>
                      </a:pPr>
                      <a:r>
                        <a:rPr lang="en-US" sz="1400">
                          <a:effectLst/>
                        </a:rPr>
                        <a:t>DE</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286</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438</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effectLst/>
                        </a:rPr>
                        <a:t>588</a:t>
                      </a:r>
                      <a:endParaRPr lang="en-US" sz="160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2,694</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2,697</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2,699</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smtClean="0">
                          <a:effectLst/>
                          <a:latin typeface="+mn-lt"/>
                          <a:ea typeface="Calibri"/>
                          <a:cs typeface="Times New Roman"/>
                        </a:rPr>
                        <a:t>2,717</a:t>
                      </a:r>
                      <a:endParaRPr lang="en-US" sz="1400" dirty="0">
                        <a:effectLst/>
                        <a:latin typeface="+mn-lt"/>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rPr>
                        <a:t>5,725</a:t>
                      </a:r>
                      <a:endParaRPr lang="en-US" sz="1600"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smtClean="0">
                          <a:effectLst/>
                          <a:latin typeface="+mn-lt"/>
                          <a:ea typeface="+mn-ea"/>
                          <a:cs typeface="+mn-cs"/>
                        </a:rPr>
                        <a:t>301</a:t>
                      </a:r>
                      <a:endParaRPr lang="en-US" sz="1600"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977623">
                <a:tc>
                  <a:txBody>
                    <a:bodyPr/>
                    <a:lstStyle/>
                    <a:p>
                      <a:pPr marL="0" marR="0">
                        <a:lnSpc>
                          <a:spcPct val="115000"/>
                        </a:lnSpc>
                        <a:spcBef>
                          <a:spcPts val="0"/>
                        </a:spcBef>
                        <a:spcAft>
                          <a:spcPts val="1000"/>
                        </a:spcAft>
                      </a:pPr>
                      <a:r>
                        <a:rPr lang="en-US" sz="1400" b="1" dirty="0">
                          <a:effectLst/>
                        </a:rPr>
                        <a:t>Totals:</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effectLst/>
                        </a:rPr>
                        <a:t>17,616</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effectLst/>
                        </a:rPr>
                        <a:t>19,536</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effectLst/>
                        </a:rPr>
                        <a:t>20,888</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effectLst/>
                        </a:rPr>
                        <a:t>23,119</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effectLst/>
                        </a:rPr>
                        <a:t>22,715</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effectLst/>
                        </a:rPr>
                        <a:t>22,808</a:t>
                      </a:r>
                      <a:endParaRPr lang="en-US" sz="1600" b="1"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smtClean="0">
                          <a:effectLst/>
                          <a:latin typeface="+mn-lt"/>
                          <a:ea typeface="Calibri"/>
                          <a:cs typeface="Times New Roman"/>
                        </a:rPr>
                        <a:t>23,423</a:t>
                      </a:r>
                      <a:endParaRPr lang="en-US" sz="1400" b="1" dirty="0">
                        <a:effectLst/>
                        <a:latin typeface="+mn-lt"/>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effectLst/>
                        </a:rPr>
                        <a:t>106,122</a:t>
                      </a:r>
                      <a:endParaRPr lang="en-US" sz="1600" b="1" dirty="0">
                        <a:effectLst/>
                        <a:latin typeface="Calibri"/>
                        <a:ea typeface="Calibri"/>
                        <a:cs typeface="Times New Roman"/>
                      </a:endParaRPr>
                    </a:p>
                  </a:txBody>
                  <a:tcPr marL="5184" marR="5184" marT="51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smtClean="0">
                          <a:effectLst/>
                        </a:rPr>
                        <a:t>8,279</a:t>
                      </a:r>
                      <a:endParaRPr lang="en-US" sz="1600" b="1" dirty="0">
                        <a:effectLst/>
                        <a:latin typeface="Calibri"/>
                        <a:ea typeface="Calibri"/>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68140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881" t="14786" r="3213" b="22051"/>
          <a:stretch/>
        </p:blipFill>
        <p:spPr>
          <a:xfrm>
            <a:off x="676210" y="0"/>
            <a:ext cx="7878814" cy="6858000"/>
          </a:xfrm>
          <a:prstGeom prst="rect">
            <a:avLst/>
          </a:prstGeom>
        </p:spPr>
      </p:pic>
      <p:sp>
        <p:nvSpPr>
          <p:cNvPr id="5" name="Rectangle 4"/>
          <p:cNvSpPr/>
          <p:nvPr/>
        </p:nvSpPr>
        <p:spPr>
          <a:xfrm>
            <a:off x="0" y="4800600"/>
            <a:ext cx="91440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a:r>
              <a:rPr lang="en-US" sz="4000" dirty="0"/>
              <a:t>Pennsylvania wetland mapping </a:t>
            </a:r>
            <a:r>
              <a:rPr lang="en-US" sz="4000" dirty="0" smtClean="0"/>
              <a:t>update</a:t>
            </a:r>
          </a:p>
          <a:p>
            <a:pPr lvl="2" algn="ctr"/>
            <a:r>
              <a:rPr lang="en-US" sz="3200" dirty="0" smtClean="0"/>
              <a:t>Jill </a:t>
            </a:r>
            <a:r>
              <a:rPr lang="en-US" sz="3200" dirty="0"/>
              <a:t>Whitcomb</a:t>
            </a:r>
            <a:endParaRPr lang="en-US" sz="3200" dirty="0"/>
          </a:p>
        </p:txBody>
      </p:sp>
    </p:spTree>
    <p:extLst>
      <p:ext uri="{BB962C8B-B14F-4D97-AF65-F5344CB8AC3E}">
        <p14:creationId xmlns:p14="http://schemas.microsoft.com/office/powerpoint/2010/main" val="532953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029200"/>
            <a:ext cx="91440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Habitat GIT Meeting Summary</a:t>
            </a:r>
          </a:p>
          <a:p>
            <a:pPr algn="ctr"/>
            <a:r>
              <a:rPr lang="en-US" sz="3200" dirty="0" smtClean="0"/>
              <a:t>Erin McLaughlin</a:t>
            </a:r>
            <a:endParaRPr lang="en-US" sz="3200" dirty="0"/>
          </a:p>
        </p:txBody>
      </p:sp>
    </p:spTree>
    <p:extLst>
      <p:ext uri="{BB962C8B-B14F-4D97-AF65-F5344CB8AC3E}">
        <p14:creationId xmlns:p14="http://schemas.microsoft.com/office/powerpoint/2010/main" val="17519803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4800600"/>
            <a:ext cx="9144000" cy="1295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Cross-Goal Climate Resiliency Analysis project – Zoe Johnson</a:t>
            </a:r>
            <a:endParaRPr lang="en-US" sz="4000" dirty="0"/>
          </a:p>
        </p:txBody>
      </p:sp>
    </p:spTree>
    <p:extLst>
      <p:ext uri="{BB962C8B-B14F-4D97-AF65-F5344CB8AC3E}">
        <p14:creationId xmlns:p14="http://schemas.microsoft.com/office/powerpoint/2010/main" val="3177625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4800600"/>
            <a:ext cx="9144000" cy="182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t>Landowner Attitudes toward Wetland </a:t>
            </a:r>
            <a:r>
              <a:rPr lang="en-US" sz="4000" i="1" dirty="0" smtClean="0"/>
              <a:t>Restoration</a:t>
            </a:r>
          </a:p>
          <a:p>
            <a:pPr algn="ctr"/>
            <a:r>
              <a:rPr lang="en-US" sz="4000" dirty="0" smtClean="0"/>
              <a:t>Steve </a:t>
            </a:r>
            <a:r>
              <a:rPr lang="en-US" sz="4000" dirty="0"/>
              <a:t>Raabe of </a:t>
            </a:r>
            <a:r>
              <a:rPr lang="en-US" sz="4000" dirty="0" err="1"/>
              <a:t>OpinionWorks</a:t>
            </a:r>
            <a:r>
              <a:rPr lang="en-US" sz="4000" dirty="0"/>
              <a:t> </a:t>
            </a:r>
          </a:p>
        </p:txBody>
      </p:sp>
    </p:spTree>
    <p:extLst>
      <p:ext uri="{BB962C8B-B14F-4D97-AF65-F5344CB8AC3E}">
        <p14:creationId xmlns:p14="http://schemas.microsoft.com/office/powerpoint/2010/main" val="2128913218"/>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3056</TotalTime>
  <Words>295</Words>
  <Application>Microsoft Office PowerPoint</Application>
  <PresentationFormat>On-screen Show (4:3)</PresentationFormat>
  <Paragraphs>125</Paragraphs>
  <Slides>12</Slides>
  <Notes>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12</vt:i4>
      </vt:variant>
    </vt:vector>
  </HeadingPairs>
  <TitlesOfParts>
    <vt:vector size="22" baseType="lpstr">
      <vt:lpstr>Arial</vt:lpstr>
      <vt:lpstr>Calibri</vt:lpstr>
      <vt:lpstr>Calibri Light</vt:lpstr>
      <vt:lpstr>Georgia</vt:lpstr>
      <vt:lpstr>Times New Roman</vt:lpstr>
      <vt:lpstr>Trebuchet MS</vt:lpstr>
      <vt:lpstr>Slipstream</vt:lpstr>
      <vt:lpstr>Office Theme</vt:lpstr>
      <vt:lpstr>1_Office Theme</vt:lpstr>
      <vt:lpstr>2_Office Theme</vt:lpstr>
      <vt:lpstr>Wetland Workgroup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Panel Charge</vt:lpstr>
      <vt:lpstr>PowerPoint Presentation</vt:lpstr>
    </vt:vector>
  </TitlesOfParts>
  <Company>The Nature Conservancy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Wetland Workgroup Meeting</dc:title>
  <dc:creator>ajacobs</dc:creator>
  <cp:lastModifiedBy>Amy Jacobs</cp:lastModifiedBy>
  <cp:revision>70</cp:revision>
  <cp:lastPrinted>2016-03-16T23:21:57Z</cp:lastPrinted>
  <dcterms:created xsi:type="dcterms:W3CDTF">2015-02-25T15:32:14Z</dcterms:created>
  <dcterms:modified xsi:type="dcterms:W3CDTF">2016-05-25T19:40:41Z</dcterms:modified>
</cp:coreProperties>
</file>