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9"/>
  </p:notesMasterIdLst>
  <p:sldIdLst>
    <p:sldId id="257" r:id="rId5"/>
    <p:sldId id="265" r:id="rId6"/>
    <p:sldId id="266" r:id="rId7"/>
    <p:sldId id="295" r:id="rId8"/>
    <p:sldId id="296" r:id="rId9"/>
    <p:sldId id="297" r:id="rId10"/>
    <p:sldId id="299" r:id="rId11"/>
    <p:sldId id="300" r:id="rId12"/>
    <p:sldId id="303" r:id="rId13"/>
    <p:sldId id="301" r:id="rId14"/>
    <p:sldId id="304" r:id="rId15"/>
    <p:sldId id="305" r:id="rId16"/>
    <p:sldId id="316" r:id="rId17"/>
    <p:sldId id="317" r:id="rId18"/>
    <p:sldId id="318" r:id="rId19"/>
    <p:sldId id="319" r:id="rId20"/>
    <p:sldId id="320" r:id="rId21"/>
    <p:sldId id="321" r:id="rId22"/>
    <p:sldId id="322" r:id="rId23"/>
    <p:sldId id="323" r:id="rId24"/>
    <p:sldId id="306" r:id="rId25"/>
    <p:sldId id="324" r:id="rId26"/>
    <p:sldId id="325" r:id="rId27"/>
    <p:sldId id="326" r:id="rId28"/>
    <p:sldId id="327" r:id="rId29"/>
    <p:sldId id="307" r:id="rId30"/>
    <p:sldId id="310" r:id="rId31"/>
    <p:sldId id="311" r:id="rId32"/>
    <p:sldId id="312" r:id="rId33"/>
    <p:sldId id="313" r:id="rId34"/>
    <p:sldId id="314" r:id="rId35"/>
    <p:sldId id="315" r:id="rId36"/>
    <p:sldId id="308" r:id="rId37"/>
    <p:sldId id="309"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l" initials="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558" y="7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D26FEC-7661-40F9-A03D-8172F752848E}" type="datetimeFigureOut">
              <a:rPr lang="en-US" smtClean="0"/>
              <a:t>11/20/2015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BB72C9-4B32-453E-9150-6268E192361E}" type="slidenum">
              <a:rPr lang="en-US" smtClean="0"/>
              <a:t>‹#›</a:t>
            </a:fld>
            <a:endParaRPr lang="en-US"/>
          </a:p>
        </p:txBody>
      </p:sp>
    </p:spTree>
    <p:extLst>
      <p:ext uri="{BB962C8B-B14F-4D97-AF65-F5344CB8AC3E}">
        <p14:creationId xmlns:p14="http://schemas.microsoft.com/office/powerpoint/2010/main" val="2636175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53"/>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11/20/2015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ctrTitle"/>
          </p:nvPr>
        </p:nvSpPr>
        <p:spPr>
          <a:xfrm>
            <a:off x="817585"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extLst>
      <p:ext uri="{BB962C8B-B14F-4D97-AF65-F5344CB8AC3E}">
        <p14:creationId xmlns:p14="http://schemas.microsoft.com/office/powerpoint/2010/main" val="402965514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11/20/2015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70634491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25"/>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7" y="731527"/>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11/20/2015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94779222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2A252E-C02D-4D8D-8534-9735ACED8D3D}" type="datetime1">
              <a:rPr lang="en-US" smtClean="0">
                <a:solidFill>
                  <a:prstClr val="black">
                    <a:tint val="75000"/>
                  </a:prstClr>
                </a:solidFill>
              </a:rPr>
              <a:pPr/>
              <a:t>11/20/2015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lvl1pPr>
          </a:lstStyle>
          <a:p>
            <a:fld id="{F7D465DF-EBFF-469D-B220-5E323BBBC9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986279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043C94-2AD8-412F-8E9C-3A6542B0F8B4}" type="datetime1">
              <a:rPr lang="en-US" smtClean="0">
                <a:solidFill>
                  <a:prstClr val="black">
                    <a:tint val="75000"/>
                  </a:prstClr>
                </a:solidFill>
              </a:rPr>
              <a:pPr/>
              <a:t>11/20/2015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lvl1pPr>
          </a:lstStyle>
          <a:p>
            <a:fld id="{F7D465DF-EBFF-469D-B220-5E323BBBC9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829780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7"/>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7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0BBFC1-0733-412C-A3EE-D756713225E8}" type="datetime1">
              <a:rPr lang="en-US" smtClean="0">
                <a:solidFill>
                  <a:prstClr val="black">
                    <a:tint val="75000"/>
                  </a:prstClr>
                </a:solidFill>
              </a:rPr>
              <a:pPr/>
              <a:t>11/20/2015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939876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04EE4F-8D81-4EA2-A1A6-7C887EDC8DD6}" type="datetime1">
              <a:rPr lang="en-US" smtClean="0">
                <a:solidFill>
                  <a:prstClr val="black">
                    <a:tint val="75000"/>
                  </a:prstClr>
                </a:solidFill>
              </a:rPr>
              <a:pPr/>
              <a:t>11/20/2015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286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382F86-1667-4616-81DE-E93BB6938C22}" type="datetime1">
              <a:rPr lang="en-US" smtClean="0">
                <a:solidFill>
                  <a:prstClr val="black">
                    <a:tint val="75000"/>
                  </a:prstClr>
                </a:solidFill>
              </a:rPr>
              <a:pPr/>
              <a:t>11/20/2015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101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BFCE28-B880-475F-AE95-D988304700BD}" type="datetime1">
              <a:rPr lang="en-US" smtClean="0">
                <a:solidFill>
                  <a:prstClr val="black">
                    <a:tint val="75000"/>
                  </a:prstClr>
                </a:solidFill>
              </a:rPr>
              <a:pPr/>
              <a:t>11/20/2015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698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1851A-F4C5-41BE-AD73-A9533516CA47}" type="datetime1">
              <a:rPr lang="en-US" smtClean="0">
                <a:solidFill>
                  <a:prstClr val="black">
                    <a:tint val="75000"/>
                  </a:prstClr>
                </a:solidFill>
              </a:rPr>
              <a:pPr/>
              <a:t>11/20/2015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986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3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F8772C-04FB-4841-975D-C32956DCF41B}" type="datetime1">
              <a:rPr lang="en-US" smtClean="0">
                <a:solidFill>
                  <a:prstClr val="black">
                    <a:tint val="75000"/>
                  </a:prstClr>
                </a:solidFill>
              </a:rPr>
              <a:pPr/>
              <a:t>11/20/2015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819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11/20/2015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8966052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34"/>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31FBD1-0B8D-4CB4-8797-28A35006F0D6}" type="datetime1">
              <a:rPr lang="en-US" smtClean="0">
                <a:solidFill>
                  <a:prstClr val="black">
                    <a:tint val="75000"/>
                  </a:prstClr>
                </a:solidFill>
              </a:rPr>
              <a:pPr/>
              <a:t>11/20/2015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6730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D39214-953B-4141-A02E-93D9D01F9161}" type="datetime1">
              <a:rPr lang="en-US" smtClean="0">
                <a:solidFill>
                  <a:prstClr val="black">
                    <a:tint val="75000"/>
                  </a:prstClr>
                </a:solidFill>
              </a:rPr>
              <a:pPr/>
              <a:t>11/20/2015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3060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459ED4-33AD-4EE0-9768-9724EE12C8B3}" type="datetime1">
              <a:rPr lang="en-US" smtClean="0">
                <a:solidFill>
                  <a:prstClr val="black">
                    <a:tint val="75000"/>
                  </a:prstClr>
                </a:solidFill>
              </a:rPr>
              <a:pPr/>
              <a:t>11/20/2015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4990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2A252E-C02D-4D8D-8534-9735ACED8D3D}" type="datetime1">
              <a:rPr lang="en-US" smtClean="0">
                <a:solidFill>
                  <a:prstClr val="black">
                    <a:tint val="75000"/>
                  </a:prstClr>
                </a:solidFill>
              </a:rPr>
              <a:pPr/>
              <a:t>11/20/2015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lvl1pPr>
          </a:lstStyle>
          <a:p>
            <a:fld id="{F7D465DF-EBFF-469D-B220-5E323BBBC9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4340811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043C94-2AD8-412F-8E9C-3A6542B0F8B4}" type="datetime1">
              <a:rPr lang="en-US" smtClean="0">
                <a:solidFill>
                  <a:prstClr val="black">
                    <a:tint val="75000"/>
                  </a:prstClr>
                </a:solidFill>
              </a:rPr>
              <a:pPr/>
              <a:t>11/20/2015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lvl1pPr>
          </a:lstStyle>
          <a:p>
            <a:fld id="{F7D465DF-EBFF-469D-B220-5E323BBBC9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83613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0BBFC1-0733-412C-A3EE-D756713225E8}" type="datetime1">
              <a:rPr lang="en-US" smtClean="0">
                <a:solidFill>
                  <a:prstClr val="black">
                    <a:tint val="75000"/>
                  </a:prstClr>
                </a:solidFill>
              </a:rPr>
              <a:pPr/>
              <a:t>11/20/2015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6834059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04EE4F-8D81-4EA2-A1A6-7C887EDC8DD6}" type="datetime1">
              <a:rPr lang="en-US" smtClean="0">
                <a:solidFill>
                  <a:prstClr val="black">
                    <a:tint val="75000"/>
                  </a:prstClr>
                </a:solidFill>
              </a:rPr>
              <a:pPr/>
              <a:t>11/20/2015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628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382F86-1667-4616-81DE-E93BB6938C22}" type="datetime1">
              <a:rPr lang="en-US" smtClean="0">
                <a:solidFill>
                  <a:prstClr val="black">
                    <a:tint val="75000"/>
                  </a:prstClr>
                </a:solidFill>
              </a:rPr>
              <a:pPr/>
              <a:t>11/20/2015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31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BFCE28-B880-475F-AE95-D988304700BD}" type="datetime1">
              <a:rPr lang="en-US" smtClean="0">
                <a:solidFill>
                  <a:prstClr val="black">
                    <a:tint val="75000"/>
                  </a:prstClr>
                </a:solidFill>
              </a:rPr>
              <a:pPr/>
              <a:t>11/20/2015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1818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1851A-F4C5-41BE-AD73-A9533516CA47}" type="datetime1">
              <a:rPr lang="en-US" smtClean="0">
                <a:solidFill>
                  <a:prstClr val="black">
                    <a:tint val="75000"/>
                  </a:prstClr>
                </a:solidFill>
              </a:rPr>
              <a:pPr/>
              <a:t>11/20/2015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1072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7"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9"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11/20/2015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91962623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F8772C-04FB-4841-975D-C32956DCF41B}" type="datetime1">
              <a:rPr lang="en-US" smtClean="0">
                <a:solidFill>
                  <a:prstClr val="black">
                    <a:tint val="75000"/>
                  </a:prstClr>
                </a:solidFill>
              </a:rPr>
              <a:pPr/>
              <a:t>11/20/2015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7789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3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31FBD1-0B8D-4CB4-8797-28A35006F0D6}" type="datetime1">
              <a:rPr lang="en-US" smtClean="0">
                <a:solidFill>
                  <a:prstClr val="black">
                    <a:tint val="75000"/>
                  </a:prstClr>
                </a:solidFill>
              </a:rPr>
              <a:pPr/>
              <a:t>11/20/2015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77524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D39214-953B-4141-A02E-93D9D01F9161}" type="datetime1">
              <a:rPr lang="en-US" smtClean="0">
                <a:solidFill>
                  <a:prstClr val="black">
                    <a:tint val="75000"/>
                  </a:prstClr>
                </a:solidFill>
              </a:rPr>
              <a:pPr/>
              <a:t>11/20/2015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34653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459ED4-33AD-4EE0-9768-9724EE12C8B3}" type="datetime1">
              <a:rPr lang="en-US" smtClean="0">
                <a:solidFill>
                  <a:prstClr val="black">
                    <a:tint val="75000"/>
                  </a:prstClr>
                </a:solidFill>
              </a:rPr>
              <a:pPr/>
              <a:t>11/20/2015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0202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2A252E-C02D-4D8D-8534-9735ACED8D3D}" type="datetime1">
              <a:rPr lang="en-US" smtClean="0">
                <a:solidFill>
                  <a:prstClr val="black">
                    <a:tint val="75000"/>
                  </a:prstClr>
                </a:solidFill>
              </a:rPr>
              <a:pPr/>
              <a:t>11/20/2015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lvl1pPr>
          </a:lstStyle>
          <a:p>
            <a:fld id="{F7D465DF-EBFF-469D-B220-5E323BBBC9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359794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043C94-2AD8-412F-8E9C-3A6542B0F8B4}" type="datetime1">
              <a:rPr lang="en-US" smtClean="0">
                <a:solidFill>
                  <a:prstClr val="black">
                    <a:tint val="75000"/>
                  </a:prstClr>
                </a:solidFill>
              </a:rPr>
              <a:pPr/>
              <a:t>11/20/2015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lvl1pPr>
          </a:lstStyle>
          <a:p>
            <a:fld id="{F7D465DF-EBFF-469D-B220-5E323BBBC9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633597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0BBFC1-0733-412C-A3EE-D756713225E8}" type="datetime1">
              <a:rPr lang="en-US" smtClean="0">
                <a:solidFill>
                  <a:prstClr val="black">
                    <a:tint val="75000"/>
                  </a:prstClr>
                </a:solidFill>
              </a:rPr>
              <a:pPr/>
              <a:t>11/20/2015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43935"/>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04EE4F-8D81-4EA2-A1A6-7C887EDC8DD6}" type="datetime1">
              <a:rPr lang="en-US" smtClean="0">
                <a:solidFill>
                  <a:prstClr val="black">
                    <a:tint val="75000"/>
                  </a:prstClr>
                </a:solidFill>
              </a:rPr>
              <a:pPr/>
              <a:t>11/20/2015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0187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382F86-1667-4616-81DE-E93BB6938C22}" type="datetime1">
              <a:rPr lang="en-US" smtClean="0">
                <a:solidFill>
                  <a:prstClr val="black">
                    <a:tint val="75000"/>
                  </a:prstClr>
                </a:solidFill>
              </a:rPr>
              <a:pPr/>
              <a:t>11/20/2015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24123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BFCE28-B880-475F-AE95-D988304700BD}" type="datetime1">
              <a:rPr lang="en-US" smtClean="0">
                <a:solidFill>
                  <a:prstClr val="black">
                    <a:tint val="75000"/>
                  </a:prstClr>
                </a:solidFill>
              </a:rPr>
              <a:pPr/>
              <a:t>11/20/2015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3466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11/20/2015</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803384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1851A-F4C5-41BE-AD73-A9533516CA47}" type="datetime1">
              <a:rPr lang="en-US" smtClean="0">
                <a:solidFill>
                  <a:prstClr val="black">
                    <a:tint val="75000"/>
                  </a:prstClr>
                </a:solidFill>
              </a:rPr>
              <a:pPr/>
              <a:t>11/20/2015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09049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F8772C-04FB-4841-975D-C32956DCF41B}" type="datetime1">
              <a:rPr lang="en-US" smtClean="0">
                <a:solidFill>
                  <a:prstClr val="black">
                    <a:tint val="75000"/>
                  </a:prstClr>
                </a:solidFill>
              </a:rPr>
              <a:pPr/>
              <a:t>11/20/2015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08959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31FBD1-0B8D-4CB4-8797-28A35006F0D6}" type="datetime1">
              <a:rPr lang="en-US" smtClean="0">
                <a:solidFill>
                  <a:prstClr val="black">
                    <a:tint val="75000"/>
                  </a:prstClr>
                </a:solidFill>
              </a:rPr>
              <a:pPr/>
              <a:t>11/20/2015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94318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D39214-953B-4141-A02E-93D9D01F9161}" type="datetime1">
              <a:rPr lang="en-US" smtClean="0">
                <a:solidFill>
                  <a:prstClr val="black">
                    <a:tint val="75000"/>
                  </a:prstClr>
                </a:solidFill>
              </a:rPr>
              <a:pPr/>
              <a:t>11/20/2015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6951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459ED4-33AD-4EE0-9768-9724EE12C8B3}" type="datetime1">
              <a:rPr lang="en-US" smtClean="0">
                <a:solidFill>
                  <a:prstClr val="black">
                    <a:tint val="75000"/>
                  </a:prstClr>
                </a:solidFill>
              </a:rPr>
              <a:pPr/>
              <a:t>11/20/2015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7122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11/20/2015</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64659116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11/20/2015</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35768770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11/20/2015</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762353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9" y="2209808"/>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9"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7"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11/20/2015</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13997674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11/20/2015</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extLst>
      <p:ext uri="{BB962C8B-B14F-4D97-AF65-F5344CB8AC3E}">
        <p14:creationId xmlns:p14="http://schemas.microsoft.com/office/powerpoint/2010/main" val="32649398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91"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8"/>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C0EEB24C-7928-467F-A0C2-CF544A239F1F}" type="datetimeFigureOut">
              <a:rPr lang="en-US" smtClean="0">
                <a:solidFill>
                  <a:prstClr val="black">
                    <a:lumMod val="50000"/>
                    <a:lumOff val="50000"/>
                  </a:prstClr>
                </a:solidFill>
              </a:rPr>
              <a:pPr/>
              <a:t>11/20/2015</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457203" y="6172208"/>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8"/>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9455807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B4F906-4CBE-463D-9DF4-3BDA0EFEDF07}" type="datetime1">
              <a:rPr lang="en-US" smtClean="0">
                <a:solidFill>
                  <a:prstClr val="black">
                    <a:tint val="75000"/>
                  </a:prstClr>
                </a:solidFill>
              </a:rPr>
              <a:pPr/>
              <a:t>11/20/2015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9"/>
            <a:ext cx="2057400" cy="365125"/>
          </a:xfrm>
          <a:prstGeom prst="rect">
            <a:avLst/>
          </a:prstGeom>
        </p:spPr>
        <p:txBody>
          <a:bodyPr vert="horz" lIns="91440" tIns="45720" rIns="91440" bIns="45720" rtlCol="0" anchor="ctr"/>
          <a:lstStyle>
            <a:lvl1pPr algn="r">
              <a:defRPr sz="1400">
                <a:solidFill>
                  <a:schemeClr val="tx1">
                    <a:tint val="75000"/>
                  </a:schemeClr>
                </a:solidFill>
              </a:defRPr>
            </a:lvl1pPr>
          </a:lstStyle>
          <a:p>
            <a:fld id="{F7D465DF-EBFF-469D-B220-5E323BBBC9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845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B4F906-4CBE-463D-9DF4-3BDA0EFEDF07}" type="datetime1">
              <a:rPr lang="en-US" smtClean="0">
                <a:solidFill>
                  <a:prstClr val="black">
                    <a:tint val="75000"/>
                  </a:prstClr>
                </a:solidFill>
              </a:rPr>
              <a:pPr/>
              <a:t>11/20/2015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400">
                <a:solidFill>
                  <a:schemeClr val="tx1">
                    <a:tint val="75000"/>
                  </a:schemeClr>
                </a:solidFill>
              </a:defRPr>
            </a:lvl1pPr>
          </a:lstStyle>
          <a:p>
            <a:fld id="{F7D465DF-EBFF-469D-B220-5E323BBBC9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1027916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B4F906-4CBE-463D-9DF4-3BDA0EFEDF07}" type="datetime1">
              <a:rPr lang="en-US" smtClean="0">
                <a:solidFill>
                  <a:prstClr val="black">
                    <a:tint val="75000"/>
                  </a:prstClr>
                </a:solidFill>
              </a:rPr>
              <a:pPr/>
              <a:t>11/20/2015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400">
                <a:solidFill>
                  <a:schemeClr val="tx1">
                    <a:tint val="75000"/>
                  </a:schemeClr>
                </a:solidFill>
              </a:defRPr>
            </a:lvl1pPr>
          </a:lstStyle>
          <a:p>
            <a:fld id="{F7D465DF-EBFF-469D-B220-5E323BBBC9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848654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November 19, 2015</a:t>
            </a:r>
            <a:endParaRPr lang="en-US" dirty="0"/>
          </a:p>
        </p:txBody>
      </p:sp>
      <p:sp>
        <p:nvSpPr>
          <p:cNvPr id="2" name="Title 1"/>
          <p:cNvSpPr>
            <a:spLocks noGrp="1"/>
          </p:cNvSpPr>
          <p:nvPr>
            <p:ph type="ctrTitle"/>
          </p:nvPr>
        </p:nvSpPr>
        <p:spPr>
          <a:xfrm>
            <a:off x="838204" y="3200408"/>
            <a:ext cx="7175351" cy="1793167"/>
          </a:xfrm>
        </p:spPr>
        <p:txBody>
          <a:bodyPr/>
          <a:lstStyle/>
          <a:p>
            <a:pPr marL="182880" indent="0">
              <a:buNone/>
            </a:pPr>
            <a:r>
              <a:rPr lang="en-US" dirty="0" smtClean="0"/>
              <a:t>Wetland Workgroup Meeting</a:t>
            </a:r>
            <a:endParaRPr lang="en-US" dirty="0"/>
          </a:p>
        </p:txBody>
      </p:sp>
    </p:spTree>
    <p:extLst>
      <p:ext uri="{BB962C8B-B14F-4D97-AF65-F5344CB8AC3E}">
        <p14:creationId xmlns:p14="http://schemas.microsoft.com/office/powerpoint/2010/main" val="13670127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5803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812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4800600"/>
            <a:ext cx="9144000" cy="1066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Expert Panel Update</a:t>
            </a:r>
            <a:endParaRPr lang="en-US" sz="4000" dirty="0"/>
          </a:p>
        </p:txBody>
      </p:sp>
    </p:spTree>
    <p:extLst>
      <p:ext uri="{BB962C8B-B14F-4D97-AF65-F5344CB8AC3E}">
        <p14:creationId xmlns:p14="http://schemas.microsoft.com/office/powerpoint/2010/main" val="30481286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43" t="8074" r="643" b="17450"/>
          <a:stretch/>
        </p:blipFill>
        <p:spPr>
          <a:xfrm>
            <a:off x="-66031" y="0"/>
            <a:ext cx="9208312" cy="6858000"/>
          </a:xfrm>
          <a:prstGeom prst="rect">
            <a:avLst/>
          </a:prstGeom>
        </p:spPr>
      </p:pic>
      <p:sp>
        <p:nvSpPr>
          <p:cNvPr id="2" name="Title 1"/>
          <p:cNvSpPr>
            <a:spLocks noGrp="1"/>
          </p:cNvSpPr>
          <p:nvPr>
            <p:ph type="title"/>
          </p:nvPr>
        </p:nvSpPr>
        <p:spPr>
          <a:xfrm>
            <a:off x="0" y="11"/>
            <a:ext cx="9144000" cy="1325563"/>
          </a:xfrm>
          <a:solidFill>
            <a:schemeClr val="tx1"/>
          </a:solidFill>
        </p:spPr>
        <p:txBody>
          <a:bodyPr>
            <a:normAutofit/>
          </a:bodyPr>
          <a:lstStyle/>
          <a:p>
            <a:r>
              <a:rPr lang="en-US" sz="4800" dirty="0" smtClean="0">
                <a:solidFill>
                  <a:schemeClr val="bg1"/>
                </a:solidFill>
              </a:rPr>
              <a:t>Wetland Expert Panel Update</a:t>
            </a:r>
            <a:endParaRPr lang="en-US" sz="4800" dirty="0">
              <a:solidFill>
                <a:schemeClr val="bg1"/>
              </a:solidFill>
            </a:endParaRPr>
          </a:p>
        </p:txBody>
      </p:sp>
      <p:sp>
        <p:nvSpPr>
          <p:cNvPr id="3" name="Content Placeholder 2"/>
          <p:cNvSpPr>
            <a:spLocks noGrp="1"/>
          </p:cNvSpPr>
          <p:nvPr>
            <p:ph idx="1"/>
          </p:nvPr>
        </p:nvSpPr>
        <p:spPr>
          <a:xfrm>
            <a:off x="489054" y="1313158"/>
            <a:ext cx="8033832" cy="2141242"/>
          </a:xfrm>
          <a:solidFill>
            <a:schemeClr val="tx1">
              <a:alpha val="45000"/>
            </a:schemeClr>
          </a:solidFill>
        </p:spPr>
        <p:txBody>
          <a:bodyPr>
            <a:normAutofit/>
          </a:bodyPr>
          <a:lstStyle/>
          <a:p>
            <a:r>
              <a:rPr lang="en-US" dirty="0" smtClean="0">
                <a:solidFill>
                  <a:schemeClr val="bg1"/>
                </a:solidFill>
              </a:rPr>
              <a:t>Wetland Expert Panel Recommendations</a:t>
            </a:r>
          </a:p>
          <a:p>
            <a:r>
              <a:rPr lang="en-US" dirty="0" smtClean="0">
                <a:solidFill>
                  <a:schemeClr val="bg1"/>
                </a:solidFill>
              </a:rPr>
              <a:t>Wetland Mapping</a:t>
            </a:r>
          </a:p>
          <a:p>
            <a:r>
              <a:rPr lang="en-US" dirty="0" smtClean="0">
                <a:solidFill>
                  <a:schemeClr val="bg1"/>
                </a:solidFill>
              </a:rPr>
              <a:t>Panel Timeline</a:t>
            </a:r>
          </a:p>
          <a:p>
            <a:r>
              <a:rPr lang="en-US" dirty="0" smtClean="0">
                <a:solidFill>
                  <a:schemeClr val="bg1"/>
                </a:solidFill>
              </a:rPr>
              <a:t>Wetland Restoration Practices</a:t>
            </a:r>
          </a:p>
          <a:p>
            <a:endParaRPr lang="en-US" dirty="0" smtClean="0">
              <a:solidFill>
                <a:schemeClr val="bg1"/>
              </a:solidFill>
            </a:endParaRPr>
          </a:p>
          <a:p>
            <a:pPr lvl="1"/>
            <a:endParaRPr lang="en-US" dirty="0" smtClean="0">
              <a:solidFill>
                <a:schemeClr val="bg1"/>
              </a:solidFill>
            </a:endParaRPr>
          </a:p>
        </p:txBody>
      </p:sp>
    </p:spTree>
    <p:extLst>
      <p:ext uri="{BB962C8B-B14F-4D97-AF65-F5344CB8AC3E}">
        <p14:creationId xmlns:p14="http://schemas.microsoft.com/office/powerpoint/2010/main" val="40496250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Panel Charge</a:t>
            </a:r>
          </a:p>
        </p:txBody>
      </p:sp>
      <p:sp>
        <p:nvSpPr>
          <p:cNvPr id="3" name="Content Placeholder 2"/>
          <p:cNvSpPr>
            <a:spLocks noGrp="1"/>
          </p:cNvSpPr>
          <p:nvPr>
            <p:ph idx="1"/>
          </p:nvPr>
        </p:nvSpPr>
        <p:spPr>
          <a:xfrm>
            <a:off x="628650" y="1564368"/>
            <a:ext cx="7886700" cy="4351338"/>
          </a:xfrm>
        </p:spPr>
        <p:txBody>
          <a:bodyPr/>
          <a:lstStyle/>
          <a:p>
            <a:pPr lvl="1"/>
            <a:r>
              <a:rPr lang="en-US" sz="3200" dirty="0"/>
              <a:t>Assessment and recommendation of wetland land use(s) for the Phase 6 Watershed Model</a:t>
            </a:r>
          </a:p>
          <a:p>
            <a:pPr lvl="1"/>
            <a:endParaRPr lang="en-US" sz="3200" dirty="0"/>
          </a:p>
          <a:p>
            <a:pPr lvl="1"/>
            <a:r>
              <a:rPr lang="en-US" sz="3200" dirty="0"/>
              <a:t>Wetland land use efficiencies</a:t>
            </a:r>
          </a:p>
          <a:p>
            <a:pPr lvl="1"/>
            <a:endParaRPr lang="en-US" sz="3200" dirty="0"/>
          </a:p>
          <a:p>
            <a:pPr lvl="1"/>
            <a:r>
              <a:rPr lang="en-US" sz="3200" dirty="0"/>
              <a:t>Wetland restoration and enhancement sediment and nutrient load reduction efficiencies (BMPs)</a:t>
            </a:r>
          </a:p>
          <a:p>
            <a:endParaRPr lang="en-US" dirty="0"/>
          </a:p>
        </p:txBody>
      </p:sp>
      <p:sp>
        <p:nvSpPr>
          <p:cNvPr id="4" name="Slide Number Placeholder 3"/>
          <p:cNvSpPr>
            <a:spLocks noGrp="1"/>
          </p:cNvSpPr>
          <p:nvPr>
            <p:ph type="sldNum" sz="quarter" idx="12"/>
          </p:nvPr>
        </p:nvSpPr>
        <p:spPr/>
        <p:txBody>
          <a:bodyPr/>
          <a:lstStyle/>
          <a:p>
            <a:fld id="{F7D465DF-EBFF-469D-B220-5E323BBBC9A1}" type="slidenum">
              <a:rPr lang="en-US" smtClean="0">
                <a:solidFill>
                  <a:prstClr val="black">
                    <a:tint val="75000"/>
                  </a:prstClr>
                </a:solidFill>
              </a:rPr>
              <a:pPr/>
              <a:t>14</a:t>
            </a:fld>
            <a:endParaRPr lang="en-US" dirty="0">
              <a:solidFill>
                <a:prstClr val="black">
                  <a:tint val="75000"/>
                </a:prstClr>
              </a:solidFill>
            </a:endParaRPr>
          </a:p>
        </p:txBody>
      </p:sp>
    </p:spTree>
    <p:extLst>
      <p:ext uri="{BB962C8B-B14F-4D97-AF65-F5344CB8AC3E}">
        <p14:creationId xmlns:p14="http://schemas.microsoft.com/office/powerpoint/2010/main" val="37509145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3944"/>
            <a:ext cx="7886700" cy="1325563"/>
          </a:xfrm>
        </p:spPr>
        <p:txBody>
          <a:bodyPr/>
          <a:lstStyle/>
          <a:p>
            <a:r>
              <a:rPr lang="en-US" b="1" dirty="0" smtClean="0"/>
              <a:t>Panel Recommendations (September)</a:t>
            </a:r>
            <a:endParaRPr lang="en-US" b="1" dirty="0"/>
          </a:p>
        </p:txBody>
      </p:sp>
      <p:sp>
        <p:nvSpPr>
          <p:cNvPr id="3" name="Content Placeholder 2"/>
          <p:cNvSpPr>
            <a:spLocks noGrp="1"/>
          </p:cNvSpPr>
          <p:nvPr>
            <p:ph idx="1"/>
          </p:nvPr>
        </p:nvSpPr>
        <p:spPr>
          <a:xfrm>
            <a:off x="685805" y="1419503"/>
            <a:ext cx="7772401" cy="5007429"/>
          </a:xfrm>
        </p:spPr>
        <p:txBody>
          <a:bodyPr>
            <a:normAutofit fontScale="77500" lnSpcReduction="20000"/>
          </a:bodyPr>
          <a:lstStyle/>
          <a:p>
            <a:r>
              <a:rPr lang="en-US" sz="3500" b="1" dirty="0" smtClean="0"/>
              <a:t>The Expert Panel recommended two nontidal wetland land use classes:</a:t>
            </a:r>
          </a:p>
          <a:p>
            <a:pPr lvl="1"/>
            <a:r>
              <a:rPr lang="en-US" sz="3500" b="1" dirty="0" smtClean="0"/>
              <a:t>Floodplain </a:t>
            </a:r>
            <a:r>
              <a:rPr lang="en-US" sz="3500" dirty="0" smtClean="0"/>
              <a:t>wetlands </a:t>
            </a:r>
            <a:r>
              <a:rPr lang="en-US" sz="3500" dirty="0"/>
              <a:t>(surface water </a:t>
            </a:r>
            <a:r>
              <a:rPr lang="en-US" sz="3500" dirty="0" smtClean="0"/>
              <a:t>dominated systems)</a:t>
            </a:r>
            <a:endParaRPr lang="en-US" sz="3500" dirty="0"/>
          </a:p>
          <a:p>
            <a:pPr lvl="1"/>
            <a:r>
              <a:rPr lang="en-US" sz="3500" b="1" dirty="0" smtClean="0"/>
              <a:t>Other</a:t>
            </a:r>
            <a:r>
              <a:rPr lang="en-US" sz="3500" dirty="0" smtClean="0"/>
              <a:t> wetlands (ground water dominated systems) </a:t>
            </a:r>
            <a:endParaRPr lang="en-US" sz="3500" dirty="0"/>
          </a:p>
          <a:p>
            <a:pPr lvl="1"/>
            <a:endParaRPr lang="en-US" dirty="0"/>
          </a:p>
          <a:p>
            <a:r>
              <a:rPr lang="en-US" sz="2600" dirty="0" smtClean="0"/>
              <a:t>The </a:t>
            </a:r>
            <a:r>
              <a:rPr lang="en-US" sz="2600" b="1" dirty="0"/>
              <a:t>loading rate </a:t>
            </a:r>
            <a:r>
              <a:rPr lang="en-US" sz="2600" dirty="0"/>
              <a:t>from the wetland acres </a:t>
            </a:r>
            <a:r>
              <a:rPr lang="en-US" sz="2600" dirty="0" smtClean="0"/>
              <a:t>is </a:t>
            </a:r>
            <a:r>
              <a:rPr lang="en-US" sz="2600" dirty="0"/>
              <a:t>equal to the TN, TP and TSS rates for </a:t>
            </a:r>
            <a:r>
              <a:rPr lang="en-US" sz="2600" i="1" dirty="0"/>
              <a:t>Forest</a:t>
            </a:r>
          </a:p>
          <a:p>
            <a:pPr lvl="1"/>
            <a:r>
              <a:rPr lang="en-US" sz="2200" dirty="0"/>
              <a:t>Wetland land use efficiencies and wetland BMPs are still under consideration by the panel and will be presented for partnership review/approval for a later </a:t>
            </a:r>
            <a:r>
              <a:rPr lang="en-US" sz="2200" dirty="0" smtClean="0"/>
              <a:t>calibration</a:t>
            </a:r>
          </a:p>
          <a:p>
            <a:pPr marL="457200" lvl="1" indent="0">
              <a:buNone/>
            </a:pPr>
            <a:endParaRPr lang="en-US" sz="2600" dirty="0"/>
          </a:p>
          <a:p>
            <a:r>
              <a:rPr lang="en-US" sz="2600" dirty="0"/>
              <a:t>Tidal wetlands will NOT be a land use in the </a:t>
            </a:r>
            <a:r>
              <a:rPr lang="en-US" sz="2600" dirty="0" smtClean="0"/>
              <a:t>Phase 6 </a:t>
            </a:r>
            <a:r>
              <a:rPr lang="en-US" sz="2600" i="1" dirty="0"/>
              <a:t>Watershed</a:t>
            </a:r>
            <a:r>
              <a:rPr lang="en-US" sz="2600" dirty="0"/>
              <a:t> Model</a:t>
            </a:r>
            <a:r>
              <a:rPr lang="en-US" sz="2600" dirty="0" smtClean="0"/>
              <a:t>.  </a:t>
            </a:r>
            <a:r>
              <a:rPr lang="en-US" sz="2600" dirty="0"/>
              <a:t>They will be simulated in the </a:t>
            </a:r>
            <a:r>
              <a:rPr lang="en-US" sz="2600" dirty="0" smtClean="0"/>
              <a:t>Estuarine Water Quality </a:t>
            </a:r>
            <a:r>
              <a:rPr lang="en-US" sz="2600" dirty="0"/>
              <a:t>and </a:t>
            </a:r>
            <a:r>
              <a:rPr lang="en-US" sz="2600" dirty="0" smtClean="0"/>
              <a:t>Sediment Transport Model</a:t>
            </a:r>
            <a:endParaRPr lang="en-US" sz="2600" dirty="0"/>
          </a:p>
          <a:p>
            <a:pPr lvl="1"/>
            <a:r>
              <a:rPr lang="en-US" sz="2200" dirty="0"/>
              <a:t>These wetlands interact with the tidal water column so the Modeling Workgroup is working to simulate their effects in the estuarine model </a:t>
            </a:r>
          </a:p>
        </p:txBody>
      </p:sp>
      <p:sp>
        <p:nvSpPr>
          <p:cNvPr id="4" name="Slide Number Placeholder 3"/>
          <p:cNvSpPr>
            <a:spLocks noGrp="1"/>
          </p:cNvSpPr>
          <p:nvPr>
            <p:ph type="sldNum" sz="quarter" idx="12"/>
          </p:nvPr>
        </p:nvSpPr>
        <p:spPr/>
        <p:txBody>
          <a:bodyPr/>
          <a:lstStyle/>
          <a:p>
            <a:fld id="{F7D465DF-EBFF-469D-B220-5E323BBBC9A1}" type="slidenum">
              <a:rPr lang="en-US" smtClean="0">
                <a:solidFill>
                  <a:prstClr val="black">
                    <a:tint val="75000"/>
                  </a:prstClr>
                </a:solidFill>
              </a:rPr>
              <a:pPr/>
              <a:t>15</a:t>
            </a:fld>
            <a:endParaRPr lang="en-US" dirty="0">
              <a:solidFill>
                <a:prstClr val="black">
                  <a:tint val="75000"/>
                </a:prstClr>
              </a:solidFill>
            </a:endParaRPr>
          </a:p>
        </p:txBody>
      </p:sp>
    </p:spTree>
    <p:extLst>
      <p:ext uri="{BB962C8B-B14F-4D97-AF65-F5344CB8AC3E}">
        <p14:creationId xmlns:p14="http://schemas.microsoft.com/office/powerpoint/2010/main" val="25219961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28649" y="11"/>
            <a:ext cx="7886700" cy="1325563"/>
          </a:xfrm>
        </p:spPr>
        <p:txBody>
          <a:bodyPr/>
          <a:lstStyle/>
          <a:p>
            <a:r>
              <a:rPr lang="en-US" b="1" dirty="0" smtClean="0"/>
              <a:t>Summary of recommendations</a:t>
            </a:r>
            <a:endParaRPr lang="en-US" b="1" dirty="0"/>
          </a:p>
        </p:txBody>
      </p:sp>
      <p:sp>
        <p:nvSpPr>
          <p:cNvPr id="4" name="Slide Number Placeholder 3"/>
          <p:cNvSpPr>
            <a:spLocks noGrp="1"/>
          </p:cNvSpPr>
          <p:nvPr>
            <p:ph type="sldNum" sz="quarter" idx="12"/>
          </p:nvPr>
        </p:nvSpPr>
        <p:spPr/>
        <p:txBody>
          <a:bodyPr/>
          <a:lstStyle/>
          <a:p>
            <a:fld id="{F7D465DF-EBFF-469D-B220-5E323BBBC9A1}" type="slidenum">
              <a:rPr lang="en-US" smtClean="0">
                <a:solidFill>
                  <a:prstClr val="black">
                    <a:tint val="75000"/>
                  </a:prstClr>
                </a:solidFill>
              </a:rPr>
              <a:pPr/>
              <a:t>16</a:t>
            </a:fld>
            <a:endParaRPr lang="en-US" dirty="0">
              <a:solidFill>
                <a:prstClr val="black">
                  <a:tint val="75000"/>
                </a:prst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925067237"/>
              </p:ext>
            </p:extLst>
          </p:nvPr>
        </p:nvGraphicFramePr>
        <p:xfrm>
          <a:off x="628648" y="1116353"/>
          <a:ext cx="7886702" cy="4093390"/>
        </p:xfrm>
        <a:graphic>
          <a:graphicData uri="http://schemas.openxmlformats.org/drawingml/2006/table">
            <a:tbl>
              <a:tblPr firstRow="1" firstCol="1" bandRow="1">
                <a:tableStyleId>{5C22544A-7EE6-4342-B048-85BDC9FD1C3A}</a:tableStyleId>
              </a:tblPr>
              <a:tblGrid>
                <a:gridCol w="2500970"/>
                <a:gridCol w="1925704"/>
                <a:gridCol w="1730014"/>
                <a:gridCol w="1730014"/>
              </a:tblGrid>
              <a:tr h="1173709">
                <a:tc gridSpan="4">
                  <a:txBody>
                    <a:bodyPr/>
                    <a:lstStyle/>
                    <a:p>
                      <a:pPr marL="0" marR="0">
                        <a:lnSpc>
                          <a:spcPct val="107000"/>
                        </a:lnSpc>
                        <a:spcBef>
                          <a:spcPts val="0"/>
                        </a:spcBef>
                        <a:spcAft>
                          <a:spcPts val="0"/>
                        </a:spcAft>
                      </a:pPr>
                      <a:r>
                        <a:rPr lang="en-US" sz="2400" dirty="0">
                          <a:effectLst/>
                        </a:rPr>
                        <a:t>Table 1. Recommended land use classes and relative loading rates for </a:t>
                      </a:r>
                      <a:r>
                        <a:rPr lang="en-US" sz="2400" dirty="0" err="1">
                          <a:effectLst/>
                        </a:rPr>
                        <a:t>nontidal</a:t>
                      </a:r>
                      <a:r>
                        <a:rPr lang="en-US" sz="2400" dirty="0">
                          <a:effectLst/>
                        </a:rPr>
                        <a:t> wetlands in the Phase 6 Watershed Model</a:t>
                      </a:r>
                      <a:endParaRPr lang="en-US" sz="24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tc>
                <a:tc hMerge="1">
                  <a:txBody>
                    <a:bodyPr/>
                    <a:lstStyle/>
                    <a:p>
                      <a:endParaRPr lang="en-US"/>
                    </a:p>
                  </a:txBody>
                  <a:tcPr/>
                </a:tc>
                <a:tc hMerge="1">
                  <a:txBody>
                    <a:bodyPr/>
                    <a:lstStyle/>
                    <a:p>
                      <a:endParaRPr lang="en-US"/>
                    </a:p>
                  </a:txBody>
                  <a:tcPr/>
                </a:tc>
                <a:tc hMerge="1">
                  <a:txBody>
                    <a:bodyPr/>
                    <a:lstStyle/>
                    <a:p>
                      <a:endParaRPr lang="en-US"/>
                    </a:p>
                  </a:txBody>
                  <a:tcPr/>
                </a:tc>
              </a:tr>
              <a:tr h="1775143">
                <a:tc>
                  <a:txBody>
                    <a:bodyPr/>
                    <a:lstStyle/>
                    <a:p>
                      <a:pPr marL="0" marR="0">
                        <a:lnSpc>
                          <a:spcPct val="107000"/>
                        </a:lnSpc>
                        <a:spcBef>
                          <a:spcPts val="0"/>
                        </a:spcBef>
                        <a:spcAft>
                          <a:spcPts val="0"/>
                        </a:spcAft>
                      </a:pPr>
                      <a:r>
                        <a:rPr lang="en-US" sz="2400">
                          <a:effectLst/>
                        </a:rPr>
                        <a:t>Proposed wetland land uses for Phase 6 Watershed Model</a:t>
                      </a:r>
                      <a:endParaRPr lang="en-US" sz="240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2400">
                          <a:effectLst/>
                        </a:rPr>
                        <a:t>Relative Loading Rate (TN)</a:t>
                      </a:r>
                    </a:p>
                    <a:p>
                      <a:pPr marL="0" marR="0" algn="ctr">
                        <a:lnSpc>
                          <a:spcPct val="107000"/>
                        </a:lnSpc>
                        <a:spcBef>
                          <a:spcPts val="0"/>
                        </a:spcBef>
                        <a:spcAft>
                          <a:spcPts val="0"/>
                        </a:spcAft>
                      </a:pPr>
                      <a:r>
                        <a:rPr lang="en-US" sz="2400">
                          <a:effectLst/>
                        </a:rPr>
                        <a:t> </a:t>
                      </a:r>
                      <a:endParaRPr lang="en-US" sz="240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2400">
                          <a:effectLst/>
                        </a:rPr>
                        <a:t>Relative Loading Rate (TP)</a:t>
                      </a:r>
                      <a:endParaRPr lang="en-US" sz="240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2400" dirty="0">
                          <a:effectLst/>
                        </a:rPr>
                        <a:t>Relative Loading Rate (Sediment)</a:t>
                      </a:r>
                      <a:endParaRPr lang="en-US" sz="24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tc>
              </a:tr>
              <a:tr h="572269">
                <a:tc>
                  <a:txBody>
                    <a:bodyPr/>
                    <a:lstStyle/>
                    <a:p>
                      <a:pPr marL="0" marR="0">
                        <a:lnSpc>
                          <a:spcPct val="107000"/>
                        </a:lnSpc>
                        <a:spcBef>
                          <a:spcPts val="0"/>
                        </a:spcBef>
                        <a:spcAft>
                          <a:spcPts val="0"/>
                        </a:spcAft>
                      </a:pPr>
                      <a:r>
                        <a:rPr lang="en-US" sz="2400" dirty="0" smtClean="0">
                          <a:effectLst/>
                        </a:rPr>
                        <a:t>Floodplain</a:t>
                      </a:r>
                      <a:endParaRPr lang="en-US" sz="24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2400">
                          <a:effectLst/>
                        </a:rPr>
                        <a:t>100% Forest</a:t>
                      </a:r>
                      <a:endParaRPr lang="en-US" sz="240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2400">
                          <a:effectLst/>
                        </a:rPr>
                        <a:t>100% Forest</a:t>
                      </a:r>
                      <a:endParaRPr lang="en-US" sz="240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2400">
                          <a:effectLst/>
                        </a:rPr>
                        <a:t>100% Forest</a:t>
                      </a:r>
                      <a:endParaRPr lang="en-US" sz="240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tc>
              </a:tr>
              <a:tr h="572269">
                <a:tc>
                  <a:txBody>
                    <a:bodyPr/>
                    <a:lstStyle/>
                    <a:p>
                      <a:pPr marL="0" marR="0">
                        <a:lnSpc>
                          <a:spcPct val="107000"/>
                        </a:lnSpc>
                        <a:spcBef>
                          <a:spcPts val="0"/>
                        </a:spcBef>
                        <a:spcAft>
                          <a:spcPts val="0"/>
                        </a:spcAft>
                      </a:pPr>
                      <a:r>
                        <a:rPr lang="en-US" sz="2400" dirty="0" smtClean="0">
                          <a:effectLst/>
                        </a:rPr>
                        <a:t>Other</a:t>
                      </a:r>
                      <a:endParaRPr lang="en-US" sz="24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2400">
                          <a:effectLst/>
                        </a:rPr>
                        <a:t>100% Forest</a:t>
                      </a:r>
                      <a:endParaRPr lang="en-US" sz="240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2400">
                          <a:effectLst/>
                        </a:rPr>
                        <a:t>100% Forest</a:t>
                      </a:r>
                      <a:endParaRPr lang="en-US" sz="240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2400" dirty="0">
                          <a:effectLst/>
                        </a:rPr>
                        <a:t>100% Forest</a:t>
                      </a:r>
                      <a:endParaRPr lang="en-US" sz="24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tc>
              </a:tr>
            </a:tbl>
          </a:graphicData>
        </a:graphic>
      </p:graphicFrame>
    </p:spTree>
    <p:extLst>
      <p:ext uri="{BB962C8B-B14F-4D97-AF65-F5344CB8AC3E}">
        <p14:creationId xmlns:p14="http://schemas.microsoft.com/office/powerpoint/2010/main" val="14221672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
            <a:ext cx="7886700" cy="1325563"/>
          </a:xfrm>
        </p:spPr>
        <p:txBody>
          <a:bodyPr/>
          <a:lstStyle/>
          <a:p>
            <a:r>
              <a:rPr lang="en-US" b="1" dirty="0" smtClean="0"/>
              <a:t>Wetland Mapping</a:t>
            </a:r>
            <a:r>
              <a:rPr lang="en-US" dirty="0" smtClean="0">
                <a:latin typeface="+mn-lt"/>
              </a:rPr>
              <a:t>	</a:t>
            </a:r>
            <a:endParaRPr lang="en-US" dirty="0">
              <a:latin typeface="+mn-lt"/>
            </a:endParaRPr>
          </a:p>
        </p:txBody>
      </p:sp>
      <p:sp>
        <p:nvSpPr>
          <p:cNvPr id="4" name="Slide Number Placeholder 3"/>
          <p:cNvSpPr>
            <a:spLocks noGrp="1"/>
          </p:cNvSpPr>
          <p:nvPr>
            <p:ph type="sldNum" sz="quarter" idx="12"/>
          </p:nvPr>
        </p:nvSpPr>
        <p:spPr/>
        <p:txBody>
          <a:bodyPr/>
          <a:lstStyle/>
          <a:p>
            <a:fld id="{F7D465DF-EBFF-469D-B220-5E323BBBC9A1}" type="slidenum">
              <a:rPr lang="en-US" smtClean="0">
                <a:solidFill>
                  <a:prstClr val="black">
                    <a:tint val="75000"/>
                  </a:prstClr>
                </a:solidFill>
              </a:rPr>
              <a:pPr/>
              <a:t>17</a:t>
            </a:fld>
            <a:endParaRPr lang="en-US" dirty="0">
              <a:solidFill>
                <a:prstClr val="black">
                  <a:tint val="75000"/>
                </a:prstClr>
              </a:solidFill>
            </a:endParaRPr>
          </a:p>
        </p:txBody>
      </p:sp>
      <p:pic>
        <p:nvPicPr>
          <p:cNvPr id="6" name="Content Placeholder 5"/>
          <p:cNvPicPr>
            <a:picLocks noGrp="1"/>
          </p:cNvPicPr>
          <p:nvPr>
            <p:ph sz="half" idx="4294967295"/>
          </p:nvPr>
        </p:nvPicPr>
        <p:blipFill rotWithShape="1">
          <a:blip r:embed="rId2">
            <a:extLst>
              <a:ext uri="{28A0092B-C50C-407E-A947-70E740481C1C}">
                <a14:useLocalDpi xmlns:a14="http://schemas.microsoft.com/office/drawing/2010/main" val="0"/>
              </a:ext>
            </a:extLst>
          </a:blip>
          <a:srcRect r="50000"/>
          <a:stretch/>
        </p:blipFill>
        <p:spPr bwMode="auto">
          <a:xfrm>
            <a:off x="657225" y="1045105"/>
            <a:ext cx="7829550" cy="5395912"/>
          </a:xfrm>
          <a:prstGeom prst="rect">
            <a:avLst/>
          </a:prstGeom>
          <a:noFill/>
          <a:ln>
            <a:noFill/>
          </a:ln>
          <a:extLst/>
        </p:spPr>
      </p:pic>
    </p:spTree>
    <p:extLst>
      <p:ext uri="{BB962C8B-B14F-4D97-AF65-F5344CB8AC3E}">
        <p14:creationId xmlns:p14="http://schemas.microsoft.com/office/powerpoint/2010/main" val="2498041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Discussions</a:t>
            </a:r>
            <a:endParaRPr lang="en-US" b="1" dirty="0"/>
          </a:p>
        </p:txBody>
      </p:sp>
      <p:sp>
        <p:nvSpPr>
          <p:cNvPr id="3" name="Content Placeholder 2"/>
          <p:cNvSpPr>
            <a:spLocks noGrp="1"/>
          </p:cNvSpPr>
          <p:nvPr>
            <p:ph idx="1"/>
          </p:nvPr>
        </p:nvSpPr>
        <p:spPr>
          <a:xfrm>
            <a:off x="628650" y="1480457"/>
            <a:ext cx="7886700" cy="4696506"/>
          </a:xfrm>
        </p:spPr>
        <p:txBody>
          <a:bodyPr>
            <a:normAutofit/>
          </a:bodyPr>
          <a:lstStyle/>
          <a:p>
            <a:r>
              <a:rPr lang="en-US" dirty="0" smtClean="0"/>
              <a:t>Pennsylvania and Virginia voiced concerns about outdated, inaccurate, and inconsistent NWI data</a:t>
            </a:r>
          </a:p>
          <a:p>
            <a:endParaRPr lang="en-US" dirty="0" smtClean="0"/>
          </a:p>
          <a:p>
            <a:r>
              <a:rPr lang="en-US" dirty="0" smtClean="0"/>
              <a:t>Pennsylvania DEP is considering a proposal from Upper Susquehanna Coalition</a:t>
            </a:r>
          </a:p>
          <a:p>
            <a:endParaRPr lang="en-US" dirty="0" smtClean="0"/>
          </a:p>
          <a:p>
            <a:r>
              <a:rPr lang="en-US" dirty="0" smtClean="0"/>
              <a:t>Other suggestions:</a:t>
            </a:r>
          </a:p>
          <a:p>
            <a:pPr lvl="2"/>
            <a:r>
              <a:rPr lang="en-US" dirty="0" smtClean="0"/>
              <a:t>National LULC, NHD, LiDAR, and hydric soils</a:t>
            </a:r>
          </a:p>
          <a:p>
            <a:pPr lvl="2"/>
            <a:r>
              <a:rPr lang="en-US" dirty="0" smtClean="0"/>
              <a:t>Penn State data</a:t>
            </a:r>
          </a:p>
          <a:p>
            <a:pPr lvl="2"/>
            <a:r>
              <a:rPr lang="en-US" dirty="0" smtClean="0"/>
              <a:t>Virginia will have new leaf-off imagery flown in early 2016</a:t>
            </a:r>
          </a:p>
        </p:txBody>
      </p:sp>
      <p:sp>
        <p:nvSpPr>
          <p:cNvPr id="4" name="Slide Number Placeholder 3"/>
          <p:cNvSpPr>
            <a:spLocks noGrp="1"/>
          </p:cNvSpPr>
          <p:nvPr>
            <p:ph type="sldNum" sz="quarter" idx="12"/>
          </p:nvPr>
        </p:nvSpPr>
        <p:spPr/>
        <p:txBody>
          <a:bodyPr/>
          <a:lstStyle/>
          <a:p>
            <a:fld id="{F7D465DF-EBFF-469D-B220-5E323BBBC9A1}" type="slidenum">
              <a:rPr lang="en-US" smtClean="0">
                <a:solidFill>
                  <a:prstClr val="black">
                    <a:tint val="75000"/>
                  </a:prstClr>
                </a:solidFill>
              </a:rPr>
              <a:pPr/>
              <a:t>18</a:t>
            </a:fld>
            <a:endParaRPr lang="en-US" dirty="0">
              <a:solidFill>
                <a:prstClr val="black">
                  <a:tint val="75000"/>
                </a:prstClr>
              </a:solidFill>
            </a:endParaRPr>
          </a:p>
        </p:txBody>
      </p:sp>
    </p:spTree>
    <p:extLst>
      <p:ext uri="{BB962C8B-B14F-4D97-AF65-F5344CB8AC3E}">
        <p14:creationId xmlns:p14="http://schemas.microsoft.com/office/powerpoint/2010/main" val="22478967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9943"/>
            <a:ext cx="7886700" cy="1325563"/>
          </a:xfrm>
        </p:spPr>
        <p:txBody>
          <a:bodyPr/>
          <a:lstStyle/>
          <a:p>
            <a:r>
              <a:rPr lang="en-US" b="1" dirty="0" smtClean="0"/>
              <a:t>Panel Timeline</a:t>
            </a:r>
            <a:endParaRPr lang="en-US" b="1" dirty="0"/>
          </a:p>
        </p:txBody>
      </p:sp>
      <p:sp>
        <p:nvSpPr>
          <p:cNvPr id="3" name="Content Placeholder 2"/>
          <p:cNvSpPr>
            <a:spLocks noGrp="1"/>
          </p:cNvSpPr>
          <p:nvPr>
            <p:ph idx="1"/>
          </p:nvPr>
        </p:nvSpPr>
        <p:spPr>
          <a:xfrm>
            <a:off x="628650" y="1193830"/>
            <a:ext cx="7886700" cy="5300105"/>
          </a:xfrm>
        </p:spPr>
        <p:txBody>
          <a:bodyPr>
            <a:normAutofit fontScale="85000" lnSpcReduction="20000"/>
          </a:bodyPr>
          <a:lstStyle/>
          <a:p>
            <a:r>
              <a:rPr lang="en-US" dirty="0" smtClean="0"/>
              <a:t>November 2015 – finalize literature review </a:t>
            </a:r>
          </a:p>
          <a:p>
            <a:pPr lvl="1"/>
            <a:r>
              <a:rPr lang="en-US" dirty="0" smtClean="0"/>
              <a:t>To be separated between constructed/restored and natural wetlands</a:t>
            </a:r>
          </a:p>
          <a:p>
            <a:r>
              <a:rPr lang="en-US" dirty="0" smtClean="0"/>
              <a:t>December 10, 2015 – Panel call to refine BMP definitions</a:t>
            </a:r>
          </a:p>
          <a:p>
            <a:pPr lvl="1"/>
            <a:r>
              <a:rPr lang="en-US" b="1" dirty="0" smtClean="0"/>
              <a:t>Wetland Workgroup to review list of Wetland Restoration Practices </a:t>
            </a:r>
          </a:p>
          <a:p>
            <a:pPr lvl="1"/>
            <a:r>
              <a:rPr lang="en-US" dirty="0" smtClean="0"/>
              <a:t>Modelers to begin SPARROW analysis</a:t>
            </a:r>
          </a:p>
          <a:p>
            <a:r>
              <a:rPr lang="en-US" dirty="0" smtClean="0"/>
              <a:t>January 2016 – discuss updated nutrient/sediment literature review and SPARROW analysis</a:t>
            </a:r>
          </a:p>
          <a:p>
            <a:r>
              <a:rPr lang="en-US" dirty="0" smtClean="0"/>
              <a:t>March 2016 – work to complete first full draft of report</a:t>
            </a:r>
          </a:p>
          <a:p>
            <a:r>
              <a:rPr lang="en-US" dirty="0" smtClean="0"/>
              <a:t>April 2016 – begin comment/review/approval process</a:t>
            </a:r>
          </a:p>
          <a:p>
            <a:pPr lvl="1"/>
            <a:r>
              <a:rPr lang="en-US" dirty="0" smtClean="0"/>
              <a:t>Present recommendations to </a:t>
            </a:r>
            <a:r>
              <a:rPr lang="en-US" b="1" dirty="0" smtClean="0"/>
              <a:t>Wetland Workgroup</a:t>
            </a:r>
            <a:r>
              <a:rPr lang="en-US" dirty="0" smtClean="0"/>
              <a:t>, Habitat GIT, Watershed Technical WG, Water Quality GIT, etc.</a:t>
            </a:r>
          </a:p>
          <a:p>
            <a:r>
              <a:rPr lang="en-US" dirty="0" smtClean="0"/>
              <a:t>September 2016 – All model inputs must be final.</a:t>
            </a:r>
          </a:p>
          <a:p>
            <a:r>
              <a:rPr lang="en-US" dirty="0" smtClean="0"/>
              <a:t>October 2, 2016 – Final Phase 6 CB Watershed Model calibration. </a:t>
            </a:r>
            <a:endParaRPr lang="en-US" dirty="0"/>
          </a:p>
        </p:txBody>
      </p:sp>
      <p:sp>
        <p:nvSpPr>
          <p:cNvPr id="4" name="Slide Number Placeholder 3"/>
          <p:cNvSpPr>
            <a:spLocks noGrp="1"/>
          </p:cNvSpPr>
          <p:nvPr>
            <p:ph type="sldNum" sz="quarter" idx="12"/>
          </p:nvPr>
        </p:nvSpPr>
        <p:spPr/>
        <p:txBody>
          <a:bodyPr/>
          <a:lstStyle/>
          <a:p>
            <a:fld id="{F7D465DF-EBFF-469D-B220-5E323BBBC9A1}" type="slidenum">
              <a:rPr lang="en-US" smtClean="0">
                <a:solidFill>
                  <a:prstClr val="black">
                    <a:tint val="75000"/>
                  </a:prstClr>
                </a:solidFill>
              </a:rPr>
              <a:pPr/>
              <a:t>19</a:t>
            </a:fld>
            <a:endParaRPr lang="en-US" dirty="0">
              <a:solidFill>
                <a:prstClr val="black">
                  <a:tint val="75000"/>
                </a:prstClr>
              </a:solidFill>
            </a:endParaRPr>
          </a:p>
        </p:txBody>
      </p:sp>
    </p:spTree>
    <p:extLst>
      <p:ext uri="{BB962C8B-B14F-4D97-AF65-F5344CB8AC3E}">
        <p14:creationId xmlns:p14="http://schemas.microsoft.com/office/powerpoint/2010/main" val="31985029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extLst>
              <a:ext uri="{28A0092B-C50C-407E-A947-70E740481C1C}">
                <a14:useLocalDpi xmlns:a14="http://schemas.microsoft.com/office/drawing/2010/main" val="0"/>
              </a:ext>
            </a:extLst>
          </a:blip>
          <a:srcRect l="28490" t="16977" r="19373" b="18662"/>
          <a:stretch/>
        </p:blipFill>
        <p:spPr bwMode="auto">
          <a:xfrm>
            <a:off x="-41091" y="228600"/>
            <a:ext cx="9226187" cy="6400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71287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8527"/>
            <a:ext cx="7886700" cy="1325563"/>
          </a:xfrm>
        </p:spPr>
        <p:txBody>
          <a:bodyPr/>
          <a:lstStyle/>
          <a:p>
            <a:r>
              <a:rPr lang="en-US" b="1" dirty="0" smtClean="0"/>
              <a:t>Wetland Restoration Practices</a:t>
            </a:r>
            <a:endParaRPr lang="en-US" b="1" dirty="0"/>
          </a:p>
        </p:txBody>
      </p:sp>
      <p:sp>
        <p:nvSpPr>
          <p:cNvPr id="5" name="Content Placeholder 4"/>
          <p:cNvSpPr>
            <a:spLocks noGrp="1"/>
          </p:cNvSpPr>
          <p:nvPr>
            <p:ph sz="half" idx="1"/>
          </p:nvPr>
        </p:nvSpPr>
        <p:spPr>
          <a:xfrm>
            <a:off x="628650" y="1380782"/>
            <a:ext cx="3886200" cy="5064382"/>
          </a:xfrm>
        </p:spPr>
        <p:txBody>
          <a:bodyPr>
            <a:normAutofit fontScale="92500" lnSpcReduction="10000"/>
          </a:bodyPr>
          <a:lstStyle/>
          <a:p>
            <a:pPr marL="0" indent="0" algn="ctr">
              <a:buNone/>
            </a:pPr>
            <a:r>
              <a:rPr lang="en-US" dirty="0" smtClean="0"/>
              <a:t>NRCS Practices</a:t>
            </a:r>
          </a:p>
          <a:p>
            <a:r>
              <a:rPr lang="en-US" sz="1900" dirty="0" smtClean="0"/>
              <a:t>643 – Restoration and management of rare and declining habitats</a:t>
            </a:r>
          </a:p>
          <a:p>
            <a:r>
              <a:rPr lang="en-US" sz="1900" dirty="0" smtClean="0"/>
              <a:t>644 – Wetland wildlife habitat management</a:t>
            </a:r>
          </a:p>
          <a:p>
            <a:r>
              <a:rPr lang="en-US" sz="1900" dirty="0" smtClean="0"/>
              <a:t>646 – Shallow water development and management</a:t>
            </a:r>
          </a:p>
          <a:p>
            <a:r>
              <a:rPr lang="en-US" sz="1900" dirty="0" smtClean="0"/>
              <a:t>656 – Constructed wetlands (not stormwater treatment wetlands)</a:t>
            </a:r>
          </a:p>
          <a:p>
            <a:r>
              <a:rPr lang="en-US" sz="1900" dirty="0" smtClean="0"/>
              <a:t>657 – Wetland restoration</a:t>
            </a:r>
          </a:p>
          <a:p>
            <a:r>
              <a:rPr lang="en-US" sz="1900" dirty="0" smtClean="0"/>
              <a:t>658 – Wetland creation</a:t>
            </a:r>
          </a:p>
          <a:p>
            <a:r>
              <a:rPr lang="en-US" sz="1900" dirty="0" smtClean="0"/>
              <a:t>659 – Wetland enhancement</a:t>
            </a:r>
            <a:endParaRPr lang="en-US" sz="1900" dirty="0"/>
          </a:p>
        </p:txBody>
      </p:sp>
      <p:sp>
        <p:nvSpPr>
          <p:cNvPr id="6" name="Content Placeholder 5"/>
          <p:cNvSpPr>
            <a:spLocks noGrp="1"/>
          </p:cNvSpPr>
          <p:nvPr>
            <p:ph sz="half" idx="2"/>
          </p:nvPr>
        </p:nvSpPr>
        <p:spPr>
          <a:xfrm>
            <a:off x="4572000" y="1380785"/>
            <a:ext cx="3886200" cy="5077683"/>
          </a:xfrm>
        </p:spPr>
        <p:txBody>
          <a:bodyPr>
            <a:normAutofit fontScale="92500" lnSpcReduction="10000"/>
          </a:bodyPr>
          <a:lstStyle/>
          <a:p>
            <a:pPr marL="0" indent="0" algn="ctr">
              <a:buNone/>
            </a:pPr>
            <a:r>
              <a:rPr lang="en-US" dirty="0" smtClean="0"/>
              <a:t>Other Project Types</a:t>
            </a:r>
          </a:p>
          <a:p>
            <a:r>
              <a:rPr lang="en-US" sz="2000" dirty="0" smtClean="0"/>
              <a:t>Floodplain reconnection</a:t>
            </a:r>
          </a:p>
          <a:p>
            <a:r>
              <a:rPr lang="en-US" sz="2000" dirty="0" smtClean="0"/>
              <a:t>Ditch plugging</a:t>
            </a:r>
          </a:p>
          <a:p>
            <a:r>
              <a:rPr lang="en-US" sz="2000" dirty="0" smtClean="0"/>
              <a:t>Invasive species removal</a:t>
            </a:r>
          </a:p>
          <a:p>
            <a:r>
              <a:rPr lang="en-US" sz="2000" dirty="0" smtClean="0"/>
              <a:t>Restoration of prior converted wetlands on </a:t>
            </a:r>
            <a:r>
              <a:rPr lang="en-US" sz="2000" dirty="0" err="1" smtClean="0"/>
              <a:t>ag</a:t>
            </a:r>
            <a:r>
              <a:rPr lang="en-US" sz="2000" dirty="0" smtClean="0"/>
              <a:t> fields</a:t>
            </a:r>
          </a:p>
          <a:p>
            <a:r>
              <a:rPr lang="en-US" sz="2000" dirty="0" smtClean="0"/>
              <a:t>Riparian tree plantings</a:t>
            </a:r>
          </a:p>
          <a:p>
            <a:r>
              <a:rPr lang="en-US" sz="2000" dirty="0" smtClean="0"/>
              <a:t>Native wetland meadow plantings</a:t>
            </a:r>
          </a:p>
          <a:p>
            <a:r>
              <a:rPr lang="en-US" sz="2000" dirty="0" smtClean="0"/>
              <a:t>Legacy sediment removal projects (floodplain excavation)</a:t>
            </a:r>
          </a:p>
          <a:p>
            <a:r>
              <a:rPr lang="en-US" sz="2000" dirty="0" smtClean="0"/>
              <a:t>Regenerative stormwater conveyance (RSC)</a:t>
            </a:r>
          </a:p>
          <a:p>
            <a:r>
              <a:rPr lang="en-US" sz="2000" dirty="0" smtClean="0"/>
              <a:t>Wetland bench/active floodplain (</a:t>
            </a:r>
            <a:r>
              <a:rPr lang="en-US" sz="2000" dirty="0" err="1" smtClean="0"/>
              <a:t>Rosgen</a:t>
            </a:r>
            <a:r>
              <a:rPr lang="en-US" sz="2000" dirty="0" smtClean="0"/>
              <a:t>, Natural Channel Design)</a:t>
            </a:r>
          </a:p>
          <a:p>
            <a:r>
              <a:rPr lang="en-US" sz="2000" dirty="0" smtClean="0"/>
              <a:t>Living shoreline projects</a:t>
            </a:r>
            <a:endParaRPr lang="en-US" sz="2000" dirty="0"/>
          </a:p>
        </p:txBody>
      </p:sp>
      <p:sp>
        <p:nvSpPr>
          <p:cNvPr id="4" name="Slide Number Placeholder 3"/>
          <p:cNvSpPr>
            <a:spLocks noGrp="1"/>
          </p:cNvSpPr>
          <p:nvPr>
            <p:ph type="sldNum" sz="quarter" idx="12"/>
          </p:nvPr>
        </p:nvSpPr>
        <p:spPr/>
        <p:txBody>
          <a:bodyPr/>
          <a:lstStyle/>
          <a:p>
            <a:fld id="{F7D465DF-EBFF-469D-B220-5E323BBBC9A1}" type="slidenum">
              <a:rPr lang="en-US" smtClean="0">
                <a:solidFill>
                  <a:prstClr val="black">
                    <a:tint val="75000"/>
                  </a:prstClr>
                </a:solidFill>
              </a:rPr>
              <a:pPr/>
              <a:t>20</a:t>
            </a:fld>
            <a:endParaRPr lang="en-US" dirty="0">
              <a:solidFill>
                <a:prstClr val="black">
                  <a:tint val="75000"/>
                </a:prstClr>
              </a:solidFill>
            </a:endParaRPr>
          </a:p>
        </p:txBody>
      </p:sp>
    </p:spTree>
    <p:extLst>
      <p:ext uri="{BB962C8B-B14F-4D97-AF65-F5344CB8AC3E}">
        <p14:creationId xmlns:p14="http://schemas.microsoft.com/office/powerpoint/2010/main" val="1185906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7585" y="5105400"/>
            <a:ext cx="9144000" cy="1066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Wetland Workgroup 2-year </a:t>
            </a:r>
            <a:r>
              <a:rPr lang="en-US" sz="4000" dirty="0" err="1" smtClean="0"/>
              <a:t>Workplan</a:t>
            </a:r>
            <a:endParaRPr lang="en-US" sz="4000" dirty="0"/>
          </a:p>
        </p:txBody>
      </p:sp>
    </p:spTree>
    <p:extLst>
      <p:ext uri="{BB962C8B-B14F-4D97-AF65-F5344CB8AC3E}">
        <p14:creationId xmlns:p14="http://schemas.microsoft.com/office/powerpoint/2010/main" val="21289132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Biennial Work Plan</a:t>
            </a:r>
            <a:endParaRPr lang="en-US" b="1" dirty="0"/>
          </a:p>
        </p:txBody>
      </p:sp>
      <p:sp>
        <p:nvSpPr>
          <p:cNvPr id="3" name="Content Placeholder 2"/>
          <p:cNvSpPr>
            <a:spLocks noGrp="1"/>
          </p:cNvSpPr>
          <p:nvPr>
            <p:ph idx="1"/>
          </p:nvPr>
        </p:nvSpPr>
        <p:spPr>
          <a:xfrm>
            <a:off x="628650" y="1451429"/>
            <a:ext cx="7886700" cy="4725534"/>
          </a:xfrm>
        </p:spPr>
        <p:txBody>
          <a:bodyPr>
            <a:normAutofit lnSpcReduction="10000"/>
          </a:bodyPr>
          <a:lstStyle/>
          <a:p>
            <a:r>
              <a:rPr lang="en-US" dirty="0" smtClean="0"/>
              <a:t>Management Approach 1:  Improve </a:t>
            </a:r>
            <a:r>
              <a:rPr lang="en-US" dirty="0"/>
              <a:t>wetland mapping, and the wetland restoration reporting and tracking process.</a:t>
            </a:r>
            <a:r>
              <a:rPr lang="en-US" dirty="0" smtClean="0"/>
              <a:t> </a:t>
            </a:r>
          </a:p>
          <a:p>
            <a:pPr lvl="1"/>
            <a:r>
              <a:rPr lang="en-US" dirty="0" smtClean="0"/>
              <a:t>Key Actions</a:t>
            </a:r>
          </a:p>
          <a:p>
            <a:pPr marL="1371600" lvl="2" indent="-457200">
              <a:lnSpc>
                <a:spcPct val="100000"/>
              </a:lnSpc>
              <a:buFont typeface="+mj-lt"/>
              <a:buAutoNum type="arabicPeriod"/>
            </a:pPr>
            <a:r>
              <a:rPr lang="en-US" dirty="0" smtClean="0"/>
              <a:t>Collaborate </a:t>
            </a:r>
            <a:r>
              <a:rPr lang="en-US" dirty="0"/>
              <a:t>with Wetland Expert Panel and Modeling Team to improve wetland mapping for Chesapeake Bay </a:t>
            </a:r>
            <a:r>
              <a:rPr lang="en-US" dirty="0" smtClean="0"/>
              <a:t>Watershed</a:t>
            </a:r>
          </a:p>
          <a:p>
            <a:pPr marL="1371600" lvl="2" indent="-457200">
              <a:lnSpc>
                <a:spcPct val="100000"/>
              </a:lnSpc>
              <a:buFont typeface="+mj-lt"/>
              <a:buAutoNum type="arabicPeriod"/>
            </a:pPr>
            <a:r>
              <a:rPr lang="en-US" dirty="0" smtClean="0"/>
              <a:t>Streamline </a:t>
            </a:r>
            <a:r>
              <a:rPr lang="en-US" dirty="0"/>
              <a:t>NEIEN data collection for each State</a:t>
            </a:r>
            <a:r>
              <a:rPr lang="en-US" dirty="0" smtClean="0"/>
              <a:t>.</a:t>
            </a:r>
          </a:p>
          <a:p>
            <a:pPr marL="1371600" lvl="2" indent="-457200">
              <a:lnSpc>
                <a:spcPct val="100000"/>
              </a:lnSpc>
              <a:buFont typeface="+mj-lt"/>
              <a:buAutoNum type="arabicPeriod"/>
            </a:pPr>
            <a:r>
              <a:rPr lang="en-US" dirty="0" smtClean="0"/>
              <a:t>Confirm </a:t>
            </a:r>
            <a:r>
              <a:rPr lang="en-US" dirty="0"/>
              <a:t>the accuracy of information reported</a:t>
            </a:r>
            <a:r>
              <a:rPr lang="en-US" dirty="0" smtClean="0"/>
              <a:t>.</a:t>
            </a:r>
          </a:p>
          <a:p>
            <a:pPr marL="1371600" lvl="2" indent="-457200">
              <a:lnSpc>
                <a:spcPct val="100000"/>
              </a:lnSpc>
              <a:buFont typeface="+mj-lt"/>
              <a:buAutoNum type="arabicPeriod"/>
            </a:pPr>
            <a:r>
              <a:rPr lang="en-US" dirty="0" smtClean="0"/>
              <a:t>Improve </a:t>
            </a:r>
            <a:r>
              <a:rPr lang="en-US" dirty="0"/>
              <a:t>mapping of tidal wetlands to document loss due to sea level rise and other </a:t>
            </a:r>
            <a:r>
              <a:rPr lang="en-US" dirty="0" smtClean="0"/>
              <a:t>factors</a:t>
            </a:r>
          </a:p>
          <a:p>
            <a:pPr marL="1371600" lvl="2" indent="-457200">
              <a:lnSpc>
                <a:spcPct val="100000"/>
              </a:lnSpc>
              <a:buFont typeface="+mj-lt"/>
              <a:buAutoNum type="arabicPeriod"/>
            </a:pPr>
            <a:r>
              <a:rPr lang="en-US" dirty="0" smtClean="0">
                <a:solidFill>
                  <a:srgbClr val="000000"/>
                </a:solidFill>
                <a:latin typeface="Calibri" panose="020F0502020204030204" pitchFamily="34" charset="0"/>
              </a:rPr>
              <a:t>Several USGS initiatives:  resiliency of tidal freshwater wetlands, forecasting land development and potential wetland loss, documenting long-term changes in wetland acreage due to climate variability</a:t>
            </a:r>
            <a:endParaRPr lang="en-US" dirty="0">
              <a:solidFill>
                <a:srgbClr val="000000"/>
              </a:solidFill>
              <a:latin typeface="Calibri" panose="020F0502020204030204" pitchFamily="34" charset="0"/>
            </a:endParaRPr>
          </a:p>
          <a:p>
            <a:pPr marL="1371600" lvl="2" indent="-457200">
              <a:buFont typeface="+mj-lt"/>
              <a:buAutoNum type="arabicPeriod"/>
            </a:pPr>
            <a:endParaRPr lang="en-US" dirty="0" smtClean="0"/>
          </a:p>
          <a:p>
            <a:pPr marL="1371600" lvl="2" indent="-457200">
              <a:buFont typeface="+mj-lt"/>
              <a:buAutoNum type="arabicPeriod"/>
            </a:pPr>
            <a:endParaRPr lang="en-US" dirty="0">
              <a:solidFill>
                <a:srgbClr val="000000"/>
              </a:solidFill>
              <a:latin typeface="Calibri" panose="020F0502020204030204" pitchFamily="34" charset="0"/>
            </a:endParaRPr>
          </a:p>
          <a:p>
            <a:pPr marL="1371600" lvl="2" indent="-457200">
              <a:buFont typeface="+mj-lt"/>
              <a:buAutoNum type="arabicPeriod"/>
            </a:pPr>
            <a:endParaRPr lang="en-US" dirty="0" smtClean="0"/>
          </a:p>
          <a:p>
            <a:pPr marL="1371600" lvl="2" indent="-457200">
              <a:buFont typeface="+mj-lt"/>
              <a:buAutoNum type="arabicPeriod"/>
            </a:pPr>
            <a:endParaRPr lang="en-US" dirty="0">
              <a:solidFill>
                <a:srgbClr val="000000"/>
              </a:solidFill>
              <a:latin typeface="Calibri" panose="020F0502020204030204" pitchFamily="34" charset="0"/>
            </a:endParaRPr>
          </a:p>
          <a:p>
            <a:pPr marL="1371600" lvl="2" indent="-457200">
              <a:buFont typeface="+mj-lt"/>
              <a:buAutoNum type="arabicPeriod"/>
            </a:pPr>
            <a:endParaRPr lang="en-US" dirty="0" smtClean="0"/>
          </a:p>
          <a:p>
            <a:pPr marL="1371600" lvl="2" indent="-457200">
              <a:buFont typeface="+mj-lt"/>
              <a:buAutoNum type="arabicPeriod"/>
            </a:pPr>
            <a:endParaRPr lang="en-US" dirty="0">
              <a:solidFill>
                <a:srgbClr val="000000"/>
              </a:solidFill>
              <a:latin typeface="Calibri" panose="020F0502020204030204" pitchFamily="34" charset="0"/>
            </a:endParaRPr>
          </a:p>
          <a:p>
            <a:pPr lvl="2"/>
            <a:endParaRPr lang="en-US" dirty="0" smtClean="0"/>
          </a:p>
          <a:p>
            <a:pPr lvl="2"/>
            <a:endParaRPr lang="en-US" dirty="0"/>
          </a:p>
        </p:txBody>
      </p:sp>
      <p:sp>
        <p:nvSpPr>
          <p:cNvPr id="4" name="Slide Number Placeholder 3"/>
          <p:cNvSpPr>
            <a:spLocks noGrp="1"/>
          </p:cNvSpPr>
          <p:nvPr>
            <p:ph type="sldNum" sz="quarter" idx="12"/>
          </p:nvPr>
        </p:nvSpPr>
        <p:spPr/>
        <p:txBody>
          <a:bodyPr/>
          <a:lstStyle/>
          <a:p>
            <a:fld id="{F7D465DF-EBFF-469D-B220-5E323BBBC9A1}" type="slidenum">
              <a:rPr lang="en-US" smtClean="0">
                <a:solidFill>
                  <a:prstClr val="black">
                    <a:tint val="75000"/>
                  </a:prstClr>
                </a:solidFill>
              </a:rPr>
              <a:pPr/>
              <a:t>22</a:t>
            </a:fld>
            <a:endParaRPr lang="en-US" dirty="0">
              <a:solidFill>
                <a:prstClr val="black">
                  <a:tint val="75000"/>
                </a:prstClr>
              </a:solidFill>
            </a:endParaRPr>
          </a:p>
        </p:txBody>
      </p:sp>
    </p:spTree>
    <p:extLst>
      <p:ext uri="{BB962C8B-B14F-4D97-AF65-F5344CB8AC3E}">
        <p14:creationId xmlns:p14="http://schemas.microsoft.com/office/powerpoint/2010/main" val="16167692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Biennial Work Plan</a:t>
            </a:r>
          </a:p>
        </p:txBody>
      </p:sp>
      <p:sp>
        <p:nvSpPr>
          <p:cNvPr id="3" name="Content Placeholder 2"/>
          <p:cNvSpPr>
            <a:spLocks noGrp="1"/>
          </p:cNvSpPr>
          <p:nvPr>
            <p:ph idx="1"/>
          </p:nvPr>
        </p:nvSpPr>
        <p:spPr>
          <a:xfrm>
            <a:off x="628650" y="1451431"/>
            <a:ext cx="7886700" cy="4874381"/>
          </a:xfrm>
        </p:spPr>
        <p:txBody>
          <a:bodyPr>
            <a:normAutofit/>
          </a:bodyPr>
          <a:lstStyle/>
          <a:p>
            <a:r>
              <a:rPr lang="en-US" dirty="0"/>
              <a:t>Management </a:t>
            </a:r>
            <a:r>
              <a:rPr lang="en-US" dirty="0" smtClean="0"/>
              <a:t>Approach 2:  Identify barriers to wetland restoration and develop solutions to address them.</a:t>
            </a:r>
          </a:p>
          <a:p>
            <a:pPr lvl="1"/>
            <a:r>
              <a:rPr lang="en-US" dirty="0" smtClean="0"/>
              <a:t>Key Actions:</a:t>
            </a:r>
          </a:p>
          <a:p>
            <a:pPr marL="1371600" lvl="2" indent="-457200">
              <a:lnSpc>
                <a:spcPct val="150000"/>
              </a:lnSpc>
              <a:buFont typeface="+mj-lt"/>
              <a:buAutoNum type="arabicPeriod"/>
            </a:pPr>
            <a:r>
              <a:rPr lang="en-US" dirty="0" smtClean="0"/>
              <a:t>Identify </a:t>
            </a:r>
            <a:r>
              <a:rPr lang="en-US" dirty="0"/>
              <a:t>barriers to wetland restoration for practitioners</a:t>
            </a:r>
            <a:r>
              <a:rPr lang="en-US" dirty="0" smtClean="0"/>
              <a:t>.</a:t>
            </a:r>
          </a:p>
          <a:p>
            <a:pPr marL="1371600" lvl="2" indent="-457200">
              <a:lnSpc>
                <a:spcPct val="150000"/>
              </a:lnSpc>
              <a:buFont typeface="+mj-lt"/>
              <a:buAutoNum type="arabicPeriod"/>
            </a:pPr>
            <a:r>
              <a:rPr lang="en-US" dirty="0"/>
              <a:t>Identify </a:t>
            </a:r>
            <a:r>
              <a:rPr lang="en-US" dirty="0" smtClean="0"/>
              <a:t>barriers </a:t>
            </a:r>
            <a:r>
              <a:rPr lang="en-US" dirty="0"/>
              <a:t>to landowner willingness for agricultural landowners</a:t>
            </a:r>
            <a:r>
              <a:rPr lang="en-US" dirty="0" smtClean="0"/>
              <a:t>.</a:t>
            </a:r>
            <a:endParaRPr lang="en-US" dirty="0">
              <a:solidFill>
                <a:srgbClr val="000000"/>
              </a:solidFill>
              <a:latin typeface="Calibri" panose="020F0502020204030204" pitchFamily="34" charset="0"/>
            </a:endParaRPr>
          </a:p>
          <a:p>
            <a:pPr marL="1371600" lvl="2" indent="-457200">
              <a:lnSpc>
                <a:spcPct val="150000"/>
              </a:lnSpc>
              <a:buFont typeface="+mj-lt"/>
              <a:buAutoNum type="arabicPeriod"/>
            </a:pPr>
            <a:r>
              <a:rPr lang="en-US" dirty="0" smtClean="0"/>
              <a:t>Workshop at </a:t>
            </a:r>
            <a:r>
              <a:rPr lang="en-US" dirty="0"/>
              <a:t>Delaware Wetland Conference to refine marketing and outreach </a:t>
            </a:r>
            <a:r>
              <a:rPr lang="en-US" dirty="0" smtClean="0"/>
              <a:t>strategies.</a:t>
            </a:r>
          </a:p>
          <a:p>
            <a:pPr marL="1371600" lvl="2" indent="-457200">
              <a:lnSpc>
                <a:spcPct val="150000"/>
              </a:lnSpc>
              <a:buFont typeface="+mj-lt"/>
              <a:buAutoNum type="arabicPeriod"/>
            </a:pPr>
            <a:r>
              <a:rPr lang="en-US" dirty="0" smtClean="0"/>
              <a:t>Develop </a:t>
            </a:r>
            <a:r>
              <a:rPr lang="en-US" dirty="0"/>
              <a:t>solutions to address barriers and improve outreach.</a:t>
            </a:r>
            <a:endParaRPr lang="en-US" dirty="0">
              <a:solidFill>
                <a:srgbClr val="000000"/>
              </a:solidFill>
              <a:latin typeface="Calibri" panose="020F0502020204030204" pitchFamily="34" charset="0"/>
            </a:endParaRPr>
          </a:p>
          <a:p>
            <a:pPr marL="1371600" lvl="2" indent="-457200">
              <a:buFont typeface="+mj-lt"/>
              <a:buAutoNum type="arabicPeriod"/>
            </a:pPr>
            <a:endParaRPr lang="en-US" dirty="0">
              <a:solidFill>
                <a:srgbClr val="000000"/>
              </a:solidFill>
              <a:latin typeface="Calibri" panose="020F0502020204030204" pitchFamily="34" charset="0"/>
            </a:endParaRPr>
          </a:p>
          <a:p>
            <a:pPr marL="1371600" lvl="2" indent="-457200">
              <a:buFont typeface="+mj-lt"/>
              <a:buAutoNum type="arabicPeriod"/>
            </a:pPr>
            <a:endParaRPr lang="en-US" dirty="0">
              <a:solidFill>
                <a:srgbClr val="000000"/>
              </a:solidFill>
              <a:latin typeface="Calibri" panose="020F0502020204030204" pitchFamily="34" charset="0"/>
            </a:endParaRPr>
          </a:p>
          <a:p>
            <a:pPr marL="1371600" lvl="2" indent="-457200">
              <a:buFont typeface="+mj-lt"/>
              <a:buAutoNum type="arabicPeriod"/>
            </a:pPr>
            <a:endParaRPr lang="en-US" dirty="0" smtClean="0"/>
          </a:p>
          <a:p>
            <a:pPr marL="1371600" lvl="2" indent="-457200">
              <a:buFont typeface="+mj-lt"/>
              <a:buAutoNum type="arabicPeriod"/>
            </a:pPr>
            <a:endParaRPr lang="en-US" dirty="0">
              <a:solidFill>
                <a:srgbClr val="000000"/>
              </a:solidFill>
              <a:latin typeface="Calibri" panose="020F0502020204030204" pitchFamily="34" charset="0"/>
            </a:endParaRPr>
          </a:p>
          <a:p>
            <a:pPr lvl="2"/>
            <a:endParaRPr lang="en-US" dirty="0" smtClean="0"/>
          </a:p>
          <a:p>
            <a:pPr lvl="2"/>
            <a:endParaRPr lang="en-US" dirty="0"/>
          </a:p>
        </p:txBody>
      </p:sp>
      <p:sp>
        <p:nvSpPr>
          <p:cNvPr id="4" name="Slide Number Placeholder 3"/>
          <p:cNvSpPr>
            <a:spLocks noGrp="1"/>
          </p:cNvSpPr>
          <p:nvPr>
            <p:ph type="sldNum" sz="quarter" idx="12"/>
          </p:nvPr>
        </p:nvSpPr>
        <p:spPr/>
        <p:txBody>
          <a:bodyPr/>
          <a:lstStyle/>
          <a:p>
            <a:fld id="{F7D465DF-EBFF-469D-B220-5E323BBBC9A1}" type="slidenum">
              <a:rPr lang="en-US" smtClean="0">
                <a:solidFill>
                  <a:prstClr val="black">
                    <a:tint val="75000"/>
                  </a:prstClr>
                </a:solidFill>
              </a:rPr>
              <a:pPr/>
              <a:t>23</a:t>
            </a:fld>
            <a:endParaRPr lang="en-US" dirty="0">
              <a:solidFill>
                <a:prstClr val="black">
                  <a:tint val="75000"/>
                </a:prstClr>
              </a:solidFill>
            </a:endParaRPr>
          </a:p>
        </p:txBody>
      </p:sp>
    </p:spTree>
    <p:extLst>
      <p:ext uri="{BB962C8B-B14F-4D97-AF65-F5344CB8AC3E}">
        <p14:creationId xmlns:p14="http://schemas.microsoft.com/office/powerpoint/2010/main" val="24121721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Biennial Work Plan</a:t>
            </a:r>
            <a:endParaRPr lang="en-US" b="1" dirty="0"/>
          </a:p>
        </p:txBody>
      </p:sp>
      <p:sp>
        <p:nvSpPr>
          <p:cNvPr id="3" name="Content Placeholder 2"/>
          <p:cNvSpPr>
            <a:spLocks noGrp="1"/>
          </p:cNvSpPr>
          <p:nvPr>
            <p:ph idx="1"/>
          </p:nvPr>
        </p:nvSpPr>
        <p:spPr>
          <a:xfrm>
            <a:off x="628650" y="1475621"/>
            <a:ext cx="7886700" cy="4971143"/>
          </a:xfrm>
        </p:spPr>
        <p:txBody>
          <a:bodyPr>
            <a:normAutofit fontScale="92500" lnSpcReduction="10000"/>
          </a:bodyPr>
          <a:lstStyle/>
          <a:p>
            <a:r>
              <a:rPr lang="en-US" dirty="0"/>
              <a:t>Management Approach 3:  Increase our technical understanding of the factors influencing restoration success.</a:t>
            </a:r>
            <a:endParaRPr lang="en-US" dirty="0">
              <a:solidFill>
                <a:srgbClr val="FFFFFF"/>
              </a:solidFill>
              <a:latin typeface="Calibri" panose="020F0502020204030204" pitchFamily="34" charset="0"/>
            </a:endParaRPr>
          </a:p>
          <a:p>
            <a:pPr lvl="1"/>
            <a:r>
              <a:rPr lang="en-US" dirty="0" smtClean="0"/>
              <a:t>Key Actions:</a:t>
            </a:r>
          </a:p>
          <a:p>
            <a:pPr marL="1371600" lvl="2" indent="-457200">
              <a:buFont typeface="+mj-lt"/>
              <a:buAutoNum type="arabicPeriod"/>
            </a:pPr>
            <a:r>
              <a:rPr lang="en-US" dirty="0" smtClean="0"/>
              <a:t>Continue </a:t>
            </a:r>
            <a:r>
              <a:rPr lang="en-US" dirty="0"/>
              <a:t>to include technical presentations at Wetland Workgroup </a:t>
            </a:r>
            <a:r>
              <a:rPr lang="en-US" dirty="0" smtClean="0"/>
              <a:t>meetings.</a:t>
            </a:r>
          </a:p>
          <a:p>
            <a:pPr marL="1371600" lvl="2" indent="-457200">
              <a:buFont typeface="+mj-lt"/>
              <a:buAutoNum type="arabicPeriod"/>
            </a:pPr>
            <a:r>
              <a:rPr lang="en-US" dirty="0" smtClean="0"/>
              <a:t>Conduct research to optimize nontidal wetland restoration designs (USGS)</a:t>
            </a:r>
          </a:p>
          <a:p>
            <a:pPr marL="1371600" lvl="2" indent="-457200">
              <a:buFont typeface="+mj-lt"/>
              <a:buAutoNum type="arabicPeriod"/>
            </a:pPr>
            <a:endParaRPr lang="en-US" dirty="0">
              <a:solidFill>
                <a:srgbClr val="000000"/>
              </a:solidFill>
              <a:latin typeface="Calibri" panose="020F0502020204030204" pitchFamily="34" charset="0"/>
            </a:endParaRPr>
          </a:p>
          <a:p>
            <a:pPr>
              <a:buFont typeface="Arial"/>
              <a:buChar char="•"/>
            </a:pPr>
            <a:r>
              <a:rPr lang="en-US" dirty="0"/>
              <a:t>Management Approach 4:  Prioritize areas for wetland restoration</a:t>
            </a:r>
            <a:r>
              <a:rPr lang="en-US" dirty="0" smtClean="0"/>
              <a:t>.</a:t>
            </a:r>
          </a:p>
          <a:p>
            <a:pPr lvl="1">
              <a:buFont typeface="Arial"/>
              <a:buChar char="•"/>
            </a:pPr>
            <a:r>
              <a:rPr lang="en-US" dirty="0" smtClean="0">
                <a:latin typeface="Calibri" panose="020F0502020204030204" pitchFamily="34" charset="0"/>
              </a:rPr>
              <a:t>Key Actions:</a:t>
            </a:r>
          </a:p>
          <a:p>
            <a:pPr marL="1371600" lvl="2" indent="-457200">
              <a:buFont typeface="+mj-lt"/>
              <a:buAutoNum type="arabicPeriod"/>
            </a:pPr>
            <a:r>
              <a:rPr lang="en-US" dirty="0" smtClean="0"/>
              <a:t>Coordinate </a:t>
            </a:r>
            <a:r>
              <a:rPr lang="en-US" dirty="0"/>
              <a:t>with Black Duck </a:t>
            </a:r>
            <a:r>
              <a:rPr lang="en-US" dirty="0" smtClean="0"/>
              <a:t>Workgroup. </a:t>
            </a:r>
          </a:p>
          <a:p>
            <a:pPr marL="1371600" lvl="2" indent="-457200">
              <a:buFont typeface="+mj-lt"/>
              <a:buAutoNum type="arabicPeriod"/>
            </a:pPr>
            <a:r>
              <a:rPr lang="en-US" dirty="0" smtClean="0"/>
              <a:t>Identify </a:t>
            </a:r>
            <a:r>
              <a:rPr lang="en-US" dirty="0"/>
              <a:t>areas where wetland restoration would greatly benefit water quality and </a:t>
            </a:r>
            <a:r>
              <a:rPr lang="en-US" dirty="0" smtClean="0"/>
              <a:t>habitat.</a:t>
            </a:r>
          </a:p>
          <a:p>
            <a:pPr marL="1371600" lvl="2" indent="-457200">
              <a:buFont typeface="+mj-lt"/>
              <a:buAutoNum type="arabicPeriod"/>
            </a:pPr>
            <a:r>
              <a:rPr lang="en-US" dirty="0" smtClean="0"/>
              <a:t>Identify </a:t>
            </a:r>
            <a:r>
              <a:rPr lang="en-US" dirty="0"/>
              <a:t>opportunities to restore large wetland acreages.</a:t>
            </a:r>
            <a:endParaRPr lang="en-US" dirty="0">
              <a:solidFill>
                <a:srgbClr val="000000"/>
              </a:solidFill>
              <a:latin typeface="Calibri" panose="020F0502020204030204" pitchFamily="34" charset="0"/>
            </a:endParaRPr>
          </a:p>
          <a:p>
            <a:pPr marL="1371600" lvl="2" indent="-457200">
              <a:buFont typeface="+mj-lt"/>
              <a:buAutoNum type="arabicPeriod"/>
            </a:pPr>
            <a:endParaRPr lang="en-US" dirty="0" smtClean="0"/>
          </a:p>
          <a:p>
            <a:pPr marL="1371600" lvl="2" indent="-457200">
              <a:buFont typeface="+mj-lt"/>
              <a:buAutoNum type="arabicPeriod"/>
            </a:pPr>
            <a:endParaRPr lang="en-US" dirty="0">
              <a:solidFill>
                <a:srgbClr val="000000"/>
              </a:solidFill>
              <a:latin typeface="Calibri" panose="020F0502020204030204" pitchFamily="34" charset="0"/>
            </a:endParaRPr>
          </a:p>
          <a:p>
            <a:pPr marL="1371600" lvl="2" indent="-457200">
              <a:buFont typeface="+mj-lt"/>
              <a:buAutoNum type="arabicPeriod"/>
            </a:pPr>
            <a:endParaRPr lang="en-US" dirty="0">
              <a:solidFill>
                <a:srgbClr val="000000"/>
              </a:solidFill>
              <a:latin typeface="Calibri" panose="020F0502020204030204" pitchFamily="34" charset="0"/>
            </a:endParaRPr>
          </a:p>
          <a:p>
            <a:pPr lvl="2">
              <a:buFont typeface="Arial"/>
              <a:buChar char="•"/>
            </a:pPr>
            <a:endParaRPr lang="en-US" dirty="0" smtClean="0">
              <a:latin typeface="Calibri" panose="020F0502020204030204" pitchFamily="34" charset="0"/>
            </a:endParaRPr>
          </a:p>
          <a:p>
            <a:pPr lvl="1">
              <a:buFont typeface="Arial"/>
              <a:buChar char="•"/>
            </a:pPr>
            <a:endParaRPr lang="en-US" dirty="0">
              <a:solidFill>
                <a:srgbClr val="FFFFFF"/>
              </a:solidFill>
              <a:latin typeface="Calibri" panose="020F0502020204030204" pitchFamily="34" charset="0"/>
            </a:endParaRPr>
          </a:p>
          <a:p>
            <a:pPr marL="0" indent="0">
              <a:buNone/>
            </a:pPr>
            <a:endParaRPr lang="en-US" dirty="0">
              <a:solidFill>
                <a:srgbClr val="000000"/>
              </a:solidFill>
              <a:latin typeface="Calibri" panose="020F0502020204030204" pitchFamily="34" charset="0"/>
            </a:endParaRPr>
          </a:p>
          <a:p>
            <a:pPr marL="1371600" lvl="2" indent="-457200">
              <a:buFont typeface="+mj-lt"/>
              <a:buAutoNum type="arabicPeriod"/>
            </a:pPr>
            <a:endParaRPr lang="en-US" dirty="0">
              <a:solidFill>
                <a:srgbClr val="000000"/>
              </a:solidFill>
              <a:latin typeface="Calibri" panose="020F0502020204030204" pitchFamily="34" charset="0"/>
            </a:endParaRPr>
          </a:p>
          <a:p>
            <a:pPr lvl="2"/>
            <a:endParaRPr lang="en-US" dirty="0" smtClean="0"/>
          </a:p>
          <a:p>
            <a:pPr lvl="2"/>
            <a:endParaRPr lang="en-US" dirty="0"/>
          </a:p>
        </p:txBody>
      </p:sp>
      <p:sp>
        <p:nvSpPr>
          <p:cNvPr id="4" name="Slide Number Placeholder 3"/>
          <p:cNvSpPr>
            <a:spLocks noGrp="1"/>
          </p:cNvSpPr>
          <p:nvPr>
            <p:ph type="sldNum" sz="quarter" idx="12"/>
          </p:nvPr>
        </p:nvSpPr>
        <p:spPr/>
        <p:txBody>
          <a:bodyPr/>
          <a:lstStyle/>
          <a:p>
            <a:fld id="{F7D465DF-EBFF-469D-B220-5E323BBBC9A1}" type="slidenum">
              <a:rPr lang="en-US" smtClean="0">
                <a:solidFill>
                  <a:prstClr val="black">
                    <a:tint val="75000"/>
                  </a:prstClr>
                </a:solidFill>
              </a:rPr>
              <a:pPr/>
              <a:t>24</a:t>
            </a:fld>
            <a:endParaRPr lang="en-US" dirty="0">
              <a:solidFill>
                <a:prstClr val="black">
                  <a:tint val="75000"/>
                </a:prstClr>
              </a:solidFill>
            </a:endParaRPr>
          </a:p>
        </p:txBody>
      </p:sp>
    </p:spTree>
    <p:extLst>
      <p:ext uri="{BB962C8B-B14F-4D97-AF65-F5344CB8AC3E}">
        <p14:creationId xmlns:p14="http://schemas.microsoft.com/office/powerpoint/2010/main" val="36557489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Biennial Work Plan</a:t>
            </a:r>
            <a:endParaRPr lang="en-US" b="1" dirty="0"/>
          </a:p>
        </p:txBody>
      </p:sp>
      <p:sp>
        <p:nvSpPr>
          <p:cNvPr id="3" name="Content Placeholder 2"/>
          <p:cNvSpPr>
            <a:spLocks noGrp="1"/>
          </p:cNvSpPr>
          <p:nvPr>
            <p:ph idx="1"/>
          </p:nvPr>
        </p:nvSpPr>
        <p:spPr>
          <a:xfrm>
            <a:off x="628650" y="1427241"/>
            <a:ext cx="7886700" cy="4749725"/>
          </a:xfrm>
        </p:spPr>
        <p:txBody>
          <a:bodyPr/>
          <a:lstStyle/>
          <a:p>
            <a:r>
              <a:rPr lang="en-US" dirty="0"/>
              <a:t>Management Approach 5:  Expand the involvement of local stakeholders</a:t>
            </a:r>
            <a:r>
              <a:rPr lang="en-US" dirty="0" smtClean="0"/>
              <a:t>.</a:t>
            </a:r>
          </a:p>
          <a:p>
            <a:pPr lvl="1"/>
            <a:r>
              <a:rPr lang="en-US" dirty="0" smtClean="0">
                <a:latin typeface="Calibri" panose="020F0502020204030204" pitchFamily="34" charset="0"/>
              </a:rPr>
              <a:t>Key Actions:</a:t>
            </a:r>
          </a:p>
          <a:p>
            <a:pPr marL="1371600" lvl="2" indent="-457200">
              <a:buFont typeface="+mj-lt"/>
              <a:buAutoNum type="arabicPeriod"/>
            </a:pPr>
            <a:r>
              <a:rPr lang="en-US" dirty="0" smtClean="0"/>
              <a:t>STAC </a:t>
            </a:r>
            <a:r>
              <a:rPr lang="en-US" dirty="0"/>
              <a:t>Workshop - "Enhancing Capacity"</a:t>
            </a:r>
            <a:endParaRPr lang="en-US" dirty="0">
              <a:solidFill>
                <a:srgbClr val="000000"/>
              </a:solidFill>
              <a:latin typeface="Calibri" panose="020F0502020204030204" pitchFamily="34" charset="0"/>
            </a:endParaRPr>
          </a:p>
          <a:p>
            <a:pPr marL="1371600" lvl="2" indent="-457200">
              <a:buFont typeface="+mj-lt"/>
              <a:buAutoNum type="arabicPeriod"/>
            </a:pPr>
            <a:endParaRPr lang="en-US" dirty="0" smtClean="0">
              <a:latin typeface="Calibri" panose="020F0502020204030204" pitchFamily="34" charset="0"/>
            </a:endParaRPr>
          </a:p>
          <a:p>
            <a:pPr lvl="2"/>
            <a:endParaRPr lang="en-US" dirty="0">
              <a:latin typeface="Calibri" panose="020F0502020204030204" pitchFamily="34" charset="0"/>
            </a:endParaRPr>
          </a:p>
          <a:p>
            <a:endParaRPr lang="en-US" dirty="0"/>
          </a:p>
        </p:txBody>
      </p:sp>
      <p:sp>
        <p:nvSpPr>
          <p:cNvPr id="4" name="Slide Number Placeholder 3"/>
          <p:cNvSpPr>
            <a:spLocks noGrp="1"/>
          </p:cNvSpPr>
          <p:nvPr>
            <p:ph type="sldNum" sz="quarter" idx="12"/>
          </p:nvPr>
        </p:nvSpPr>
        <p:spPr/>
        <p:txBody>
          <a:bodyPr/>
          <a:lstStyle/>
          <a:p>
            <a:fld id="{F7D465DF-EBFF-469D-B220-5E323BBBC9A1}" type="slidenum">
              <a:rPr lang="en-US" smtClean="0">
                <a:solidFill>
                  <a:prstClr val="black">
                    <a:tint val="75000"/>
                  </a:prstClr>
                </a:solidFill>
              </a:rPr>
              <a:pPr/>
              <a:t>25</a:t>
            </a:fld>
            <a:endParaRPr lang="en-US" dirty="0">
              <a:solidFill>
                <a:prstClr val="black">
                  <a:tint val="75000"/>
                </a:prstClr>
              </a:solidFill>
            </a:endParaRPr>
          </a:p>
        </p:txBody>
      </p:sp>
    </p:spTree>
    <p:extLst>
      <p:ext uri="{BB962C8B-B14F-4D97-AF65-F5344CB8AC3E}">
        <p14:creationId xmlns:p14="http://schemas.microsoft.com/office/powerpoint/2010/main" val="15432119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7585" y="5105400"/>
            <a:ext cx="9144000" cy="1066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Landowner Attitude Survey</a:t>
            </a:r>
            <a:endParaRPr lang="en-US" sz="4000" dirty="0"/>
          </a:p>
        </p:txBody>
      </p:sp>
    </p:spTree>
    <p:extLst>
      <p:ext uri="{BB962C8B-B14F-4D97-AF65-F5344CB8AC3E}">
        <p14:creationId xmlns:p14="http://schemas.microsoft.com/office/powerpoint/2010/main" val="13688790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2" y="2286000"/>
            <a:ext cx="6416793" cy="3970318"/>
          </a:xfrm>
          <a:prstGeom prst="rect">
            <a:avLst/>
          </a:prstGeom>
        </p:spPr>
        <p:txBody>
          <a:bodyPr wrap="square">
            <a:spAutoFit/>
          </a:bodyPr>
          <a:lstStyle/>
          <a:p>
            <a:r>
              <a:rPr lang="en-US" dirty="0"/>
              <a:t>	</a:t>
            </a:r>
            <a:r>
              <a:rPr lang="en-US" dirty="0" smtClean="0"/>
              <a:t>	</a:t>
            </a:r>
            <a:r>
              <a:rPr lang="en-US" u="sng" dirty="0" smtClean="0"/>
              <a:t>Phone</a:t>
            </a:r>
            <a:r>
              <a:rPr lang="en-US" dirty="0"/>
              <a:t>	</a:t>
            </a:r>
            <a:r>
              <a:rPr lang="en-US" u="sng" dirty="0"/>
              <a:t>Mail</a:t>
            </a:r>
            <a:r>
              <a:rPr lang="en-US" dirty="0"/>
              <a:t>	</a:t>
            </a:r>
            <a:r>
              <a:rPr lang="en-US" u="sng" dirty="0"/>
              <a:t/>
            </a:r>
            <a:br>
              <a:rPr lang="en-US" u="sng" dirty="0"/>
            </a:br>
            <a:r>
              <a:rPr lang="en-US" dirty="0"/>
              <a:t>Caroline, MD	10%	12%</a:t>
            </a:r>
          </a:p>
          <a:p>
            <a:r>
              <a:rPr lang="en-US" dirty="0"/>
              <a:t>Dorchester, MD	8%	6%</a:t>
            </a:r>
          </a:p>
          <a:p>
            <a:r>
              <a:rPr lang="en-US" dirty="0"/>
              <a:t>Juniata, PA	18%	7%</a:t>
            </a:r>
          </a:p>
          <a:p>
            <a:r>
              <a:rPr lang="en-US" dirty="0"/>
              <a:t>Kent, MD	6%	8%</a:t>
            </a:r>
          </a:p>
          <a:p>
            <a:r>
              <a:rPr lang="en-US" dirty="0"/>
              <a:t>Lancaster, PA	15%	17%</a:t>
            </a:r>
          </a:p>
          <a:p>
            <a:r>
              <a:rPr lang="en-US" dirty="0"/>
              <a:t>Somerset, MD	4%	6%</a:t>
            </a:r>
          </a:p>
          <a:p>
            <a:r>
              <a:rPr lang="en-US" dirty="0"/>
              <a:t>Wicomico, MD	12%	10%</a:t>
            </a:r>
          </a:p>
          <a:p>
            <a:r>
              <a:rPr lang="en-US" dirty="0"/>
              <a:t>Worcester, MD	8%	7%</a:t>
            </a:r>
          </a:p>
          <a:p>
            <a:r>
              <a:rPr lang="en-US" dirty="0"/>
              <a:t>York, PA	</a:t>
            </a:r>
            <a:r>
              <a:rPr lang="en-US" dirty="0" smtClean="0"/>
              <a:t>	14</a:t>
            </a:r>
            <a:r>
              <a:rPr lang="en-US" dirty="0"/>
              <a:t>%	24%</a:t>
            </a:r>
          </a:p>
          <a:p>
            <a:r>
              <a:rPr lang="en-US" dirty="0"/>
              <a:t>Talbot, MD	*%	7%</a:t>
            </a:r>
          </a:p>
          <a:p>
            <a:r>
              <a:rPr lang="en-US" dirty="0"/>
              <a:t/>
            </a:r>
            <a:br>
              <a:rPr lang="en-US" dirty="0"/>
            </a:br>
            <a:r>
              <a:rPr lang="en-US" dirty="0"/>
              <a:t>Other county in Maryland or Pennsylvania </a:t>
            </a:r>
            <a:r>
              <a:rPr lang="en-US" i="1" dirty="0"/>
              <a:t>(Record county.)</a:t>
            </a:r>
            <a:r>
              <a:rPr lang="en-US" dirty="0"/>
              <a:t>	</a:t>
            </a:r>
            <a:r>
              <a:rPr lang="en-US" dirty="0" smtClean="0"/>
              <a:t>	6</a:t>
            </a:r>
            <a:r>
              <a:rPr lang="en-US" dirty="0"/>
              <a:t>%	3%</a:t>
            </a:r>
          </a:p>
        </p:txBody>
      </p:sp>
      <p:sp>
        <p:nvSpPr>
          <p:cNvPr id="3" name="Rectangle 2"/>
          <p:cNvSpPr/>
          <p:nvPr/>
        </p:nvSpPr>
        <p:spPr>
          <a:xfrm>
            <a:off x="2348561" y="1503402"/>
            <a:ext cx="4581703" cy="369332"/>
          </a:xfrm>
          <a:prstGeom prst="rect">
            <a:avLst/>
          </a:prstGeom>
        </p:spPr>
        <p:txBody>
          <a:bodyPr wrap="none">
            <a:spAutoFit/>
          </a:bodyPr>
          <a:lstStyle/>
          <a:p>
            <a:r>
              <a:rPr lang="en-US" i="1" dirty="0"/>
              <a:t>August 2015; N=409 (200 phone, 209 mail)</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156313" y="228600"/>
            <a:ext cx="6966189" cy="1230868"/>
          </a:xfrm>
          <a:prstGeom prst="rect">
            <a:avLst/>
          </a:prstGeom>
          <a:noFill/>
          <a:ln>
            <a:noFill/>
          </a:ln>
        </p:spPr>
      </p:pic>
    </p:spTree>
    <p:extLst>
      <p:ext uri="{BB962C8B-B14F-4D97-AF65-F5344CB8AC3E}">
        <p14:creationId xmlns:p14="http://schemas.microsoft.com/office/powerpoint/2010/main" val="42207185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58855"/>
            <a:ext cx="7620000" cy="5324535"/>
          </a:xfrm>
          <a:prstGeom prst="rect">
            <a:avLst/>
          </a:prstGeom>
        </p:spPr>
        <p:txBody>
          <a:bodyPr wrap="square">
            <a:spAutoFit/>
          </a:bodyPr>
          <a:lstStyle/>
          <a:p>
            <a:r>
              <a:rPr lang="en-US" sz="2000" b="1" u="sng" dirty="0"/>
              <a:t>Wet Areas of Your Land</a:t>
            </a:r>
            <a:endParaRPr lang="en-US" sz="2000" dirty="0"/>
          </a:p>
          <a:p>
            <a:pPr lvl="0"/>
            <a:r>
              <a:rPr lang="en-US" sz="2000" dirty="0"/>
              <a:t>Do you have any areas that are normally saturated with water such a shallow pond, wetland, marsh, or wet woods?</a:t>
            </a:r>
          </a:p>
          <a:p>
            <a:r>
              <a:rPr lang="en-US" sz="2000" dirty="0"/>
              <a:t> </a:t>
            </a:r>
            <a:r>
              <a:rPr lang="en-US" sz="2000" dirty="0" smtClean="0"/>
              <a:t>		</a:t>
            </a:r>
            <a:r>
              <a:rPr lang="en-US" sz="2000" u="sng" dirty="0" smtClean="0"/>
              <a:t>Phone</a:t>
            </a:r>
            <a:r>
              <a:rPr lang="en-US" sz="2000" dirty="0"/>
              <a:t>	</a:t>
            </a:r>
            <a:r>
              <a:rPr lang="en-US" sz="2000" u="sng" dirty="0"/>
              <a:t>Mail</a:t>
            </a:r>
            <a:endParaRPr lang="en-US" sz="2000" dirty="0"/>
          </a:p>
          <a:p>
            <a:r>
              <a:rPr lang="en-US" sz="2000" dirty="0"/>
              <a:t>Yes	</a:t>
            </a:r>
            <a:r>
              <a:rPr lang="en-US" sz="2000" dirty="0" smtClean="0"/>
              <a:t>	46</a:t>
            </a:r>
            <a:r>
              <a:rPr lang="en-US" sz="2000" dirty="0"/>
              <a:t>%	54%</a:t>
            </a:r>
          </a:p>
          <a:p>
            <a:r>
              <a:rPr lang="en-US" sz="2000" dirty="0"/>
              <a:t>No	</a:t>
            </a:r>
            <a:r>
              <a:rPr lang="en-US" sz="2000" dirty="0" smtClean="0"/>
              <a:t>	52</a:t>
            </a:r>
            <a:r>
              <a:rPr lang="en-US" sz="2000" dirty="0"/>
              <a:t>%	42%</a:t>
            </a:r>
          </a:p>
          <a:p>
            <a:r>
              <a:rPr lang="en-US" sz="2000" dirty="0"/>
              <a:t>Not sure	2%	4%</a:t>
            </a:r>
          </a:p>
          <a:p>
            <a:r>
              <a:rPr lang="en-US" sz="2000" dirty="0"/>
              <a:t> </a:t>
            </a:r>
          </a:p>
          <a:p>
            <a:pPr lvl="0"/>
            <a:endParaRPr lang="en-US" sz="2000" dirty="0" smtClean="0"/>
          </a:p>
          <a:p>
            <a:pPr lvl="0"/>
            <a:endParaRPr lang="en-US" sz="2000" dirty="0"/>
          </a:p>
          <a:p>
            <a:pPr lvl="0"/>
            <a:r>
              <a:rPr lang="en-US" sz="2000" dirty="0" smtClean="0"/>
              <a:t>Do </a:t>
            </a:r>
            <a:r>
              <a:rPr lang="en-US" sz="2000" dirty="0"/>
              <a:t>you have any farm fields where the yield is lower because they are prone to occasional flooding?</a:t>
            </a:r>
          </a:p>
          <a:p>
            <a:r>
              <a:rPr lang="en-US" sz="2000" dirty="0" smtClean="0"/>
              <a:t>		</a:t>
            </a:r>
            <a:r>
              <a:rPr lang="en-US" sz="2000" u="sng" dirty="0" smtClean="0"/>
              <a:t>Phone</a:t>
            </a:r>
            <a:r>
              <a:rPr lang="en-US" sz="2000" dirty="0"/>
              <a:t>	</a:t>
            </a:r>
            <a:r>
              <a:rPr lang="en-US" sz="2000" u="sng" dirty="0"/>
              <a:t>Mail</a:t>
            </a:r>
            <a:endParaRPr lang="en-US" sz="2000" dirty="0"/>
          </a:p>
          <a:p>
            <a:r>
              <a:rPr lang="en-US" sz="2000" dirty="0" smtClean="0"/>
              <a:t>Yes</a:t>
            </a:r>
            <a:r>
              <a:rPr lang="en-US" sz="2000" dirty="0"/>
              <a:t>	</a:t>
            </a:r>
            <a:r>
              <a:rPr lang="en-US" sz="2000" dirty="0" smtClean="0"/>
              <a:t>	19</a:t>
            </a:r>
            <a:r>
              <a:rPr lang="en-US" sz="2000" dirty="0"/>
              <a:t>%	22%</a:t>
            </a:r>
          </a:p>
          <a:p>
            <a:r>
              <a:rPr lang="en-US" sz="2000" dirty="0"/>
              <a:t>No	</a:t>
            </a:r>
            <a:r>
              <a:rPr lang="en-US" sz="2000" dirty="0" smtClean="0"/>
              <a:t>	80</a:t>
            </a:r>
            <a:r>
              <a:rPr lang="en-US" sz="2000" dirty="0"/>
              <a:t>%	70%</a:t>
            </a:r>
          </a:p>
          <a:p>
            <a:r>
              <a:rPr lang="en-US" sz="2000" dirty="0"/>
              <a:t>Not sure	1%	8%</a:t>
            </a:r>
          </a:p>
          <a:p>
            <a:r>
              <a:rPr lang="en-US" sz="2000" dirty="0"/>
              <a:t> </a:t>
            </a:r>
          </a:p>
        </p:txBody>
      </p:sp>
    </p:spTree>
    <p:extLst>
      <p:ext uri="{BB962C8B-B14F-4D97-AF65-F5344CB8AC3E}">
        <p14:creationId xmlns:p14="http://schemas.microsoft.com/office/powerpoint/2010/main" val="291055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914404"/>
            <a:ext cx="8534400" cy="4893647"/>
          </a:xfrm>
          <a:prstGeom prst="rect">
            <a:avLst/>
          </a:prstGeom>
        </p:spPr>
        <p:txBody>
          <a:bodyPr wrap="square">
            <a:spAutoFit/>
          </a:bodyPr>
          <a:lstStyle/>
          <a:p>
            <a:pPr lvl="0"/>
            <a:r>
              <a:rPr lang="en-US" sz="2400" dirty="0"/>
              <a:t>Are you aware of any programs that are meant to help you preserve wet areas on your land, or restore them to natural habitat, through technical or financial assistance? Such programs might be offered by agencies such as the Natural Resources Conservation Service, Farm Service Agency, or your state’s Department of Agriculture, or through private grantors such as Ducks Unlimited or the Chesapeake Bay Trust</a:t>
            </a:r>
            <a:r>
              <a:rPr lang="en-US" sz="2400" dirty="0" smtClean="0"/>
              <a:t>.</a:t>
            </a:r>
          </a:p>
          <a:p>
            <a:pPr lvl="0"/>
            <a:endParaRPr lang="en-US" sz="2400" dirty="0"/>
          </a:p>
          <a:p>
            <a:r>
              <a:rPr lang="en-US" sz="2400" dirty="0"/>
              <a:t> </a:t>
            </a:r>
            <a:r>
              <a:rPr lang="en-US" sz="2400" dirty="0" smtClean="0"/>
              <a:t>				</a:t>
            </a:r>
            <a:r>
              <a:rPr lang="en-US" sz="2400" u="sng" dirty="0" smtClean="0"/>
              <a:t>Phone</a:t>
            </a:r>
            <a:r>
              <a:rPr lang="en-US" sz="2400" dirty="0"/>
              <a:t>	</a:t>
            </a:r>
            <a:r>
              <a:rPr lang="en-US" sz="2400" u="sng" dirty="0"/>
              <a:t>Mail</a:t>
            </a:r>
            <a:endParaRPr lang="en-US" sz="2400" dirty="0"/>
          </a:p>
          <a:p>
            <a:r>
              <a:rPr lang="en-US" sz="2400" dirty="0" smtClean="0"/>
              <a:t>Yes</a:t>
            </a:r>
            <a:r>
              <a:rPr lang="en-US" sz="2400" dirty="0"/>
              <a:t>, aware	</a:t>
            </a:r>
            <a:r>
              <a:rPr lang="en-US" sz="2400" dirty="0" smtClean="0"/>
              <a:t>		58</a:t>
            </a:r>
            <a:r>
              <a:rPr lang="en-US" sz="2400" dirty="0"/>
              <a:t>%	61%</a:t>
            </a:r>
          </a:p>
          <a:p>
            <a:r>
              <a:rPr lang="en-US" sz="2400" dirty="0"/>
              <a:t>No, not aware/ Not sure	42%	39%</a:t>
            </a:r>
          </a:p>
          <a:p>
            <a:r>
              <a:rPr lang="en-US" sz="2400" dirty="0"/>
              <a:t> </a:t>
            </a:r>
          </a:p>
        </p:txBody>
      </p:sp>
    </p:spTree>
    <p:extLst>
      <p:ext uri="{BB962C8B-B14F-4D97-AF65-F5344CB8AC3E}">
        <p14:creationId xmlns:p14="http://schemas.microsoft.com/office/powerpoint/2010/main" val="27864161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8200" y="104974"/>
            <a:ext cx="7855484" cy="523220"/>
          </a:xfrm>
          <a:prstGeom prst="rect">
            <a:avLst/>
          </a:prstGeom>
          <a:noFill/>
        </p:spPr>
        <p:txBody>
          <a:bodyPr wrap="none" rtlCol="0">
            <a:spAutoFit/>
          </a:bodyPr>
          <a:lstStyle/>
          <a:p>
            <a:r>
              <a:rPr lang="en-US" sz="2800" dirty="0" smtClean="0"/>
              <a:t>Chesapeake Bay Wetland Progress Toward Goals</a:t>
            </a:r>
            <a:endParaRPr lang="en-US" sz="2800" dirty="0"/>
          </a:p>
        </p:txBody>
      </p:sp>
      <p:graphicFrame>
        <p:nvGraphicFramePr>
          <p:cNvPr id="2" name="Table 1"/>
          <p:cNvGraphicFramePr>
            <a:graphicFrameLocks noGrp="1"/>
          </p:cNvGraphicFramePr>
          <p:nvPr>
            <p:extLst>
              <p:ext uri="{D42A27DB-BD31-4B8C-83A1-F6EECF244321}">
                <p14:modId xmlns:p14="http://schemas.microsoft.com/office/powerpoint/2010/main" val="2662158134"/>
              </p:ext>
            </p:extLst>
          </p:nvPr>
        </p:nvGraphicFramePr>
        <p:xfrm>
          <a:off x="152404" y="731838"/>
          <a:ext cx="8839199" cy="5897560"/>
        </p:xfrm>
        <a:graphic>
          <a:graphicData uri="http://schemas.openxmlformats.org/drawingml/2006/table">
            <a:tbl>
              <a:tblPr bandRow="1">
                <a:tableStyleId>{5C22544A-7EE6-4342-B048-85BDC9FD1C3A}</a:tableStyleId>
              </a:tblPr>
              <a:tblGrid>
                <a:gridCol w="609600"/>
                <a:gridCol w="728135"/>
                <a:gridCol w="708213"/>
                <a:gridCol w="708213"/>
                <a:gridCol w="786904"/>
                <a:gridCol w="944285"/>
                <a:gridCol w="1180356"/>
                <a:gridCol w="1573808"/>
                <a:gridCol w="1599685"/>
              </a:tblGrid>
              <a:tr h="991896">
                <a:tc>
                  <a:txBody>
                    <a:bodyPr/>
                    <a:lstStyle/>
                    <a:p>
                      <a:pPr>
                        <a:lnSpc>
                          <a:spcPct val="115000"/>
                        </a:lnSpc>
                      </a:pPr>
                      <a:endParaRPr lang="en-US" sz="1600" b="1" dirty="0">
                        <a:effectLst/>
                        <a:latin typeface="Calibri"/>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1000"/>
                        </a:spcAft>
                      </a:pPr>
                      <a:r>
                        <a:rPr lang="en-US" sz="1400" b="1" dirty="0">
                          <a:effectLst/>
                        </a:rPr>
                        <a:t>2009</a:t>
                      </a:r>
                      <a:endParaRPr lang="en-US" sz="1600" b="1"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1000"/>
                        </a:spcAft>
                      </a:pPr>
                      <a:r>
                        <a:rPr lang="en-US" sz="1400" b="1" dirty="0">
                          <a:effectLst/>
                        </a:rPr>
                        <a:t>2010</a:t>
                      </a:r>
                      <a:endParaRPr lang="en-US" sz="1600" b="1"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1000"/>
                        </a:spcAft>
                      </a:pPr>
                      <a:r>
                        <a:rPr lang="en-US" sz="1400" b="1" dirty="0">
                          <a:effectLst/>
                        </a:rPr>
                        <a:t>2011</a:t>
                      </a:r>
                      <a:endParaRPr lang="en-US" sz="1600" b="1"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1000"/>
                        </a:spcAft>
                      </a:pPr>
                      <a:r>
                        <a:rPr lang="en-US" sz="1400" b="1" dirty="0">
                          <a:effectLst/>
                        </a:rPr>
                        <a:t>2012</a:t>
                      </a:r>
                      <a:endParaRPr lang="en-US" sz="1600" b="1"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1000"/>
                        </a:spcAft>
                      </a:pPr>
                      <a:r>
                        <a:rPr lang="en-US" sz="1400" b="1" dirty="0">
                          <a:effectLst/>
                        </a:rPr>
                        <a:t>2013 </a:t>
                      </a:r>
                      <a:endParaRPr lang="en-US" sz="1600" b="1"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15000"/>
                        </a:lnSpc>
                        <a:spcBef>
                          <a:spcPts val="0"/>
                        </a:spcBef>
                        <a:spcAft>
                          <a:spcPts val="1000"/>
                        </a:spcAft>
                      </a:pPr>
                      <a:r>
                        <a:rPr lang="en-US" sz="1400" b="1" kern="1200" dirty="0">
                          <a:solidFill>
                            <a:schemeClr val="dk1"/>
                          </a:solidFill>
                          <a:effectLst/>
                          <a:latin typeface="+mn-lt"/>
                          <a:ea typeface="+mn-ea"/>
                          <a:cs typeface="+mn-cs"/>
                        </a:rPr>
                        <a:t>2014</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1000"/>
                        </a:spcAft>
                      </a:pPr>
                      <a:r>
                        <a:rPr lang="en-US" sz="1400" b="1" dirty="0">
                          <a:effectLst/>
                        </a:rPr>
                        <a:t>2025 WIP</a:t>
                      </a:r>
                      <a:endParaRPr lang="en-US" sz="1600" b="1" dirty="0">
                        <a:effectLst/>
                      </a:endParaRPr>
                    </a:p>
                    <a:p>
                      <a:pPr marL="0" marR="0" algn="ctr">
                        <a:lnSpc>
                          <a:spcPct val="115000"/>
                        </a:lnSpc>
                        <a:spcBef>
                          <a:spcPts val="0"/>
                        </a:spcBef>
                        <a:spcAft>
                          <a:spcPts val="1000"/>
                        </a:spcAft>
                      </a:pPr>
                      <a:r>
                        <a:rPr lang="en-US" sz="1400" b="1" dirty="0">
                          <a:effectLst/>
                        </a:rPr>
                        <a:t>Goal</a:t>
                      </a:r>
                      <a:endParaRPr lang="en-US" sz="1600" b="1"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1000"/>
                        </a:spcAft>
                      </a:pPr>
                      <a:r>
                        <a:rPr lang="en-US" sz="1400" b="1" dirty="0">
                          <a:effectLst/>
                        </a:rPr>
                        <a:t>Yearly acres needed to meet 2025 Goal (2015 to 2025)</a:t>
                      </a:r>
                      <a:endParaRPr lang="en-US" sz="1600" b="1" dirty="0">
                        <a:effectLst/>
                        <a:latin typeface="Calibri"/>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816148">
                <a:tc>
                  <a:txBody>
                    <a:bodyPr/>
                    <a:lstStyle/>
                    <a:p>
                      <a:pPr marL="0" marR="0" algn="ctr">
                        <a:lnSpc>
                          <a:spcPct val="115000"/>
                        </a:lnSpc>
                        <a:spcBef>
                          <a:spcPts val="0"/>
                        </a:spcBef>
                        <a:spcAft>
                          <a:spcPts val="1000"/>
                        </a:spcAft>
                      </a:pPr>
                      <a:r>
                        <a:rPr lang="en-US" sz="1400" dirty="0">
                          <a:effectLst/>
                        </a:rPr>
                        <a:t>NY</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5,360</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5,725</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6,363</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6,216</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effectLst/>
                        </a:rPr>
                        <a:t>6,278</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6,307</a:t>
                      </a:r>
                      <a:endParaRPr lang="en-US" sz="1600" dirty="0">
                        <a:effectLst/>
                        <a:latin typeface="Calibri"/>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effectLst/>
                        </a:rPr>
                        <a:t>13,792</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680</a:t>
                      </a:r>
                      <a:endParaRPr lang="en-US" sz="1600" dirty="0">
                        <a:effectLst/>
                        <a:latin typeface="Calibri"/>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16148">
                <a:tc>
                  <a:txBody>
                    <a:bodyPr/>
                    <a:lstStyle/>
                    <a:p>
                      <a:pPr marL="0" marR="0" algn="ctr">
                        <a:lnSpc>
                          <a:spcPct val="115000"/>
                        </a:lnSpc>
                        <a:spcBef>
                          <a:spcPts val="0"/>
                        </a:spcBef>
                        <a:spcAft>
                          <a:spcPts val="1000"/>
                        </a:spcAft>
                      </a:pPr>
                      <a:r>
                        <a:rPr lang="en-US" sz="1400">
                          <a:effectLst/>
                        </a:rPr>
                        <a:t>PA</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3,837</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4,708</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4,709</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4,549</a:t>
                      </a:r>
                      <a:r>
                        <a:rPr lang="en-US" sz="1400" baseline="30000" dirty="0">
                          <a:effectLst/>
                        </a:rPr>
                        <a:t> a</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3,857</a:t>
                      </a:r>
                      <a:r>
                        <a:rPr lang="en-US" sz="1400" baseline="30000" dirty="0">
                          <a:effectLst/>
                        </a:rPr>
                        <a:t>a</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3,858</a:t>
                      </a:r>
                      <a:endParaRPr lang="en-US" sz="1600" dirty="0">
                        <a:effectLst/>
                        <a:latin typeface="Calibri"/>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54,135</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4,570</a:t>
                      </a:r>
                      <a:endParaRPr lang="en-US" sz="1600" dirty="0">
                        <a:effectLst/>
                        <a:latin typeface="Calibri"/>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16148">
                <a:tc>
                  <a:txBody>
                    <a:bodyPr/>
                    <a:lstStyle/>
                    <a:p>
                      <a:pPr marL="0" marR="0" algn="ctr">
                        <a:lnSpc>
                          <a:spcPct val="115000"/>
                        </a:lnSpc>
                        <a:spcBef>
                          <a:spcPts val="0"/>
                        </a:spcBef>
                        <a:spcAft>
                          <a:spcPts val="1000"/>
                        </a:spcAft>
                      </a:pPr>
                      <a:r>
                        <a:rPr lang="en-US" sz="1400">
                          <a:effectLst/>
                        </a:rPr>
                        <a:t>MD</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7,716</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8,248</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8,614</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9,037</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9,260</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9,284</a:t>
                      </a:r>
                      <a:endParaRPr lang="en-US" sz="1600" dirty="0">
                        <a:effectLst/>
                        <a:latin typeface="Calibri"/>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effectLst/>
                        </a:rPr>
                        <a:t>12,849</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324</a:t>
                      </a:r>
                      <a:endParaRPr lang="en-US" sz="1600" dirty="0">
                        <a:effectLst/>
                        <a:latin typeface="Calibri"/>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3199">
                <a:tc>
                  <a:txBody>
                    <a:bodyPr/>
                    <a:lstStyle/>
                    <a:p>
                      <a:pPr marL="0" marR="0" algn="ctr">
                        <a:lnSpc>
                          <a:spcPct val="115000"/>
                        </a:lnSpc>
                        <a:spcBef>
                          <a:spcPts val="0"/>
                        </a:spcBef>
                        <a:spcAft>
                          <a:spcPts val="1000"/>
                        </a:spcAft>
                      </a:pPr>
                      <a:r>
                        <a:rPr lang="en-US" sz="1400">
                          <a:effectLst/>
                        </a:rPr>
                        <a:t>VA</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effectLst/>
                        </a:rPr>
                        <a:t>214</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effectLst/>
                        </a:rPr>
                        <a:t>213</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411</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effectLst/>
                        </a:rPr>
                        <a:t>420</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420</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452</a:t>
                      </a:r>
                      <a:endParaRPr lang="en-US" sz="1600" dirty="0">
                        <a:effectLst/>
                        <a:latin typeface="Calibri"/>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19,215</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1,705</a:t>
                      </a:r>
                      <a:endParaRPr lang="en-US" sz="1600" dirty="0">
                        <a:effectLst/>
                        <a:latin typeface="Calibri"/>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3199">
                <a:tc>
                  <a:txBody>
                    <a:bodyPr/>
                    <a:lstStyle/>
                    <a:p>
                      <a:pPr marL="0" marR="0" algn="ctr">
                        <a:lnSpc>
                          <a:spcPct val="115000"/>
                        </a:lnSpc>
                        <a:spcBef>
                          <a:spcPts val="0"/>
                        </a:spcBef>
                        <a:spcAft>
                          <a:spcPts val="1000"/>
                        </a:spcAft>
                      </a:pPr>
                      <a:r>
                        <a:rPr lang="en-US" sz="1400">
                          <a:effectLst/>
                        </a:rPr>
                        <a:t>WV</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effectLst/>
                        </a:rPr>
                        <a:t>203</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effectLst/>
                        </a:rPr>
                        <a:t>203</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203</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effectLst/>
                        </a:rPr>
                        <a:t>203</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203</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208</a:t>
                      </a:r>
                      <a:endParaRPr lang="en-US" sz="1600" dirty="0">
                        <a:effectLst/>
                        <a:latin typeface="Calibri"/>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406</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18</a:t>
                      </a:r>
                      <a:endParaRPr lang="en-US" sz="1600" dirty="0">
                        <a:effectLst/>
                        <a:latin typeface="Calibri"/>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3199">
                <a:tc>
                  <a:txBody>
                    <a:bodyPr/>
                    <a:lstStyle/>
                    <a:p>
                      <a:pPr marL="0" marR="0" algn="ctr">
                        <a:lnSpc>
                          <a:spcPct val="115000"/>
                        </a:lnSpc>
                        <a:spcBef>
                          <a:spcPts val="0"/>
                        </a:spcBef>
                        <a:spcAft>
                          <a:spcPts val="1000"/>
                        </a:spcAft>
                      </a:pPr>
                      <a:r>
                        <a:rPr lang="en-US" sz="1400">
                          <a:effectLst/>
                        </a:rPr>
                        <a:t>DE</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effectLst/>
                        </a:rPr>
                        <a:t>286</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effectLst/>
                        </a:rPr>
                        <a:t>438</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effectLst/>
                        </a:rPr>
                        <a:t>588</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2,694</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2,697</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2,699</a:t>
                      </a:r>
                      <a:endParaRPr lang="en-US" sz="1600" dirty="0">
                        <a:effectLst/>
                        <a:latin typeface="Calibri"/>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5,725</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275</a:t>
                      </a:r>
                      <a:endParaRPr lang="en-US" sz="1600" dirty="0">
                        <a:effectLst/>
                        <a:latin typeface="Calibri"/>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77623">
                <a:tc>
                  <a:txBody>
                    <a:bodyPr/>
                    <a:lstStyle/>
                    <a:p>
                      <a:pPr marL="0" marR="0">
                        <a:lnSpc>
                          <a:spcPct val="115000"/>
                        </a:lnSpc>
                        <a:spcBef>
                          <a:spcPts val="0"/>
                        </a:spcBef>
                        <a:spcAft>
                          <a:spcPts val="1000"/>
                        </a:spcAft>
                      </a:pPr>
                      <a:r>
                        <a:rPr lang="en-US" sz="1400" b="1" dirty="0">
                          <a:effectLst/>
                        </a:rPr>
                        <a:t>Totals:</a:t>
                      </a:r>
                      <a:endParaRPr lang="en-US" sz="1600" b="1"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b="1" dirty="0">
                          <a:effectLst/>
                        </a:rPr>
                        <a:t>17,616</a:t>
                      </a:r>
                      <a:endParaRPr lang="en-US" sz="1600" b="1"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b="1" dirty="0">
                          <a:effectLst/>
                        </a:rPr>
                        <a:t>19,536</a:t>
                      </a:r>
                      <a:endParaRPr lang="en-US" sz="1600" b="1"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b="1" dirty="0">
                          <a:effectLst/>
                        </a:rPr>
                        <a:t>20,888</a:t>
                      </a:r>
                      <a:endParaRPr lang="en-US" sz="1600" b="1"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b="1" dirty="0">
                          <a:effectLst/>
                        </a:rPr>
                        <a:t>23,119</a:t>
                      </a:r>
                      <a:endParaRPr lang="en-US" sz="1600" b="1"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b="1" dirty="0">
                          <a:effectLst/>
                        </a:rPr>
                        <a:t>22,715</a:t>
                      </a:r>
                      <a:endParaRPr lang="en-US" sz="1600" b="1"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b="1" dirty="0">
                          <a:effectLst/>
                        </a:rPr>
                        <a:t>22,808</a:t>
                      </a:r>
                      <a:endParaRPr lang="en-US" sz="1600" b="1" dirty="0">
                        <a:effectLst/>
                        <a:latin typeface="Calibri"/>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b="1" dirty="0">
                          <a:effectLst/>
                        </a:rPr>
                        <a:t>106,122</a:t>
                      </a:r>
                      <a:endParaRPr lang="en-US" sz="1600" b="1"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b="1" dirty="0">
                          <a:effectLst/>
                        </a:rPr>
                        <a:t>7,574</a:t>
                      </a:r>
                      <a:endParaRPr lang="en-US" sz="1600" b="1" dirty="0">
                        <a:effectLst/>
                        <a:latin typeface="Calibri"/>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63445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415" y="35177"/>
            <a:ext cx="8458200" cy="6370975"/>
          </a:xfrm>
          <a:prstGeom prst="rect">
            <a:avLst/>
          </a:prstGeom>
        </p:spPr>
        <p:txBody>
          <a:bodyPr wrap="square">
            <a:spAutoFit/>
          </a:bodyPr>
          <a:lstStyle/>
          <a:p>
            <a:pPr lvl="0"/>
            <a:r>
              <a:rPr lang="en-US" sz="2400" dirty="0"/>
              <a:t>Which of these would come the closest to describing why </a:t>
            </a:r>
            <a:r>
              <a:rPr lang="en-US" sz="2400" u="sng" dirty="0"/>
              <a:t>you</a:t>
            </a:r>
            <a:r>
              <a:rPr lang="en-US" sz="2400" dirty="0"/>
              <a:t> might consider participating in such a program? </a:t>
            </a:r>
            <a:r>
              <a:rPr lang="en-US" sz="2400" i="1" dirty="0"/>
              <a:t>(Allow multiple but do not probe for multiple.)</a:t>
            </a:r>
            <a:endParaRPr lang="en-US" sz="2400" dirty="0"/>
          </a:p>
          <a:p>
            <a:r>
              <a:rPr lang="en-US" sz="2400" dirty="0"/>
              <a:t> </a:t>
            </a:r>
            <a:endParaRPr lang="en-US" sz="2400" dirty="0" smtClean="0"/>
          </a:p>
          <a:p>
            <a:r>
              <a:rPr lang="en-US" sz="2400" dirty="0"/>
              <a:t>	</a:t>
            </a:r>
            <a:r>
              <a:rPr lang="en-US" sz="2400" dirty="0" smtClean="0"/>
              <a:t>					</a:t>
            </a:r>
            <a:r>
              <a:rPr lang="en-US" sz="2400" u="sng" dirty="0" smtClean="0"/>
              <a:t>Phone</a:t>
            </a:r>
            <a:r>
              <a:rPr lang="en-US" sz="2400" dirty="0"/>
              <a:t>	</a:t>
            </a:r>
            <a:r>
              <a:rPr lang="en-US" sz="2400" u="sng" dirty="0"/>
              <a:t>Mail</a:t>
            </a:r>
            <a:endParaRPr lang="en-US" sz="2400" dirty="0"/>
          </a:p>
          <a:p>
            <a:r>
              <a:rPr lang="en-US" sz="2400" dirty="0" smtClean="0"/>
              <a:t>To </a:t>
            </a:r>
            <a:r>
              <a:rPr lang="en-US" sz="2400" dirty="0"/>
              <a:t>receive a rental payment for the land that is in the program	</a:t>
            </a:r>
            <a:r>
              <a:rPr lang="en-US" sz="2400" dirty="0" smtClean="0"/>
              <a:t>				36</a:t>
            </a:r>
            <a:r>
              <a:rPr lang="en-US" sz="2400" dirty="0"/>
              <a:t>%	32%</a:t>
            </a:r>
          </a:p>
          <a:p>
            <a:endParaRPr lang="en-US" sz="2400" dirty="0" smtClean="0"/>
          </a:p>
          <a:p>
            <a:r>
              <a:rPr lang="en-US" sz="2400" dirty="0" smtClean="0"/>
              <a:t>To </a:t>
            </a:r>
            <a:r>
              <a:rPr lang="en-US" sz="2400" dirty="0"/>
              <a:t>create wildlife habitat, for example, for hunting	</a:t>
            </a:r>
            <a:endParaRPr lang="en-US" sz="2400" dirty="0" smtClean="0"/>
          </a:p>
          <a:p>
            <a:r>
              <a:rPr lang="en-US" sz="2400" dirty="0"/>
              <a:t>	</a:t>
            </a:r>
            <a:r>
              <a:rPr lang="en-US" sz="2400" dirty="0" smtClean="0"/>
              <a:t>					28</a:t>
            </a:r>
            <a:r>
              <a:rPr lang="en-US" sz="2400" dirty="0"/>
              <a:t>%	30%</a:t>
            </a:r>
          </a:p>
          <a:p>
            <a:endParaRPr lang="en-US" sz="2400" dirty="0" smtClean="0"/>
          </a:p>
          <a:p>
            <a:r>
              <a:rPr lang="en-US" sz="2400" dirty="0" smtClean="0"/>
              <a:t>To </a:t>
            </a:r>
            <a:r>
              <a:rPr lang="en-US" sz="2400" dirty="0"/>
              <a:t>improve water quality in nearby streams and creeks	</a:t>
            </a:r>
            <a:r>
              <a:rPr lang="en-US" sz="2400" dirty="0" smtClean="0"/>
              <a:t>						37</a:t>
            </a:r>
            <a:r>
              <a:rPr lang="en-US" sz="2400" dirty="0"/>
              <a:t>%	35%</a:t>
            </a:r>
          </a:p>
          <a:p>
            <a:endParaRPr lang="en-US" sz="2400" dirty="0" smtClean="0"/>
          </a:p>
          <a:p>
            <a:r>
              <a:rPr lang="en-US" sz="2400" dirty="0" smtClean="0"/>
              <a:t>Or </a:t>
            </a:r>
            <a:r>
              <a:rPr lang="en-US" sz="2400" dirty="0"/>
              <a:t>another reason </a:t>
            </a:r>
            <a:r>
              <a:rPr lang="en-US" sz="2400" i="1" dirty="0"/>
              <a:t>(Specify.)</a:t>
            </a:r>
            <a:r>
              <a:rPr lang="en-US" sz="2400" dirty="0"/>
              <a:t>	</a:t>
            </a:r>
            <a:r>
              <a:rPr lang="en-US" sz="2400" dirty="0" smtClean="0"/>
              <a:t>	6</a:t>
            </a:r>
            <a:r>
              <a:rPr lang="en-US" sz="2400" dirty="0"/>
              <a:t>%	6%</a:t>
            </a:r>
          </a:p>
          <a:p>
            <a:endParaRPr lang="en-US" sz="2400" i="1" dirty="0" smtClean="0"/>
          </a:p>
          <a:p>
            <a:r>
              <a:rPr lang="en-US" sz="2400" i="1" dirty="0" smtClean="0"/>
              <a:t>(</a:t>
            </a:r>
            <a:r>
              <a:rPr lang="en-US" sz="2400" i="1" dirty="0"/>
              <a:t>Do not read):</a:t>
            </a:r>
            <a:r>
              <a:rPr lang="en-US" sz="2400" dirty="0"/>
              <a:t> None of those/ Not sure	32%	33%</a:t>
            </a:r>
          </a:p>
        </p:txBody>
      </p:sp>
    </p:spTree>
    <p:extLst>
      <p:ext uri="{BB962C8B-B14F-4D97-AF65-F5344CB8AC3E}">
        <p14:creationId xmlns:p14="http://schemas.microsoft.com/office/powerpoint/2010/main" val="227160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305346"/>
            <a:ext cx="8458200" cy="5262979"/>
          </a:xfrm>
          <a:prstGeom prst="rect">
            <a:avLst/>
          </a:prstGeom>
        </p:spPr>
        <p:txBody>
          <a:bodyPr wrap="square">
            <a:spAutoFit/>
          </a:bodyPr>
          <a:lstStyle/>
          <a:p>
            <a:pPr lvl="0"/>
            <a:r>
              <a:rPr lang="en-US" sz="2400" dirty="0"/>
              <a:t>If you were told about a program to help you preserve or restore wet areas on your land as a way of providing wildlife habitat and protecting local streams, and if the program paid enough to cover your costs of participating, without forcing you to give up too much control of what happens on your land, how likely would you be to seriously consider it?</a:t>
            </a:r>
          </a:p>
          <a:p>
            <a:endParaRPr lang="en-US" sz="2400" u="sng" dirty="0" smtClean="0"/>
          </a:p>
          <a:p>
            <a:r>
              <a:rPr lang="en-US" sz="2400" dirty="0"/>
              <a:t>	</a:t>
            </a:r>
            <a:r>
              <a:rPr lang="en-US" sz="2400" dirty="0" smtClean="0"/>
              <a:t>			</a:t>
            </a:r>
            <a:r>
              <a:rPr lang="en-US" sz="2400" u="sng" dirty="0" smtClean="0"/>
              <a:t>Phone</a:t>
            </a:r>
            <a:r>
              <a:rPr lang="en-US" sz="2400" dirty="0"/>
              <a:t>	</a:t>
            </a:r>
            <a:r>
              <a:rPr lang="en-US" sz="2400" u="sng" dirty="0"/>
              <a:t>Mail</a:t>
            </a:r>
            <a:endParaRPr lang="en-US" sz="2400" dirty="0"/>
          </a:p>
          <a:p>
            <a:r>
              <a:rPr lang="en-US" sz="2400" dirty="0" smtClean="0"/>
              <a:t>Definitely </a:t>
            </a:r>
            <a:r>
              <a:rPr lang="en-US" sz="2400" dirty="0"/>
              <a:t>would	</a:t>
            </a:r>
            <a:r>
              <a:rPr lang="en-US" sz="2400" dirty="0" smtClean="0"/>
              <a:t>	5</a:t>
            </a:r>
            <a:r>
              <a:rPr lang="en-US" sz="2400" dirty="0"/>
              <a:t>%	11%</a:t>
            </a:r>
          </a:p>
          <a:p>
            <a:r>
              <a:rPr lang="en-US" sz="2400" dirty="0"/>
              <a:t>Probably would	</a:t>
            </a:r>
            <a:r>
              <a:rPr lang="en-US" sz="2400" dirty="0" smtClean="0"/>
              <a:t>	17</a:t>
            </a:r>
            <a:r>
              <a:rPr lang="en-US" sz="2400" dirty="0"/>
              <a:t>%	29%</a:t>
            </a:r>
          </a:p>
          <a:p>
            <a:r>
              <a:rPr lang="en-US" sz="2400" dirty="0"/>
              <a:t>Might or might not	</a:t>
            </a:r>
            <a:r>
              <a:rPr lang="en-US" sz="2400" dirty="0" smtClean="0"/>
              <a:t>	35</a:t>
            </a:r>
            <a:r>
              <a:rPr lang="en-US" sz="2400" dirty="0"/>
              <a:t>%	35%</a:t>
            </a:r>
          </a:p>
          <a:p>
            <a:r>
              <a:rPr lang="en-US" sz="2400" dirty="0"/>
              <a:t>Probably would not	</a:t>
            </a:r>
            <a:r>
              <a:rPr lang="en-US" sz="2400" dirty="0" smtClean="0"/>
              <a:t>	23</a:t>
            </a:r>
            <a:r>
              <a:rPr lang="en-US" sz="2400" dirty="0"/>
              <a:t>%	13%</a:t>
            </a:r>
          </a:p>
          <a:p>
            <a:r>
              <a:rPr lang="en-US" sz="2400" dirty="0"/>
              <a:t>Definitely would not	20%	11%</a:t>
            </a:r>
          </a:p>
        </p:txBody>
      </p:sp>
    </p:spTree>
    <p:extLst>
      <p:ext uri="{BB962C8B-B14F-4D97-AF65-F5344CB8AC3E}">
        <p14:creationId xmlns:p14="http://schemas.microsoft.com/office/powerpoint/2010/main" val="736173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169" y="0"/>
            <a:ext cx="8763000" cy="6801862"/>
          </a:xfrm>
          <a:prstGeom prst="rect">
            <a:avLst/>
          </a:prstGeom>
        </p:spPr>
        <p:txBody>
          <a:bodyPr wrap="square">
            <a:spAutoFit/>
          </a:bodyPr>
          <a:lstStyle/>
          <a:p>
            <a:r>
              <a:rPr lang="en-US" sz="2800" dirty="0"/>
              <a:t>General Observations</a:t>
            </a:r>
            <a:r>
              <a:rPr lang="en-US" sz="2800" dirty="0" smtClean="0"/>
              <a:t>:</a:t>
            </a:r>
          </a:p>
          <a:p>
            <a:endParaRPr lang="en-US" sz="2800" dirty="0"/>
          </a:p>
          <a:p>
            <a:pPr marL="285750" lvl="0" indent="-285750">
              <a:buFont typeface="Arial" panose="020B0604020202020204" pitchFamily="34" charset="0"/>
              <a:buChar char="•"/>
            </a:pPr>
            <a:r>
              <a:rPr lang="en-US" sz="2000" dirty="0"/>
              <a:t>There are the expected reservations and suspicions about dealing with government agencies.  One or two horror stories were told, and there was a general consensus that government needs more “common sense.”</a:t>
            </a:r>
          </a:p>
          <a:p>
            <a:pPr marL="285750" lvl="0" indent="-285750">
              <a:buFont typeface="Arial" panose="020B0604020202020204" pitchFamily="34" charset="0"/>
              <a:buChar char="•"/>
            </a:pPr>
            <a:endParaRPr lang="en-US" sz="2000" dirty="0" smtClean="0"/>
          </a:p>
          <a:p>
            <a:pPr marL="285750" lvl="0" indent="-285750">
              <a:buFont typeface="Arial" panose="020B0604020202020204" pitchFamily="34" charset="0"/>
              <a:buChar char="•"/>
            </a:pPr>
            <a:r>
              <a:rPr lang="en-US" sz="2000" dirty="0" smtClean="0"/>
              <a:t>But </a:t>
            </a:r>
            <a:r>
              <a:rPr lang="en-US" sz="2000" dirty="0"/>
              <a:t>many ag landowners in MD are already engaged with government programs.  They understand that such programs come with strings attached and are savvy about navigating that world. “Everybody knows if you’re going to take government money, you’re going to give up something.”</a:t>
            </a:r>
          </a:p>
          <a:p>
            <a:pPr marL="285750" lvl="0" indent="-285750">
              <a:buFont typeface="Arial" panose="020B0604020202020204" pitchFamily="34" charset="0"/>
              <a:buChar char="•"/>
            </a:pPr>
            <a:endParaRPr lang="en-US" sz="2000" dirty="0" smtClean="0"/>
          </a:p>
          <a:p>
            <a:pPr marL="285750" lvl="0" indent="-285750">
              <a:buFont typeface="Arial" panose="020B0604020202020204" pitchFamily="34" charset="0"/>
              <a:buChar char="•"/>
            </a:pPr>
            <a:r>
              <a:rPr lang="en-US" sz="2000" dirty="0" smtClean="0"/>
              <a:t>There </a:t>
            </a:r>
            <a:r>
              <a:rPr lang="en-US" sz="2000" dirty="0"/>
              <a:t>is very little outreach to these landowners.  The ones who have investigated this concept have reached out themselves.</a:t>
            </a:r>
          </a:p>
          <a:p>
            <a:pPr marL="285750" lvl="0" indent="-285750">
              <a:buFont typeface="Arial" panose="020B0604020202020204" pitchFamily="34" charset="0"/>
              <a:buChar char="•"/>
            </a:pPr>
            <a:endParaRPr lang="en-US" sz="2000" dirty="0" smtClean="0"/>
          </a:p>
          <a:p>
            <a:pPr marL="285750" lvl="0" indent="-285750">
              <a:buFont typeface="Arial" panose="020B0604020202020204" pitchFamily="34" charset="0"/>
              <a:buChar char="•"/>
            </a:pPr>
            <a:r>
              <a:rPr lang="en-US" sz="2000" dirty="0" smtClean="0"/>
              <a:t>Many </a:t>
            </a:r>
            <a:r>
              <a:rPr lang="en-US" sz="2000" dirty="0"/>
              <a:t>of these folks, especially in Salisbury, exhibited extreme indecisiveness.  Suggests that some handholding needs to be part of this process, and some social vetting with their peers.</a:t>
            </a:r>
          </a:p>
          <a:p>
            <a:pPr marL="285750" lvl="0" indent="-285750">
              <a:buFont typeface="Arial" panose="020B0604020202020204" pitchFamily="34" charset="0"/>
              <a:buChar char="•"/>
            </a:pPr>
            <a:endParaRPr lang="en-US" sz="2000" dirty="0" smtClean="0"/>
          </a:p>
          <a:p>
            <a:pPr marL="285750" lvl="0" indent="-285750">
              <a:buFont typeface="Arial" panose="020B0604020202020204" pitchFamily="34" charset="0"/>
              <a:buChar char="•"/>
            </a:pPr>
            <a:r>
              <a:rPr lang="en-US" sz="2000" dirty="0" smtClean="0"/>
              <a:t>These </a:t>
            </a:r>
            <a:r>
              <a:rPr lang="en-US" sz="2000" dirty="0"/>
              <a:t>programs needs to be linked to farmers’ underlying perspective that all land must be “useful.”</a:t>
            </a:r>
          </a:p>
        </p:txBody>
      </p:sp>
    </p:spTree>
    <p:extLst>
      <p:ext uri="{BB962C8B-B14F-4D97-AF65-F5344CB8AC3E}">
        <p14:creationId xmlns:p14="http://schemas.microsoft.com/office/powerpoint/2010/main" val="76354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7585" y="5105400"/>
            <a:ext cx="9144000" cy="1066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Wetland Mapping</a:t>
            </a:r>
            <a:endParaRPr lang="en-US" sz="4000" dirty="0"/>
          </a:p>
        </p:txBody>
      </p:sp>
    </p:spTree>
    <p:extLst>
      <p:ext uri="{BB962C8B-B14F-4D97-AF65-F5344CB8AC3E}">
        <p14:creationId xmlns:p14="http://schemas.microsoft.com/office/powerpoint/2010/main" val="19092283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7585" y="5105400"/>
            <a:ext cx="9144000" cy="1066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Wrap-up/ Next Meeting January</a:t>
            </a:r>
            <a:endParaRPr lang="en-US" sz="4000" dirty="0"/>
          </a:p>
        </p:txBody>
      </p:sp>
    </p:spTree>
    <p:extLst>
      <p:ext uri="{BB962C8B-B14F-4D97-AF65-F5344CB8AC3E}">
        <p14:creationId xmlns:p14="http://schemas.microsoft.com/office/powerpoint/2010/main" val="20686842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597188"/>
            <a:ext cx="4648200" cy="584775"/>
          </a:xfrm>
          <a:prstGeom prst="rect">
            <a:avLst/>
          </a:prstGeom>
          <a:noFill/>
        </p:spPr>
        <p:txBody>
          <a:bodyPr wrap="square" rtlCol="0">
            <a:spAutoFit/>
          </a:bodyPr>
          <a:lstStyle/>
          <a:p>
            <a:pPr algn="ctr"/>
            <a:r>
              <a:rPr lang="en-US" sz="3200" dirty="0" smtClean="0"/>
              <a:t>Agenda</a:t>
            </a:r>
            <a:endParaRPr lang="en-US" sz="3200" dirty="0"/>
          </a:p>
        </p:txBody>
      </p:sp>
      <p:sp>
        <p:nvSpPr>
          <p:cNvPr id="5" name="Rectangle 4"/>
          <p:cNvSpPr/>
          <p:nvPr/>
        </p:nvSpPr>
        <p:spPr>
          <a:xfrm>
            <a:off x="762000" y="1371603"/>
            <a:ext cx="7696200" cy="4247317"/>
          </a:xfrm>
          <a:prstGeom prst="rect">
            <a:avLst/>
          </a:prstGeom>
        </p:spPr>
        <p:txBody>
          <a:bodyPr wrap="square">
            <a:spAutoFit/>
          </a:bodyPr>
          <a:lstStyle/>
          <a:p>
            <a:r>
              <a:rPr lang="en-US" b="1" dirty="0"/>
              <a:t>1:00</a:t>
            </a:r>
            <a:r>
              <a:rPr lang="en-US" dirty="0"/>
              <a:t> 	Introductions and Updates from Partners on Restoration Activity</a:t>
            </a:r>
          </a:p>
          <a:p>
            <a:endParaRPr lang="en-US" b="1" dirty="0" smtClean="0"/>
          </a:p>
          <a:p>
            <a:r>
              <a:rPr lang="en-US" b="1" dirty="0" smtClean="0"/>
              <a:t>1:15</a:t>
            </a:r>
            <a:r>
              <a:rPr lang="en-US" dirty="0"/>
              <a:t>	</a:t>
            </a:r>
            <a:r>
              <a:rPr lang="en-US" dirty="0" smtClean="0"/>
              <a:t>September Field Meeting Recap</a:t>
            </a:r>
          </a:p>
          <a:p>
            <a:endParaRPr lang="en-US" b="1" dirty="0" smtClean="0"/>
          </a:p>
          <a:p>
            <a:r>
              <a:rPr lang="en-US" b="1" dirty="0" smtClean="0"/>
              <a:t>1:20</a:t>
            </a:r>
            <a:r>
              <a:rPr lang="en-US" dirty="0"/>
              <a:t>	Wetland Expert Panel Update</a:t>
            </a:r>
          </a:p>
          <a:p>
            <a:endParaRPr lang="en-US" b="1" dirty="0" smtClean="0"/>
          </a:p>
          <a:p>
            <a:r>
              <a:rPr lang="en-US" b="1" dirty="0" smtClean="0"/>
              <a:t>1:35</a:t>
            </a:r>
            <a:r>
              <a:rPr lang="en-US" dirty="0"/>
              <a:t>	</a:t>
            </a:r>
            <a:r>
              <a:rPr lang="en-US" dirty="0" smtClean="0"/>
              <a:t>Wetland Workgroup 2-Year </a:t>
            </a:r>
            <a:r>
              <a:rPr lang="en-US" dirty="0" err="1" smtClean="0"/>
              <a:t>Workplan</a:t>
            </a:r>
            <a:r>
              <a:rPr lang="en-US" dirty="0" smtClean="0"/>
              <a:t> and STAC Opportunity</a:t>
            </a:r>
            <a:endParaRPr lang="en-US" dirty="0"/>
          </a:p>
          <a:p>
            <a:endParaRPr lang="en-US" b="1" dirty="0" smtClean="0"/>
          </a:p>
          <a:p>
            <a:r>
              <a:rPr lang="en-US" b="1" dirty="0" smtClean="0"/>
              <a:t>2:00</a:t>
            </a:r>
            <a:r>
              <a:rPr lang="en-US" dirty="0"/>
              <a:t>	Landowners Attitudes toward Wetland Restoration Survey </a:t>
            </a:r>
            <a:r>
              <a:rPr lang="en-US" dirty="0" smtClean="0"/>
              <a:t>	Preliminary Findings</a:t>
            </a:r>
            <a:endParaRPr lang="en-US" dirty="0"/>
          </a:p>
          <a:p>
            <a:endParaRPr lang="en-US" dirty="0" smtClean="0"/>
          </a:p>
          <a:p>
            <a:r>
              <a:rPr lang="en-US" b="1" dirty="0" smtClean="0"/>
              <a:t>2:15</a:t>
            </a:r>
            <a:r>
              <a:rPr lang="en-US" dirty="0" smtClean="0"/>
              <a:t>	Wetland Mapping Updates – Presentation by Patrick Raney,  	Upper Susquehanna Coalition</a:t>
            </a:r>
            <a:r>
              <a:rPr lang="en-US" b="1" dirty="0"/>
              <a:t>	</a:t>
            </a:r>
            <a:endParaRPr lang="en-US" dirty="0"/>
          </a:p>
          <a:p>
            <a:endParaRPr lang="en-US" b="1" dirty="0" smtClean="0"/>
          </a:p>
          <a:p>
            <a:r>
              <a:rPr lang="en-US" b="1" dirty="0" smtClean="0"/>
              <a:t>3:00</a:t>
            </a:r>
            <a:r>
              <a:rPr lang="en-US" dirty="0"/>
              <a:t>	</a:t>
            </a:r>
            <a:r>
              <a:rPr lang="en-US" b="1" dirty="0" smtClean="0"/>
              <a:t>Wrap-up / Next Meeting</a:t>
            </a:r>
            <a:r>
              <a:rPr lang="en-US" b="1" dirty="0"/>
              <a:t>	</a:t>
            </a:r>
            <a:endParaRPr lang="en-US" dirty="0"/>
          </a:p>
        </p:txBody>
      </p:sp>
    </p:spTree>
    <p:extLst>
      <p:ext uri="{BB962C8B-B14F-4D97-AF65-F5344CB8AC3E}">
        <p14:creationId xmlns:p14="http://schemas.microsoft.com/office/powerpoint/2010/main" val="41290599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9707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4673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8123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9476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376307"/>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3174</TotalTime>
  <Words>1271</Words>
  <Application>Microsoft Office PowerPoint</Application>
  <PresentationFormat>On-screen Show (4:3)</PresentationFormat>
  <Paragraphs>296</Paragraphs>
  <Slides>34</Slides>
  <Notes>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34</vt:i4>
      </vt:variant>
    </vt:vector>
  </HeadingPairs>
  <TitlesOfParts>
    <vt:vector size="45" baseType="lpstr">
      <vt:lpstr>Arial</vt:lpstr>
      <vt:lpstr>Calibri</vt:lpstr>
      <vt:lpstr>Calibri Light</vt:lpstr>
      <vt:lpstr>Georgia</vt:lpstr>
      <vt:lpstr>Gill Sans MT</vt:lpstr>
      <vt:lpstr>Times New Roman</vt:lpstr>
      <vt:lpstr>Trebuchet MS</vt:lpstr>
      <vt:lpstr>Slipstream</vt:lpstr>
      <vt:lpstr>Office Theme</vt:lpstr>
      <vt:lpstr>1_Office Theme</vt:lpstr>
      <vt:lpstr>2_Office Theme</vt:lpstr>
      <vt:lpstr>Wetland Workgroup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Wetland Expert Panel Update</vt:lpstr>
      <vt:lpstr>Panel Charge</vt:lpstr>
      <vt:lpstr>Panel Recommendations (September)</vt:lpstr>
      <vt:lpstr>Summary of recommendations</vt:lpstr>
      <vt:lpstr>Wetland Mapping </vt:lpstr>
      <vt:lpstr>Discussions</vt:lpstr>
      <vt:lpstr>Panel Timeline</vt:lpstr>
      <vt:lpstr>Wetland Restoration Practices</vt:lpstr>
      <vt:lpstr>PowerPoint Presentation</vt:lpstr>
      <vt:lpstr>Biennial Work Plan</vt:lpstr>
      <vt:lpstr>Biennial Work Plan</vt:lpstr>
      <vt:lpstr>Biennial Work Plan</vt:lpstr>
      <vt:lpstr>Biennial Work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Nature Conservancy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Wetland Workgroup Meeting</dc:title>
  <dc:creator>ajacobs</dc:creator>
  <cp:lastModifiedBy>Runion, Kyle</cp:lastModifiedBy>
  <cp:revision>61</cp:revision>
  <dcterms:created xsi:type="dcterms:W3CDTF">2015-02-25T15:32:14Z</dcterms:created>
  <dcterms:modified xsi:type="dcterms:W3CDTF">2015-11-20T15:06:44Z</dcterms:modified>
</cp:coreProperties>
</file>