
<file path=[Content_Types].xml><?xml version="1.0" encoding="utf-8"?>
<Types xmlns="http://schemas.openxmlformats.org/package/2006/content-types">
  <Override PartName="/ppt/charts/chart1.xml" ContentType="application/vnd.openxmlformats-officedocument.drawingml.chart+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charts/chart2.xml" ContentType="application/vnd.openxmlformats-officedocument.drawingml.chart+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Default Extension="pdf" ContentType="application/pd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64" r:id="rId3"/>
    <p:sldId id="266" r:id="rId4"/>
    <p:sldId id="257" r:id="rId5"/>
    <p:sldId id="269" r:id="rId6"/>
    <p:sldId id="270" r:id="rId7"/>
    <p:sldId id="267" r:id="rId8"/>
    <p:sldId id="265" r:id="rId9"/>
    <p:sldId id="271" r:id="rId10"/>
    <p:sldId id="272" r:id="rId11"/>
    <p:sldId id="258" r:id="rId12"/>
    <p:sldId id="259" r:id="rId13"/>
    <p:sldId id="273"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4990"/>
    <a:srgbClr val="C2D9DD"/>
    <a:srgbClr val="B2BB1E"/>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99" d="100"/>
          <a:sy n="99" d="100"/>
        </p:scale>
        <p:origin x="-1056" y="-11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ake:Downloads:Data%20and%20Chart%20Asse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Jake:Downloads:Data%20and%20Chart%20Asse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a:t>Chesapeake Bay Stewardship Fund Grants </a:t>
            </a:r>
          </a:p>
        </c:rich>
      </c:tx>
      <c:layout/>
    </c:title>
    <c:plotArea>
      <c:layout/>
      <c:barChart>
        <c:barDir val="col"/>
        <c:grouping val="stacked"/>
        <c:ser>
          <c:idx val="1"/>
          <c:order val="0"/>
          <c:tx>
            <c:strRef>
              <c:f>'CBSF Grant Funding 2000-2014'!$B$3</c:f>
              <c:strCache>
                <c:ptCount val="1"/>
                <c:pt idx="0">
                  <c:v>U.S. Environmental Protection Agency</c:v>
                </c:pt>
              </c:strCache>
            </c:strRef>
          </c:tx>
          <c:cat>
            <c:numRef>
              <c:f>'CBSF Grant Funding 2000-2014'!$A$4:$A$18</c:f>
              <c:numCache>
                <c:formatCode>General</c:formatCode>
                <c:ptCount val="15"/>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numCache>
            </c:numRef>
          </c:cat>
          <c:val>
            <c:numRef>
              <c:f>'CBSF Grant Funding 2000-2014'!$B$4:$B$18</c:f>
              <c:numCache>
                <c:formatCode>_(\$* #,##0_);_(\$* \(#,##0\);_(\$* "-"??_);_(@_)</c:formatCode>
                <c:ptCount val="15"/>
                <c:pt idx="0">
                  <c:v>1.4625E6</c:v>
                </c:pt>
                <c:pt idx="1">
                  <c:v>1.2472E6</c:v>
                </c:pt>
                <c:pt idx="2">
                  <c:v>1.75E6</c:v>
                </c:pt>
                <c:pt idx="3">
                  <c:v>1.987E6</c:v>
                </c:pt>
                <c:pt idx="4">
                  <c:v>2.0104E6</c:v>
                </c:pt>
                <c:pt idx="5">
                  <c:v>9.1464E6</c:v>
                </c:pt>
                <c:pt idx="6">
                  <c:v>9.133E6</c:v>
                </c:pt>
                <c:pt idx="7">
                  <c:v>6.8E6</c:v>
                </c:pt>
                <c:pt idx="8">
                  <c:v>1.969E6</c:v>
                </c:pt>
                <c:pt idx="9">
                  <c:v>1.462508534E7</c:v>
                </c:pt>
                <c:pt idx="10">
                  <c:v>7.909395E6</c:v>
                </c:pt>
                <c:pt idx="11">
                  <c:v>9.994721E6</c:v>
                </c:pt>
                <c:pt idx="12">
                  <c:v>7.006436E6</c:v>
                </c:pt>
                <c:pt idx="13">
                  <c:v>6.0807338E6</c:v>
                </c:pt>
                <c:pt idx="14">
                  <c:v>7.85511592E6</c:v>
                </c:pt>
              </c:numCache>
            </c:numRef>
          </c:val>
        </c:ser>
        <c:ser>
          <c:idx val="2"/>
          <c:order val="1"/>
          <c:tx>
            <c:strRef>
              <c:f>'CBSF Grant Funding 2000-2014'!$C$3</c:f>
              <c:strCache>
                <c:ptCount val="1"/>
                <c:pt idx="0">
                  <c:v>Other Federal Agencies</c:v>
                </c:pt>
              </c:strCache>
            </c:strRef>
          </c:tx>
          <c:cat>
            <c:numRef>
              <c:f>'CBSF Grant Funding 2000-2014'!$A$4:$A$18</c:f>
              <c:numCache>
                <c:formatCode>General</c:formatCode>
                <c:ptCount val="15"/>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numCache>
            </c:numRef>
          </c:cat>
          <c:val>
            <c:numRef>
              <c:f>'CBSF Grant Funding 2000-2014'!$C$4:$C$18</c:f>
              <c:numCache>
                <c:formatCode>_(\$* #,##0_);_(\$* \(#,##0\);_(\$* "-"??_);_(@_)</c:formatCode>
                <c:ptCount val="15"/>
                <c:pt idx="0">
                  <c:v>0.0</c:v>
                </c:pt>
                <c:pt idx="1">
                  <c:v>155000.0</c:v>
                </c:pt>
                <c:pt idx="2">
                  <c:v>325000.0</c:v>
                </c:pt>
                <c:pt idx="3">
                  <c:v>667000.0</c:v>
                </c:pt>
                <c:pt idx="4">
                  <c:v>861750.0</c:v>
                </c:pt>
                <c:pt idx="5">
                  <c:v>696000.0</c:v>
                </c:pt>
                <c:pt idx="6">
                  <c:v>746575.0</c:v>
                </c:pt>
                <c:pt idx="7">
                  <c:v>380780.0</c:v>
                </c:pt>
                <c:pt idx="8">
                  <c:v>5.326E6</c:v>
                </c:pt>
                <c:pt idx="9">
                  <c:v>439629.85</c:v>
                </c:pt>
                <c:pt idx="10">
                  <c:v>477313.0</c:v>
                </c:pt>
                <c:pt idx="11">
                  <c:v>176000.0</c:v>
                </c:pt>
                <c:pt idx="12">
                  <c:v>854919.0</c:v>
                </c:pt>
                <c:pt idx="13">
                  <c:v>436640.0</c:v>
                </c:pt>
                <c:pt idx="14">
                  <c:v>699120.0</c:v>
                </c:pt>
              </c:numCache>
            </c:numRef>
          </c:val>
        </c:ser>
        <c:ser>
          <c:idx val="3"/>
          <c:order val="2"/>
          <c:tx>
            <c:strRef>
              <c:f>'CBSF Grant Funding 2000-2014'!$D$3</c:f>
              <c:strCache>
                <c:ptCount val="1"/>
                <c:pt idx="0">
                  <c:v>Private Funding</c:v>
                </c:pt>
              </c:strCache>
            </c:strRef>
          </c:tx>
          <c:cat>
            <c:numRef>
              <c:f>'CBSF Grant Funding 2000-2014'!$A$4:$A$18</c:f>
              <c:numCache>
                <c:formatCode>General</c:formatCode>
                <c:ptCount val="15"/>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numCache>
            </c:numRef>
          </c:cat>
          <c:val>
            <c:numRef>
              <c:f>'CBSF Grant Funding 2000-2014'!$D$4:$D$18</c:f>
              <c:numCache>
                <c:formatCode>_(\$* #,##0_);_(\$* \(#,##0\);_(\$* "-"??_);_(@_)</c:formatCode>
                <c:ptCount val="15"/>
                <c:pt idx="0">
                  <c:v>0.0</c:v>
                </c:pt>
                <c:pt idx="1">
                  <c:v>140000.0</c:v>
                </c:pt>
                <c:pt idx="2">
                  <c:v>0.0</c:v>
                </c:pt>
                <c:pt idx="3">
                  <c:v>104000.0</c:v>
                </c:pt>
                <c:pt idx="4">
                  <c:v>36000.0</c:v>
                </c:pt>
                <c:pt idx="5">
                  <c:v>0.0</c:v>
                </c:pt>
                <c:pt idx="6">
                  <c:v>0.0</c:v>
                </c:pt>
                <c:pt idx="7">
                  <c:v>0.0</c:v>
                </c:pt>
                <c:pt idx="8">
                  <c:v>0.0</c:v>
                </c:pt>
                <c:pt idx="9">
                  <c:v>640000.0</c:v>
                </c:pt>
                <c:pt idx="10">
                  <c:v>809082.0</c:v>
                </c:pt>
                <c:pt idx="11">
                  <c:v>1.01E6</c:v>
                </c:pt>
                <c:pt idx="12">
                  <c:v>1.362236E6</c:v>
                </c:pt>
                <c:pt idx="13">
                  <c:v>2.654373E6</c:v>
                </c:pt>
                <c:pt idx="14">
                  <c:v>1.25024249E6</c:v>
                </c:pt>
              </c:numCache>
            </c:numRef>
          </c:val>
        </c:ser>
        <c:ser>
          <c:idx val="4"/>
          <c:order val="3"/>
          <c:tx>
            <c:strRef>
              <c:f>'CBSF Grant Funding 2000-2014'!$E$3</c:f>
              <c:strCache>
                <c:ptCount val="1"/>
                <c:pt idx="0">
                  <c:v>Local Partner Match</c:v>
                </c:pt>
              </c:strCache>
            </c:strRef>
          </c:tx>
          <c:cat>
            <c:numRef>
              <c:f>'CBSF Grant Funding 2000-2014'!$A$4:$A$18</c:f>
              <c:numCache>
                <c:formatCode>General</c:formatCode>
                <c:ptCount val="15"/>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numCache>
            </c:numRef>
          </c:cat>
          <c:val>
            <c:numRef>
              <c:f>'CBSF Grant Funding 2000-2014'!$E$4:$E$18</c:f>
              <c:numCache>
                <c:formatCode>_(\$* #,##0_);_(\$* \(#,##0\);_(\$* "-"??_);_(@_)</c:formatCode>
                <c:ptCount val="15"/>
                <c:pt idx="0">
                  <c:v>1.9E6</c:v>
                </c:pt>
                <c:pt idx="1">
                  <c:v>3.2E6</c:v>
                </c:pt>
                <c:pt idx="2">
                  <c:v>7.0E6</c:v>
                </c:pt>
                <c:pt idx="3">
                  <c:v>9.5E6</c:v>
                </c:pt>
                <c:pt idx="4">
                  <c:v>7.3E6</c:v>
                </c:pt>
                <c:pt idx="5">
                  <c:v>2.8344124E7</c:v>
                </c:pt>
                <c:pt idx="6">
                  <c:v>1.3801365E7</c:v>
                </c:pt>
                <c:pt idx="7">
                  <c:v>302000.0</c:v>
                </c:pt>
                <c:pt idx="8">
                  <c:v>2.4774438E7</c:v>
                </c:pt>
                <c:pt idx="9">
                  <c:v>3.0139441E7</c:v>
                </c:pt>
                <c:pt idx="10">
                  <c:v>1.8098242E7</c:v>
                </c:pt>
                <c:pt idx="11">
                  <c:v>1.797721715E7</c:v>
                </c:pt>
                <c:pt idx="12">
                  <c:v>1.3583045E7</c:v>
                </c:pt>
                <c:pt idx="13">
                  <c:v>1.547879095E7</c:v>
                </c:pt>
                <c:pt idx="14">
                  <c:v>1.9796054E7</c:v>
                </c:pt>
              </c:numCache>
            </c:numRef>
          </c:val>
        </c:ser>
        <c:overlap val="100"/>
        <c:axId val="70780344"/>
        <c:axId val="70735992"/>
      </c:barChart>
      <c:catAx>
        <c:axId val="70780344"/>
        <c:scaling>
          <c:orientation val="minMax"/>
        </c:scaling>
        <c:axPos val="b"/>
        <c:numFmt formatCode="General" sourceLinked="1"/>
        <c:tickLblPos val="nextTo"/>
        <c:crossAx val="70735992"/>
        <c:crosses val="autoZero"/>
        <c:auto val="1"/>
        <c:lblAlgn val="ctr"/>
        <c:lblOffset val="100"/>
      </c:catAx>
      <c:valAx>
        <c:axId val="70735992"/>
        <c:scaling>
          <c:orientation val="minMax"/>
        </c:scaling>
        <c:axPos val="l"/>
        <c:majorGridlines/>
        <c:numFmt formatCode="_(\$* #,##0_);_(\$* \(#,##0\);_(\$* &quot;-&quot;??_);_(@_)" sourceLinked="1"/>
        <c:tickLblPos val="nextTo"/>
        <c:crossAx val="70780344"/>
        <c:crosses val="autoZero"/>
        <c:crossBetween val="between"/>
      </c:valAx>
    </c:plotArea>
    <c:legend>
      <c:legendPos val="r"/>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a:t>CBSF Implementation Grants,</a:t>
            </a:r>
            <a:r>
              <a:rPr lang="en-US" baseline="0"/>
              <a:t> Awards vs. Request</a:t>
            </a:r>
            <a:endParaRPr lang="en-US"/>
          </a:p>
        </c:rich>
      </c:tx>
      <c:layout/>
    </c:title>
    <c:plotArea>
      <c:layout/>
      <c:barChart>
        <c:barDir val="col"/>
        <c:grouping val="clustered"/>
        <c:ser>
          <c:idx val="0"/>
          <c:order val="0"/>
          <c:tx>
            <c:strRef>
              <c:f>'CBSF Requests vs. Awards'!$D$2</c:f>
              <c:strCache>
                <c:ptCount val="1"/>
                <c:pt idx="0">
                  <c:v>Total Annual Awards</c:v>
                </c:pt>
              </c:strCache>
            </c:strRef>
          </c:tx>
          <c:cat>
            <c:numRef>
              <c:f>'CBSF Requests vs. Awards'!$A$3:$A$17</c:f>
              <c:numCache>
                <c:formatCode>General</c:formatCode>
                <c:ptCount val="15"/>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numCache>
            </c:numRef>
          </c:cat>
          <c:val>
            <c:numRef>
              <c:f>'CBSF Requests vs. Awards'!$D$3:$D$17</c:f>
              <c:numCache>
                <c:formatCode>_(\$* #,##0_);_(\$* \(#,##0\);_(\$* "-"??_);_(@_)</c:formatCode>
                <c:ptCount val="15"/>
                <c:pt idx="0">
                  <c:v>1.334892E6</c:v>
                </c:pt>
                <c:pt idx="1">
                  <c:v>1.633778E6</c:v>
                </c:pt>
                <c:pt idx="2">
                  <c:v>2.456871E6</c:v>
                </c:pt>
                <c:pt idx="3">
                  <c:v>3.0157E6</c:v>
                </c:pt>
                <c:pt idx="4">
                  <c:v>3.40788748E6</c:v>
                </c:pt>
                <c:pt idx="5">
                  <c:v>3.232814E6</c:v>
                </c:pt>
                <c:pt idx="6">
                  <c:v>9.96128558E6</c:v>
                </c:pt>
                <c:pt idx="7">
                  <c:v>7.611638E6</c:v>
                </c:pt>
                <c:pt idx="8">
                  <c:v>7.181983E6</c:v>
                </c:pt>
                <c:pt idx="9">
                  <c:v>1.603913256E7</c:v>
                </c:pt>
                <c:pt idx="10">
                  <c:v>9.27579E6</c:v>
                </c:pt>
                <c:pt idx="11">
                  <c:v>1.0959721E7</c:v>
                </c:pt>
                <c:pt idx="12">
                  <c:v>9.223591E6</c:v>
                </c:pt>
                <c:pt idx="13">
                  <c:v>9.1717468E6</c:v>
                </c:pt>
                <c:pt idx="14">
                  <c:v>9.80447841E6</c:v>
                </c:pt>
              </c:numCache>
            </c:numRef>
          </c:val>
        </c:ser>
        <c:ser>
          <c:idx val="1"/>
          <c:order val="1"/>
          <c:tx>
            <c:strRef>
              <c:f>'CBSF Requests vs. Awards'!$E$2</c:f>
              <c:strCache>
                <c:ptCount val="1"/>
                <c:pt idx="0">
                  <c:v>Total Annual Requests</c:v>
                </c:pt>
              </c:strCache>
            </c:strRef>
          </c:tx>
          <c:cat>
            <c:numRef>
              <c:f>'CBSF Requests vs. Awards'!$A$3:$A$17</c:f>
              <c:numCache>
                <c:formatCode>General</c:formatCode>
                <c:ptCount val="15"/>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numCache>
            </c:numRef>
          </c:cat>
          <c:val>
            <c:numRef>
              <c:f>'CBSF Requests vs. Awards'!$E$3:$E$17</c:f>
              <c:numCache>
                <c:formatCode>_(\$* #,##0_);_(\$* \(#,##0\);_(\$* "-"??_);_(@_)</c:formatCode>
                <c:ptCount val="15"/>
                <c:pt idx="0">
                  <c:v>2.95E6</c:v>
                </c:pt>
                <c:pt idx="1">
                  <c:v>4.5E6</c:v>
                </c:pt>
                <c:pt idx="2">
                  <c:v>5.9E6</c:v>
                </c:pt>
                <c:pt idx="3">
                  <c:v>5.8E6</c:v>
                </c:pt>
                <c:pt idx="4">
                  <c:v>5.4E6</c:v>
                </c:pt>
                <c:pt idx="5">
                  <c:v>6.2E6</c:v>
                </c:pt>
                <c:pt idx="6">
                  <c:v>3.16624E7</c:v>
                </c:pt>
                <c:pt idx="7">
                  <c:v>3.14271635E7</c:v>
                </c:pt>
                <c:pt idx="8">
                  <c:v>3.0571509E7</c:v>
                </c:pt>
                <c:pt idx="9">
                  <c:v>6.611316036E7</c:v>
                </c:pt>
                <c:pt idx="10">
                  <c:v>6.007827984E7</c:v>
                </c:pt>
                <c:pt idx="11">
                  <c:v>4.635689E7</c:v>
                </c:pt>
                <c:pt idx="12">
                  <c:v>3.369453869E7</c:v>
                </c:pt>
                <c:pt idx="13">
                  <c:v>3.5718226E7</c:v>
                </c:pt>
                <c:pt idx="14">
                  <c:v>2.4857875E7</c:v>
                </c:pt>
              </c:numCache>
            </c:numRef>
          </c:val>
        </c:ser>
        <c:axId val="492269112"/>
        <c:axId val="480072408"/>
      </c:barChart>
      <c:catAx>
        <c:axId val="492269112"/>
        <c:scaling>
          <c:orientation val="minMax"/>
        </c:scaling>
        <c:axPos val="b"/>
        <c:numFmt formatCode="General" sourceLinked="1"/>
        <c:tickLblPos val="nextTo"/>
        <c:crossAx val="480072408"/>
        <c:crosses val="autoZero"/>
        <c:auto val="1"/>
        <c:lblAlgn val="ctr"/>
        <c:lblOffset val="100"/>
      </c:catAx>
      <c:valAx>
        <c:axId val="480072408"/>
        <c:scaling>
          <c:orientation val="minMax"/>
        </c:scaling>
        <c:axPos val="l"/>
        <c:majorGridlines/>
        <c:numFmt formatCode="_(\$* #,##0_);_(\$* \(#,##0\);_(\$* &quot;-&quot;??_);_(@_)" sourceLinked="1"/>
        <c:tickLblPos val="nextTo"/>
        <c:crossAx val="492269112"/>
        <c:crosses val="autoZero"/>
        <c:crossBetween val="between"/>
      </c:valAx>
    </c:plotArea>
    <c:legend>
      <c:legendPos val="r"/>
      <c:layout/>
    </c:legend>
    <c:plotVisOnly val="1"/>
    <c:dispBlanksAs val="gap"/>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101F63-5451-40D3-8F76-0809BCEF68D4}" type="datetimeFigureOut">
              <a:rPr lang="en-US" smtClean="0"/>
              <a:pPr/>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56DCF-E6BA-428B-AFD6-9B7EFE6994B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37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01F63-5451-40D3-8F76-0809BCEF68D4}" type="datetimeFigureOut">
              <a:rPr lang="en-US" smtClean="0"/>
              <a:pPr/>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56DCF-E6BA-428B-AFD6-9B7EFE6994B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7782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01F63-5451-40D3-8F76-0809BCEF68D4}" type="datetimeFigureOut">
              <a:rPr lang="en-US" smtClean="0"/>
              <a:pPr/>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56DCF-E6BA-428B-AFD6-9B7EFE6994B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015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01F63-5451-40D3-8F76-0809BCEF68D4}" type="datetimeFigureOut">
              <a:rPr lang="en-US" smtClean="0"/>
              <a:pPr/>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56DCF-E6BA-428B-AFD6-9B7EFE6994B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086384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101F63-5451-40D3-8F76-0809BCEF68D4}" type="datetimeFigureOut">
              <a:rPr lang="en-US" smtClean="0"/>
              <a:pPr/>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56DCF-E6BA-428B-AFD6-9B7EFE6994B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245241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101F63-5451-40D3-8F76-0809BCEF68D4}" type="datetimeFigureOut">
              <a:rPr lang="en-US" smtClean="0"/>
              <a:pPr/>
              <a:t>11/19/14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56DCF-E6BA-428B-AFD6-9B7EFE6994B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751892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101F63-5451-40D3-8F76-0809BCEF68D4}" type="datetimeFigureOut">
              <a:rPr lang="en-US" smtClean="0"/>
              <a:pPr/>
              <a:t>11/19/14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56DCF-E6BA-428B-AFD6-9B7EFE6994B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058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101F63-5451-40D3-8F76-0809BCEF68D4}" type="datetimeFigureOut">
              <a:rPr lang="en-US" smtClean="0"/>
              <a:pPr/>
              <a:t>11/19/14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56DCF-E6BA-428B-AFD6-9B7EFE6994B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415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01F63-5451-40D3-8F76-0809BCEF68D4}" type="datetimeFigureOut">
              <a:rPr lang="en-US" smtClean="0"/>
              <a:pPr/>
              <a:t>11/19/14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56DCF-E6BA-428B-AFD6-9B7EFE6994B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743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101F63-5451-40D3-8F76-0809BCEF68D4}" type="datetimeFigureOut">
              <a:rPr lang="en-US" smtClean="0"/>
              <a:pPr/>
              <a:t>11/19/14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56DCF-E6BA-428B-AFD6-9B7EFE6994B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136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101F63-5451-40D3-8F76-0809BCEF68D4}" type="datetimeFigureOut">
              <a:rPr lang="en-US" smtClean="0"/>
              <a:pPr/>
              <a:t>11/19/14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56DCF-E6BA-428B-AFD6-9B7EFE6994B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840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01F63-5451-40D3-8F76-0809BCEF68D4}" type="datetimeFigureOut">
              <a:rPr lang="en-US" smtClean="0"/>
              <a:pPr/>
              <a:t>11/19/14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56DCF-E6BA-428B-AFD6-9B7EFE6994B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3081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8305800" cy="1847850"/>
          </a:xfrm>
        </p:spPr>
        <p:txBody>
          <a:bodyPr>
            <a:normAutofit/>
          </a:bodyPr>
          <a:lstStyle/>
          <a:p>
            <a:r>
              <a:rPr lang="en-US" sz="4000" dirty="0" smtClean="0"/>
              <a:t>T</a:t>
            </a:r>
            <a:r>
              <a:rPr lang="en-US" sz="4000" dirty="0" smtClean="0"/>
              <a:t>he </a:t>
            </a:r>
            <a:r>
              <a:rPr lang="en-US" sz="4000" dirty="0" smtClean="0"/>
              <a:t>Chesapeake Bay Stewardship </a:t>
            </a:r>
            <a:r>
              <a:rPr lang="en-US" sz="4000" dirty="0" smtClean="0"/>
              <a:t>Fund and CAC Engagement</a:t>
            </a:r>
            <a:endParaRPr lang="en-US" sz="4000" dirty="0"/>
          </a:p>
        </p:txBody>
      </p:sp>
      <p:sp>
        <p:nvSpPr>
          <p:cNvPr id="3" name="Subtitle 2"/>
          <p:cNvSpPr>
            <a:spLocks noGrp="1"/>
          </p:cNvSpPr>
          <p:nvPr>
            <p:ph type="subTitle" idx="1"/>
          </p:nvPr>
        </p:nvSpPr>
        <p:spPr>
          <a:xfrm>
            <a:off x="1371600" y="3200400"/>
            <a:ext cx="6400800" cy="1981200"/>
          </a:xfrm>
        </p:spPr>
        <p:txBody>
          <a:bodyPr>
            <a:normAutofit fontScale="92500" lnSpcReduction="10000"/>
          </a:bodyPr>
          <a:lstStyle/>
          <a:p>
            <a:pPr>
              <a:spcBef>
                <a:spcPts val="0"/>
              </a:spcBef>
            </a:pPr>
            <a:r>
              <a:rPr lang="en-US" sz="2400" dirty="0" smtClean="0"/>
              <a:t>Citizen’s Advisory Committee</a:t>
            </a:r>
          </a:p>
          <a:p>
            <a:pPr>
              <a:spcBef>
                <a:spcPts val="0"/>
              </a:spcBef>
            </a:pPr>
            <a:r>
              <a:rPr lang="en-US" sz="2400" dirty="0" smtClean="0"/>
              <a:t>Thursday, November 20, 2014</a:t>
            </a:r>
            <a:endParaRPr lang="en-US" sz="2400" dirty="0" smtClean="0"/>
          </a:p>
          <a:p>
            <a:pPr>
              <a:spcBef>
                <a:spcPts val="0"/>
              </a:spcBef>
            </a:pPr>
            <a:endParaRPr lang="en-US" sz="2400" dirty="0"/>
          </a:p>
          <a:p>
            <a:pPr>
              <a:spcBef>
                <a:spcPts val="0"/>
              </a:spcBef>
            </a:pPr>
            <a:r>
              <a:rPr lang="en-US" sz="2400" dirty="0" smtClean="0"/>
              <a:t>Jake Reilly</a:t>
            </a:r>
          </a:p>
          <a:p>
            <a:pPr>
              <a:spcBef>
                <a:spcPts val="0"/>
              </a:spcBef>
            </a:pPr>
            <a:r>
              <a:rPr lang="en-US" sz="2400" dirty="0" smtClean="0"/>
              <a:t>Director, Chesapeake Bay Programs</a:t>
            </a:r>
          </a:p>
          <a:p>
            <a:pPr>
              <a:spcBef>
                <a:spcPts val="0"/>
              </a:spcBef>
            </a:pPr>
            <a:r>
              <a:rPr lang="en-US" sz="2400" dirty="0" smtClean="0"/>
              <a:t>National Fish and Wildlife Foundation</a:t>
            </a:r>
            <a:endParaRPr lang="en-US" sz="2400" dirty="0"/>
          </a:p>
        </p:txBody>
      </p:sp>
      <p:sp>
        <p:nvSpPr>
          <p:cNvPr id="6" name="Rectangle 5"/>
          <p:cNvSpPr/>
          <p:nvPr/>
        </p:nvSpPr>
        <p:spPr>
          <a:xfrm>
            <a:off x="0" y="0"/>
            <a:ext cx="9144000" cy="499165"/>
          </a:xfrm>
          <a:prstGeom prst="rect">
            <a:avLst/>
          </a:prstGeom>
          <a:solidFill>
            <a:srgbClr val="B2BB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7" name="Picture 8"/>
          <p:cNvPicPr>
            <a:picLocks noChangeAspect="1" noChangeArrowheads="1"/>
          </p:cNvPicPr>
          <p:nvPr/>
        </p:nvPicPr>
        <p:blipFill>
          <a:blip r:embed="rId2"/>
          <a:srcRect/>
          <a:stretch>
            <a:fillRect/>
          </a:stretch>
        </p:blipFill>
        <p:spPr bwMode="auto">
          <a:xfrm>
            <a:off x="5349875" y="5578475"/>
            <a:ext cx="3794125" cy="1279525"/>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827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 name="Oval 75"/>
          <p:cNvSpPr/>
          <p:nvPr/>
        </p:nvSpPr>
        <p:spPr>
          <a:xfrm>
            <a:off x="6839271" y="3487519"/>
            <a:ext cx="1600200" cy="177694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080920" y="720988"/>
            <a:ext cx="3031141" cy="1143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499165"/>
          </a:xfrm>
          <a:prstGeom prst="rect">
            <a:avLst/>
          </a:prstGeom>
          <a:solidFill>
            <a:srgbClr val="B2BB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 name="Group 41"/>
          <p:cNvGrpSpPr>
            <a:grpSpLocks/>
          </p:cNvGrpSpPr>
          <p:nvPr/>
        </p:nvGrpSpPr>
        <p:grpSpPr bwMode="auto">
          <a:xfrm>
            <a:off x="2267743" y="866557"/>
            <a:ext cx="4608514" cy="4606925"/>
            <a:chOff x="962025" y="1371600"/>
            <a:chExt cx="4813300" cy="4646613"/>
          </a:xfrm>
        </p:grpSpPr>
        <p:grpSp>
          <p:nvGrpSpPr>
            <p:cNvPr id="3" name="Group 47"/>
            <p:cNvGrpSpPr>
              <a:grpSpLocks/>
            </p:cNvGrpSpPr>
            <p:nvPr/>
          </p:nvGrpSpPr>
          <p:grpSpPr bwMode="auto">
            <a:xfrm>
              <a:off x="2667000" y="1371600"/>
              <a:ext cx="1404938" cy="1404938"/>
              <a:chOff x="3869903" y="1130"/>
              <a:chExt cx="1404193" cy="1404193"/>
            </a:xfrm>
          </p:grpSpPr>
          <p:sp>
            <p:nvSpPr>
              <p:cNvPr id="41" name="Oval 40"/>
              <p:cNvSpPr/>
              <p:nvPr/>
            </p:nvSpPr>
            <p:spPr>
              <a:xfrm>
                <a:off x="3869397" y="1130"/>
                <a:ext cx="1405276" cy="1403486"/>
              </a:xfrm>
              <a:prstGeom prst="ellipse">
                <a:avLst/>
              </a:prstGeom>
              <a:solidFill>
                <a:srgbClr val="00499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2" name="Oval 4"/>
              <p:cNvSpPr/>
              <p:nvPr/>
            </p:nvSpPr>
            <p:spPr>
              <a:xfrm>
                <a:off x="4076543" y="207572"/>
                <a:ext cx="990984" cy="990603"/>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dirty="0">
                    <a:latin typeface="Arial" panose="020B0604020202020204" pitchFamily="34" charset="0"/>
                    <a:cs typeface="Arial" panose="020B0604020202020204" pitchFamily="34" charset="0"/>
                  </a:rPr>
                  <a:t>Assess Conservation Needs and Capacity</a:t>
                </a:r>
              </a:p>
            </p:txBody>
          </p:sp>
        </p:grpSp>
        <p:grpSp>
          <p:nvGrpSpPr>
            <p:cNvPr id="6" name="Group 48"/>
            <p:cNvGrpSpPr>
              <a:grpSpLocks/>
            </p:cNvGrpSpPr>
            <p:nvPr/>
          </p:nvGrpSpPr>
          <p:grpSpPr bwMode="auto">
            <a:xfrm>
              <a:off x="4025900" y="2449513"/>
              <a:ext cx="373063" cy="474662"/>
              <a:chOff x="5229477" y="1079195"/>
              <a:chExt cx="372282" cy="473915"/>
            </a:xfrm>
          </p:grpSpPr>
          <p:sp>
            <p:nvSpPr>
              <p:cNvPr id="39" name="Right Arrow 38"/>
              <p:cNvSpPr/>
              <p:nvPr/>
            </p:nvSpPr>
            <p:spPr>
              <a:xfrm rot="2160000">
                <a:off x="5229666" y="1078874"/>
                <a:ext cx="372279" cy="474801"/>
              </a:xfrm>
              <a:prstGeom prst="rightArrow">
                <a:avLst>
                  <a:gd name="adj1" fmla="val 60000"/>
                  <a:gd name="adj2" fmla="val 50000"/>
                </a:avLst>
              </a:prstGeom>
              <a:solidFill>
                <a:srgbClr val="B2BB1E"/>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40" name="Right Arrow 6"/>
              <p:cNvSpPr/>
              <p:nvPr/>
            </p:nvSpPr>
            <p:spPr>
              <a:xfrm rot="2160000">
                <a:off x="5241248" y="1141222"/>
                <a:ext cx="259767" cy="28456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latin typeface="Arial" panose="020B0604020202020204" pitchFamily="34" charset="0"/>
                  <a:cs typeface="Arial" panose="020B0604020202020204" pitchFamily="34" charset="0"/>
                </a:endParaRPr>
              </a:p>
            </p:txBody>
          </p:sp>
        </p:grpSp>
        <p:grpSp>
          <p:nvGrpSpPr>
            <p:cNvPr id="7" name="Group 50"/>
            <p:cNvGrpSpPr>
              <a:grpSpLocks/>
            </p:cNvGrpSpPr>
            <p:nvPr/>
          </p:nvGrpSpPr>
          <p:grpSpPr bwMode="auto">
            <a:xfrm>
              <a:off x="4514850" y="4117976"/>
              <a:ext cx="473075" cy="371475"/>
              <a:chOff x="5717093" y="2747057"/>
              <a:chExt cx="473915" cy="372282"/>
            </a:xfrm>
          </p:grpSpPr>
          <p:sp>
            <p:nvSpPr>
              <p:cNvPr id="37" name="Right Arrow 36"/>
              <p:cNvSpPr/>
              <p:nvPr/>
            </p:nvSpPr>
            <p:spPr>
              <a:xfrm rot="6480000">
                <a:off x="5768007" y="2696146"/>
                <a:ext cx="372280" cy="473380"/>
              </a:xfrm>
              <a:prstGeom prst="rightArrow">
                <a:avLst>
                  <a:gd name="adj1" fmla="val 60000"/>
                  <a:gd name="adj2" fmla="val 50000"/>
                </a:avLst>
              </a:prstGeom>
              <a:solidFill>
                <a:srgbClr val="B2BB1E"/>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38" name="Right Arrow 10"/>
              <p:cNvSpPr/>
              <p:nvPr/>
            </p:nvSpPr>
            <p:spPr>
              <a:xfrm rot="17280000">
                <a:off x="5839976" y="2738672"/>
                <a:ext cx="261559" cy="28402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latin typeface="Arial" panose="020B0604020202020204" pitchFamily="34" charset="0"/>
                  <a:cs typeface="Arial" panose="020B0604020202020204" pitchFamily="34" charset="0"/>
                </a:endParaRPr>
              </a:p>
            </p:txBody>
          </p:sp>
        </p:grpSp>
        <p:sp>
          <p:nvSpPr>
            <p:cNvPr id="18" name="Oval 17"/>
            <p:cNvSpPr/>
            <p:nvPr/>
          </p:nvSpPr>
          <p:spPr>
            <a:xfrm>
              <a:off x="3721009" y="4613981"/>
              <a:ext cx="1402705" cy="1404232"/>
            </a:xfrm>
            <a:prstGeom prst="ellipse">
              <a:avLst/>
            </a:prstGeom>
            <a:solidFill>
              <a:srgbClr val="004990"/>
            </a:solidFill>
            <a:ln w="12700">
              <a:solidFill>
                <a:srgbClr val="054D92"/>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grpSp>
          <p:nvGrpSpPr>
            <p:cNvPr id="8" name="Group 52"/>
            <p:cNvGrpSpPr>
              <a:grpSpLocks/>
            </p:cNvGrpSpPr>
            <p:nvPr/>
          </p:nvGrpSpPr>
          <p:grpSpPr bwMode="auto">
            <a:xfrm>
              <a:off x="3194050" y="5078413"/>
              <a:ext cx="371475" cy="474662"/>
              <a:chOff x="4396394" y="3708014"/>
              <a:chExt cx="372282" cy="473915"/>
            </a:xfrm>
          </p:grpSpPr>
          <p:sp>
            <p:nvSpPr>
              <p:cNvPr id="35" name="Right Arrow 34"/>
              <p:cNvSpPr/>
              <p:nvPr/>
            </p:nvSpPr>
            <p:spPr>
              <a:xfrm rot="10800000">
                <a:off x="4396095" y="3707923"/>
                <a:ext cx="372209" cy="474801"/>
              </a:xfrm>
              <a:prstGeom prst="rightArrow">
                <a:avLst>
                  <a:gd name="adj1" fmla="val 60000"/>
                  <a:gd name="adj2" fmla="val 50000"/>
                </a:avLst>
              </a:prstGeom>
              <a:solidFill>
                <a:srgbClr val="B2BB1E"/>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36" name="Right Arrow 14"/>
              <p:cNvSpPr/>
              <p:nvPr/>
            </p:nvSpPr>
            <p:spPr>
              <a:xfrm rot="21600000">
                <a:off x="4507425" y="3803843"/>
                <a:ext cx="260878" cy="28296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latin typeface="Arial" panose="020B0604020202020204" pitchFamily="34" charset="0"/>
                  <a:cs typeface="Arial" panose="020B0604020202020204" pitchFamily="34" charset="0"/>
                </a:endParaRPr>
              </a:p>
            </p:txBody>
          </p:sp>
        </p:grpSp>
        <p:grpSp>
          <p:nvGrpSpPr>
            <p:cNvPr id="9" name="Group 53"/>
            <p:cNvGrpSpPr>
              <a:grpSpLocks/>
            </p:cNvGrpSpPr>
            <p:nvPr/>
          </p:nvGrpSpPr>
          <p:grpSpPr bwMode="auto">
            <a:xfrm>
              <a:off x="1612900" y="4613275"/>
              <a:ext cx="1404938" cy="1404938"/>
              <a:chOff x="2816596" y="3242875"/>
              <a:chExt cx="1404193" cy="1404193"/>
            </a:xfrm>
          </p:grpSpPr>
          <p:sp>
            <p:nvSpPr>
              <p:cNvPr id="33" name="Oval 32"/>
              <p:cNvSpPr/>
              <p:nvPr/>
            </p:nvSpPr>
            <p:spPr>
              <a:xfrm>
                <a:off x="2817332" y="3243581"/>
                <a:ext cx="1403618" cy="1403487"/>
              </a:xfrm>
              <a:prstGeom prst="ellipse">
                <a:avLst/>
              </a:prstGeom>
              <a:solidFill>
                <a:srgbClr val="00499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4" name="Oval 16"/>
              <p:cNvSpPr/>
              <p:nvPr/>
            </p:nvSpPr>
            <p:spPr>
              <a:xfrm>
                <a:off x="2928361" y="3430819"/>
                <a:ext cx="1123558" cy="990602"/>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anchor="ctr"/>
              <a:lstStyle>
                <a:lvl1pPr defTabSz="533400">
                  <a:defRPr sz="2400">
                    <a:solidFill>
                      <a:schemeClr val="tx1"/>
                    </a:solidFill>
                    <a:latin typeface="Arial" charset="0"/>
                    <a:ea typeface="ヒラギノ角ゴ Pro W3" pitchFamily="-103" charset="-128"/>
                  </a:defRPr>
                </a:lvl1pPr>
                <a:lvl2pPr marL="37931725" indent="-37474525" defTabSz="533400">
                  <a:defRPr sz="2400">
                    <a:solidFill>
                      <a:schemeClr val="tx1"/>
                    </a:solidFill>
                    <a:latin typeface="Arial" charset="0"/>
                    <a:ea typeface="ヒラギノ角ゴ Pro W3" pitchFamily="-103" charset="-128"/>
                  </a:defRPr>
                </a:lvl2pPr>
                <a:lvl3pPr>
                  <a:defRPr sz="2400">
                    <a:solidFill>
                      <a:schemeClr val="tx1"/>
                    </a:solidFill>
                    <a:latin typeface="Arial" charset="0"/>
                    <a:ea typeface="ヒラギノ角ゴ Pro W3" pitchFamily="-103" charset="-128"/>
                  </a:defRPr>
                </a:lvl3pPr>
                <a:lvl4pPr>
                  <a:defRPr sz="2400">
                    <a:solidFill>
                      <a:schemeClr val="tx1"/>
                    </a:solidFill>
                    <a:latin typeface="Arial" charset="0"/>
                    <a:ea typeface="ヒラギノ角ゴ Pro W3" pitchFamily="-103" charset="-128"/>
                  </a:defRPr>
                </a:lvl4pPr>
                <a:lvl5pPr>
                  <a:defRPr sz="2400">
                    <a:solidFill>
                      <a:schemeClr val="tx1"/>
                    </a:solidFill>
                    <a:latin typeface="Arial" charset="0"/>
                    <a:ea typeface="ヒラギノ角ゴ Pro W3" pitchFamily="-103" charset="-128"/>
                  </a:defRPr>
                </a:lvl5pPr>
                <a:lvl6pPr marL="457200" eaLnBrk="0" fontAlgn="base" hangingPunct="0">
                  <a:spcBef>
                    <a:spcPct val="0"/>
                  </a:spcBef>
                  <a:spcAft>
                    <a:spcPct val="0"/>
                  </a:spcAft>
                  <a:defRPr sz="2400">
                    <a:solidFill>
                      <a:schemeClr val="tx1"/>
                    </a:solidFill>
                    <a:latin typeface="Arial" charset="0"/>
                    <a:ea typeface="ヒラギノ角ゴ Pro W3" pitchFamily="-103" charset="-128"/>
                  </a:defRPr>
                </a:lvl6pPr>
                <a:lvl7pPr marL="914400" eaLnBrk="0" fontAlgn="base" hangingPunct="0">
                  <a:spcBef>
                    <a:spcPct val="0"/>
                  </a:spcBef>
                  <a:spcAft>
                    <a:spcPct val="0"/>
                  </a:spcAft>
                  <a:defRPr sz="2400">
                    <a:solidFill>
                      <a:schemeClr val="tx1"/>
                    </a:solidFill>
                    <a:latin typeface="Arial" charset="0"/>
                    <a:ea typeface="ヒラギノ角ゴ Pro W3" pitchFamily="-103" charset="-128"/>
                  </a:defRPr>
                </a:lvl7pPr>
                <a:lvl8pPr marL="1371600" eaLnBrk="0" fontAlgn="base" hangingPunct="0">
                  <a:spcBef>
                    <a:spcPct val="0"/>
                  </a:spcBef>
                  <a:spcAft>
                    <a:spcPct val="0"/>
                  </a:spcAft>
                  <a:defRPr sz="2400">
                    <a:solidFill>
                      <a:schemeClr val="tx1"/>
                    </a:solidFill>
                    <a:latin typeface="Arial" charset="0"/>
                    <a:ea typeface="ヒラギノ角ゴ Pro W3" pitchFamily="-103" charset="-128"/>
                  </a:defRPr>
                </a:lvl8pPr>
                <a:lvl9pPr marL="1828800" eaLnBrk="0" fontAlgn="base" hangingPunct="0">
                  <a:spcBef>
                    <a:spcPct val="0"/>
                  </a:spcBef>
                  <a:spcAft>
                    <a:spcPct val="0"/>
                  </a:spcAft>
                  <a:defRPr sz="2400">
                    <a:solidFill>
                      <a:schemeClr val="tx1"/>
                    </a:solidFill>
                    <a:latin typeface="Arial" charset="0"/>
                    <a:ea typeface="ヒラギノ角ゴ Pro W3" pitchFamily="-103" charset="-128"/>
                  </a:defRPr>
                </a:lvl9pPr>
              </a:lstStyle>
              <a:p>
                <a:pPr algn="ctr">
                  <a:lnSpc>
                    <a:spcPct val="90000"/>
                  </a:lnSpc>
                  <a:spcAft>
                    <a:spcPct val="35000"/>
                  </a:spcAft>
                  <a:defRPr/>
                </a:pPr>
                <a:r>
                  <a:rPr lang="en-US" altLang="en-US" sz="1200" dirty="0" smtClean="0">
                    <a:solidFill>
                      <a:srgbClr val="FFFFFF"/>
                    </a:solidFill>
                    <a:latin typeface="Arial" panose="020B0604020202020204" pitchFamily="34" charset="0"/>
                    <a:ea typeface="Osaka" pitchFamily="-103" charset="-128"/>
                    <a:cs typeface="Arial" panose="020B0604020202020204" pitchFamily="34" charset="0"/>
                  </a:rPr>
                  <a:t>Monitor and Assess Project Implementation</a:t>
                </a:r>
                <a:endParaRPr lang="en-US" altLang="en-US" sz="1100" dirty="0" smtClean="0">
                  <a:solidFill>
                    <a:srgbClr val="FFFFFF"/>
                  </a:solidFill>
                  <a:latin typeface="Arial" panose="020B0604020202020204" pitchFamily="34" charset="0"/>
                  <a:ea typeface="Osaka" pitchFamily="-103" charset="-128"/>
                  <a:cs typeface="Arial" panose="020B0604020202020204" pitchFamily="34" charset="0"/>
                </a:endParaRPr>
              </a:p>
            </p:txBody>
          </p:sp>
        </p:grpSp>
        <p:grpSp>
          <p:nvGrpSpPr>
            <p:cNvPr id="10" name="Group 54"/>
            <p:cNvGrpSpPr>
              <a:grpSpLocks/>
            </p:cNvGrpSpPr>
            <p:nvPr/>
          </p:nvGrpSpPr>
          <p:grpSpPr bwMode="auto">
            <a:xfrm>
              <a:off x="1757363" y="4060826"/>
              <a:ext cx="473075" cy="373063"/>
              <a:chOff x="2959501" y="2767099"/>
              <a:chExt cx="473915" cy="372282"/>
            </a:xfrm>
          </p:grpSpPr>
          <p:sp>
            <p:nvSpPr>
              <p:cNvPr id="31" name="Right Arrow 30"/>
              <p:cNvSpPr/>
              <p:nvPr/>
            </p:nvSpPr>
            <p:spPr>
              <a:xfrm rot="15120000">
                <a:off x="3010569" y="2717303"/>
                <a:ext cx="372292" cy="473381"/>
              </a:xfrm>
              <a:prstGeom prst="rightArrow">
                <a:avLst>
                  <a:gd name="adj1" fmla="val 60000"/>
                  <a:gd name="adj2" fmla="val 50000"/>
                </a:avLst>
              </a:prstGeom>
              <a:solidFill>
                <a:srgbClr val="B2BB1E"/>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32" name="Right Arrow 18"/>
              <p:cNvSpPr/>
              <p:nvPr/>
            </p:nvSpPr>
            <p:spPr>
              <a:xfrm rot="25920000">
                <a:off x="3083103" y="2864707"/>
                <a:ext cx="260445" cy="284028"/>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latin typeface="Arial" panose="020B0604020202020204" pitchFamily="34" charset="0"/>
                  <a:cs typeface="Arial" panose="020B0604020202020204" pitchFamily="34" charset="0"/>
                </a:endParaRPr>
              </a:p>
            </p:txBody>
          </p:sp>
        </p:grpSp>
        <p:grpSp>
          <p:nvGrpSpPr>
            <p:cNvPr id="11" name="Group 55"/>
            <p:cNvGrpSpPr>
              <a:grpSpLocks/>
            </p:cNvGrpSpPr>
            <p:nvPr/>
          </p:nvGrpSpPr>
          <p:grpSpPr bwMode="auto">
            <a:xfrm>
              <a:off x="962025" y="2609850"/>
              <a:ext cx="1404938" cy="1404938"/>
              <a:chOff x="2165617" y="1239367"/>
              <a:chExt cx="1404193" cy="1404193"/>
            </a:xfrm>
          </p:grpSpPr>
          <p:sp>
            <p:nvSpPr>
              <p:cNvPr id="29" name="Oval 28"/>
              <p:cNvSpPr/>
              <p:nvPr/>
            </p:nvSpPr>
            <p:spPr>
              <a:xfrm>
                <a:off x="2165617" y="1238826"/>
                <a:ext cx="1403619" cy="1405087"/>
              </a:xfrm>
              <a:prstGeom prst="ellipse">
                <a:avLst/>
              </a:prstGeom>
              <a:solidFill>
                <a:srgbClr val="00499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0" name="Oval 20"/>
              <p:cNvSpPr/>
              <p:nvPr/>
            </p:nvSpPr>
            <p:spPr>
              <a:xfrm>
                <a:off x="2371105" y="1445268"/>
                <a:ext cx="992642" cy="992203"/>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dirty="0">
                    <a:latin typeface="Arial" panose="020B0604020202020204" pitchFamily="34" charset="0"/>
                    <a:cs typeface="Arial" panose="020B0604020202020204" pitchFamily="34" charset="0"/>
                  </a:rPr>
                  <a:t>Receive Feedback through Networking and Information Sharing</a:t>
                </a:r>
              </a:p>
            </p:txBody>
          </p:sp>
        </p:grpSp>
        <p:grpSp>
          <p:nvGrpSpPr>
            <p:cNvPr id="12" name="Group 56"/>
            <p:cNvGrpSpPr>
              <a:grpSpLocks/>
            </p:cNvGrpSpPr>
            <p:nvPr/>
          </p:nvGrpSpPr>
          <p:grpSpPr bwMode="auto">
            <a:xfrm>
              <a:off x="2322513" y="2462213"/>
              <a:ext cx="371475" cy="473075"/>
              <a:chOff x="3525191" y="1091581"/>
              <a:chExt cx="372282" cy="473915"/>
            </a:xfrm>
          </p:grpSpPr>
          <p:sp>
            <p:nvSpPr>
              <p:cNvPr id="27" name="Right Arrow 26"/>
              <p:cNvSpPr/>
              <p:nvPr/>
            </p:nvSpPr>
            <p:spPr>
              <a:xfrm rot="19440000">
                <a:off x="3525958" y="1091368"/>
                <a:ext cx="372209" cy="474790"/>
              </a:xfrm>
              <a:prstGeom prst="rightArrow">
                <a:avLst>
                  <a:gd name="adj1" fmla="val 60000"/>
                  <a:gd name="adj2" fmla="val 50000"/>
                </a:avLst>
              </a:prstGeom>
              <a:solidFill>
                <a:srgbClr val="B2BB1E"/>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28" name="Right Arrow 22"/>
              <p:cNvSpPr/>
              <p:nvPr/>
            </p:nvSpPr>
            <p:spPr>
              <a:xfrm rot="19440000">
                <a:off x="3537589" y="1218086"/>
                <a:ext cx="260879" cy="285516"/>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latin typeface="Arial" panose="020B0604020202020204" pitchFamily="34" charset="0"/>
                  <a:cs typeface="Arial" panose="020B0604020202020204" pitchFamily="34" charset="0"/>
                </a:endParaRPr>
              </a:p>
            </p:txBody>
          </p:sp>
        </p:grpSp>
        <p:grpSp>
          <p:nvGrpSpPr>
            <p:cNvPr id="13" name="Group 49"/>
            <p:cNvGrpSpPr>
              <a:grpSpLocks/>
            </p:cNvGrpSpPr>
            <p:nvPr/>
          </p:nvGrpSpPr>
          <p:grpSpPr bwMode="auto">
            <a:xfrm>
              <a:off x="4371975" y="2609850"/>
              <a:ext cx="1403350" cy="1404938"/>
              <a:chOff x="5574189" y="1239367"/>
              <a:chExt cx="1404193" cy="1404193"/>
            </a:xfrm>
          </p:grpSpPr>
          <p:sp>
            <p:nvSpPr>
              <p:cNvPr id="25" name="Oval 24"/>
              <p:cNvSpPr/>
              <p:nvPr/>
            </p:nvSpPr>
            <p:spPr>
              <a:xfrm>
                <a:off x="5574835" y="1238826"/>
                <a:ext cx="1403547" cy="1405087"/>
              </a:xfrm>
              <a:prstGeom prst="ellipse">
                <a:avLst/>
              </a:prstGeom>
              <a:solidFill>
                <a:srgbClr val="00499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6" name="Oval 8"/>
              <p:cNvSpPr/>
              <p:nvPr/>
            </p:nvSpPr>
            <p:spPr>
              <a:xfrm>
                <a:off x="5778896" y="1445268"/>
                <a:ext cx="995424" cy="992203"/>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dirty="0" smtClean="0">
                    <a:latin typeface="Arial" panose="020B0604020202020204" pitchFamily="34" charset="0"/>
                    <a:cs typeface="Arial" panose="020B0604020202020204" pitchFamily="34" charset="0"/>
                  </a:rPr>
                  <a:t>Build Local Capacity for Restoration</a:t>
                </a:r>
                <a:endParaRPr lang="en-US" sz="1200" dirty="0">
                  <a:latin typeface="Arial" panose="020B0604020202020204" pitchFamily="34" charset="0"/>
                  <a:cs typeface="Arial" panose="020B0604020202020204" pitchFamily="34" charset="0"/>
                </a:endParaRPr>
              </a:p>
            </p:txBody>
          </p:sp>
        </p:grpSp>
      </p:grpSp>
      <p:sp>
        <p:nvSpPr>
          <p:cNvPr id="45" name="Title 1"/>
          <p:cNvSpPr>
            <a:spLocks noGrp="1"/>
          </p:cNvSpPr>
          <p:nvPr>
            <p:ph type="ctrTitle"/>
          </p:nvPr>
        </p:nvSpPr>
        <p:spPr>
          <a:xfrm>
            <a:off x="0" y="499165"/>
            <a:ext cx="3827665" cy="460375"/>
          </a:xfrm>
        </p:spPr>
        <p:txBody>
          <a:bodyPr>
            <a:noAutofit/>
          </a:bodyPr>
          <a:lstStyle/>
          <a:p>
            <a:r>
              <a:rPr lang="en-US" sz="2400" dirty="0" smtClean="0"/>
              <a:t>CBSF Program Delivery Cycle</a:t>
            </a:r>
            <a:endParaRPr lang="en-US" sz="2400" dirty="0"/>
          </a:p>
        </p:txBody>
      </p:sp>
      <p:sp>
        <p:nvSpPr>
          <p:cNvPr id="46" name="Oval 16"/>
          <p:cNvSpPr/>
          <p:nvPr/>
        </p:nvSpPr>
        <p:spPr bwMode="auto">
          <a:xfrm>
            <a:off x="4978400" y="4312762"/>
            <a:ext cx="1204914" cy="982662"/>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anchor="ctr"/>
          <a:lstStyle>
            <a:lvl1pPr defTabSz="533400">
              <a:defRPr sz="2400">
                <a:solidFill>
                  <a:schemeClr val="tx1"/>
                </a:solidFill>
                <a:latin typeface="Arial" charset="0"/>
                <a:ea typeface="ヒラギノ角ゴ Pro W3" pitchFamily="-103" charset="-128"/>
              </a:defRPr>
            </a:lvl1pPr>
            <a:lvl2pPr marL="37931725" indent="-37474525" defTabSz="533400">
              <a:defRPr sz="2400">
                <a:solidFill>
                  <a:schemeClr val="tx1"/>
                </a:solidFill>
                <a:latin typeface="Arial" charset="0"/>
                <a:ea typeface="ヒラギノ角ゴ Pro W3" pitchFamily="-103" charset="-128"/>
              </a:defRPr>
            </a:lvl2pPr>
            <a:lvl3pPr>
              <a:defRPr sz="2400">
                <a:solidFill>
                  <a:schemeClr val="tx1"/>
                </a:solidFill>
                <a:latin typeface="Arial" charset="0"/>
                <a:ea typeface="ヒラギノ角ゴ Pro W3" pitchFamily="-103" charset="-128"/>
              </a:defRPr>
            </a:lvl3pPr>
            <a:lvl4pPr>
              <a:defRPr sz="2400">
                <a:solidFill>
                  <a:schemeClr val="tx1"/>
                </a:solidFill>
                <a:latin typeface="Arial" charset="0"/>
                <a:ea typeface="ヒラギノ角ゴ Pro W3" pitchFamily="-103" charset="-128"/>
              </a:defRPr>
            </a:lvl4pPr>
            <a:lvl5pPr>
              <a:defRPr sz="2400">
                <a:solidFill>
                  <a:schemeClr val="tx1"/>
                </a:solidFill>
                <a:latin typeface="Arial" charset="0"/>
                <a:ea typeface="ヒラギノ角ゴ Pro W3" pitchFamily="-103" charset="-128"/>
              </a:defRPr>
            </a:lvl5pPr>
            <a:lvl6pPr marL="457200" eaLnBrk="0" fontAlgn="base" hangingPunct="0">
              <a:spcBef>
                <a:spcPct val="0"/>
              </a:spcBef>
              <a:spcAft>
                <a:spcPct val="0"/>
              </a:spcAft>
              <a:defRPr sz="2400">
                <a:solidFill>
                  <a:schemeClr val="tx1"/>
                </a:solidFill>
                <a:latin typeface="Arial" charset="0"/>
                <a:ea typeface="ヒラギノ角ゴ Pro W3" pitchFamily="-103" charset="-128"/>
              </a:defRPr>
            </a:lvl6pPr>
            <a:lvl7pPr marL="914400" eaLnBrk="0" fontAlgn="base" hangingPunct="0">
              <a:spcBef>
                <a:spcPct val="0"/>
              </a:spcBef>
              <a:spcAft>
                <a:spcPct val="0"/>
              </a:spcAft>
              <a:defRPr sz="2400">
                <a:solidFill>
                  <a:schemeClr val="tx1"/>
                </a:solidFill>
                <a:latin typeface="Arial" charset="0"/>
                <a:ea typeface="ヒラギノ角ゴ Pro W3" pitchFamily="-103" charset="-128"/>
              </a:defRPr>
            </a:lvl7pPr>
            <a:lvl8pPr marL="1371600" eaLnBrk="0" fontAlgn="base" hangingPunct="0">
              <a:spcBef>
                <a:spcPct val="0"/>
              </a:spcBef>
              <a:spcAft>
                <a:spcPct val="0"/>
              </a:spcAft>
              <a:defRPr sz="2400">
                <a:solidFill>
                  <a:schemeClr val="tx1"/>
                </a:solidFill>
                <a:latin typeface="Arial" charset="0"/>
                <a:ea typeface="ヒラギノ角ゴ Pro W3" pitchFamily="-103" charset="-128"/>
              </a:defRPr>
            </a:lvl8pPr>
            <a:lvl9pPr marL="1828800" eaLnBrk="0" fontAlgn="base" hangingPunct="0">
              <a:spcBef>
                <a:spcPct val="0"/>
              </a:spcBef>
              <a:spcAft>
                <a:spcPct val="0"/>
              </a:spcAft>
              <a:defRPr sz="2400">
                <a:solidFill>
                  <a:schemeClr val="tx1"/>
                </a:solidFill>
                <a:latin typeface="Arial" charset="0"/>
                <a:ea typeface="ヒラギノ角ゴ Pro W3" pitchFamily="-103" charset="-128"/>
              </a:defRPr>
            </a:lvl9pPr>
          </a:lstStyle>
          <a:p>
            <a:pPr algn="ctr">
              <a:lnSpc>
                <a:spcPct val="90000"/>
              </a:lnSpc>
              <a:spcAft>
                <a:spcPct val="35000"/>
              </a:spcAft>
              <a:defRPr/>
            </a:pPr>
            <a:r>
              <a:rPr lang="en-US" altLang="en-US" sz="1200" dirty="0" smtClean="0">
                <a:solidFill>
                  <a:srgbClr val="FFFFFF"/>
                </a:solidFill>
                <a:latin typeface="Arial" panose="020B0604020202020204" pitchFamily="34" charset="0"/>
                <a:ea typeface="Osaka" pitchFamily="-103" charset="-128"/>
                <a:cs typeface="Arial" panose="020B0604020202020204" pitchFamily="34" charset="0"/>
              </a:rPr>
              <a:t>Support On-The-Ground Restoration and </a:t>
            </a:r>
            <a:r>
              <a:rPr lang="en-US" altLang="en-US" sz="1200" dirty="0">
                <a:solidFill>
                  <a:srgbClr val="FFFFFF"/>
                </a:solidFill>
                <a:latin typeface="Arial" panose="020B0604020202020204" pitchFamily="34" charset="0"/>
                <a:ea typeface="Osaka" pitchFamily="-103" charset="-128"/>
                <a:cs typeface="Arial" panose="020B0604020202020204" pitchFamily="34" charset="0"/>
              </a:rPr>
              <a:t>C</a:t>
            </a:r>
            <a:r>
              <a:rPr lang="en-US" altLang="en-US" sz="1200" dirty="0" smtClean="0">
                <a:solidFill>
                  <a:srgbClr val="FFFFFF"/>
                </a:solidFill>
                <a:latin typeface="Arial" panose="020B0604020202020204" pitchFamily="34" charset="0"/>
                <a:ea typeface="Osaka" pitchFamily="-103" charset="-128"/>
                <a:cs typeface="Arial" panose="020B0604020202020204" pitchFamily="34" charset="0"/>
              </a:rPr>
              <a:t>onservation Efforts</a:t>
            </a:r>
            <a:endParaRPr lang="en-US" altLang="en-US" sz="1100" dirty="0" smtClean="0">
              <a:solidFill>
                <a:srgbClr val="FFFFFF"/>
              </a:solidFill>
              <a:latin typeface="Arial" panose="020B0604020202020204" pitchFamily="34" charset="0"/>
              <a:ea typeface="Osaka" pitchFamily="-103" charset="-128"/>
              <a:cs typeface="Arial" panose="020B0604020202020204" pitchFamily="34" charset="0"/>
            </a:endParaRPr>
          </a:p>
        </p:txBody>
      </p:sp>
      <p:grpSp>
        <p:nvGrpSpPr>
          <p:cNvPr id="14" name="Group 55"/>
          <p:cNvGrpSpPr/>
          <p:nvPr/>
        </p:nvGrpSpPr>
        <p:grpSpPr>
          <a:xfrm>
            <a:off x="481977" y="1581259"/>
            <a:ext cx="1651623" cy="895922"/>
            <a:chOff x="481977" y="1581259"/>
            <a:chExt cx="1651623" cy="895922"/>
          </a:xfrm>
        </p:grpSpPr>
        <p:cxnSp>
          <p:nvCxnSpPr>
            <p:cNvPr id="54" name="Straight Connector 53"/>
            <p:cNvCxnSpPr/>
            <p:nvPr/>
          </p:nvCxnSpPr>
          <p:spPr>
            <a:xfrm flipH="1" flipV="1">
              <a:off x="1600200" y="2182594"/>
              <a:ext cx="533400" cy="294587"/>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81977" y="1581259"/>
              <a:ext cx="1575423" cy="646331"/>
            </a:xfrm>
            <a:prstGeom prst="rect">
              <a:avLst/>
            </a:prstGeom>
            <a:noFill/>
          </p:spPr>
          <p:txBody>
            <a:bodyPr wrap="square" rtlCol="0">
              <a:spAutoFit/>
            </a:bodyPr>
            <a:lstStyle/>
            <a:p>
              <a:pPr algn="ctr"/>
              <a:r>
                <a:rPr lang="en-US" dirty="0" smtClean="0"/>
                <a:t>Ag Networking Forum</a:t>
              </a:r>
              <a:endParaRPr lang="en-US" dirty="0"/>
            </a:p>
          </p:txBody>
        </p:sp>
      </p:grpSp>
      <p:grpSp>
        <p:nvGrpSpPr>
          <p:cNvPr id="15" name="Group 60"/>
          <p:cNvGrpSpPr/>
          <p:nvPr/>
        </p:nvGrpSpPr>
        <p:grpSpPr>
          <a:xfrm>
            <a:off x="157162" y="4917857"/>
            <a:ext cx="2663247" cy="1201956"/>
            <a:chOff x="157162" y="4917857"/>
            <a:chExt cx="2663247" cy="1201956"/>
          </a:xfrm>
        </p:grpSpPr>
        <p:cxnSp>
          <p:nvCxnSpPr>
            <p:cNvPr id="58" name="Straight Connector 57"/>
            <p:cNvCxnSpPr/>
            <p:nvPr/>
          </p:nvCxnSpPr>
          <p:spPr>
            <a:xfrm flipH="1">
              <a:off x="2210809" y="4917857"/>
              <a:ext cx="609600" cy="518061"/>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57162" y="5473482"/>
              <a:ext cx="2307431" cy="646331"/>
            </a:xfrm>
            <a:prstGeom prst="rect">
              <a:avLst/>
            </a:prstGeom>
            <a:noFill/>
          </p:spPr>
          <p:txBody>
            <a:bodyPr wrap="square" rtlCol="0">
              <a:spAutoFit/>
            </a:bodyPr>
            <a:lstStyle/>
            <a:p>
              <a:pPr algn="ctr"/>
              <a:r>
                <a:rPr lang="en-US" dirty="0" smtClean="0"/>
                <a:t>NFWF Monitoring and Assessment Pilot</a:t>
              </a:r>
              <a:endParaRPr lang="en-US" dirty="0"/>
            </a:p>
          </p:txBody>
        </p:sp>
      </p:grpSp>
      <p:grpSp>
        <p:nvGrpSpPr>
          <p:cNvPr id="16" name="Group 66"/>
          <p:cNvGrpSpPr/>
          <p:nvPr/>
        </p:nvGrpSpPr>
        <p:grpSpPr>
          <a:xfrm>
            <a:off x="6532559" y="3752892"/>
            <a:ext cx="1658147" cy="1277936"/>
            <a:chOff x="6532559" y="3752892"/>
            <a:chExt cx="1658147" cy="1277936"/>
          </a:xfrm>
        </p:grpSpPr>
        <p:grpSp>
          <p:nvGrpSpPr>
            <p:cNvPr id="17" name="Group 51"/>
            <p:cNvGrpSpPr/>
            <p:nvPr/>
          </p:nvGrpSpPr>
          <p:grpSpPr>
            <a:xfrm>
              <a:off x="7090565" y="3752892"/>
              <a:ext cx="1100141" cy="1277936"/>
              <a:chOff x="7260202" y="3865882"/>
              <a:chExt cx="1100141" cy="1277936"/>
            </a:xfrm>
          </p:grpSpPr>
          <p:sp>
            <p:nvSpPr>
              <p:cNvPr id="47" name="Oval 46"/>
              <p:cNvSpPr/>
              <p:nvPr/>
            </p:nvSpPr>
            <p:spPr bwMode="auto">
              <a:xfrm>
                <a:off x="7260203" y="3865882"/>
                <a:ext cx="657225" cy="679450"/>
              </a:xfrm>
              <a:prstGeom prst="ellipse">
                <a:avLst/>
              </a:prstGeom>
              <a:solidFill>
                <a:srgbClr val="054D92"/>
              </a:solidFill>
              <a:ln w="19050">
                <a:solidFill>
                  <a:schemeClr val="accent3"/>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8" name="Oval 47"/>
              <p:cNvSpPr/>
              <p:nvPr/>
            </p:nvSpPr>
            <p:spPr bwMode="auto">
              <a:xfrm>
                <a:off x="7628504" y="4464369"/>
                <a:ext cx="657225" cy="679449"/>
              </a:xfrm>
              <a:prstGeom prst="ellipse">
                <a:avLst/>
              </a:prstGeom>
              <a:solidFill>
                <a:srgbClr val="054D92"/>
              </a:solidFill>
              <a:ln w="19050">
                <a:solidFill>
                  <a:schemeClr val="accent3"/>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9" name="Oval 16"/>
              <p:cNvSpPr/>
              <p:nvPr/>
            </p:nvSpPr>
            <p:spPr bwMode="auto">
              <a:xfrm>
                <a:off x="7260202" y="3870387"/>
                <a:ext cx="657225" cy="679450"/>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000" dirty="0">
                    <a:latin typeface="Arial" panose="020B0604020202020204" pitchFamily="34" charset="0"/>
                    <a:cs typeface="Arial" panose="020B0604020202020204" pitchFamily="34" charset="0"/>
                  </a:rPr>
                  <a:t>Small Watershed Grants</a:t>
                </a:r>
              </a:p>
            </p:txBody>
          </p:sp>
          <p:sp>
            <p:nvSpPr>
              <p:cNvPr id="50" name="Oval 16"/>
              <p:cNvSpPr/>
              <p:nvPr/>
            </p:nvSpPr>
            <p:spPr bwMode="auto">
              <a:xfrm>
                <a:off x="7644378" y="4407219"/>
                <a:ext cx="657225" cy="679450"/>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endParaRPr lang="en-US" sz="1000" dirty="0">
                  <a:latin typeface="Arial" panose="020B0604020202020204" pitchFamily="34" charset="0"/>
                  <a:cs typeface="Arial" panose="020B0604020202020204" pitchFamily="34" charset="0"/>
                </a:endParaRPr>
              </a:p>
              <a:p>
                <a:pPr algn="ctr" defTabSz="533400">
                  <a:lnSpc>
                    <a:spcPct val="90000"/>
                  </a:lnSpc>
                  <a:spcAft>
                    <a:spcPct val="35000"/>
                  </a:spcAft>
                  <a:defRPr/>
                </a:pPr>
                <a:r>
                  <a:rPr lang="en-US" sz="1000" dirty="0">
                    <a:latin typeface="Arial" panose="020B0604020202020204" pitchFamily="34" charset="0"/>
                    <a:cs typeface="Arial" panose="020B0604020202020204" pitchFamily="34" charset="0"/>
                  </a:rPr>
                  <a:t>Innovation Grants</a:t>
                </a:r>
              </a:p>
            </p:txBody>
          </p:sp>
          <p:sp>
            <p:nvSpPr>
              <p:cNvPr id="51" name="Circular Arrow 50"/>
              <p:cNvSpPr/>
              <p:nvPr/>
            </p:nvSpPr>
            <p:spPr bwMode="auto">
              <a:xfrm rot="3672695">
                <a:off x="7715024" y="4006376"/>
                <a:ext cx="674687" cy="615951"/>
              </a:xfrm>
              <a:prstGeom prst="circularArrow">
                <a:avLst>
                  <a:gd name="adj1" fmla="val 12500"/>
                  <a:gd name="adj2" fmla="val 1142319"/>
                  <a:gd name="adj3" fmla="val 20457681"/>
                  <a:gd name="adj4" fmla="val 10739626"/>
                  <a:gd name="adj5" fmla="val 12500"/>
                </a:avLst>
              </a:prstGeom>
              <a:solidFill>
                <a:srgbClr val="B2BB1E"/>
              </a:solidFill>
              <a:ln w="9525" cap="flat" cmpd="sng" algn="ctr">
                <a:noFill/>
                <a:prstDash val="solid"/>
                <a:round/>
                <a:headEnd type="none" w="med" len="med"/>
                <a:tailEnd type="none" w="med" len="med"/>
              </a:ln>
              <a:effectLst/>
            </p:spPr>
            <p:txBody>
              <a:bodyPr/>
              <a:lstStyle/>
              <a:p>
                <a:pPr>
                  <a:defRPr/>
                </a:pPr>
                <a:endParaRPr lang="en-US">
                  <a:latin typeface="Arial" panose="020B0604020202020204" pitchFamily="34" charset="0"/>
                  <a:ea typeface="ヒラギノ角ゴ Pro W3" pitchFamily="1" charset="-128"/>
                  <a:cs typeface="Arial" panose="020B0604020202020204" pitchFamily="34" charset="0"/>
                </a:endParaRPr>
              </a:p>
            </p:txBody>
          </p:sp>
        </p:grpSp>
        <p:cxnSp>
          <p:nvCxnSpPr>
            <p:cNvPr id="66" name="Straight Connector 65"/>
            <p:cNvCxnSpPr/>
            <p:nvPr/>
          </p:nvCxnSpPr>
          <p:spPr>
            <a:xfrm flipV="1">
              <a:off x="6532559" y="4559212"/>
              <a:ext cx="558006" cy="14948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oup 71"/>
          <p:cNvGrpSpPr/>
          <p:nvPr/>
        </p:nvGrpSpPr>
        <p:grpSpPr>
          <a:xfrm>
            <a:off x="6183314" y="969323"/>
            <a:ext cx="2928747" cy="1213271"/>
            <a:chOff x="6183314" y="969323"/>
            <a:chExt cx="2928747" cy="1213271"/>
          </a:xfrm>
        </p:grpSpPr>
        <p:sp>
          <p:nvSpPr>
            <p:cNvPr id="68" name="TextBox 67"/>
            <p:cNvSpPr txBox="1"/>
            <p:nvPr/>
          </p:nvSpPr>
          <p:spPr>
            <a:xfrm>
              <a:off x="6183314" y="969323"/>
              <a:ext cx="2928747" cy="646331"/>
            </a:xfrm>
            <a:prstGeom prst="rect">
              <a:avLst/>
            </a:prstGeom>
            <a:noFill/>
          </p:spPr>
          <p:txBody>
            <a:bodyPr wrap="square" rtlCol="0">
              <a:spAutoFit/>
            </a:bodyPr>
            <a:lstStyle/>
            <a:p>
              <a:pPr algn="ctr"/>
              <a:r>
                <a:rPr lang="en-US" dirty="0" smtClean="0"/>
                <a:t>CBSF “Technical Capacity” Grants </a:t>
              </a:r>
              <a:r>
                <a:rPr lang="en-US" dirty="0"/>
                <a:t>P</a:t>
              </a:r>
              <a:r>
                <a:rPr lang="en-US" dirty="0" smtClean="0"/>
                <a:t>rograms</a:t>
              </a:r>
              <a:endParaRPr lang="en-US" dirty="0"/>
            </a:p>
          </p:txBody>
        </p:sp>
        <p:cxnSp>
          <p:nvCxnSpPr>
            <p:cNvPr id="70" name="Straight Connector 69"/>
            <p:cNvCxnSpPr/>
            <p:nvPr/>
          </p:nvCxnSpPr>
          <p:spPr>
            <a:xfrm flipV="1">
              <a:off x="6811562" y="1615654"/>
              <a:ext cx="732238" cy="56694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6" name="Picture 8"/>
          <p:cNvPicPr>
            <a:picLocks noChangeAspect="1" noChangeArrowheads="1"/>
          </p:cNvPicPr>
          <p:nvPr/>
        </p:nvPicPr>
        <p:blipFill>
          <a:blip r:embed="rId2"/>
          <a:srcRect/>
          <a:stretch>
            <a:fillRect/>
          </a:stretch>
        </p:blipFill>
        <p:spPr bwMode="auto">
          <a:xfrm>
            <a:off x="5349875" y="5578475"/>
            <a:ext cx="3794125" cy="1279525"/>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3806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7638"/>
            <a:ext cx="9144000" cy="853962"/>
          </a:xfrm>
        </p:spPr>
        <p:txBody>
          <a:bodyPr>
            <a:normAutofit fontScale="90000"/>
          </a:bodyPr>
          <a:lstStyle/>
          <a:p>
            <a:r>
              <a:rPr lang="en-US" sz="3200" dirty="0" smtClean="0"/>
              <a:t>History of CBSF Investment in </a:t>
            </a:r>
            <a:br>
              <a:rPr lang="en-US" sz="3200" dirty="0" smtClean="0"/>
            </a:br>
            <a:r>
              <a:rPr lang="en-US" sz="3200" dirty="0" smtClean="0"/>
              <a:t>Building </a:t>
            </a:r>
            <a:r>
              <a:rPr lang="en-US" sz="3100" dirty="0" smtClean="0"/>
              <a:t>Local</a:t>
            </a:r>
            <a:r>
              <a:rPr lang="en-US" sz="3200" dirty="0" smtClean="0"/>
              <a:t> Capacity for Restoration</a:t>
            </a:r>
            <a:endParaRPr lang="en-US" sz="3200" dirty="0"/>
          </a:p>
        </p:txBody>
      </p:sp>
      <p:sp>
        <p:nvSpPr>
          <p:cNvPr id="3" name="Subtitle 2"/>
          <p:cNvSpPr>
            <a:spLocks noGrp="1"/>
          </p:cNvSpPr>
          <p:nvPr>
            <p:ph type="subTitle" idx="1"/>
          </p:nvPr>
        </p:nvSpPr>
        <p:spPr>
          <a:xfrm>
            <a:off x="457200" y="1524000"/>
            <a:ext cx="8229600" cy="4343400"/>
          </a:xfrm>
        </p:spPr>
        <p:txBody>
          <a:bodyPr>
            <a:noAutofit/>
          </a:bodyPr>
          <a:lstStyle/>
          <a:p>
            <a:pPr marL="230188" indent="-230188" algn="l">
              <a:buFont typeface="Arial" panose="020B0604020202020204" pitchFamily="34" charset="0"/>
              <a:buChar char="•"/>
            </a:pPr>
            <a:r>
              <a:rPr lang="en-US" sz="2000" dirty="0" smtClean="0">
                <a:solidFill>
                  <a:schemeClr val="tx1"/>
                </a:solidFill>
              </a:rPr>
              <a:t>Targeted at activities that </a:t>
            </a:r>
            <a:r>
              <a:rPr lang="en-US" sz="2000" i="1" dirty="0" smtClean="0">
                <a:solidFill>
                  <a:schemeClr val="tx1"/>
                </a:solidFill>
              </a:rPr>
              <a:t>precipitate</a:t>
            </a:r>
            <a:r>
              <a:rPr lang="en-US" sz="2000" dirty="0" smtClean="0">
                <a:solidFill>
                  <a:schemeClr val="tx1"/>
                </a:solidFill>
              </a:rPr>
              <a:t> local implementation efforts (via planning, design, assessment, prioritization, etc.)</a:t>
            </a:r>
          </a:p>
          <a:p>
            <a:pPr marL="230188" indent="-230188" algn="l">
              <a:buFont typeface="Arial" panose="020B0604020202020204" pitchFamily="34" charset="0"/>
              <a:buChar char="•"/>
            </a:pPr>
            <a:r>
              <a:rPr lang="en-US" sz="2000" dirty="0" smtClean="0">
                <a:solidFill>
                  <a:schemeClr val="tx1"/>
                </a:solidFill>
              </a:rPr>
              <a:t>Generally smaller awards and shorter term </a:t>
            </a:r>
            <a:r>
              <a:rPr lang="en-US" sz="2000" dirty="0" smtClean="0">
                <a:solidFill>
                  <a:schemeClr val="tx1"/>
                </a:solidFill>
              </a:rPr>
              <a:t>projects, focused primarily at urban </a:t>
            </a:r>
            <a:r>
              <a:rPr lang="en-US" sz="2000" dirty="0" err="1" smtClean="0">
                <a:solidFill>
                  <a:schemeClr val="tx1"/>
                </a:solidFill>
              </a:rPr>
              <a:t>stormwater</a:t>
            </a:r>
            <a:r>
              <a:rPr lang="en-US" sz="2000" dirty="0" smtClean="0">
                <a:solidFill>
                  <a:schemeClr val="tx1"/>
                </a:solidFill>
              </a:rPr>
              <a:t> management challenges</a:t>
            </a:r>
          </a:p>
          <a:p>
            <a:pPr marL="230188" indent="-230188" algn="l">
              <a:buFont typeface="Arial" panose="020B0604020202020204" pitchFamily="34" charset="0"/>
              <a:buChar char="•"/>
            </a:pPr>
            <a:r>
              <a:rPr lang="en-US" sz="2000" dirty="0" smtClean="0">
                <a:solidFill>
                  <a:schemeClr val="tx1"/>
                </a:solidFill>
              </a:rPr>
              <a:t>Delivered through a cadre of registered </a:t>
            </a:r>
            <a:r>
              <a:rPr lang="en-US" sz="2000" dirty="0" smtClean="0">
                <a:solidFill>
                  <a:schemeClr val="tx1"/>
                </a:solidFill>
              </a:rPr>
              <a:t>“Technical Assistance Providers</a:t>
            </a:r>
            <a:r>
              <a:rPr lang="en-US" sz="2000" dirty="0" smtClean="0">
                <a:solidFill>
                  <a:schemeClr val="tx1"/>
                </a:solidFill>
              </a:rPr>
              <a:t>”</a:t>
            </a:r>
            <a:endParaRPr lang="en-US" sz="2000" i="1" dirty="0" smtClean="0">
              <a:solidFill>
                <a:schemeClr val="tx1"/>
              </a:solidFill>
            </a:endParaRPr>
          </a:p>
          <a:p>
            <a:pPr marL="230188" indent="-230188" algn="l">
              <a:buFont typeface="Arial" panose="020B0604020202020204" pitchFamily="34" charset="0"/>
              <a:buChar char="•"/>
            </a:pPr>
            <a:r>
              <a:rPr lang="en-US" sz="2000" dirty="0" smtClean="0">
                <a:solidFill>
                  <a:schemeClr val="tx1"/>
                </a:solidFill>
              </a:rPr>
              <a:t>Eligibility similar to SWG -- restricted to local governments, “small” conservation/watershed organizations, and conservation districts</a:t>
            </a:r>
          </a:p>
          <a:p>
            <a:pPr marL="230188" indent="-230188" algn="l">
              <a:buFont typeface="Arial" panose="020B0604020202020204" pitchFamily="34" charset="0"/>
              <a:buChar char="•"/>
            </a:pPr>
            <a:r>
              <a:rPr lang="en-US" sz="2000" dirty="0" smtClean="0">
                <a:solidFill>
                  <a:schemeClr val="tx1"/>
                </a:solidFill>
              </a:rPr>
              <a:t>Many iterations over the years, evolving recently into a competitive “technical assistance” grants program</a:t>
            </a:r>
          </a:p>
          <a:p>
            <a:pPr marL="230188" indent="-230188" algn="l">
              <a:buFont typeface="Arial" panose="020B0604020202020204" pitchFamily="34" charset="0"/>
              <a:buChar char="•"/>
            </a:pPr>
            <a:endParaRPr lang="en-US" sz="2000" dirty="0" smtClean="0">
              <a:solidFill>
                <a:schemeClr val="tx1"/>
              </a:solidFill>
            </a:endParaRPr>
          </a:p>
          <a:p>
            <a:r>
              <a:rPr lang="en-US" sz="2000" b="1" i="1" dirty="0" smtClean="0">
                <a:solidFill>
                  <a:srgbClr val="004990"/>
                </a:solidFill>
              </a:rPr>
              <a:t>Need to refine and formalize this program to enhance the impact and strategic alignment with NFWF and partner objectives</a:t>
            </a:r>
            <a:endParaRPr lang="en-US" sz="2000" dirty="0" smtClean="0">
              <a:solidFill>
                <a:schemeClr val="tx1"/>
              </a:solidFill>
            </a:endParaRPr>
          </a:p>
        </p:txBody>
      </p:sp>
      <p:sp>
        <p:nvSpPr>
          <p:cNvPr id="6" name="Rectangle 5"/>
          <p:cNvSpPr/>
          <p:nvPr/>
        </p:nvSpPr>
        <p:spPr>
          <a:xfrm>
            <a:off x="0" y="0"/>
            <a:ext cx="9144000" cy="499165"/>
          </a:xfrm>
          <a:prstGeom prst="rect">
            <a:avLst/>
          </a:prstGeom>
          <a:solidFill>
            <a:srgbClr val="B2BB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7" name="Picture 8"/>
          <p:cNvPicPr>
            <a:picLocks noChangeAspect="1" noChangeArrowheads="1"/>
          </p:cNvPicPr>
          <p:nvPr/>
        </p:nvPicPr>
        <p:blipFill>
          <a:blip r:embed="rId2"/>
          <a:srcRect/>
          <a:stretch>
            <a:fillRect/>
          </a:stretch>
        </p:blipFill>
        <p:spPr bwMode="auto">
          <a:xfrm>
            <a:off x="5349875" y="5578475"/>
            <a:ext cx="3794125" cy="1279525"/>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0832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4145" y="1371601"/>
            <a:ext cx="5068455" cy="3505199"/>
          </a:xfrm>
        </p:spPr>
        <p:txBody>
          <a:bodyPr>
            <a:normAutofit fontScale="62500" lnSpcReduction="20000"/>
          </a:bodyPr>
          <a:lstStyle/>
          <a:p>
            <a:pPr algn="l"/>
            <a:r>
              <a:rPr lang="en-US" sz="3400" b="1" i="1" dirty="0" smtClean="0">
                <a:solidFill>
                  <a:schemeClr val="tx1"/>
                </a:solidFill>
              </a:rPr>
              <a:t>Proposed Program Goals:</a:t>
            </a:r>
          </a:p>
          <a:p>
            <a:pPr marL="230188" indent="-230188" algn="l">
              <a:buClr>
                <a:schemeClr val="tx1"/>
              </a:buClr>
              <a:buFont typeface="Arial" panose="020B0604020202020204" pitchFamily="34" charset="0"/>
              <a:buChar char="•"/>
            </a:pPr>
            <a:r>
              <a:rPr lang="en-US" b="1" i="1" dirty="0" smtClean="0">
                <a:solidFill>
                  <a:srgbClr val="004990"/>
                </a:solidFill>
              </a:rPr>
              <a:t>Deliver technical capacity to local partners </a:t>
            </a:r>
            <a:r>
              <a:rPr lang="en-US" dirty="0" smtClean="0">
                <a:solidFill>
                  <a:schemeClr val="tx1"/>
                </a:solidFill>
              </a:rPr>
              <a:t>for water quality and stewardship implementation projects through CBSF and other funding sources</a:t>
            </a:r>
          </a:p>
          <a:p>
            <a:pPr marL="230188" indent="-230188" algn="l">
              <a:buClr>
                <a:schemeClr val="tx1"/>
              </a:buClr>
              <a:buFont typeface="Arial" panose="020B0604020202020204" pitchFamily="34" charset="0"/>
              <a:buChar char="•"/>
            </a:pPr>
            <a:r>
              <a:rPr lang="en-US" b="1" i="1" dirty="0" smtClean="0">
                <a:solidFill>
                  <a:srgbClr val="004990"/>
                </a:solidFill>
              </a:rPr>
              <a:t>Catalyze increased and more targeted </a:t>
            </a:r>
            <a:r>
              <a:rPr lang="en-US" b="1" i="1" u="sng" dirty="0" smtClean="0">
                <a:solidFill>
                  <a:srgbClr val="004990"/>
                </a:solidFill>
              </a:rPr>
              <a:t>local</a:t>
            </a:r>
            <a:r>
              <a:rPr lang="en-US" b="1" i="1" dirty="0" smtClean="0">
                <a:solidFill>
                  <a:srgbClr val="004990"/>
                </a:solidFill>
              </a:rPr>
              <a:t> investment</a:t>
            </a:r>
            <a:r>
              <a:rPr lang="en-US" b="1" i="1" dirty="0" smtClean="0">
                <a:solidFill>
                  <a:schemeClr val="tx1"/>
                </a:solidFill>
              </a:rPr>
              <a:t> </a:t>
            </a:r>
            <a:r>
              <a:rPr lang="en-US" dirty="0" smtClean="0">
                <a:solidFill>
                  <a:schemeClr val="tx1"/>
                </a:solidFill>
              </a:rPr>
              <a:t>of restoration and protection project funding through strategic planning, design, assessment, and prioritization efforts</a:t>
            </a:r>
          </a:p>
          <a:p>
            <a:pPr marL="230188" indent="-230188" algn="l">
              <a:buClr>
                <a:schemeClr val="tx1"/>
              </a:buClr>
              <a:buFont typeface="Arial" panose="020B0604020202020204" pitchFamily="34" charset="0"/>
              <a:buChar char="•"/>
            </a:pPr>
            <a:r>
              <a:rPr lang="en-US" b="1" i="1" dirty="0" smtClean="0">
                <a:solidFill>
                  <a:srgbClr val="004990"/>
                </a:solidFill>
              </a:rPr>
              <a:t>Support the establishment of long-term strategies</a:t>
            </a:r>
            <a:r>
              <a:rPr lang="en-US" b="1" i="1" dirty="0" smtClean="0">
                <a:solidFill>
                  <a:schemeClr val="tx1"/>
                </a:solidFill>
              </a:rPr>
              <a:t> </a:t>
            </a:r>
            <a:r>
              <a:rPr lang="en-US" dirty="0" smtClean="0">
                <a:solidFill>
                  <a:schemeClr val="tx1"/>
                </a:solidFill>
              </a:rPr>
              <a:t>for program delivery and implementation through program design and review, financing strategies, etc.</a:t>
            </a:r>
          </a:p>
          <a:p>
            <a:pPr algn="l">
              <a:buClr>
                <a:schemeClr val="tx1"/>
              </a:buClr>
            </a:pPr>
            <a:endParaRPr lang="en-US" dirty="0">
              <a:solidFill>
                <a:schemeClr val="tx1"/>
              </a:solidFill>
            </a:endParaRPr>
          </a:p>
        </p:txBody>
      </p:sp>
      <p:sp>
        <p:nvSpPr>
          <p:cNvPr id="6" name="Rectangle 5"/>
          <p:cNvSpPr/>
          <p:nvPr/>
        </p:nvSpPr>
        <p:spPr>
          <a:xfrm>
            <a:off x="0" y="0"/>
            <a:ext cx="9144000" cy="499165"/>
          </a:xfrm>
          <a:prstGeom prst="rect">
            <a:avLst/>
          </a:prstGeom>
          <a:solidFill>
            <a:srgbClr val="B2BB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itle 1"/>
          <p:cNvSpPr txBox="1">
            <a:spLocks/>
          </p:cNvSpPr>
          <p:nvPr/>
        </p:nvSpPr>
        <p:spPr>
          <a:xfrm>
            <a:off x="685800" y="499165"/>
            <a:ext cx="7772400" cy="72003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Revamped “Technical Capacity” Program</a:t>
            </a:r>
            <a:endParaRPr lang="en-US" sz="3200" dirty="0"/>
          </a:p>
        </p:txBody>
      </p:sp>
      <p:sp>
        <p:nvSpPr>
          <p:cNvPr id="8" name="Rectangle 7"/>
          <p:cNvSpPr/>
          <p:nvPr/>
        </p:nvSpPr>
        <p:spPr>
          <a:xfrm>
            <a:off x="678873" y="4922982"/>
            <a:ext cx="7772400" cy="523220"/>
          </a:xfrm>
          <a:prstGeom prst="rect">
            <a:avLst/>
          </a:prstGeom>
        </p:spPr>
        <p:txBody>
          <a:bodyPr wrap="square">
            <a:spAutoFit/>
          </a:bodyPr>
          <a:lstStyle/>
          <a:p>
            <a:pPr algn="ctr"/>
            <a:r>
              <a:rPr lang="en-US" sz="2800" b="1" i="1" dirty="0" smtClean="0">
                <a:solidFill>
                  <a:srgbClr val="FF0000"/>
                </a:solidFill>
              </a:rPr>
              <a:t>How can this</a:t>
            </a:r>
            <a:r>
              <a:rPr lang="en-US" sz="2800" b="1" i="1" dirty="0" smtClean="0">
                <a:solidFill>
                  <a:srgbClr val="FF0000"/>
                </a:solidFill>
              </a:rPr>
              <a:t> program best serve </a:t>
            </a:r>
            <a:r>
              <a:rPr lang="en-US" sz="2800" b="1" i="1" dirty="0" err="1" smtClean="0">
                <a:solidFill>
                  <a:srgbClr val="FF0000"/>
                </a:solidFill>
              </a:rPr>
              <a:t>CAC’s</a:t>
            </a:r>
            <a:r>
              <a:rPr lang="en-US" sz="2800" b="1" i="1" dirty="0" smtClean="0">
                <a:solidFill>
                  <a:srgbClr val="FF0000"/>
                </a:solidFill>
              </a:rPr>
              <a:t> priorities?</a:t>
            </a:r>
            <a:endParaRPr lang="en-US" sz="2800" b="1" i="1" dirty="0" smtClean="0">
              <a:solidFill>
                <a:srgbClr val="FF0000"/>
              </a:solidFill>
            </a:endParaRPr>
          </a:p>
        </p:txBody>
      </p:sp>
      <p:sp>
        <p:nvSpPr>
          <p:cNvPr id="9" name="Rectangle 8"/>
          <p:cNvSpPr/>
          <p:nvPr/>
        </p:nvSpPr>
        <p:spPr>
          <a:xfrm>
            <a:off x="5791200" y="1600200"/>
            <a:ext cx="3048000" cy="3124200"/>
          </a:xfrm>
          <a:prstGeom prst="rect">
            <a:avLst/>
          </a:prstGeom>
          <a:solidFill>
            <a:srgbClr val="C2D9DD"/>
          </a:solidFill>
          <a:ln>
            <a:solidFill>
              <a:srgbClr val="004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b="1" i="1" dirty="0" smtClean="0">
                <a:solidFill>
                  <a:schemeClr val="tx1"/>
                </a:solidFill>
              </a:rPr>
              <a:t>Proposed Program Details:</a:t>
            </a:r>
            <a:endParaRPr lang="en-US" b="1" i="1" dirty="0">
              <a:solidFill>
                <a:schemeClr val="tx1"/>
              </a:solidFill>
            </a:endParaRPr>
          </a:p>
          <a:p>
            <a:pPr marL="230188" indent="-230188">
              <a:buFontTx/>
              <a:buChar char="-"/>
            </a:pPr>
            <a:r>
              <a:rPr lang="en-US" dirty="0" smtClean="0">
                <a:solidFill>
                  <a:schemeClr val="tx1"/>
                </a:solidFill>
              </a:rPr>
              <a:t>Annual RFP, with staged application periods for each “sector”</a:t>
            </a:r>
          </a:p>
          <a:p>
            <a:pPr marL="230188" indent="-230188">
              <a:buFontTx/>
              <a:buChar char="-"/>
            </a:pPr>
            <a:r>
              <a:rPr lang="en-US" dirty="0" smtClean="0">
                <a:solidFill>
                  <a:schemeClr val="tx1"/>
                </a:solidFill>
              </a:rPr>
              <a:t>Conservation districts are explicitly eligible</a:t>
            </a:r>
          </a:p>
          <a:p>
            <a:pPr marL="230188" indent="-230188">
              <a:buFontTx/>
              <a:buChar char="-"/>
            </a:pPr>
            <a:r>
              <a:rPr lang="en-US" dirty="0" smtClean="0">
                <a:solidFill>
                  <a:schemeClr val="tx1"/>
                </a:solidFill>
              </a:rPr>
              <a:t>Awards capped at $40,000</a:t>
            </a:r>
          </a:p>
          <a:p>
            <a:pPr marL="230188" indent="-230188">
              <a:buFontTx/>
              <a:buChar char="-"/>
            </a:pPr>
            <a:r>
              <a:rPr lang="en-US" dirty="0" smtClean="0">
                <a:solidFill>
                  <a:schemeClr val="tx1"/>
                </a:solidFill>
              </a:rPr>
              <a:t>Projects capped at 12 months</a:t>
            </a:r>
            <a:endParaRPr lang="en-US" dirty="0" smtClean="0">
              <a:solidFill>
                <a:schemeClr val="tx1"/>
              </a:solidFill>
            </a:endParaRPr>
          </a:p>
          <a:p>
            <a:pPr marL="285750" indent="-285750">
              <a:buFontTx/>
              <a:buChar char="-"/>
            </a:pPr>
            <a:endParaRPr lang="en-US" dirty="0" smtClean="0">
              <a:solidFill>
                <a:schemeClr val="tx1"/>
              </a:solidFill>
            </a:endParaRPr>
          </a:p>
        </p:txBody>
      </p:sp>
      <p:pic>
        <p:nvPicPr>
          <p:cNvPr id="10" name="Picture 8"/>
          <p:cNvPicPr>
            <a:picLocks noChangeAspect="1" noChangeArrowheads="1"/>
          </p:cNvPicPr>
          <p:nvPr/>
        </p:nvPicPr>
        <p:blipFill>
          <a:blip r:embed="rId2"/>
          <a:srcRect/>
          <a:stretch>
            <a:fillRect/>
          </a:stretch>
        </p:blipFill>
        <p:spPr bwMode="auto">
          <a:xfrm>
            <a:off x="5349875" y="5578475"/>
            <a:ext cx="3794125" cy="1279525"/>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2908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4145" y="1371601"/>
            <a:ext cx="8116455" cy="4190999"/>
          </a:xfrm>
        </p:spPr>
        <p:txBody>
          <a:bodyPr>
            <a:normAutofit fontScale="77500" lnSpcReduction="20000"/>
          </a:bodyPr>
          <a:lstStyle/>
          <a:p>
            <a:pPr marL="230188" indent="-230188" algn="l">
              <a:buClr>
                <a:schemeClr val="tx1"/>
              </a:buClr>
              <a:buFont typeface="Arial" panose="020B0604020202020204" pitchFamily="34" charset="0"/>
              <a:buChar char="•"/>
            </a:pPr>
            <a:r>
              <a:rPr lang="en-US" dirty="0" smtClean="0">
                <a:solidFill>
                  <a:schemeClr val="tx1"/>
                </a:solidFill>
              </a:rPr>
              <a:t>Driving new technologies in </a:t>
            </a:r>
            <a:r>
              <a:rPr lang="en-US" dirty="0" err="1" smtClean="0">
                <a:solidFill>
                  <a:schemeClr val="tx1"/>
                </a:solidFill>
              </a:rPr>
              <a:t>stormwater</a:t>
            </a:r>
            <a:r>
              <a:rPr lang="en-US" dirty="0" smtClean="0">
                <a:solidFill>
                  <a:schemeClr val="tx1"/>
                </a:solidFill>
              </a:rPr>
              <a:t> and agricultural conservation to </a:t>
            </a:r>
            <a:r>
              <a:rPr lang="en-US" dirty="0" smtClean="0">
                <a:solidFill>
                  <a:schemeClr val="tx1"/>
                </a:solidFill>
              </a:rPr>
              <a:t>accelerate water quality improvements at lower cost, with greater ease of use, etc.</a:t>
            </a:r>
          </a:p>
          <a:p>
            <a:pPr marL="230188" indent="-230188" algn="l">
              <a:buClr>
                <a:schemeClr val="tx1"/>
              </a:buClr>
              <a:buFont typeface="Arial" panose="020B0604020202020204" pitchFamily="34" charset="0"/>
              <a:buChar char="•"/>
            </a:pPr>
            <a:r>
              <a:rPr lang="en-US" dirty="0" smtClean="0">
                <a:solidFill>
                  <a:schemeClr val="tx1"/>
                </a:solidFill>
              </a:rPr>
              <a:t>New tools and approaches for targeting restoration investments for maximizing cost-effectiveness</a:t>
            </a:r>
          </a:p>
          <a:p>
            <a:pPr marL="230188" indent="-230188" algn="l">
              <a:buClr>
                <a:schemeClr val="tx1"/>
              </a:buClr>
              <a:buFont typeface="Arial" panose="020B0604020202020204" pitchFamily="34" charset="0"/>
              <a:buChar char="•"/>
            </a:pPr>
            <a:r>
              <a:rPr lang="en-US" dirty="0" smtClean="0">
                <a:solidFill>
                  <a:srgbClr val="000000"/>
                </a:solidFill>
              </a:rPr>
              <a:t>Growing municipal interest in and adoption of sustainably-financed </a:t>
            </a:r>
            <a:r>
              <a:rPr lang="en-US" dirty="0" err="1" smtClean="0">
                <a:solidFill>
                  <a:srgbClr val="000000"/>
                </a:solidFill>
              </a:rPr>
              <a:t>stormwater</a:t>
            </a:r>
            <a:r>
              <a:rPr lang="en-US" dirty="0" smtClean="0">
                <a:solidFill>
                  <a:srgbClr val="000000"/>
                </a:solidFill>
              </a:rPr>
              <a:t> management programs</a:t>
            </a:r>
          </a:p>
          <a:p>
            <a:pPr marL="230188" indent="-230188" algn="l">
              <a:buClr>
                <a:schemeClr val="tx1"/>
              </a:buClr>
              <a:buFont typeface="Arial" panose="020B0604020202020204" pitchFamily="34" charset="0"/>
              <a:buChar char="•"/>
            </a:pPr>
            <a:r>
              <a:rPr lang="en-US" dirty="0" smtClean="0">
                <a:solidFill>
                  <a:srgbClr val="000000"/>
                </a:solidFill>
              </a:rPr>
              <a:t>Cases of targeted, cross-sector restoration in critical areas</a:t>
            </a:r>
          </a:p>
          <a:p>
            <a:pPr marL="230188" indent="-230188" algn="l">
              <a:buClr>
                <a:schemeClr val="tx1"/>
              </a:buClr>
              <a:buFont typeface="Arial" panose="020B0604020202020204" pitchFamily="34" charset="0"/>
              <a:buChar char="•"/>
            </a:pPr>
            <a:r>
              <a:rPr lang="en-US" dirty="0" smtClean="0">
                <a:solidFill>
                  <a:srgbClr val="000000"/>
                </a:solidFill>
              </a:rPr>
              <a:t>Regionalized delivery of </a:t>
            </a:r>
            <a:r>
              <a:rPr lang="en-US" dirty="0" err="1" smtClean="0">
                <a:solidFill>
                  <a:srgbClr val="000000"/>
                </a:solidFill>
              </a:rPr>
              <a:t>stormwater</a:t>
            </a:r>
            <a:r>
              <a:rPr lang="en-US" dirty="0" smtClean="0">
                <a:solidFill>
                  <a:srgbClr val="000000"/>
                </a:solidFill>
              </a:rPr>
              <a:t> management assistance</a:t>
            </a:r>
          </a:p>
          <a:p>
            <a:pPr marL="230188" indent="-230188" algn="l">
              <a:buClr>
                <a:schemeClr val="tx1"/>
              </a:buClr>
              <a:buFont typeface="Arial" panose="020B0604020202020204" pitchFamily="34" charset="0"/>
              <a:buChar char="•"/>
            </a:pPr>
            <a:r>
              <a:rPr lang="en-US" dirty="0" smtClean="0">
                <a:solidFill>
                  <a:srgbClr val="000000"/>
                </a:solidFill>
              </a:rPr>
              <a:t>More robust approaches to promote behavior change amongst citizens, farms, etc.</a:t>
            </a:r>
            <a:endParaRPr lang="en-US" dirty="0" smtClean="0">
              <a:solidFill>
                <a:srgbClr val="000000"/>
              </a:solidFill>
            </a:endParaRPr>
          </a:p>
          <a:p>
            <a:pPr algn="l">
              <a:buClr>
                <a:schemeClr val="tx1"/>
              </a:buClr>
            </a:pPr>
            <a:endParaRPr lang="en-US" dirty="0">
              <a:solidFill>
                <a:schemeClr val="tx1"/>
              </a:solidFill>
            </a:endParaRPr>
          </a:p>
        </p:txBody>
      </p:sp>
      <p:sp>
        <p:nvSpPr>
          <p:cNvPr id="6" name="Rectangle 5"/>
          <p:cNvSpPr/>
          <p:nvPr/>
        </p:nvSpPr>
        <p:spPr>
          <a:xfrm>
            <a:off x="0" y="0"/>
            <a:ext cx="9144000" cy="499165"/>
          </a:xfrm>
          <a:prstGeom prst="rect">
            <a:avLst/>
          </a:prstGeom>
          <a:solidFill>
            <a:srgbClr val="B2BB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itle 1"/>
          <p:cNvSpPr txBox="1">
            <a:spLocks/>
          </p:cNvSpPr>
          <p:nvPr/>
        </p:nvSpPr>
        <p:spPr>
          <a:xfrm>
            <a:off x="685800" y="499165"/>
            <a:ext cx="7772400" cy="72003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So… What’s working?</a:t>
            </a:r>
            <a:endParaRPr lang="en-US" sz="3200" dirty="0"/>
          </a:p>
        </p:txBody>
      </p:sp>
      <p:pic>
        <p:nvPicPr>
          <p:cNvPr id="10" name="Picture 8"/>
          <p:cNvPicPr>
            <a:picLocks noChangeAspect="1" noChangeArrowheads="1"/>
          </p:cNvPicPr>
          <p:nvPr/>
        </p:nvPicPr>
        <p:blipFill>
          <a:blip r:embed="rId2"/>
          <a:srcRect/>
          <a:stretch>
            <a:fillRect/>
          </a:stretch>
        </p:blipFill>
        <p:spPr bwMode="auto">
          <a:xfrm>
            <a:off x="5349875" y="5578475"/>
            <a:ext cx="3794125" cy="1279525"/>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2908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4145" y="1371601"/>
            <a:ext cx="8116455" cy="4190999"/>
          </a:xfrm>
        </p:spPr>
        <p:txBody>
          <a:bodyPr>
            <a:normAutofit fontScale="92500" lnSpcReduction="20000"/>
          </a:bodyPr>
          <a:lstStyle/>
          <a:p>
            <a:pPr marL="230188" indent="-230188" algn="l">
              <a:buClr>
                <a:schemeClr val="tx1"/>
              </a:buClr>
            </a:pPr>
            <a:r>
              <a:rPr lang="en-US" b="1" i="1" dirty="0" smtClean="0">
                <a:solidFill>
                  <a:schemeClr val="tx1"/>
                </a:solidFill>
              </a:rPr>
              <a:t>Ideas for consideration:</a:t>
            </a:r>
          </a:p>
          <a:p>
            <a:pPr marL="230188" indent="-230188" algn="l">
              <a:buClr>
                <a:schemeClr val="tx1"/>
              </a:buClr>
              <a:buFont typeface="Arial" panose="020B0604020202020204" pitchFamily="34" charset="0"/>
              <a:buChar char="•"/>
            </a:pPr>
            <a:r>
              <a:rPr lang="en-US" dirty="0" smtClean="0">
                <a:solidFill>
                  <a:schemeClr val="tx1"/>
                </a:solidFill>
              </a:rPr>
              <a:t>Formal role in developing implementation and technical capacity grants RFP priorities (late fall and late winter)</a:t>
            </a:r>
          </a:p>
          <a:p>
            <a:pPr marL="230188" indent="-230188" algn="l">
              <a:buClr>
                <a:schemeClr val="tx1"/>
              </a:buClr>
              <a:buFont typeface="Arial" panose="020B0604020202020204" pitchFamily="34" charset="0"/>
              <a:buChar char="•"/>
            </a:pPr>
            <a:r>
              <a:rPr lang="en-US" dirty="0" smtClean="0">
                <a:solidFill>
                  <a:schemeClr val="tx1"/>
                </a:solidFill>
              </a:rPr>
              <a:t>Formal role in reviewing grant applications in areas of CAC interest (early summer)</a:t>
            </a:r>
          </a:p>
          <a:p>
            <a:pPr marL="230188" indent="-230188" algn="l">
              <a:buClr>
                <a:schemeClr val="tx1"/>
              </a:buClr>
              <a:buFont typeface="Arial" panose="020B0604020202020204" pitchFamily="34" charset="0"/>
              <a:buChar char="•"/>
            </a:pPr>
            <a:r>
              <a:rPr lang="en-US" dirty="0" smtClean="0">
                <a:solidFill>
                  <a:schemeClr val="tx1"/>
                </a:solidFill>
              </a:rPr>
              <a:t>Opportunities to help frame content at networking and information-sharing events (ongoing)</a:t>
            </a:r>
          </a:p>
          <a:p>
            <a:pPr marL="230188" indent="-230188" algn="l">
              <a:buClr>
                <a:schemeClr val="tx1"/>
              </a:buClr>
              <a:buFont typeface="Arial" panose="020B0604020202020204" pitchFamily="34" charset="0"/>
              <a:buChar char="•"/>
            </a:pPr>
            <a:r>
              <a:rPr lang="en-US" dirty="0" smtClean="0">
                <a:solidFill>
                  <a:schemeClr val="tx1"/>
                </a:solidFill>
              </a:rPr>
              <a:t>Others?</a:t>
            </a:r>
          </a:p>
          <a:p>
            <a:pPr algn="l">
              <a:buClr>
                <a:schemeClr val="tx1"/>
              </a:buClr>
            </a:pPr>
            <a:endParaRPr lang="en-US" dirty="0">
              <a:solidFill>
                <a:schemeClr val="tx1"/>
              </a:solidFill>
            </a:endParaRPr>
          </a:p>
        </p:txBody>
      </p:sp>
      <p:sp>
        <p:nvSpPr>
          <p:cNvPr id="6" name="Rectangle 5"/>
          <p:cNvSpPr/>
          <p:nvPr/>
        </p:nvSpPr>
        <p:spPr>
          <a:xfrm>
            <a:off x="0" y="0"/>
            <a:ext cx="9144000" cy="499165"/>
          </a:xfrm>
          <a:prstGeom prst="rect">
            <a:avLst/>
          </a:prstGeom>
          <a:solidFill>
            <a:srgbClr val="B2BB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itle 1"/>
          <p:cNvSpPr txBox="1">
            <a:spLocks/>
          </p:cNvSpPr>
          <p:nvPr/>
        </p:nvSpPr>
        <p:spPr>
          <a:xfrm>
            <a:off x="685800" y="499165"/>
            <a:ext cx="7772400" cy="72003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Engaging CAC in CBSF Grant Programs </a:t>
            </a:r>
            <a:endParaRPr lang="en-US" sz="3200" dirty="0"/>
          </a:p>
        </p:txBody>
      </p:sp>
      <p:pic>
        <p:nvPicPr>
          <p:cNvPr id="8" name="Picture 8"/>
          <p:cNvPicPr>
            <a:picLocks noChangeAspect="1" noChangeArrowheads="1"/>
          </p:cNvPicPr>
          <p:nvPr/>
        </p:nvPicPr>
        <p:blipFill>
          <a:blip r:embed="rId2"/>
          <a:srcRect/>
          <a:stretch>
            <a:fillRect/>
          </a:stretch>
        </p:blipFill>
        <p:spPr bwMode="auto">
          <a:xfrm>
            <a:off x="5349875" y="5578475"/>
            <a:ext cx="3794125" cy="1279525"/>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2908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676400"/>
            <a:ext cx="6400800" cy="1752600"/>
          </a:xfrm>
        </p:spPr>
        <p:txBody>
          <a:bodyPr>
            <a:noAutofit/>
          </a:bodyPr>
          <a:lstStyle/>
          <a:p>
            <a:pPr>
              <a:spcBef>
                <a:spcPts val="0"/>
              </a:spcBef>
            </a:pPr>
            <a:r>
              <a:rPr lang="en-US" b="1" i="1" dirty="0" smtClean="0">
                <a:solidFill>
                  <a:srgbClr val="004990"/>
                </a:solidFill>
              </a:rPr>
              <a:t>What’s </a:t>
            </a:r>
            <a:r>
              <a:rPr lang="en-US" b="1" i="1" dirty="0" smtClean="0">
                <a:solidFill>
                  <a:srgbClr val="004990"/>
                </a:solidFill>
              </a:rPr>
              <a:t>being funded and where? </a:t>
            </a:r>
          </a:p>
          <a:p>
            <a:pPr>
              <a:spcBef>
                <a:spcPts val="0"/>
              </a:spcBef>
            </a:pPr>
            <a:endParaRPr lang="en-US" b="1" i="1" dirty="0" smtClean="0">
              <a:solidFill>
                <a:srgbClr val="004990"/>
              </a:solidFill>
            </a:endParaRPr>
          </a:p>
          <a:p>
            <a:pPr>
              <a:spcBef>
                <a:spcPts val="0"/>
              </a:spcBef>
            </a:pPr>
            <a:r>
              <a:rPr lang="en-US" b="1" i="1" dirty="0" smtClean="0">
                <a:solidFill>
                  <a:srgbClr val="004990"/>
                </a:solidFill>
              </a:rPr>
              <a:t>What’s </a:t>
            </a:r>
            <a:r>
              <a:rPr lang="en-US" b="1" i="1" dirty="0" smtClean="0">
                <a:solidFill>
                  <a:srgbClr val="004990"/>
                </a:solidFill>
              </a:rPr>
              <a:t>working? </a:t>
            </a:r>
          </a:p>
          <a:p>
            <a:pPr>
              <a:spcBef>
                <a:spcPts val="0"/>
              </a:spcBef>
            </a:pPr>
            <a:endParaRPr lang="en-US" b="1" i="1" dirty="0" smtClean="0">
              <a:solidFill>
                <a:srgbClr val="004990"/>
              </a:solidFill>
            </a:endParaRPr>
          </a:p>
          <a:p>
            <a:pPr>
              <a:spcBef>
                <a:spcPts val="0"/>
              </a:spcBef>
            </a:pPr>
            <a:r>
              <a:rPr lang="en-US" b="1" i="1" dirty="0" smtClean="0">
                <a:solidFill>
                  <a:srgbClr val="004990"/>
                </a:solidFill>
              </a:rPr>
              <a:t>How </a:t>
            </a:r>
            <a:r>
              <a:rPr lang="en-US" b="1" i="1" dirty="0" smtClean="0">
                <a:solidFill>
                  <a:srgbClr val="004990"/>
                </a:solidFill>
              </a:rPr>
              <a:t>can CAC be more engaged in</a:t>
            </a:r>
            <a:r>
              <a:rPr lang="en-US" b="1" i="1" dirty="0" smtClean="0">
                <a:solidFill>
                  <a:srgbClr val="004990"/>
                </a:solidFill>
              </a:rPr>
              <a:t> CBSF grants </a:t>
            </a:r>
            <a:r>
              <a:rPr lang="en-US" b="1" i="1" dirty="0" smtClean="0">
                <a:solidFill>
                  <a:srgbClr val="004990"/>
                </a:solidFill>
              </a:rPr>
              <a:t>programs? </a:t>
            </a:r>
            <a:endParaRPr lang="en-US" b="1" i="1" dirty="0">
              <a:solidFill>
                <a:srgbClr val="004990"/>
              </a:solidFill>
            </a:endParaRPr>
          </a:p>
        </p:txBody>
      </p:sp>
      <p:sp>
        <p:nvSpPr>
          <p:cNvPr id="6" name="Rectangle 5"/>
          <p:cNvSpPr/>
          <p:nvPr/>
        </p:nvSpPr>
        <p:spPr>
          <a:xfrm>
            <a:off x="0" y="0"/>
            <a:ext cx="9144000" cy="499165"/>
          </a:xfrm>
          <a:prstGeom prst="rect">
            <a:avLst/>
          </a:prstGeom>
          <a:solidFill>
            <a:srgbClr val="B2BB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8"/>
          <p:cNvPicPr>
            <a:picLocks noChangeAspect="1" noChangeArrowheads="1"/>
          </p:cNvPicPr>
          <p:nvPr/>
        </p:nvPicPr>
        <p:blipFill>
          <a:blip r:embed="rId2"/>
          <a:srcRect/>
          <a:stretch>
            <a:fillRect/>
          </a:stretch>
        </p:blipFill>
        <p:spPr bwMode="auto">
          <a:xfrm>
            <a:off x="5349875" y="5578475"/>
            <a:ext cx="3794125" cy="1279525"/>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82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371600"/>
            <a:ext cx="8001000" cy="4495800"/>
          </a:xfrm>
        </p:spPr>
        <p:txBody>
          <a:bodyPr>
            <a:noAutofit/>
          </a:bodyPr>
          <a:lstStyle/>
          <a:p>
            <a:pPr marL="228600" indent="-228600" algn="l">
              <a:spcAft>
                <a:spcPts val="600"/>
              </a:spcAft>
            </a:pPr>
            <a:r>
              <a:rPr lang="en-US" sz="2000" b="1" i="1" dirty="0" smtClean="0">
                <a:solidFill>
                  <a:srgbClr val="1543AB"/>
                </a:solidFill>
              </a:rPr>
              <a:t>Business Plan Strategies</a:t>
            </a:r>
          </a:p>
          <a:p>
            <a:pPr marL="228600" indent="-228600" algn="l">
              <a:buFont typeface="Arial" pitchFamily="-65" charset="0"/>
              <a:buAutoNum type="arabicPeriod"/>
            </a:pPr>
            <a:r>
              <a:rPr lang="en-US" sz="1600" b="1" i="1" dirty="0" smtClean="0">
                <a:solidFill>
                  <a:srgbClr val="1543AB"/>
                </a:solidFill>
              </a:rPr>
              <a:t>Focus </a:t>
            </a:r>
            <a:r>
              <a:rPr lang="en-US" sz="1600" b="1" i="1" dirty="0" smtClean="0">
                <a:solidFill>
                  <a:srgbClr val="1543AB"/>
                </a:solidFill>
              </a:rPr>
              <a:t>on High Priority Targeted Watersheds</a:t>
            </a:r>
            <a:endParaRPr lang="en-US" sz="1600" i="1" dirty="0" smtClean="0">
              <a:solidFill>
                <a:srgbClr val="1543AB"/>
              </a:solidFill>
            </a:endParaRPr>
          </a:p>
          <a:p>
            <a:pPr marL="228600" indent="-228600" algn="l"/>
            <a:r>
              <a:rPr lang="en-US" sz="1600" dirty="0" smtClean="0">
                <a:solidFill>
                  <a:schemeClr val="tx1"/>
                </a:solidFill>
              </a:rPr>
              <a:t>	Using a science-based approach, NFWF has identified </a:t>
            </a:r>
            <a:r>
              <a:rPr lang="en-US" sz="1600" dirty="0" smtClean="0">
                <a:solidFill>
                  <a:schemeClr val="tx1"/>
                </a:solidFill>
              </a:rPr>
              <a:t>17 </a:t>
            </a:r>
            <a:r>
              <a:rPr lang="en-US" sz="1600" dirty="0" smtClean="0">
                <a:solidFill>
                  <a:schemeClr val="tx1"/>
                </a:solidFill>
              </a:rPr>
              <a:t>watersheds where investments will result in measurable increases in species populations, and improvements in water quality and local stream health.</a:t>
            </a:r>
          </a:p>
          <a:p>
            <a:pPr marL="228600" indent="-228600" algn="l"/>
            <a:endParaRPr lang="en-US" sz="1600" b="1" i="1" dirty="0" smtClean="0"/>
          </a:p>
          <a:p>
            <a:pPr marL="228600" indent="-228600" algn="l"/>
            <a:r>
              <a:rPr lang="en-US" sz="1600" b="1" i="1" dirty="0" smtClean="0">
                <a:solidFill>
                  <a:srgbClr val="1543AB"/>
                </a:solidFill>
              </a:rPr>
              <a:t>2. Support Innovation on Cross Cutting Issues</a:t>
            </a:r>
          </a:p>
          <a:p>
            <a:pPr marL="228600" indent="-228600" algn="l"/>
            <a:r>
              <a:rPr lang="en-US" sz="1600" dirty="0" smtClean="0">
                <a:solidFill>
                  <a:srgbClr val="000000"/>
                </a:solidFill>
              </a:rPr>
              <a:t>	Invest in innovative methods and new </a:t>
            </a:r>
            <a:r>
              <a:rPr lang="en-US" sz="1600" dirty="0" smtClean="0">
                <a:solidFill>
                  <a:srgbClr val="000000"/>
                </a:solidFill>
              </a:rPr>
              <a:t>technologies </a:t>
            </a:r>
            <a:r>
              <a:rPr lang="en-US" sz="1600" dirty="0" smtClean="0">
                <a:solidFill>
                  <a:srgbClr val="000000"/>
                </a:solidFill>
              </a:rPr>
              <a:t>that hold the promise to drive down costs, expand the effectiveness of restoration practices and accelerate the pace of recovery. </a:t>
            </a:r>
          </a:p>
          <a:p>
            <a:pPr marL="228600" indent="-228600" algn="l"/>
            <a:endParaRPr lang="en-US" sz="1600" b="1" dirty="0" smtClean="0"/>
          </a:p>
          <a:p>
            <a:pPr marL="228600" indent="-228600" algn="l"/>
            <a:r>
              <a:rPr lang="en-US" sz="1600" b="1" i="1" dirty="0" smtClean="0">
                <a:solidFill>
                  <a:srgbClr val="1543AB"/>
                </a:solidFill>
              </a:rPr>
              <a:t>3. Advance Local Government Green Infrastructure Solutions</a:t>
            </a:r>
            <a:endParaRPr lang="en-US" sz="1600" b="1" i="1" dirty="0" smtClean="0"/>
          </a:p>
          <a:p>
            <a:pPr marL="228600" indent="-228600" algn="l"/>
            <a:r>
              <a:rPr lang="en-US" sz="1600" dirty="0" smtClean="0">
                <a:solidFill>
                  <a:srgbClr val="000000"/>
                </a:solidFill>
              </a:rPr>
              <a:t>	Over 1800 units of local government have authority over decisions that will determine the future of the Chesapeake Bay. NFWF helps local governments restore their rivers and streams while meeting the challenges posed by Chesapeake restoration.</a:t>
            </a:r>
          </a:p>
          <a:p>
            <a:pPr>
              <a:spcBef>
                <a:spcPts val="0"/>
              </a:spcBef>
            </a:pPr>
            <a:r>
              <a:rPr lang="en-US" b="1" i="1" dirty="0" smtClean="0">
                <a:solidFill>
                  <a:srgbClr val="004990"/>
                </a:solidFill>
              </a:rPr>
              <a:t> </a:t>
            </a:r>
            <a:endParaRPr lang="en-US" b="1" i="1" dirty="0">
              <a:solidFill>
                <a:srgbClr val="004990"/>
              </a:solidFill>
            </a:endParaRPr>
          </a:p>
        </p:txBody>
      </p:sp>
      <p:sp>
        <p:nvSpPr>
          <p:cNvPr id="6" name="Rectangle 5"/>
          <p:cNvSpPr/>
          <p:nvPr/>
        </p:nvSpPr>
        <p:spPr>
          <a:xfrm>
            <a:off x="0" y="0"/>
            <a:ext cx="9144000" cy="499165"/>
          </a:xfrm>
          <a:prstGeom prst="rect">
            <a:avLst/>
          </a:prstGeom>
          <a:solidFill>
            <a:srgbClr val="B2BB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itle 1"/>
          <p:cNvSpPr txBox="1">
            <a:spLocks/>
          </p:cNvSpPr>
          <p:nvPr/>
        </p:nvSpPr>
        <p:spPr>
          <a:xfrm>
            <a:off x="685800" y="499165"/>
            <a:ext cx="7772400" cy="72003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smtClean="0"/>
              <a:t>NFWF’s</a:t>
            </a:r>
            <a:r>
              <a:rPr lang="en-US" sz="3200" dirty="0" smtClean="0"/>
              <a:t> Chesapeake Bay Business Plan</a:t>
            </a:r>
            <a:endParaRPr lang="en-US" sz="3200" dirty="0"/>
          </a:p>
        </p:txBody>
      </p:sp>
      <p:pic>
        <p:nvPicPr>
          <p:cNvPr id="10" name="Picture 8"/>
          <p:cNvPicPr>
            <a:picLocks noChangeAspect="1" noChangeArrowheads="1"/>
          </p:cNvPicPr>
          <p:nvPr/>
        </p:nvPicPr>
        <p:blipFill>
          <a:blip r:embed="rId2"/>
          <a:srcRect/>
          <a:stretch>
            <a:fillRect/>
          </a:stretch>
        </p:blipFill>
        <p:spPr bwMode="auto">
          <a:xfrm>
            <a:off x="5349875" y="5578475"/>
            <a:ext cx="3794125" cy="1279525"/>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827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 name="Oval 75"/>
          <p:cNvSpPr/>
          <p:nvPr/>
        </p:nvSpPr>
        <p:spPr>
          <a:xfrm>
            <a:off x="6839271" y="3487519"/>
            <a:ext cx="1600200" cy="177694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080920" y="720988"/>
            <a:ext cx="3031141" cy="1143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499165"/>
          </a:xfrm>
          <a:prstGeom prst="rect">
            <a:avLst/>
          </a:prstGeom>
          <a:solidFill>
            <a:srgbClr val="B2BB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5" name="Picture 2" descr="C:\Users\jreilly\AppData\Local\Microsoft\Windows\Temporary Internet Files\Content.Outlook\PFIX0UOT\CBSF header2.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67200" y="5710518"/>
            <a:ext cx="4876800" cy="114748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nvGrpSpPr>
          <p:cNvPr id="7" name="Group 41"/>
          <p:cNvGrpSpPr>
            <a:grpSpLocks/>
          </p:cNvGrpSpPr>
          <p:nvPr/>
        </p:nvGrpSpPr>
        <p:grpSpPr bwMode="auto">
          <a:xfrm>
            <a:off x="2267743" y="866557"/>
            <a:ext cx="4608514" cy="4606925"/>
            <a:chOff x="962025" y="1371600"/>
            <a:chExt cx="4813300" cy="4646613"/>
          </a:xfrm>
        </p:grpSpPr>
        <p:grpSp>
          <p:nvGrpSpPr>
            <p:cNvPr id="15" name="Group 47"/>
            <p:cNvGrpSpPr>
              <a:grpSpLocks/>
            </p:cNvGrpSpPr>
            <p:nvPr/>
          </p:nvGrpSpPr>
          <p:grpSpPr bwMode="auto">
            <a:xfrm>
              <a:off x="2667000" y="1371600"/>
              <a:ext cx="1404938" cy="1404938"/>
              <a:chOff x="3869903" y="1130"/>
              <a:chExt cx="1404193" cy="1404193"/>
            </a:xfrm>
          </p:grpSpPr>
          <p:sp>
            <p:nvSpPr>
              <p:cNvPr id="41" name="Oval 40"/>
              <p:cNvSpPr/>
              <p:nvPr/>
            </p:nvSpPr>
            <p:spPr>
              <a:xfrm>
                <a:off x="3869397" y="1130"/>
                <a:ext cx="1405276" cy="1403486"/>
              </a:xfrm>
              <a:prstGeom prst="ellipse">
                <a:avLst/>
              </a:prstGeom>
              <a:solidFill>
                <a:srgbClr val="00499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2" name="Oval 4"/>
              <p:cNvSpPr/>
              <p:nvPr/>
            </p:nvSpPr>
            <p:spPr>
              <a:xfrm>
                <a:off x="4076543" y="207572"/>
                <a:ext cx="990984" cy="990603"/>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dirty="0">
                    <a:latin typeface="Arial" panose="020B0604020202020204" pitchFamily="34" charset="0"/>
                    <a:cs typeface="Arial" panose="020B0604020202020204" pitchFamily="34" charset="0"/>
                  </a:rPr>
                  <a:t>Assess Conservation Needs and Capacity</a:t>
                </a:r>
              </a:p>
            </p:txBody>
          </p:sp>
        </p:grpSp>
        <p:grpSp>
          <p:nvGrpSpPr>
            <p:cNvPr id="16" name="Group 48"/>
            <p:cNvGrpSpPr>
              <a:grpSpLocks/>
            </p:cNvGrpSpPr>
            <p:nvPr/>
          </p:nvGrpSpPr>
          <p:grpSpPr bwMode="auto">
            <a:xfrm>
              <a:off x="4025900" y="2449513"/>
              <a:ext cx="373063" cy="474662"/>
              <a:chOff x="5229477" y="1079195"/>
              <a:chExt cx="372282" cy="473915"/>
            </a:xfrm>
          </p:grpSpPr>
          <p:sp>
            <p:nvSpPr>
              <p:cNvPr id="39" name="Right Arrow 38"/>
              <p:cNvSpPr/>
              <p:nvPr/>
            </p:nvSpPr>
            <p:spPr>
              <a:xfrm rot="2160000">
                <a:off x="5229666" y="1078874"/>
                <a:ext cx="372279" cy="474801"/>
              </a:xfrm>
              <a:prstGeom prst="rightArrow">
                <a:avLst>
                  <a:gd name="adj1" fmla="val 60000"/>
                  <a:gd name="adj2" fmla="val 50000"/>
                </a:avLst>
              </a:prstGeom>
              <a:solidFill>
                <a:srgbClr val="B2BB1E"/>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40" name="Right Arrow 6"/>
              <p:cNvSpPr/>
              <p:nvPr/>
            </p:nvSpPr>
            <p:spPr>
              <a:xfrm rot="2160000">
                <a:off x="5241248" y="1141222"/>
                <a:ext cx="259767" cy="28456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latin typeface="Arial" panose="020B0604020202020204" pitchFamily="34" charset="0"/>
                  <a:cs typeface="Arial" panose="020B0604020202020204" pitchFamily="34" charset="0"/>
                </a:endParaRPr>
              </a:p>
            </p:txBody>
          </p:sp>
        </p:grpSp>
        <p:grpSp>
          <p:nvGrpSpPr>
            <p:cNvPr id="17" name="Group 50"/>
            <p:cNvGrpSpPr>
              <a:grpSpLocks/>
            </p:cNvGrpSpPr>
            <p:nvPr/>
          </p:nvGrpSpPr>
          <p:grpSpPr bwMode="auto">
            <a:xfrm>
              <a:off x="4514850" y="4117976"/>
              <a:ext cx="473075" cy="371475"/>
              <a:chOff x="5717093" y="2747057"/>
              <a:chExt cx="473915" cy="372282"/>
            </a:xfrm>
          </p:grpSpPr>
          <p:sp>
            <p:nvSpPr>
              <p:cNvPr id="37" name="Right Arrow 36"/>
              <p:cNvSpPr/>
              <p:nvPr/>
            </p:nvSpPr>
            <p:spPr>
              <a:xfrm rot="6480000">
                <a:off x="5768007" y="2696146"/>
                <a:ext cx="372280" cy="473380"/>
              </a:xfrm>
              <a:prstGeom prst="rightArrow">
                <a:avLst>
                  <a:gd name="adj1" fmla="val 60000"/>
                  <a:gd name="adj2" fmla="val 50000"/>
                </a:avLst>
              </a:prstGeom>
              <a:solidFill>
                <a:srgbClr val="B2BB1E"/>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38" name="Right Arrow 10"/>
              <p:cNvSpPr/>
              <p:nvPr/>
            </p:nvSpPr>
            <p:spPr>
              <a:xfrm rot="17280000">
                <a:off x="5839976" y="2738672"/>
                <a:ext cx="261559" cy="28402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latin typeface="Arial" panose="020B0604020202020204" pitchFamily="34" charset="0"/>
                  <a:cs typeface="Arial" panose="020B0604020202020204" pitchFamily="34" charset="0"/>
                </a:endParaRPr>
              </a:p>
            </p:txBody>
          </p:sp>
        </p:grpSp>
        <p:sp>
          <p:nvSpPr>
            <p:cNvPr id="18" name="Oval 17"/>
            <p:cNvSpPr/>
            <p:nvPr/>
          </p:nvSpPr>
          <p:spPr>
            <a:xfrm>
              <a:off x="3721009" y="4613981"/>
              <a:ext cx="1402705" cy="1404232"/>
            </a:xfrm>
            <a:prstGeom prst="ellipse">
              <a:avLst/>
            </a:prstGeom>
            <a:solidFill>
              <a:srgbClr val="004990"/>
            </a:solidFill>
            <a:ln w="12700">
              <a:solidFill>
                <a:srgbClr val="054D92"/>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grpSp>
          <p:nvGrpSpPr>
            <p:cNvPr id="19" name="Group 52"/>
            <p:cNvGrpSpPr>
              <a:grpSpLocks/>
            </p:cNvGrpSpPr>
            <p:nvPr/>
          </p:nvGrpSpPr>
          <p:grpSpPr bwMode="auto">
            <a:xfrm>
              <a:off x="3194050" y="5078413"/>
              <a:ext cx="371475" cy="474662"/>
              <a:chOff x="4396394" y="3708014"/>
              <a:chExt cx="372282" cy="473915"/>
            </a:xfrm>
          </p:grpSpPr>
          <p:sp>
            <p:nvSpPr>
              <p:cNvPr id="35" name="Right Arrow 34"/>
              <p:cNvSpPr/>
              <p:nvPr/>
            </p:nvSpPr>
            <p:spPr>
              <a:xfrm rot="10800000">
                <a:off x="4396095" y="3707923"/>
                <a:ext cx="372209" cy="474801"/>
              </a:xfrm>
              <a:prstGeom prst="rightArrow">
                <a:avLst>
                  <a:gd name="adj1" fmla="val 60000"/>
                  <a:gd name="adj2" fmla="val 50000"/>
                </a:avLst>
              </a:prstGeom>
              <a:solidFill>
                <a:srgbClr val="B2BB1E"/>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36" name="Right Arrow 14"/>
              <p:cNvSpPr/>
              <p:nvPr/>
            </p:nvSpPr>
            <p:spPr>
              <a:xfrm rot="21600000">
                <a:off x="4507425" y="3803843"/>
                <a:ext cx="260878" cy="28296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latin typeface="Arial" panose="020B0604020202020204" pitchFamily="34" charset="0"/>
                  <a:cs typeface="Arial" panose="020B0604020202020204" pitchFamily="34" charset="0"/>
                </a:endParaRPr>
              </a:p>
            </p:txBody>
          </p:sp>
        </p:grpSp>
        <p:grpSp>
          <p:nvGrpSpPr>
            <p:cNvPr id="20" name="Group 53"/>
            <p:cNvGrpSpPr>
              <a:grpSpLocks/>
            </p:cNvGrpSpPr>
            <p:nvPr/>
          </p:nvGrpSpPr>
          <p:grpSpPr bwMode="auto">
            <a:xfrm>
              <a:off x="1612900" y="4613275"/>
              <a:ext cx="1404938" cy="1404938"/>
              <a:chOff x="2816596" y="3242875"/>
              <a:chExt cx="1404193" cy="1404193"/>
            </a:xfrm>
          </p:grpSpPr>
          <p:sp>
            <p:nvSpPr>
              <p:cNvPr id="33" name="Oval 32"/>
              <p:cNvSpPr/>
              <p:nvPr/>
            </p:nvSpPr>
            <p:spPr>
              <a:xfrm>
                <a:off x="2817332" y="3243581"/>
                <a:ext cx="1403618" cy="1403487"/>
              </a:xfrm>
              <a:prstGeom prst="ellipse">
                <a:avLst/>
              </a:prstGeom>
              <a:solidFill>
                <a:srgbClr val="00499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4" name="Oval 16"/>
              <p:cNvSpPr/>
              <p:nvPr/>
            </p:nvSpPr>
            <p:spPr>
              <a:xfrm>
                <a:off x="2928361" y="3430819"/>
                <a:ext cx="1123558" cy="990602"/>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anchor="ctr"/>
              <a:lstStyle>
                <a:lvl1pPr defTabSz="533400">
                  <a:defRPr sz="2400">
                    <a:solidFill>
                      <a:schemeClr val="tx1"/>
                    </a:solidFill>
                    <a:latin typeface="Arial" charset="0"/>
                    <a:ea typeface="ヒラギノ角ゴ Pro W3" pitchFamily="-103" charset="-128"/>
                  </a:defRPr>
                </a:lvl1pPr>
                <a:lvl2pPr marL="37931725" indent="-37474525" defTabSz="533400">
                  <a:defRPr sz="2400">
                    <a:solidFill>
                      <a:schemeClr val="tx1"/>
                    </a:solidFill>
                    <a:latin typeface="Arial" charset="0"/>
                    <a:ea typeface="ヒラギノ角ゴ Pro W3" pitchFamily="-103" charset="-128"/>
                  </a:defRPr>
                </a:lvl2pPr>
                <a:lvl3pPr>
                  <a:defRPr sz="2400">
                    <a:solidFill>
                      <a:schemeClr val="tx1"/>
                    </a:solidFill>
                    <a:latin typeface="Arial" charset="0"/>
                    <a:ea typeface="ヒラギノ角ゴ Pro W3" pitchFamily="-103" charset="-128"/>
                  </a:defRPr>
                </a:lvl3pPr>
                <a:lvl4pPr>
                  <a:defRPr sz="2400">
                    <a:solidFill>
                      <a:schemeClr val="tx1"/>
                    </a:solidFill>
                    <a:latin typeface="Arial" charset="0"/>
                    <a:ea typeface="ヒラギノ角ゴ Pro W3" pitchFamily="-103" charset="-128"/>
                  </a:defRPr>
                </a:lvl4pPr>
                <a:lvl5pPr>
                  <a:defRPr sz="2400">
                    <a:solidFill>
                      <a:schemeClr val="tx1"/>
                    </a:solidFill>
                    <a:latin typeface="Arial" charset="0"/>
                    <a:ea typeface="ヒラギノ角ゴ Pro W3" pitchFamily="-103" charset="-128"/>
                  </a:defRPr>
                </a:lvl5pPr>
                <a:lvl6pPr marL="457200" eaLnBrk="0" fontAlgn="base" hangingPunct="0">
                  <a:spcBef>
                    <a:spcPct val="0"/>
                  </a:spcBef>
                  <a:spcAft>
                    <a:spcPct val="0"/>
                  </a:spcAft>
                  <a:defRPr sz="2400">
                    <a:solidFill>
                      <a:schemeClr val="tx1"/>
                    </a:solidFill>
                    <a:latin typeface="Arial" charset="0"/>
                    <a:ea typeface="ヒラギノ角ゴ Pro W3" pitchFamily="-103" charset="-128"/>
                  </a:defRPr>
                </a:lvl6pPr>
                <a:lvl7pPr marL="914400" eaLnBrk="0" fontAlgn="base" hangingPunct="0">
                  <a:spcBef>
                    <a:spcPct val="0"/>
                  </a:spcBef>
                  <a:spcAft>
                    <a:spcPct val="0"/>
                  </a:spcAft>
                  <a:defRPr sz="2400">
                    <a:solidFill>
                      <a:schemeClr val="tx1"/>
                    </a:solidFill>
                    <a:latin typeface="Arial" charset="0"/>
                    <a:ea typeface="ヒラギノ角ゴ Pro W3" pitchFamily="-103" charset="-128"/>
                  </a:defRPr>
                </a:lvl7pPr>
                <a:lvl8pPr marL="1371600" eaLnBrk="0" fontAlgn="base" hangingPunct="0">
                  <a:spcBef>
                    <a:spcPct val="0"/>
                  </a:spcBef>
                  <a:spcAft>
                    <a:spcPct val="0"/>
                  </a:spcAft>
                  <a:defRPr sz="2400">
                    <a:solidFill>
                      <a:schemeClr val="tx1"/>
                    </a:solidFill>
                    <a:latin typeface="Arial" charset="0"/>
                    <a:ea typeface="ヒラギノ角ゴ Pro W3" pitchFamily="-103" charset="-128"/>
                  </a:defRPr>
                </a:lvl8pPr>
                <a:lvl9pPr marL="1828800" eaLnBrk="0" fontAlgn="base" hangingPunct="0">
                  <a:spcBef>
                    <a:spcPct val="0"/>
                  </a:spcBef>
                  <a:spcAft>
                    <a:spcPct val="0"/>
                  </a:spcAft>
                  <a:defRPr sz="2400">
                    <a:solidFill>
                      <a:schemeClr val="tx1"/>
                    </a:solidFill>
                    <a:latin typeface="Arial" charset="0"/>
                    <a:ea typeface="ヒラギノ角ゴ Pro W3" pitchFamily="-103" charset="-128"/>
                  </a:defRPr>
                </a:lvl9pPr>
              </a:lstStyle>
              <a:p>
                <a:pPr algn="ctr">
                  <a:lnSpc>
                    <a:spcPct val="90000"/>
                  </a:lnSpc>
                  <a:spcAft>
                    <a:spcPct val="35000"/>
                  </a:spcAft>
                  <a:defRPr/>
                </a:pPr>
                <a:r>
                  <a:rPr lang="en-US" altLang="en-US" sz="1200" dirty="0" smtClean="0">
                    <a:solidFill>
                      <a:srgbClr val="FFFFFF"/>
                    </a:solidFill>
                    <a:latin typeface="Arial" panose="020B0604020202020204" pitchFamily="34" charset="0"/>
                    <a:ea typeface="Osaka" pitchFamily="-103" charset="-128"/>
                    <a:cs typeface="Arial" panose="020B0604020202020204" pitchFamily="34" charset="0"/>
                  </a:rPr>
                  <a:t>Monitor and Assess Project Implementation</a:t>
                </a:r>
                <a:endParaRPr lang="en-US" altLang="en-US" sz="1100" dirty="0" smtClean="0">
                  <a:solidFill>
                    <a:srgbClr val="FFFFFF"/>
                  </a:solidFill>
                  <a:latin typeface="Arial" panose="020B0604020202020204" pitchFamily="34" charset="0"/>
                  <a:ea typeface="Osaka" pitchFamily="-103" charset="-128"/>
                  <a:cs typeface="Arial" panose="020B0604020202020204" pitchFamily="34" charset="0"/>
                </a:endParaRPr>
              </a:p>
            </p:txBody>
          </p:sp>
        </p:grpSp>
        <p:grpSp>
          <p:nvGrpSpPr>
            <p:cNvPr id="21" name="Group 54"/>
            <p:cNvGrpSpPr>
              <a:grpSpLocks/>
            </p:cNvGrpSpPr>
            <p:nvPr/>
          </p:nvGrpSpPr>
          <p:grpSpPr bwMode="auto">
            <a:xfrm>
              <a:off x="1757363" y="4060826"/>
              <a:ext cx="473075" cy="373063"/>
              <a:chOff x="2959501" y="2767099"/>
              <a:chExt cx="473915" cy="372282"/>
            </a:xfrm>
          </p:grpSpPr>
          <p:sp>
            <p:nvSpPr>
              <p:cNvPr id="31" name="Right Arrow 30"/>
              <p:cNvSpPr/>
              <p:nvPr/>
            </p:nvSpPr>
            <p:spPr>
              <a:xfrm rot="15120000">
                <a:off x="3010569" y="2717303"/>
                <a:ext cx="372292" cy="473381"/>
              </a:xfrm>
              <a:prstGeom prst="rightArrow">
                <a:avLst>
                  <a:gd name="adj1" fmla="val 60000"/>
                  <a:gd name="adj2" fmla="val 50000"/>
                </a:avLst>
              </a:prstGeom>
              <a:solidFill>
                <a:srgbClr val="B2BB1E"/>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32" name="Right Arrow 18"/>
              <p:cNvSpPr/>
              <p:nvPr/>
            </p:nvSpPr>
            <p:spPr>
              <a:xfrm rot="25920000">
                <a:off x="3083103" y="2864707"/>
                <a:ext cx="260445" cy="284028"/>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latin typeface="Arial" panose="020B0604020202020204" pitchFamily="34" charset="0"/>
                  <a:cs typeface="Arial" panose="020B0604020202020204" pitchFamily="34" charset="0"/>
                </a:endParaRPr>
              </a:p>
            </p:txBody>
          </p:sp>
        </p:grpSp>
        <p:grpSp>
          <p:nvGrpSpPr>
            <p:cNvPr id="22" name="Group 55"/>
            <p:cNvGrpSpPr>
              <a:grpSpLocks/>
            </p:cNvGrpSpPr>
            <p:nvPr/>
          </p:nvGrpSpPr>
          <p:grpSpPr bwMode="auto">
            <a:xfrm>
              <a:off x="962025" y="2609850"/>
              <a:ext cx="1404938" cy="1404938"/>
              <a:chOff x="2165617" y="1239367"/>
              <a:chExt cx="1404193" cy="1404193"/>
            </a:xfrm>
          </p:grpSpPr>
          <p:sp>
            <p:nvSpPr>
              <p:cNvPr id="29" name="Oval 28"/>
              <p:cNvSpPr/>
              <p:nvPr/>
            </p:nvSpPr>
            <p:spPr>
              <a:xfrm>
                <a:off x="2165617" y="1238826"/>
                <a:ext cx="1403619" cy="1405087"/>
              </a:xfrm>
              <a:prstGeom prst="ellipse">
                <a:avLst/>
              </a:prstGeom>
              <a:solidFill>
                <a:srgbClr val="00499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0" name="Oval 20"/>
              <p:cNvSpPr/>
              <p:nvPr/>
            </p:nvSpPr>
            <p:spPr>
              <a:xfrm>
                <a:off x="2371105" y="1445268"/>
                <a:ext cx="992642" cy="992203"/>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dirty="0">
                    <a:latin typeface="Arial" panose="020B0604020202020204" pitchFamily="34" charset="0"/>
                    <a:cs typeface="Arial" panose="020B0604020202020204" pitchFamily="34" charset="0"/>
                  </a:rPr>
                  <a:t>Receive Feedback through Networking and Information Sharing</a:t>
                </a:r>
              </a:p>
            </p:txBody>
          </p:sp>
        </p:grpSp>
        <p:grpSp>
          <p:nvGrpSpPr>
            <p:cNvPr id="23" name="Group 56"/>
            <p:cNvGrpSpPr>
              <a:grpSpLocks/>
            </p:cNvGrpSpPr>
            <p:nvPr/>
          </p:nvGrpSpPr>
          <p:grpSpPr bwMode="auto">
            <a:xfrm>
              <a:off x="2322513" y="2462213"/>
              <a:ext cx="371475" cy="473075"/>
              <a:chOff x="3525191" y="1091581"/>
              <a:chExt cx="372282" cy="473915"/>
            </a:xfrm>
          </p:grpSpPr>
          <p:sp>
            <p:nvSpPr>
              <p:cNvPr id="27" name="Right Arrow 26"/>
              <p:cNvSpPr/>
              <p:nvPr/>
            </p:nvSpPr>
            <p:spPr>
              <a:xfrm rot="19440000">
                <a:off x="3525958" y="1091368"/>
                <a:ext cx="372209" cy="474790"/>
              </a:xfrm>
              <a:prstGeom prst="rightArrow">
                <a:avLst>
                  <a:gd name="adj1" fmla="val 60000"/>
                  <a:gd name="adj2" fmla="val 50000"/>
                </a:avLst>
              </a:prstGeom>
              <a:solidFill>
                <a:srgbClr val="B2BB1E"/>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28" name="Right Arrow 22"/>
              <p:cNvSpPr/>
              <p:nvPr/>
            </p:nvSpPr>
            <p:spPr>
              <a:xfrm rot="19440000">
                <a:off x="3537589" y="1218086"/>
                <a:ext cx="260879" cy="285516"/>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latin typeface="Arial" panose="020B0604020202020204" pitchFamily="34" charset="0"/>
                  <a:cs typeface="Arial" panose="020B0604020202020204" pitchFamily="34" charset="0"/>
                </a:endParaRPr>
              </a:p>
            </p:txBody>
          </p:sp>
        </p:grpSp>
        <p:grpSp>
          <p:nvGrpSpPr>
            <p:cNvPr id="24" name="Group 49"/>
            <p:cNvGrpSpPr>
              <a:grpSpLocks/>
            </p:cNvGrpSpPr>
            <p:nvPr/>
          </p:nvGrpSpPr>
          <p:grpSpPr bwMode="auto">
            <a:xfrm>
              <a:off x="4371975" y="2609850"/>
              <a:ext cx="1403350" cy="1404938"/>
              <a:chOff x="5574189" y="1239367"/>
              <a:chExt cx="1404193" cy="1404193"/>
            </a:xfrm>
          </p:grpSpPr>
          <p:sp>
            <p:nvSpPr>
              <p:cNvPr id="25" name="Oval 24"/>
              <p:cNvSpPr/>
              <p:nvPr/>
            </p:nvSpPr>
            <p:spPr>
              <a:xfrm>
                <a:off x="5574835" y="1238826"/>
                <a:ext cx="1403547" cy="1405087"/>
              </a:xfrm>
              <a:prstGeom prst="ellipse">
                <a:avLst/>
              </a:prstGeom>
              <a:solidFill>
                <a:srgbClr val="00499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6" name="Oval 8"/>
              <p:cNvSpPr/>
              <p:nvPr/>
            </p:nvSpPr>
            <p:spPr>
              <a:xfrm>
                <a:off x="5778896" y="1445268"/>
                <a:ext cx="995424" cy="992203"/>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dirty="0" smtClean="0">
                    <a:latin typeface="Arial" panose="020B0604020202020204" pitchFamily="34" charset="0"/>
                    <a:cs typeface="Arial" panose="020B0604020202020204" pitchFamily="34" charset="0"/>
                  </a:rPr>
                  <a:t>Build Local Capacity for Restoration</a:t>
                </a:r>
                <a:endParaRPr lang="en-US" sz="1200" dirty="0">
                  <a:latin typeface="Arial" panose="020B0604020202020204" pitchFamily="34" charset="0"/>
                  <a:cs typeface="Arial" panose="020B0604020202020204" pitchFamily="34" charset="0"/>
                </a:endParaRPr>
              </a:p>
            </p:txBody>
          </p:sp>
        </p:grpSp>
      </p:grpSp>
      <p:sp>
        <p:nvSpPr>
          <p:cNvPr id="45" name="Title 1"/>
          <p:cNvSpPr>
            <a:spLocks noGrp="1"/>
          </p:cNvSpPr>
          <p:nvPr>
            <p:ph type="ctrTitle"/>
          </p:nvPr>
        </p:nvSpPr>
        <p:spPr>
          <a:xfrm>
            <a:off x="0" y="499165"/>
            <a:ext cx="3827665" cy="460375"/>
          </a:xfrm>
        </p:spPr>
        <p:txBody>
          <a:bodyPr>
            <a:noAutofit/>
          </a:bodyPr>
          <a:lstStyle/>
          <a:p>
            <a:r>
              <a:rPr lang="en-US" sz="2400" dirty="0" smtClean="0"/>
              <a:t>CBSF Program Delivery Cycle</a:t>
            </a:r>
            <a:endParaRPr lang="en-US" sz="2400" dirty="0"/>
          </a:p>
        </p:txBody>
      </p:sp>
      <p:sp>
        <p:nvSpPr>
          <p:cNvPr id="46" name="Oval 16"/>
          <p:cNvSpPr/>
          <p:nvPr/>
        </p:nvSpPr>
        <p:spPr bwMode="auto">
          <a:xfrm>
            <a:off x="4978400" y="4312762"/>
            <a:ext cx="1204914" cy="982662"/>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anchor="ctr"/>
          <a:lstStyle>
            <a:lvl1pPr defTabSz="533400">
              <a:defRPr sz="2400">
                <a:solidFill>
                  <a:schemeClr val="tx1"/>
                </a:solidFill>
                <a:latin typeface="Arial" charset="0"/>
                <a:ea typeface="ヒラギノ角ゴ Pro W3" pitchFamily="-103" charset="-128"/>
              </a:defRPr>
            </a:lvl1pPr>
            <a:lvl2pPr marL="37931725" indent="-37474525" defTabSz="533400">
              <a:defRPr sz="2400">
                <a:solidFill>
                  <a:schemeClr val="tx1"/>
                </a:solidFill>
                <a:latin typeface="Arial" charset="0"/>
                <a:ea typeface="ヒラギノ角ゴ Pro W3" pitchFamily="-103" charset="-128"/>
              </a:defRPr>
            </a:lvl2pPr>
            <a:lvl3pPr>
              <a:defRPr sz="2400">
                <a:solidFill>
                  <a:schemeClr val="tx1"/>
                </a:solidFill>
                <a:latin typeface="Arial" charset="0"/>
                <a:ea typeface="ヒラギノ角ゴ Pro W3" pitchFamily="-103" charset="-128"/>
              </a:defRPr>
            </a:lvl3pPr>
            <a:lvl4pPr>
              <a:defRPr sz="2400">
                <a:solidFill>
                  <a:schemeClr val="tx1"/>
                </a:solidFill>
                <a:latin typeface="Arial" charset="0"/>
                <a:ea typeface="ヒラギノ角ゴ Pro W3" pitchFamily="-103" charset="-128"/>
              </a:defRPr>
            </a:lvl4pPr>
            <a:lvl5pPr>
              <a:defRPr sz="2400">
                <a:solidFill>
                  <a:schemeClr val="tx1"/>
                </a:solidFill>
                <a:latin typeface="Arial" charset="0"/>
                <a:ea typeface="ヒラギノ角ゴ Pro W3" pitchFamily="-103" charset="-128"/>
              </a:defRPr>
            </a:lvl5pPr>
            <a:lvl6pPr marL="457200" eaLnBrk="0" fontAlgn="base" hangingPunct="0">
              <a:spcBef>
                <a:spcPct val="0"/>
              </a:spcBef>
              <a:spcAft>
                <a:spcPct val="0"/>
              </a:spcAft>
              <a:defRPr sz="2400">
                <a:solidFill>
                  <a:schemeClr val="tx1"/>
                </a:solidFill>
                <a:latin typeface="Arial" charset="0"/>
                <a:ea typeface="ヒラギノ角ゴ Pro W3" pitchFamily="-103" charset="-128"/>
              </a:defRPr>
            </a:lvl6pPr>
            <a:lvl7pPr marL="914400" eaLnBrk="0" fontAlgn="base" hangingPunct="0">
              <a:spcBef>
                <a:spcPct val="0"/>
              </a:spcBef>
              <a:spcAft>
                <a:spcPct val="0"/>
              </a:spcAft>
              <a:defRPr sz="2400">
                <a:solidFill>
                  <a:schemeClr val="tx1"/>
                </a:solidFill>
                <a:latin typeface="Arial" charset="0"/>
                <a:ea typeface="ヒラギノ角ゴ Pro W3" pitchFamily="-103" charset="-128"/>
              </a:defRPr>
            </a:lvl7pPr>
            <a:lvl8pPr marL="1371600" eaLnBrk="0" fontAlgn="base" hangingPunct="0">
              <a:spcBef>
                <a:spcPct val="0"/>
              </a:spcBef>
              <a:spcAft>
                <a:spcPct val="0"/>
              </a:spcAft>
              <a:defRPr sz="2400">
                <a:solidFill>
                  <a:schemeClr val="tx1"/>
                </a:solidFill>
                <a:latin typeface="Arial" charset="0"/>
                <a:ea typeface="ヒラギノ角ゴ Pro W3" pitchFamily="-103" charset="-128"/>
              </a:defRPr>
            </a:lvl8pPr>
            <a:lvl9pPr marL="1828800" eaLnBrk="0" fontAlgn="base" hangingPunct="0">
              <a:spcBef>
                <a:spcPct val="0"/>
              </a:spcBef>
              <a:spcAft>
                <a:spcPct val="0"/>
              </a:spcAft>
              <a:defRPr sz="2400">
                <a:solidFill>
                  <a:schemeClr val="tx1"/>
                </a:solidFill>
                <a:latin typeface="Arial" charset="0"/>
                <a:ea typeface="ヒラギノ角ゴ Pro W3" pitchFamily="-103" charset="-128"/>
              </a:defRPr>
            </a:lvl9pPr>
          </a:lstStyle>
          <a:p>
            <a:pPr algn="ctr">
              <a:lnSpc>
                <a:spcPct val="90000"/>
              </a:lnSpc>
              <a:spcAft>
                <a:spcPct val="35000"/>
              </a:spcAft>
              <a:defRPr/>
            </a:pPr>
            <a:r>
              <a:rPr lang="en-US" altLang="en-US" sz="1200" dirty="0" smtClean="0">
                <a:solidFill>
                  <a:srgbClr val="FFFFFF"/>
                </a:solidFill>
                <a:latin typeface="Arial" panose="020B0604020202020204" pitchFamily="34" charset="0"/>
                <a:ea typeface="Osaka" pitchFamily="-103" charset="-128"/>
                <a:cs typeface="Arial" panose="020B0604020202020204" pitchFamily="34" charset="0"/>
              </a:rPr>
              <a:t>Support On-The-Ground Restoration and </a:t>
            </a:r>
            <a:r>
              <a:rPr lang="en-US" altLang="en-US" sz="1200" dirty="0">
                <a:solidFill>
                  <a:srgbClr val="FFFFFF"/>
                </a:solidFill>
                <a:latin typeface="Arial" panose="020B0604020202020204" pitchFamily="34" charset="0"/>
                <a:ea typeface="Osaka" pitchFamily="-103" charset="-128"/>
                <a:cs typeface="Arial" panose="020B0604020202020204" pitchFamily="34" charset="0"/>
              </a:rPr>
              <a:t>C</a:t>
            </a:r>
            <a:r>
              <a:rPr lang="en-US" altLang="en-US" sz="1200" dirty="0" smtClean="0">
                <a:solidFill>
                  <a:srgbClr val="FFFFFF"/>
                </a:solidFill>
                <a:latin typeface="Arial" panose="020B0604020202020204" pitchFamily="34" charset="0"/>
                <a:ea typeface="Osaka" pitchFamily="-103" charset="-128"/>
                <a:cs typeface="Arial" panose="020B0604020202020204" pitchFamily="34" charset="0"/>
              </a:rPr>
              <a:t>onservation Efforts</a:t>
            </a:r>
            <a:endParaRPr lang="en-US" altLang="en-US" sz="1100" dirty="0" smtClean="0">
              <a:solidFill>
                <a:srgbClr val="FFFFFF"/>
              </a:solidFill>
              <a:latin typeface="Arial" panose="020B0604020202020204" pitchFamily="34" charset="0"/>
              <a:ea typeface="Osaka" pitchFamily="-103" charset="-128"/>
              <a:cs typeface="Arial" panose="020B0604020202020204" pitchFamily="34" charset="0"/>
            </a:endParaRPr>
          </a:p>
        </p:txBody>
      </p:sp>
      <p:grpSp>
        <p:nvGrpSpPr>
          <p:cNvPr id="56" name="Group 55"/>
          <p:cNvGrpSpPr/>
          <p:nvPr/>
        </p:nvGrpSpPr>
        <p:grpSpPr>
          <a:xfrm>
            <a:off x="481977" y="1581259"/>
            <a:ext cx="1651623" cy="895922"/>
            <a:chOff x="481977" y="1581259"/>
            <a:chExt cx="1651623" cy="895922"/>
          </a:xfrm>
        </p:grpSpPr>
        <p:cxnSp>
          <p:nvCxnSpPr>
            <p:cNvPr id="54" name="Straight Connector 53"/>
            <p:cNvCxnSpPr/>
            <p:nvPr/>
          </p:nvCxnSpPr>
          <p:spPr>
            <a:xfrm flipH="1" flipV="1">
              <a:off x="1600200" y="2182594"/>
              <a:ext cx="533400" cy="294587"/>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81977" y="1581259"/>
              <a:ext cx="1575423" cy="646331"/>
            </a:xfrm>
            <a:prstGeom prst="rect">
              <a:avLst/>
            </a:prstGeom>
            <a:noFill/>
          </p:spPr>
          <p:txBody>
            <a:bodyPr wrap="square" rtlCol="0">
              <a:spAutoFit/>
            </a:bodyPr>
            <a:lstStyle/>
            <a:p>
              <a:pPr algn="ctr"/>
              <a:r>
                <a:rPr lang="en-US" dirty="0" smtClean="0"/>
                <a:t>Ag Networking Forum</a:t>
              </a:r>
              <a:endParaRPr lang="en-US" dirty="0"/>
            </a:p>
          </p:txBody>
        </p:sp>
      </p:grpSp>
      <p:grpSp>
        <p:nvGrpSpPr>
          <p:cNvPr id="61" name="Group 60"/>
          <p:cNvGrpSpPr/>
          <p:nvPr/>
        </p:nvGrpSpPr>
        <p:grpSpPr>
          <a:xfrm>
            <a:off x="157162" y="4917857"/>
            <a:ext cx="2663247" cy="1201956"/>
            <a:chOff x="157162" y="4917857"/>
            <a:chExt cx="2663247" cy="1201956"/>
          </a:xfrm>
        </p:grpSpPr>
        <p:cxnSp>
          <p:nvCxnSpPr>
            <p:cNvPr id="58" name="Straight Connector 57"/>
            <p:cNvCxnSpPr/>
            <p:nvPr/>
          </p:nvCxnSpPr>
          <p:spPr>
            <a:xfrm flipH="1">
              <a:off x="2210809" y="4917857"/>
              <a:ext cx="609600" cy="518061"/>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57162" y="5473482"/>
              <a:ext cx="2307431" cy="646331"/>
            </a:xfrm>
            <a:prstGeom prst="rect">
              <a:avLst/>
            </a:prstGeom>
            <a:noFill/>
          </p:spPr>
          <p:txBody>
            <a:bodyPr wrap="square" rtlCol="0">
              <a:spAutoFit/>
            </a:bodyPr>
            <a:lstStyle/>
            <a:p>
              <a:pPr algn="ctr"/>
              <a:r>
                <a:rPr lang="en-US" dirty="0" smtClean="0"/>
                <a:t>NFWF Monitoring and Assessment Pilot</a:t>
              </a:r>
              <a:endParaRPr lang="en-US" dirty="0"/>
            </a:p>
          </p:txBody>
        </p:sp>
      </p:grpSp>
      <p:grpSp>
        <p:nvGrpSpPr>
          <p:cNvPr id="67" name="Group 66"/>
          <p:cNvGrpSpPr/>
          <p:nvPr/>
        </p:nvGrpSpPr>
        <p:grpSpPr>
          <a:xfrm>
            <a:off x="6532559" y="3752892"/>
            <a:ext cx="1658147" cy="1277936"/>
            <a:chOff x="6532559" y="3752892"/>
            <a:chExt cx="1658147" cy="1277936"/>
          </a:xfrm>
        </p:grpSpPr>
        <p:grpSp>
          <p:nvGrpSpPr>
            <p:cNvPr id="52" name="Group 51"/>
            <p:cNvGrpSpPr/>
            <p:nvPr/>
          </p:nvGrpSpPr>
          <p:grpSpPr>
            <a:xfrm>
              <a:off x="7090565" y="3752892"/>
              <a:ext cx="1100141" cy="1277936"/>
              <a:chOff x="7260202" y="3865882"/>
              <a:chExt cx="1100141" cy="1277936"/>
            </a:xfrm>
          </p:grpSpPr>
          <p:sp>
            <p:nvSpPr>
              <p:cNvPr id="47" name="Oval 46"/>
              <p:cNvSpPr/>
              <p:nvPr/>
            </p:nvSpPr>
            <p:spPr bwMode="auto">
              <a:xfrm>
                <a:off x="7260203" y="3865882"/>
                <a:ext cx="657225" cy="679450"/>
              </a:xfrm>
              <a:prstGeom prst="ellipse">
                <a:avLst/>
              </a:prstGeom>
              <a:solidFill>
                <a:srgbClr val="054D92"/>
              </a:solidFill>
              <a:ln w="19050">
                <a:solidFill>
                  <a:schemeClr val="accent3"/>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8" name="Oval 47"/>
              <p:cNvSpPr/>
              <p:nvPr/>
            </p:nvSpPr>
            <p:spPr bwMode="auto">
              <a:xfrm>
                <a:off x="7628504" y="4464369"/>
                <a:ext cx="657225" cy="679449"/>
              </a:xfrm>
              <a:prstGeom prst="ellipse">
                <a:avLst/>
              </a:prstGeom>
              <a:solidFill>
                <a:srgbClr val="054D92"/>
              </a:solidFill>
              <a:ln w="19050">
                <a:solidFill>
                  <a:schemeClr val="accent3"/>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9" name="Oval 16"/>
              <p:cNvSpPr/>
              <p:nvPr/>
            </p:nvSpPr>
            <p:spPr bwMode="auto">
              <a:xfrm>
                <a:off x="7260202" y="3870387"/>
                <a:ext cx="657225" cy="679450"/>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000" dirty="0">
                    <a:latin typeface="Arial" panose="020B0604020202020204" pitchFamily="34" charset="0"/>
                    <a:cs typeface="Arial" panose="020B0604020202020204" pitchFamily="34" charset="0"/>
                  </a:rPr>
                  <a:t>Small Watershed Grants</a:t>
                </a:r>
              </a:p>
            </p:txBody>
          </p:sp>
          <p:sp>
            <p:nvSpPr>
              <p:cNvPr id="50" name="Oval 16"/>
              <p:cNvSpPr/>
              <p:nvPr/>
            </p:nvSpPr>
            <p:spPr bwMode="auto">
              <a:xfrm>
                <a:off x="7644378" y="4407219"/>
                <a:ext cx="657225" cy="679450"/>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endParaRPr lang="en-US" sz="1000" dirty="0">
                  <a:latin typeface="Arial" panose="020B0604020202020204" pitchFamily="34" charset="0"/>
                  <a:cs typeface="Arial" panose="020B0604020202020204" pitchFamily="34" charset="0"/>
                </a:endParaRPr>
              </a:p>
              <a:p>
                <a:pPr algn="ctr" defTabSz="533400">
                  <a:lnSpc>
                    <a:spcPct val="90000"/>
                  </a:lnSpc>
                  <a:spcAft>
                    <a:spcPct val="35000"/>
                  </a:spcAft>
                  <a:defRPr/>
                </a:pPr>
                <a:r>
                  <a:rPr lang="en-US" sz="1000" dirty="0">
                    <a:latin typeface="Arial" panose="020B0604020202020204" pitchFamily="34" charset="0"/>
                    <a:cs typeface="Arial" panose="020B0604020202020204" pitchFamily="34" charset="0"/>
                  </a:rPr>
                  <a:t>Innovation Grants</a:t>
                </a:r>
              </a:p>
            </p:txBody>
          </p:sp>
          <p:sp>
            <p:nvSpPr>
              <p:cNvPr id="51" name="Circular Arrow 50"/>
              <p:cNvSpPr/>
              <p:nvPr/>
            </p:nvSpPr>
            <p:spPr bwMode="auto">
              <a:xfrm rot="3672695">
                <a:off x="7715024" y="4006376"/>
                <a:ext cx="674687" cy="615951"/>
              </a:xfrm>
              <a:prstGeom prst="circularArrow">
                <a:avLst>
                  <a:gd name="adj1" fmla="val 12500"/>
                  <a:gd name="adj2" fmla="val 1142319"/>
                  <a:gd name="adj3" fmla="val 20457681"/>
                  <a:gd name="adj4" fmla="val 10739626"/>
                  <a:gd name="adj5" fmla="val 12500"/>
                </a:avLst>
              </a:prstGeom>
              <a:solidFill>
                <a:srgbClr val="B2BB1E"/>
              </a:solidFill>
              <a:ln w="9525" cap="flat" cmpd="sng" algn="ctr">
                <a:noFill/>
                <a:prstDash val="solid"/>
                <a:round/>
                <a:headEnd type="none" w="med" len="med"/>
                <a:tailEnd type="none" w="med" len="med"/>
              </a:ln>
              <a:effectLst/>
            </p:spPr>
            <p:txBody>
              <a:bodyPr/>
              <a:lstStyle/>
              <a:p>
                <a:pPr>
                  <a:defRPr/>
                </a:pPr>
                <a:endParaRPr lang="en-US">
                  <a:latin typeface="Arial" panose="020B0604020202020204" pitchFamily="34" charset="0"/>
                  <a:ea typeface="ヒラギノ角ゴ Pro W3" pitchFamily="1" charset="-128"/>
                  <a:cs typeface="Arial" panose="020B0604020202020204" pitchFamily="34" charset="0"/>
                </a:endParaRPr>
              </a:p>
            </p:txBody>
          </p:sp>
        </p:grpSp>
        <p:cxnSp>
          <p:nvCxnSpPr>
            <p:cNvPr id="66" name="Straight Connector 65"/>
            <p:cNvCxnSpPr/>
            <p:nvPr/>
          </p:nvCxnSpPr>
          <p:spPr>
            <a:xfrm flipV="1">
              <a:off x="6532559" y="4559212"/>
              <a:ext cx="558006" cy="14948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6183314" y="969323"/>
            <a:ext cx="2928747" cy="1213271"/>
            <a:chOff x="6183314" y="969323"/>
            <a:chExt cx="2928747" cy="1213271"/>
          </a:xfrm>
        </p:grpSpPr>
        <p:sp>
          <p:nvSpPr>
            <p:cNvPr id="68" name="TextBox 67"/>
            <p:cNvSpPr txBox="1"/>
            <p:nvPr/>
          </p:nvSpPr>
          <p:spPr>
            <a:xfrm>
              <a:off x="6183314" y="969323"/>
              <a:ext cx="2928747" cy="646331"/>
            </a:xfrm>
            <a:prstGeom prst="rect">
              <a:avLst/>
            </a:prstGeom>
            <a:noFill/>
          </p:spPr>
          <p:txBody>
            <a:bodyPr wrap="square" rtlCol="0">
              <a:spAutoFit/>
            </a:bodyPr>
            <a:lstStyle/>
            <a:p>
              <a:pPr algn="ctr"/>
              <a:r>
                <a:rPr lang="en-US" dirty="0" smtClean="0"/>
                <a:t>CBSF “Technical Capacity” Grants </a:t>
              </a:r>
              <a:r>
                <a:rPr lang="en-US" dirty="0"/>
                <a:t>P</a:t>
              </a:r>
              <a:r>
                <a:rPr lang="en-US" dirty="0" smtClean="0"/>
                <a:t>rograms</a:t>
              </a:r>
              <a:endParaRPr lang="en-US" dirty="0"/>
            </a:p>
          </p:txBody>
        </p:sp>
        <p:cxnSp>
          <p:nvCxnSpPr>
            <p:cNvPr id="70" name="Straight Connector 69"/>
            <p:cNvCxnSpPr/>
            <p:nvPr/>
          </p:nvCxnSpPr>
          <p:spPr>
            <a:xfrm flipV="1">
              <a:off x="6811562" y="1615654"/>
              <a:ext cx="732238" cy="56694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7" name="Picture 56" descr="2013 Targeted Rivers Map.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0" y="0"/>
            <a:ext cx="9144000"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9179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 name="Oval 75"/>
          <p:cNvSpPr/>
          <p:nvPr/>
        </p:nvSpPr>
        <p:spPr>
          <a:xfrm>
            <a:off x="6839271" y="3487519"/>
            <a:ext cx="1600200" cy="177694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080920" y="720988"/>
            <a:ext cx="3031141" cy="1143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499165"/>
          </a:xfrm>
          <a:prstGeom prst="rect">
            <a:avLst/>
          </a:prstGeom>
          <a:solidFill>
            <a:srgbClr val="B2BB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 name="Group 41"/>
          <p:cNvGrpSpPr>
            <a:grpSpLocks/>
          </p:cNvGrpSpPr>
          <p:nvPr/>
        </p:nvGrpSpPr>
        <p:grpSpPr bwMode="auto">
          <a:xfrm>
            <a:off x="2267743" y="866557"/>
            <a:ext cx="4608514" cy="4606925"/>
            <a:chOff x="962025" y="1371600"/>
            <a:chExt cx="4813300" cy="4646613"/>
          </a:xfrm>
        </p:grpSpPr>
        <p:grpSp>
          <p:nvGrpSpPr>
            <p:cNvPr id="3" name="Group 47"/>
            <p:cNvGrpSpPr>
              <a:grpSpLocks/>
            </p:cNvGrpSpPr>
            <p:nvPr/>
          </p:nvGrpSpPr>
          <p:grpSpPr bwMode="auto">
            <a:xfrm>
              <a:off x="2667000" y="1371600"/>
              <a:ext cx="1404938" cy="1404938"/>
              <a:chOff x="3869903" y="1130"/>
              <a:chExt cx="1404193" cy="1404193"/>
            </a:xfrm>
          </p:grpSpPr>
          <p:sp>
            <p:nvSpPr>
              <p:cNvPr id="41" name="Oval 40"/>
              <p:cNvSpPr/>
              <p:nvPr/>
            </p:nvSpPr>
            <p:spPr>
              <a:xfrm>
                <a:off x="3869397" y="1130"/>
                <a:ext cx="1405276" cy="1403486"/>
              </a:xfrm>
              <a:prstGeom prst="ellipse">
                <a:avLst/>
              </a:prstGeom>
              <a:solidFill>
                <a:srgbClr val="00499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2" name="Oval 4"/>
              <p:cNvSpPr/>
              <p:nvPr/>
            </p:nvSpPr>
            <p:spPr>
              <a:xfrm>
                <a:off x="4076543" y="207572"/>
                <a:ext cx="990984" cy="990603"/>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dirty="0">
                    <a:latin typeface="Arial" panose="020B0604020202020204" pitchFamily="34" charset="0"/>
                    <a:cs typeface="Arial" panose="020B0604020202020204" pitchFamily="34" charset="0"/>
                  </a:rPr>
                  <a:t>Assess Conservation Needs and Capacity</a:t>
                </a:r>
              </a:p>
            </p:txBody>
          </p:sp>
        </p:grpSp>
        <p:grpSp>
          <p:nvGrpSpPr>
            <p:cNvPr id="6" name="Group 48"/>
            <p:cNvGrpSpPr>
              <a:grpSpLocks/>
            </p:cNvGrpSpPr>
            <p:nvPr/>
          </p:nvGrpSpPr>
          <p:grpSpPr bwMode="auto">
            <a:xfrm>
              <a:off x="4025900" y="2449513"/>
              <a:ext cx="373063" cy="474662"/>
              <a:chOff x="5229477" y="1079195"/>
              <a:chExt cx="372282" cy="473915"/>
            </a:xfrm>
          </p:grpSpPr>
          <p:sp>
            <p:nvSpPr>
              <p:cNvPr id="39" name="Right Arrow 38"/>
              <p:cNvSpPr/>
              <p:nvPr/>
            </p:nvSpPr>
            <p:spPr>
              <a:xfrm rot="2160000">
                <a:off x="5229666" y="1078874"/>
                <a:ext cx="372279" cy="474801"/>
              </a:xfrm>
              <a:prstGeom prst="rightArrow">
                <a:avLst>
                  <a:gd name="adj1" fmla="val 60000"/>
                  <a:gd name="adj2" fmla="val 50000"/>
                </a:avLst>
              </a:prstGeom>
              <a:solidFill>
                <a:srgbClr val="B2BB1E"/>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40" name="Right Arrow 6"/>
              <p:cNvSpPr/>
              <p:nvPr/>
            </p:nvSpPr>
            <p:spPr>
              <a:xfrm rot="2160000">
                <a:off x="5241248" y="1141222"/>
                <a:ext cx="259767" cy="28456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latin typeface="Arial" panose="020B0604020202020204" pitchFamily="34" charset="0"/>
                  <a:cs typeface="Arial" panose="020B0604020202020204" pitchFamily="34" charset="0"/>
                </a:endParaRPr>
              </a:p>
            </p:txBody>
          </p:sp>
        </p:grpSp>
        <p:grpSp>
          <p:nvGrpSpPr>
            <p:cNvPr id="7" name="Group 50"/>
            <p:cNvGrpSpPr>
              <a:grpSpLocks/>
            </p:cNvGrpSpPr>
            <p:nvPr/>
          </p:nvGrpSpPr>
          <p:grpSpPr bwMode="auto">
            <a:xfrm>
              <a:off x="4514850" y="4117976"/>
              <a:ext cx="473075" cy="371475"/>
              <a:chOff x="5717093" y="2747057"/>
              <a:chExt cx="473915" cy="372282"/>
            </a:xfrm>
          </p:grpSpPr>
          <p:sp>
            <p:nvSpPr>
              <p:cNvPr id="37" name="Right Arrow 36"/>
              <p:cNvSpPr/>
              <p:nvPr/>
            </p:nvSpPr>
            <p:spPr>
              <a:xfrm rot="6480000">
                <a:off x="5768007" y="2696146"/>
                <a:ext cx="372280" cy="473380"/>
              </a:xfrm>
              <a:prstGeom prst="rightArrow">
                <a:avLst>
                  <a:gd name="adj1" fmla="val 60000"/>
                  <a:gd name="adj2" fmla="val 50000"/>
                </a:avLst>
              </a:prstGeom>
              <a:solidFill>
                <a:srgbClr val="B2BB1E"/>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38" name="Right Arrow 10"/>
              <p:cNvSpPr/>
              <p:nvPr/>
            </p:nvSpPr>
            <p:spPr>
              <a:xfrm rot="17280000">
                <a:off x="5839976" y="2738672"/>
                <a:ext cx="261559" cy="28402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latin typeface="Arial" panose="020B0604020202020204" pitchFamily="34" charset="0"/>
                  <a:cs typeface="Arial" panose="020B0604020202020204" pitchFamily="34" charset="0"/>
                </a:endParaRPr>
              </a:p>
            </p:txBody>
          </p:sp>
        </p:grpSp>
        <p:sp>
          <p:nvSpPr>
            <p:cNvPr id="18" name="Oval 17"/>
            <p:cNvSpPr/>
            <p:nvPr/>
          </p:nvSpPr>
          <p:spPr>
            <a:xfrm>
              <a:off x="3721009" y="4613981"/>
              <a:ext cx="1402705" cy="1404232"/>
            </a:xfrm>
            <a:prstGeom prst="ellipse">
              <a:avLst/>
            </a:prstGeom>
            <a:solidFill>
              <a:srgbClr val="004990"/>
            </a:solidFill>
            <a:ln w="12700">
              <a:solidFill>
                <a:srgbClr val="054D92"/>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grpSp>
          <p:nvGrpSpPr>
            <p:cNvPr id="8" name="Group 52"/>
            <p:cNvGrpSpPr>
              <a:grpSpLocks/>
            </p:cNvGrpSpPr>
            <p:nvPr/>
          </p:nvGrpSpPr>
          <p:grpSpPr bwMode="auto">
            <a:xfrm>
              <a:off x="3194050" y="5078413"/>
              <a:ext cx="371475" cy="474662"/>
              <a:chOff x="4396394" y="3708014"/>
              <a:chExt cx="372282" cy="473915"/>
            </a:xfrm>
          </p:grpSpPr>
          <p:sp>
            <p:nvSpPr>
              <p:cNvPr id="35" name="Right Arrow 34"/>
              <p:cNvSpPr/>
              <p:nvPr/>
            </p:nvSpPr>
            <p:spPr>
              <a:xfrm rot="10800000">
                <a:off x="4396095" y="3707923"/>
                <a:ext cx="372209" cy="474801"/>
              </a:xfrm>
              <a:prstGeom prst="rightArrow">
                <a:avLst>
                  <a:gd name="adj1" fmla="val 60000"/>
                  <a:gd name="adj2" fmla="val 50000"/>
                </a:avLst>
              </a:prstGeom>
              <a:solidFill>
                <a:srgbClr val="B2BB1E"/>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36" name="Right Arrow 14"/>
              <p:cNvSpPr/>
              <p:nvPr/>
            </p:nvSpPr>
            <p:spPr>
              <a:xfrm rot="21600000">
                <a:off x="4507425" y="3803843"/>
                <a:ext cx="260878" cy="28296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latin typeface="Arial" panose="020B0604020202020204" pitchFamily="34" charset="0"/>
                  <a:cs typeface="Arial" panose="020B0604020202020204" pitchFamily="34" charset="0"/>
                </a:endParaRPr>
              </a:p>
            </p:txBody>
          </p:sp>
        </p:grpSp>
        <p:grpSp>
          <p:nvGrpSpPr>
            <p:cNvPr id="9" name="Group 53"/>
            <p:cNvGrpSpPr>
              <a:grpSpLocks/>
            </p:cNvGrpSpPr>
            <p:nvPr/>
          </p:nvGrpSpPr>
          <p:grpSpPr bwMode="auto">
            <a:xfrm>
              <a:off x="1612900" y="4613275"/>
              <a:ext cx="1404938" cy="1404938"/>
              <a:chOff x="2816596" y="3242875"/>
              <a:chExt cx="1404193" cy="1404193"/>
            </a:xfrm>
          </p:grpSpPr>
          <p:sp>
            <p:nvSpPr>
              <p:cNvPr id="33" name="Oval 32"/>
              <p:cNvSpPr/>
              <p:nvPr/>
            </p:nvSpPr>
            <p:spPr>
              <a:xfrm>
                <a:off x="2817332" y="3243581"/>
                <a:ext cx="1403618" cy="1403487"/>
              </a:xfrm>
              <a:prstGeom prst="ellipse">
                <a:avLst/>
              </a:prstGeom>
              <a:solidFill>
                <a:srgbClr val="00499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4" name="Oval 16"/>
              <p:cNvSpPr/>
              <p:nvPr/>
            </p:nvSpPr>
            <p:spPr>
              <a:xfrm>
                <a:off x="2928361" y="3430819"/>
                <a:ext cx="1123558" cy="990602"/>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anchor="ctr"/>
              <a:lstStyle>
                <a:lvl1pPr defTabSz="533400">
                  <a:defRPr sz="2400">
                    <a:solidFill>
                      <a:schemeClr val="tx1"/>
                    </a:solidFill>
                    <a:latin typeface="Arial" charset="0"/>
                    <a:ea typeface="ヒラギノ角ゴ Pro W3" pitchFamily="-103" charset="-128"/>
                  </a:defRPr>
                </a:lvl1pPr>
                <a:lvl2pPr marL="37931725" indent="-37474525" defTabSz="533400">
                  <a:defRPr sz="2400">
                    <a:solidFill>
                      <a:schemeClr val="tx1"/>
                    </a:solidFill>
                    <a:latin typeface="Arial" charset="0"/>
                    <a:ea typeface="ヒラギノ角ゴ Pro W3" pitchFamily="-103" charset="-128"/>
                  </a:defRPr>
                </a:lvl2pPr>
                <a:lvl3pPr>
                  <a:defRPr sz="2400">
                    <a:solidFill>
                      <a:schemeClr val="tx1"/>
                    </a:solidFill>
                    <a:latin typeface="Arial" charset="0"/>
                    <a:ea typeface="ヒラギノ角ゴ Pro W3" pitchFamily="-103" charset="-128"/>
                  </a:defRPr>
                </a:lvl3pPr>
                <a:lvl4pPr>
                  <a:defRPr sz="2400">
                    <a:solidFill>
                      <a:schemeClr val="tx1"/>
                    </a:solidFill>
                    <a:latin typeface="Arial" charset="0"/>
                    <a:ea typeface="ヒラギノ角ゴ Pro W3" pitchFamily="-103" charset="-128"/>
                  </a:defRPr>
                </a:lvl4pPr>
                <a:lvl5pPr>
                  <a:defRPr sz="2400">
                    <a:solidFill>
                      <a:schemeClr val="tx1"/>
                    </a:solidFill>
                    <a:latin typeface="Arial" charset="0"/>
                    <a:ea typeface="ヒラギノ角ゴ Pro W3" pitchFamily="-103" charset="-128"/>
                  </a:defRPr>
                </a:lvl5pPr>
                <a:lvl6pPr marL="457200" eaLnBrk="0" fontAlgn="base" hangingPunct="0">
                  <a:spcBef>
                    <a:spcPct val="0"/>
                  </a:spcBef>
                  <a:spcAft>
                    <a:spcPct val="0"/>
                  </a:spcAft>
                  <a:defRPr sz="2400">
                    <a:solidFill>
                      <a:schemeClr val="tx1"/>
                    </a:solidFill>
                    <a:latin typeface="Arial" charset="0"/>
                    <a:ea typeface="ヒラギノ角ゴ Pro W3" pitchFamily="-103" charset="-128"/>
                  </a:defRPr>
                </a:lvl6pPr>
                <a:lvl7pPr marL="914400" eaLnBrk="0" fontAlgn="base" hangingPunct="0">
                  <a:spcBef>
                    <a:spcPct val="0"/>
                  </a:spcBef>
                  <a:spcAft>
                    <a:spcPct val="0"/>
                  </a:spcAft>
                  <a:defRPr sz="2400">
                    <a:solidFill>
                      <a:schemeClr val="tx1"/>
                    </a:solidFill>
                    <a:latin typeface="Arial" charset="0"/>
                    <a:ea typeface="ヒラギノ角ゴ Pro W3" pitchFamily="-103" charset="-128"/>
                  </a:defRPr>
                </a:lvl7pPr>
                <a:lvl8pPr marL="1371600" eaLnBrk="0" fontAlgn="base" hangingPunct="0">
                  <a:spcBef>
                    <a:spcPct val="0"/>
                  </a:spcBef>
                  <a:spcAft>
                    <a:spcPct val="0"/>
                  </a:spcAft>
                  <a:defRPr sz="2400">
                    <a:solidFill>
                      <a:schemeClr val="tx1"/>
                    </a:solidFill>
                    <a:latin typeface="Arial" charset="0"/>
                    <a:ea typeface="ヒラギノ角ゴ Pro W3" pitchFamily="-103" charset="-128"/>
                  </a:defRPr>
                </a:lvl8pPr>
                <a:lvl9pPr marL="1828800" eaLnBrk="0" fontAlgn="base" hangingPunct="0">
                  <a:spcBef>
                    <a:spcPct val="0"/>
                  </a:spcBef>
                  <a:spcAft>
                    <a:spcPct val="0"/>
                  </a:spcAft>
                  <a:defRPr sz="2400">
                    <a:solidFill>
                      <a:schemeClr val="tx1"/>
                    </a:solidFill>
                    <a:latin typeface="Arial" charset="0"/>
                    <a:ea typeface="ヒラギノ角ゴ Pro W3" pitchFamily="-103" charset="-128"/>
                  </a:defRPr>
                </a:lvl9pPr>
              </a:lstStyle>
              <a:p>
                <a:pPr algn="ctr">
                  <a:lnSpc>
                    <a:spcPct val="90000"/>
                  </a:lnSpc>
                  <a:spcAft>
                    <a:spcPct val="35000"/>
                  </a:spcAft>
                  <a:defRPr/>
                </a:pPr>
                <a:r>
                  <a:rPr lang="en-US" altLang="en-US" sz="1200" dirty="0" smtClean="0">
                    <a:solidFill>
                      <a:srgbClr val="FFFFFF"/>
                    </a:solidFill>
                    <a:latin typeface="Arial" panose="020B0604020202020204" pitchFamily="34" charset="0"/>
                    <a:ea typeface="Osaka" pitchFamily="-103" charset="-128"/>
                    <a:cs typeface="Arial" panose="020B0604020202020204" pitchFamily="34" charset="0"/>
                  </a:rPr>
                  <a:t>Monitor and Assess Project Implementation</a:t>
                </a:r>
                <a:endParaRPr lang="en-US" altLang="en-US" sz="1100" dirty="0" smtClean="0">
                  <a:solidFill>
                    <a:srgbClr val="FFFFFF"/>
                  </a:solidFill>
                  <a:latin typeface="Arial" panose="020B0604020202020204" pitchFamily="34" charset="0"/>
                  <a:ea typeface="Osaka" pitchFamily="-103" charset="-128"/>
                  <a:cs typeface="Arial" panose="020B0604020202020204" pitchFamily="34" charset="0"/>
                </a:endParaRPr>
              </a:p>
            </p:txBody>
          </p:sp>
        </p:grpSp>
        <p:grpSp>
          <p:nvGrpSpPr>
            <p:cNvPr id="10" name="Group 54"/>
            <p:cNvGrpSpPr>
              <a:grpSpLocks/>
            </p:cNvGrpSpPr>
            <p:nvPr/>
          </p:nvGrpSpPr>
          <p:grpSpPr bwMode="auto">
            <a:xfrm>
              <a:off x="1757363" y="4060826"/>
              <a:ext cx="473075" cy="373063"/>
              <a:chOff x="2959501" y="2767099"/>
              <a:chExt cx="473915" cy="372282"/>
            </a:xfrm>
          </p:grpSpPr>
          <p:sp>
            <p:nvSpPr>
              <p:cNvPr id="31" name="Right Arrow 30"/>
              <p:cNvSpPr/>
              <p:nvPr/>
            </p:nvSpPr>
            <p:spPr>
              <a:xfrm rot="15120000">
                <a:off x="3010569" y="2717303"/>
                <a:ext cx="372292" cy="473381"/>
              </a:xfrm>
              <a:prstGeom prst="rightArrow">
                <a:avLst>
                  <a:gd name="adj1" fmla="val 60000"/>
                  <a:gd name="adj2" fmla="val 50000"/>
                </a:avLst>
              </a:prstGeom>
              <a:solidFill>
                <a:srgbClr val="B2BB1E"/>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32" name="Right Arrow 18"/>
              <p:cNvSpPr/>
              <p:nvPr/>
            </p:nvSpPr>
            <p:spPr>
              <a:xfrm rot="25920000">
                <a:off x="3083103" y="2864707"/>
                <a:ext cx="260445" cy="284028"/>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latin typeface="Arial" panose="020B0604020202020204" pitchFamily="34" charset="0"/>
                  <a:cs typeface="Arial" panose="020B0604020202020204" pitchFamily="34" charset="0"/>
                </a:endParaRPr>
              </a:p>
            </p:txBody>
          </p:sp>
        </p:grpSp>
        <p:grpSp>
          <p:nvGrpSpPr>
            <p:cNvPr id="11" name="Group 55"/>
            <p:cNvGrpSpPr>
              <a:grpSpLocks/>
            </p:cNvGrpSpPr>
            <p:nvPr/>
          </p:nvGrpSpPr>
          <p:grpSpPr bwMode="auto">
            <a:xfrm>
              <a:off x="962025" y="2609850"/>
              <a:ext cx="1404938" cy="1404938"/>
              <a:chOff x="2165617" y="1239367"/>
              <a:chExt cx="1404193" cy="1404193"/>
            </a:xfrm>
          </p:grpSpPr>
          <p:sp>
            <p:nvSpPr>
              <p:cNvPr id="29" name="Oval 28"/>
              <p:cNvSpPr/>
              <p:nvPr/>
            </p:nvSpPr>
            <p:spPr>
              <a:xfrm>
                <a:off x="2165617" y="1238826"/>
                <a:ext cx="1403619" cy="1405087"/>
              </a:xfrm>
              <a:prstGeom prst="ellipse">
                <a:avLst/>
              </a:prstGeom>
              <a:solidFill>
                <a:srgbClr val="00499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0" name="Oval 20"/>
              <p:cNvSpPr/>
              <p:nvPr/>
            </p:nvSpPr>
            <p:spPr>
              <a:xfrm>
                <a:off x="2371105" y="1445268"/>
                <a:ext cx="992642" cy="992203"/>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dirty="0">
                    <a:latin typeface="Arial" panose="020B0604020202020204" pitchFamily="34" charset="0"/>
                    <a:cs typeface="Arial" panose="020B0604020202020204" pitchFamily="34" charset="0"/>
                  </a:rPr>
                  <a:t>Receive Feedback through Networking and Information Sharing</a:t>
                </a:r>
              </a:p>
            </p:txBody>
          </p:sp>
        </p:grpSp>
        <p:grpSp>
          <p:nvGrpSpPr>
            <p:cNvPr id="12" name="Group 56"/>
            <p:cNvGrpSpPr>
              <a:grpSpLocks/>
            </p:cNvGrpSpPr>
            <p:nvPr/>
          </p:nvGrpSpPr>
          <p:grpSpPr bwMode="auto">
            <a:xfrm>
              <a:off x="2322513" y="2462213"/>
              <a:ext cx="371475" cy="473075"/>
              <a:chOff x="3525191" y="1091581"/>
              <a:chExt cx="372282" cy="473915"/>
            </a:xfrm>
          </p:grpSpPr>
          <p:sp>
            <p:nvSpPr>
              <p:cNvPr id="27" name="Right Arrow 26"/>
              <p:cNvSpPr/>
              <p:nvPr/>
            </p:nvSpPr>
            <p:spPr>
              <a:xfrm rot="19440000">
                <a:off x="3525958" y="1091368"/>
                <a:ext cx="372209" cy="474790"/>
              </a:xfrm>
              <a:prstGeom prst="rightArrow">
                <a:avLst>
                  <a:gd name="adj1" fmla="val 60000"/>
                  <a:gd name="adj2" fmla="val 50000"/>
                </a:avLst>
              </a:prstGeom>
              <a:solidFill>
                <a:srgbClr val="B2BB1E"/>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28" name="Right Arrow 22"/>
              <p:cNvSpPr/>
              <p:nvPr/>
            </p:nvSpPr>
            <p:spPr>
              <a:xfrm rot="19440000">
                <a:off x="3537589" y="1218086"/>
                <a:ext cx="260879" cy="285516"/>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a:lnSpc>
                    <a:spcPct val="90000"/>
                  </a:lnSpc>
                  <a:spcAft>
                    <a:spcPct val="35000"/>
                  </a:spcAft>
                  <a:defRPr/>
                </a:pPr>
                <a:endParaRPr lang="en-US" sz="2000">
                  <a:latin typeface="Arial" panose="020B0604020202020204" pitchFamily="34" charset="0"/>
                  <a:cs typeface="Arial" panose="020B0604020202020204" pitchFamily="34" charset="0"/>
                </a:endParaRPr>
              </a:p>
            </p:txBody>
          </p:sp>
        </p:grpSp>
        <p:grpSp>
          <p:nvGrpSpPr>
            <p:cNvPr id="13" name="Group 49"/>
            <p:cNvGrpSpPr>
              <a:grpSpLocks/>
            </p:cNvGrpSpPr>
            <p:nvPr/>
          </p:nvGrpSpPr>
          <p:grpSpPr bwMode="auto">
            <a:xfrm>
              <a:off x="4371975" y="2609850"/>
              <a:ext cx="1403350" cy="1404938"/>
              <a:chOff x="5574189" y="1239367"/>
              <a:chExt cx="1404193" cy="1404193"/>
            </a:xfrm>
          </p:grpSpPr>
          <p:sp>
            <p:nvSpPr>
              <p:cNvPr id="25" name="Oval 24"/>
              <p:cNvSpPr/>
              <p:nvPr/>
            </p:nvSpPr>
            <p:spPr>
              <a:xfrm>
                <a:off x="5574835" y="1238826"/>
                <a:ext cx="1403547" cy="1405087"/>
              </a:xfrm>
              <a:prstGeom prst="ellipse">
                <a:avLst/>
              </a:prstGeom>
              <a:solidFill>
                <a:srgbClr val="00499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6" name="Oval 8"/>
              <p:cNvSpPr/>
              <p:nvPr/>
            </p:nvSpPr>
            <p:spPr>
              <a:xfrm>
                <a:off x="5778896" y="1445268"/>
                <a:ext cx="995424" cy="992203"/>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200" dirty="0" smtClean="0">
                    <a:latin typeface="Arial" panose="020B0604020202020204" pitchFamily="34" charset="0"/>
                    <a:cs typeface="Arial" panose="020B0604020202020204" pitchFamily="34" charset="0"/>
                  </a:rPr>
                  <a:t>Build Local Capacity for Restoration</a:t>
                </a:r>
                <a:endParaRPr lang="en-US" sz="1200" dirty="0">
                  <a:latin typeface="Arial" panose="020B0604020202020204" pitchFamily="34" charset="0"/>
                  <a:cs typeface="Arial" panose="020B0604020202020204" pitchFamily="34" charset="0"/>
                </a:endParaRPr>
              </a:p>
            </p:txBody>
          </p:sp>
        </p:grpSp>
      </p:grpSp>
      <p:sp>
        <p:nvSpPr>
          <p:cNvPr id="45" name="Title 1"/>
          <p:cNvSpPr>
            <a:spLocks noGrp="1"/>
          </p:cNvSpPr>
          <p:nvPr>
            <p:ph type="ctrTitle"/>
          </p:nvPr>
        </p:nvSpPr>
        <p:spPr>
          <a:xfrm>
            <a:off x="0" y="499165"/>
            <a:ext cx="3827665" cy="460375"/>
          </a:xfrm>
        </p:spPr>
        <p:txBody>
          <a:bodyPr>
            <a:noAutofit/>
          </a:bodyPr>
          <a:lstStyle/>
          <a:p>
            <a:r>
              <a:rPr lang="en-US" sz="2400" dirty="0" smtClean="0"/>
              <a:t>CBSF Program Delivery Cycle</a:t>
            </a:r>
            <a:endParaRPr lang="en-US" sz="2400" dirty="0"/>
          </a:p>
        </p:txBody>
      </p:sp>
      <p:sp>
        <p:nvSpPr>
          <p:cNvPr id="46" name="Oval 16"/>
          <p:cNvSpPr/>
          <p:nvPr/>
        </p:nvSpPr>
        <p:spPr bwMode="auto">
          <a:xfrm>
            <a:off x="4978400" y="4312762"/>
            <a:ext cx="1204914" cy="982662"/>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anchor="ctr"/>
          <a:lstStyle>
            <a:lvl1pPr defTabSz="533400">
              <a:defRPr sz="2400">
                <a:solidFill>
                  <a:schemeClr val="tx1"/>
                </a:solidFill>
                <a:latin typeface="Arial" charset="0"/>
                <a:ea typeface="ヒラギノ角ゴ Pro W3" pitchFamily="-103" charset="-128"/>
              </a:defRPr>
            </a:lvl1pPr>
            <a:lvl2pPr marL="37931725" indent="-37474525" defTabSz="533400">
              <a:defRPr sz="2400">
                <a:solidFill>
                  <a:schemeClr val="tx1"/>
                </a:solidFill>
                <a:latin typeface="Arial" charset="0"/>
                <a:ea typeface="ヒラギノ角ゴ Pro W3" pitchFamily="-103" charset="-128"/>
              </a:defRPr>
            </a:lvl2pPr>
            <a:lvl3pPr>
              <a:defRPr sz="2400">
                <a:solidFill>
                  <a:schemeClr val="tx1"/>
                </a:solidFill>
                <a:latin typeface="Arial" charset="0"/>
                <a:ea typeface="ヒラギノ角ゴ Pro W3" pitchFamily="-103" charset="-128"/>
              </a:defRPr>
            </a:lvl3pPr>
            <a:lvl4pPr>
              <a:defRPr sz="2400">
                <a:solidFill>
                  <a:schemeClr val="tx1"/>
                </a:solidFill>
                <a:latin typeface="Arial" charset="0"/>
                <a:ea typeface="ヒラギノ角ゴ Pro W3" pitchFamily="-103" charset="-128"/>
              </a:defRPr>
            </a:lvl4pPr>
            <a:lvl5pPr>
              <a:defRPr sz="2400">
                <a:solidFill>
                  <a:schemeClr val="tx1"/>
                </a:solidFill>
                <a:latin typeface="Arial" charset="0"/>
                <a:ea typeface="ヒラギノ角ゴ Pro W3" pitchFamily="-103" charset="-128"/>
              </a:defRPr>
            </a:lvl5pPr>
            <a:lvl6pPr marL="457200" eaLnBrk="0" fontAlgn="base" hangingPunct="0">
              <a:spcBef>
                <a:spcPct val="0"/>
              </a:spcBef>
              <a:spcAft>
                <a:spcPct val="0"/>
              </a:spcAft>
              <a:defRPr sz="2400">
                <a:solidFill>
                  <a:schemeClr val="tx1"/>
                </a:solidFill>
                <a:latin typeface="Arial" charset="0"/>
                <a:ea typeface="ヒラギノ角ゴ Pro W3" pitchFamily="-103" charset="-128"/>
              </a:defRPr>
            </a:lvl6pPr>
            <a:lvl7pPr marL="914400" eaLnBrk="0" fontAlgn="base" hangingPunct="0">
              <a:spcBef>
                <a:spcPct val="0"/>
              </a:spcBef>
              <a:spcAft>
                <a:spcPct val="0"/>
              </a:spcAft>
              <a:defRPr sz="2400">
                <a:solidFill>
                  <a:schemeClr val="tx1"/>
                </a:solidFill>
                <a:latin typeface="Arial" charset="0"/>
                <a:ea typeface="ヒラギノ角ゴ Pro W3" pitchFamily="-103" charset="-128"/>
              </a:defRPr>
            </a:lvl7pPr>
            <a:lvl8pPr marL="1371600" eaLnBrk="0" fontAlgn="base" hangingPunct="0">
              <a:spcBef>
                <a:spcPct val="0"/>
              </a:spcBef>
              <a:spcAft>
                <a:spcPct val="0"/>
              </a:spcAft>
              <a:defRPr sz="2400">
                <a:solidFill>
                  <a:schemeClr val="tx1"/>
                </a:solidFill>
                <a:latin typeface="Arial" charset="0"/>
                <a:ea typeface="ヒラギノ角ゴ Pro W3" pitchFamily="-103" charset="-128"/>
              </a:defRPr>
            </a:lvl8pPr>
            <a:lvl9pPr marL="1828800" eaLnBrk="0" fontAlgn="base" hangingPunct="0">
              <a:spcBef>
                <a:spcPct val="0"/>
              </a:spcBef>
              <a:spcAft>
                <a:spcPct val="0"/>
              </a:spcAft>
              <a:defRPr sz="2400">
                <a:solidFill>
                  <a:schemeClr val="tx1"/>
                </a:solidFill>
                <a:latin typeface="Arial" charset="0"/>
                <a:ea typeface="ヒラギノ角ゴ Pro W3" pitchFamily="-103" charset="-128"/>
              </a:defRPr>
            </a:lvl9pPr>
          </a:lstStyle>
          <a:p>
            <a:pPr algn="ctr">
              <a:lnSpc>
                <a:spcPct val="90000"/>
              </a:lnSpc>
              <a:spcAft>
                <a:spcPct val="35000"/>
              </a:spcAft>
              <a:defRPr/>
            </a:pPr>
            <a:r>
              <a:rPr lang="en-US" altLang="en-US" sz="1200" dirty="0" smtClean="0">
                <a:solidFill>
                  <a:srgbClr val="FFFFFF"/>
                </a:solidFill>
                <a:latin typeface="Arial" panose="020B0604020202020204" pitchFamily="34" charset="0"/>
                <a:ea typeface="Osaka" pitchFamily="-103" charset="-128"/>
                <a:cs typeface="Arial" panose="020B0604020202020204" pitchFamily="34" charset="0"/>
              </a:rPr>
              <a:t>Support On-The-Ground Restoration and </a:t>
            </a:r>
            <a:r>
              <a:rPr lang="en-US" altLang="en-US" sz="1200" dirty="0">
                <a:solidFill>
                  <a:srgbClr val="FFFFFF"/>
                </a:solidFill>
                <a:latin typeface="Arial" panose="020B0604020202020204" pitchFamily="34" charset="0"/>
                <a:ea typeface="Osaka" pitchFamily="-103" charset="-128"/>
                <a:cs typeface="Arial" panose="020B0604020202020204" pitchFamily="34" charset="0"/>
              </a:rPr>
              <a:t>C</a:t>
            </a:r>
            <a:r>
              <a:rPr lang="en-US" altLang="en-US" sz="1200" dirty="0" smtClean="0">
                <a:solidFill>
                  <a:srgbClr val="FFFFFF"/>
                </a:solidFill>
                <a:latin typeface="Arial" panose="020B0604020202020204" pitchFamily="34" charset="0"/>
                <a:ea typeface="Osaka" pitchFamily="-103" charset="-128"/>
                <a:cs typeface="Arial" panose="020B0604020202020204" pitchFamily="34" charset="0"/>
              </a:rPr>
              <a:t>onservation Efforts</a:t>
            </a:r>
            <a:endParaRPr lang="en-US" altLang="en-US" sz="1100" dirty="0" smtClean="0">
              <a:solidFill>
                <a:srgbClr val="FFFFFF"/>
              </a:solidFill>
              <a:latin typeface="Arial" panose="020B0604020202020204" pitchFamily="34" charset="0"/>
              <a:ea typeface="Osaka" pitchFamily="-103" charset="-128"/>
              <a:cs typeface="Arial" panose="020B0604020202020204" pitchFamily="34" charset="0"/>
            </a:endParaRPr>
          </a:p>
        </p:txBody>
      </p:sp>
      <p:grpSp>
        <p:nvGrpSpPr>
          <p:cNvPr id="14" name="Group 55"/>
          <p:cNvGrpSpPr/>
          <p:nvPr/>
        </p:nvGrpSpPr>
        <p:grpSpPr>
          <a:xfrm>
            <a:off x="481977" y="1581259"/>
            <a:ext cx="1651623" cy="895922"/>
            <a:chOff x="481977" y="1581259"/>
            <a:chExt cx="1651623" cy="895922"/>
          </a:xfrm>
        </p:grpSpPr>
        <p:cxnSp>
          <p:nvCxnSpPr>
            <p:cNvPr id="54" name="Straight Connector 53"/>
            <p:cNvCxnSpPr/>
            <p:nvPr/>
          </p:nvCxnSpPr>
          <p:spPr>
            <a:xfrm flipH="1" flipV="1">
              <a:off x="1600200" y="2182594"/>
              <a:ext cx="533400" cy="294587"/>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81977" y="1581259"/>
              <a:ext cx="1575423" cy="646331"/>
            </a:xfrm>
            <a:prstGeom prst="rect">
              <a:avLst/>
            </a:prstGeom>
            <a:noFill/>
          </p:spPr>
          <p:txBody>
            <a:bodyPr wrap="square" rtlCol="0">
              <a:spAutoFit/>
            </a:bodyPr>
            <a:lstStyle/>
            <a:p>
              <a:pPr algn="ctr"/>
              <a:r>
                <a:rPr lang="en-US" dirty="0" smtClean="0"/>
                <a:t>Ag Networking Forum</a:t>
              </a:r>
              <a:endParaRPr lang="en-US" dirty="0"/>
            </a:p>
          </p:txBody>
        </p:sp>
      </p:grpSp>
      <p:grpSp>
        <p:nvGrpSpPr>
          <p:cNvPr id="15" name="Group 60"/>
          <p:cNvGrpSpPr/>
          <p:nvPr/>
        </p:nvGrpSpPr>
        <p:grpSpPr>
          <a:xfrm>
            <a:off x="157162" y="4917857"/>
            <a:ext cx="2663247" cy="1201956"/>
            <a:chOff x="157162" y="4917857"/>
            <a:chExt cx="2663247" cy="1201956"/>
          </a:xfrm>
        </p:grpSpPr>
        <p:cxnSp>
          <p:nvCxnSpPr>
            <p:cNvPr id="58" name="Straight Connector 57"/>
            <p:cNvCxnSpPr/>
            <p:nvPr/>
          </p:nvCxnSpPr>
          <p:spPr>
            <a:xfrm flipH="1">
              <a:off x="2210809" y="4917857"/>
              <a:ext cx="609600" cy="518061"/>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57162" y="5473482"/>
              <a:ext cx="2307431" cy="646331"/>
            </a:xfrm>
            <a:prstGeom prst="rect">
              <a:avLst/>
            </a:prstGeom>
            <a:noFill/>
          </p:spPr>
          <p:txBody>
            <a:bodyPr wrap="square" rtlCol="0">
              <a:spAutoFit/>
            </a:bodyPr>
            <a:lstStyle/>
            <a:p>
              <a:pPr algn="ctr"/>
              <a:r>
                <a:rPr lang="en-US" dirty="0" smtClean="0"/>
                <a:t>NFWF Monitoring and Assessment Pilot</a:t>
              </a:r>
              <a:endParaRPr lang="en-US" dirty="0"/>
            </a:p>
          </p:txBody>
        </p:sp>
      </p:grpSp>
      <p:grpSp>
        <p:nvGrpSpPr>
          <p:cNvPr id="16" name="Group 66"/>
          <p:cNvGrpSpPr/>
          <p:nvPr/>
        </p:nvGrpSpPr>
        <p:grpSpPr>
          <a:xfrm>
            <a:off x="6532559" y="3752892"/>
            <a:ext cx="1658147" cy="1277936"/>
            <a:chOff x="6532559" y="3752892"/>
            <a:chExt cx="1658147" cy="1277936"/>
          </a:xfrm>
        </p:grpSpPr>
        <p:grpSp>
          <p:nvGrpSpPr>
            <p:cNvPr id="17" name="Group 51"/>
            <p:cNvGrpSpPr/>
            <p:nvPr/>
          </p:nvGrpSpPr>
          <p:grpSpPr>
            <a:xfrm>
              <a:off x="7090565" y="3752892"/>
              <a:ext cx="1100141" cy="1277936"/>
              <a:chOff x="7260202" y="3865882"/>
              <a:chExt cx="1100141" cy="1277936"/>
            </a:xfrm>
          </p:grpSpPr>
          <p:sp>
            <p:nvSpPr>
              <p:cNvPr id="47" name="Oval 46"/>
              <p:cNvSpPr/>
              <p:nvPr/>
            </p:nvSpPr>
            <p:spPr bwMode="auto">
              <a:xfrm>
                <a:off x="7260203" y="3865882"/>
                <a:ext cx="657225" cy="679450"/>
              </a:xfrm>
              <a:prstGeom prst="ellipse">
                <a:avLst/>
              </a:prstGeom>
              <a:solidFill>
                <a:srgbClr val="054D92"/>
              </a:solidFill>
              <a:ln w="19050">
                <a:solidFill>
                  <a:schemeClr val="accent3"/>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8" name="Oval 47"/>
              <p:cNvSpPr/>
              <p:nvPr/>
            </p:nvSpPr>
            <p:spPr bwMode="auto">
              <a:xfrm>
                <a:off x="7628504" y="4464369"/>
                <a:ext cx="657225" cy="679449"/>
              </a:xfrm>
              <a:prstGeom prst="ellipse">
                <a:avLst/>
              </a:prstGeom>
              <a:solidFill>
                <a:srgbClr val="054D92"/>
              </a:solidFill>
              <a:ln w="19050">
                <a:solidFill>
                  <a:schemeClr val="accent3"/>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9" name="Oval 16"/>
              <p:cNvSpPr/>
              <p:nvPr/>
            </p:nvSpPr>
            <p:spPr bwMode="auto">
              <a:xfrm>
                <a:off x="7260202" y="3870387"/>
                <a:ext cx="657225" cy="679450"/>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000" dirty="0">
                    <a:latin typeface="Arial" panose="020B0604020202020204" pitchFamily="34" charset="0"/>
                    <a:cs typeface="Arial" panose="020B0604020202020204" pitchFamily="34" charset="0"/>
                  </a:rPr>
                  <a:t>Small Watershed Grants</a:t>
                </a:r>
              </a:p>
            </p:txBody>
          </p:sp>
          <p:sp>
            <p:nvSpPr>
              <p:cNvPr id="50" name="Oval 16"/>
              <p:cNvSpPr/>
              <p:nvPr/>
            </p:nvSpPr>
            <p:spPr bwMode="auto">
              <a:xfrm>
                <a:off x="7644378" y="4407219"/>
                <a:ext cx="657225" cy="679450"/>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endParaRPr lang="en-US" sz="1000" dirty="0">
                  <a:latin typeface="Arial" panose="020B0604020202020204" pitchFamily="34" charset="0"/>
                  <a:cs typeface="Arial" panose="020B0604020202020204" pitchFamily="34" charset="0"/>
                </a:endParaRPr>
              </a:p>
              <a:p>
                <a:pPr algn="ctr" defTabSz="533400">
                  <a:lnSpc>
                    <a:spcPct val="90000"/>
                  </a:lnSpc>
                  <a:spcAft>
                    <a:spcPct val="35000"/>
                  </a:spcAft>
                  <a:defRPr/>
                </a:pPr>
                <a:r>
                  <a:rPr lang="en-US" sz="1000" dirty="0">
                    <a:latin typeface="Arial" panose="020B0604020202020204" pitchFamily="34" charset="0"/>
                    <a:cs typeface="Arial" panose="020B0604020202020204" pitchFamily="34" charset="0"/>
                  </a:rPr>
                  <a:t>Innovation Grants</a:t>
                </a:r>
              </a:p>
            </p:txBody>
          </p:sp>
          <p:sp>
            <p:nvSpPr>
              <p:cNvPr id="51" name="Circular Arrow 50"/>
              <p:cNvSpPr/>
              <p:nvPr/>
            </p:nvSpPr>
            <p:spPr bwMode="auto">
              <a:xfrm rot="3672695">
                <a:off x="7715024" y="4006376"/>
                <a:ext cx="674687" cy="615951"/>
              </a:xfrm>
              <a:prstGeom prst="circularArrow">
                <a:avLst>
                  <a:gd name="adj1" fmla="val 12500"/>
                  <a:gd name="adj2" fmla="val 1142319"/>
                  <a:gd name="adj3" fmla="val 20457681"/>
                  <a:gd name="adj4" fmla="val 10739626"/>
                  <a:gd name="adj5" fmla="val 12500"/>
                </a:avLst>
              </a:prstGeom>
              <a:solidFill>
                <a:srgbClr val="B2BB1E"/>
              </a:solidFill>
              <a:ln w="9525" cap="flat" cmpd="sng" algn="ctr">
                <a:noFill/>
                <a:prstDash val="solid"/>
                <a:round/>
                <a:headEnd type="none" w="med" len="med"/>
                <a:tailEnd type="none" w="med" len="med"/>
              </a:ln>
              <a:effectLst/>
            </p:spPr>
            <p:txBody>
              <a:bodyPr/>
              <a:lstStyle/>
              <a:p>
                <a:pPr>
                  <a:defRPr/>
                </a:pPr>
                <a:endParaRPr lang="en-US">
                  <a:latin typeface="Arial" panose="020B0604020202020204" pitchFamily="34" charset="0"/>
                  <a:ea typeface="ヒラギノ角ゴ Pro W3" pitchFamily="1" charset="-128"/>
                  <a:cs typeface="Arial" panose="020B0604020202020204" pitchFamily="34" charset="0"/>
                </a:endParaRPr>
              </a:p>
            </p:txBody>
          </p:sp>
        </p:grpSp>
        <p:cxnSp>
          <p:nvCxnSpPr>
            <p:cNvPr id="66" name="Straight Connector 65"/>
            <p:cNvCxnSpPr/>
            <p:nvPr/>
          </p:nvCxnSpPr>
          <p:spPr>
            <a:xfrm flipV="1">
              <a:off x="6532559" y="4559212"/>
              <a:ext cx="558006" cy="14948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oup 71"/>
          <p:cNvGrpSpPr/>
          <p:nvPr/>
        </p:nvGrpSpPr>
        <p:grpSpPr>
          <a:xfrm>
            <a:off x="6183314" y="969323"/>
            <a:ext cx="2928747" cy="1213271"/>
            <a:chOff x="6183314" y="969323"/>
            <a:chExt cx="2928747" cy="1213271"/>
          </a:xfrm>
        </p:grpSpPr>
        <p:sp>
          <p:nvSpPr>
            <p:cNvPr id="68" name="TextBox 67"/>
            <p:cNvSpPr txBox="1"/>
            <p:nvPr/>
          </p:nvSpPr>
          <p:spPr>
            <a:xfrm>
              <a:off x="6183314" y="969323"/>
              <a:ext cx="2928747" cy="646331"/>
            </a:xfrm>
            <a:prstGeom prst="rect">
              <a:avLst/>
            </a:prstGeom>
            <a:noFill/>
          </p:spPr>
          <p:txBody>
            <a:bodyPr wrap="square" rtlCol="0">
              <a:spAutoFit/>
            </a:bodyPr>
            <a:lstStyle/>
            <a:p>
              <a:pPr algn="ctr"/>
              <a:r>
                <a:rPr lang="en-US" dirty="0" smtClean="0"/>
                <a:t>CBSF “Technical Capacity” Grants </a:t>
              </a:r>
              <a:r>
                <a:rPr lang="en-US" dirty="0"/>
                <a:t>P</a:t>
              </a:r>
              <a:r>
                <a:rPr lang="en-US" dirty="0" smtClean="0"/>
                <a:t>rograms</a:t>
              </a:r>
              <a:endParaRPr lang="en-US" dirty="0"/>
            </a:p>
          </p:txBody>
        </p:sp>
        <p:cxnSp>
          <p:nvCxnSpPr>
            <p:cNvPr id="70" name="Straight Connector 69"/>
            <p:cNvCxnSpPr/>
            <p:nvPr/>
          </p:nvCxnSpPr>
          <p:spPr>
            <a:xfrm flipV="1">
              <a:off x="6811562" y="1615654"/>
              <a:ext cx="732238" cy="56694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6" name="Picture 8"/>
          <p:cNvPicPr>
            <a:picLocks noChangeAspect="1" noChangeArrowheads="1"/>
          </p:cNvPicPr>
          <p:nvPr/>
        </p:nvPicPr>
        <p:blipFill>
          <a:blip r:embed="rId2"/>
          <a:srcRect/>
          <a:stretch>
            <a:fillRect/>
          </a:stretch>
        </p:blipFill>
        <p:spPr bwMode="auto">
          <a:xfrm>
            <a:off x="5349875" y="5578475"/>
            <a:ext cx="3794125" cy="1279525"/>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3806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752600"/>
            <a:ext cx="4038600" cy="3886200"/>
          </a:xfrm>
        </p:spPr>
        <p:txBody>
          <a:bodyPr>
            <a:noAutofit/>
          </a:bodyPr>
          <a:lstStyle/>
          <a:p>
            <a:pPr algn="l">
              <a:spcBef>
                <a:spcPts val="0"/>
              </a:spcBef>
            </a:pPr>
            <a:r>
              <a:rPr lang="en-US" sz="1800" b="1" i="1" dirty="0" smtClean="0">
                <a:solidFill>
                  <a:srgbClr val="004990"/>
                </a:solidFill>
              </a:rPr>
              <a:t>Small Watershed </a:t>
            </a:r>
            <a:r>
              <a:rPr lang="en-US" sz="1800" b="1" i="1" dirty="0" smtClean="0">
                <a:solidFill>
                  <a:srgbClr val="004990"/>
                </a:solidFill>
              </a:rPr>
              <a:t>Grants</a:t>
            </a:r>
          </a:p>
          <a:p>
            <a:pPr marL="230188" indent="-230188" algn="l">
              <a:spcBef>
                <a:spcPts val="0"/>
              </a:spcBef>
              <a:buFontTx/>
              <a:buChar char="-"/>
            </a:pPr>
            <a:r>
              <a:rPr lang="en-US" sz="1800" dirty="0" smtClean="0">
                <a:solidFill>
                  <a:srgbClr val="000000"/>
                </a:solidFill>
              </a:rPr>
              <a:t>Grants </a:t>
            </a:r>
            <a:r>
              <a:rPr lang="en-US" sz="1800" dirty="0" smtClean="0">
                <a:solidFill>
                  <a:srgbClr val="000000"/>
                </a:solidFill>
              </a:rPr>
              <a:t>of $20k-$</a:t>
            </a:r>
            <a:r>
              <a:rPr lang="en-US" sz="1800" dirty="0" smtClean="0">
                <a:solidFill>
                  <a:srgbClr val="000000"/>
                </a:solidFill>
              </a:rPr>
              <a:t>200k</a:t>
            </a:r>
          </a:p>
          <a:p>
            <a:pPr marL="230188" indent="-230188" algn="l">
              <a:spcBef>
                <a:spcPts val="0"/>
              </a:spcBef>
              <a:buFontTx/>
              <a:buChar char="-"/>
            </a:pPr>
            <a:r>
              <a:rPr lang="en-US" sz="1800" dirty="0" smtClean="0">
                <a:solidFill>
                  <a:srgbClr val="000000"/>
                </a:solidFill>
              </a:rPr>
              <a:t> </a:t>
            </a:r>
            <a:r>
              <a:rPr lang="en-US" sz="1800" dirty="0" smtClean="0">
                <a:solidFill>
                  <a:srgbClr val="000000"/>
                </a:solidFill>
              </a:rPr>
              <a:t>25% match </a:t>
            </a:r>
            <a:r>
              <a:rPr lang="en-US" sz="1800" dirty="0" smtClean="0">
                <a:solidFill>
                  <a:srgbClr val="000000"/>
                </a:solidFill>
              </a:rPr>
              <a:t>requirement</a:t>
            </a:r>
            <a:endParaRPr lang="en-US" sz="1800" dirty="0" smtClean="0">
              <a:solidFill>
                <a:srgbClr val="000000"/>
              </a:solidFill>
            </a:endParaRPr>
          </a:p>
          <a:p>
            <a:pPr marL="230188" indent="-230188" algn="l">
              <a:spcBef>
                <a:spcPts val="0"/>
              </a:spcBef>
              <a:buFontTx/>
              <a:buChar char="-"/>
            </a:pPr>
            <a:r>
              <a:rPr lang="en-US" sz="1800" dirty="0" smtClean="0">
                <a:solidFill>
                  <a:srgbClr val="000000"/>
                </a:solidFill>
              </a:rPr>
              <a:t>State </a:t>
            </a:r>
            <a:r>
              <a:rPr lang="en-US" sz="1800" dirty="0" smtClean="0">
                <a:solidFill>
                  <a:srgbClr val="000000"/>
                </a:solidFill>
              </a:rPr>
              <a:t>agencies are not </a:t>
            </a:r>
            <a:r>
              <a:rPr lang="en-US" sz="1800" dirty="0" smtClean="0">
                <a:solidFill>
                  <a:srgbClr val="000000"/>
                </a:solidFill>
              </a:rPr>
              <a:t>eligible</a:t>
            </a:r>
            <a:endParaRPr lang="en-US" sz="1800" dirty="0" smtClean="0">
              <a:solidFill>
                <a:srgbClr val="000000"/>
              </a:solidFill>
            </a:endParaRPr>
          </a:p>
          <a:p>
            <a:pPr marL="230188" indent="-230188" algn="l">
              <a:spcBef>
                <a:spcPts val="0"/>
              </a:spcBef>
              <a:buFontTx/>
              <a:buChar char="-"/>
            </a:pPr>
            <a:r>
              <a:rPr lang="en-US" sz="1800" dirty="0" smtClean="0">
                <a:solidFill>
                  <a:srgbClr val="000000"/>
                </a:solidFill>
              </a:rPr>
              <a:t>Improve </a:t>
            </a:r>
            <a:r>
              <a:rPr lang="en-US" sz="1800" dirty="0" smtClean="0">
                <a:solidFill>
                  <a:srgbClr val="000000"/>
                </a:solidFill>
              </a:rPr>
              <a:t>local waters that contribute to Bay </a:t>
            </a:r>
            <a:r>
              <a:rPr lang="en-US" sz="1800" dirty="0" smtClean="0">
                <a:solidFill>
                  <a:srgbClr val="000000"/>
                </a:solidFill>
              </a:rPr>
              <a:t>health</a:t>
            </a:r>
            <a:endParaRPr lang="en-US" sz="1800" dirty="0" smtClean="0">
              <a:solidFill>
                <a:srgbClr val="000000"/>
              </a:solidFill>
            </a:endParaRPr>
          </a:p>
          <a:p>
            <a:pPr marL="230188" indent="-230188" algn="l">
              <a:spcBef>
                <a:spcPts val="0"/>
              </a:spcBef>
              <a:buFontTx/>
              <a:buChar char="-"/>
            </a:pPr>
            <a:r>
              <a:rPr lang="en-US" sz="1800" dirty="0" smtClean="0">
                <a:solidFill>
                  <a:srgbClr val="000000"/>
                </a:solidFill>
              </a:rPr>
              <a:t>About </a:t>
            </a:r>
            <a:r>
              <a:rPr lang="en-US" sz="1800" dirty="0" smtClean="0">
                <a:solidFill>
                  <a:srgbClr val="000000"/>
                </a:solidFill>
              </a:rPr>
              <a:t>$3 million awarded per year to </a:t>
            </a:r>
            <a:r>
              <a:rPr lang="en-US" sz="1800" dirty="0" err="1" smtClean="0">
                <a:solidFill>
                  <a:srgbClr val="000000"/>
                </a:solidFill>
              </a:rPr>
              <a:t>c</a:t>
            </a:r>
            <a:r>
              <a:rPr lang="en-US" sz="1800" dirty="0" smtClean="0">
                <a:solidFill>
                  <a:srgbClr val="000000"/>
                </a:solidFill>
              </a:rPr>
              <a:t>. 30 </a:t>
            </a:r>
            <a:r>
              <a:rPr lang="en-US" sz="1800" dirty="0" smtClean="0">
                <a:solidFill>
                  <a:srgbClr val="000000"/>
                </a:solidFill>
              </a:rPr>
              <a:t>grantees</a:t>
            </a:r>
            <a:endParaRPr lang="en-US" sz="1800" dirty="0" smtClean="0">
              <a:solidFill>
                <a:srgbClr val="000000"/>
              </a:solidFill>
            </a:endParaRPr>
          </a:p>
          <a:p>
            <a:pPr marL="230188" indent="-230188" algn="l">
              <a:spcBef>
                <a:spcPts val="0"/>
              </a:spcBef>
              <a:buFontTx/>
              <a:buChar char="-"/>
            </a:pPr>
            <a:r>
              <a:rPr lang="en-US" sz="1800" dirty="0" smtClean="0">
                <a:solidFill>
                  <a:srgbClr val="000000"/>
                </a:solidFill>
              </a:rPr>
              <a:t>Approx</a:t>
            </a:r>
            <a:r>
              <a:rPr lang="en-US" sz="1800" dirty="0" smtClean="0">
                <a:solidFill>
                  <a:srgbClr val="000000"/>
                </a:solidFill>
              </a:rPr>
              <a:t>. 25-30% of proposals are funded</a:t>
            </a:r>
          </a:p>
          <a:p>
            <a:pPr algn="l">
              <a:spcBef>
                <a:spcPts val="0"/>
              </a:spcBef>
            </a:pPr>
            <a:endParaRPr lang="en-US" sz="1600" b="1" i="1" dirty="0" smtClean="0">
              <a:solidFill>
                <a:srgbClr val="004990"/>
              </a:solidFill>
            </a:endParaRPr>
          </a:p>
          <a:p>
            <a:pPr marL="230188" indent="-230188" algn="l">
              <a:spcBef>
                <a:spcPts val="0"/>
              </a:spcBef>
            </a:pPr>
            <a:endParaRPr lang="en-US" sz="1600" dirty="0" smtClean="0">
              <a:solidFill>
                <a:srgbClr val="000000"/>
              </a:solidFill>
            </a:endParaRPr>
          </a:p>
        </p:txBody>
      </p:sp>
      <p:sp>
        <p:nvSpPr>
          <p:cNvPr id="6" name="Rectangle 5"/>
          <p:cNvSpPr/>
          <p:nvPr/>
        </p:nvSpPr>
        <p:spPr>
          <a:xfrm>
            <a:off x="0" y="0"/>
            <a:ext cx="9144000" cy="499165"/>
          </a:xfrm>
          <a:prstGeom prst="rect">
            <a:avLst/>
          </a:prstGeom>
          <a:solidFill>
            <a:srgbClr val="B2BB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itle 1"/>
          <p:cNvSpPr txBox="1">
            <a:spLocks/>
          </p:cNvSpPr>
          <p:nvPr/>
        </p:nvSpPr>
        <p:spPr>
          <a:xfrm>
            <a:off x="685800" y="499165"/>
            <a:ext cx="7772400" cy="72003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CBSF Implementation Grants</a:t>
            </a:r>
            <a:endParaRPr lang="en-US" sz="3200" dirty="0"/>
          </a:p>
        </p:txBody>
      </p:sp>
      <p:sp>
        <p:nvSpPr>
          <p:cNvPr id="7" name="TextBox 6"/>
          <p:cNvSpPr txBox="1"/>
          <p:nvPr/>
        </p:nvSpPr>
        <p:spPr>
          <a:xfrm>
            <a:off x="4800600" y="1676400"/>
            <a:ext cx="4038600" cy="3139321"/>
          </a:xfrm>
          <a:prstGeom prst="rect">
            <a:avLst/>
          </a:prstGeom>
          <a:noFill/>
        </p:spPr>
        <p:txBody>
          <a:bodyPr wrap="square" rtlCol="0">
            <a:spAutoFit/>
          </a:bodyPr>
          <a:lstStyle/>
          <a:p>
            <a:r>
              <a:rPr lang="en-US" b="1" i="1" dirty="0" smtClean="0">
                <a:solidFill>
                  <a:srgbClr val="004990"/>
                </a:solidFill>
              </a:rPr>
              <a:t>Innovative Nutrient and Sediment Reduction Grants</a:t>
            </a:r>
          </a:p>
          <a:p>
            <a:pPr marL="230188" indent="-230188">
              <a:buFontTx/>
              <a:buChar char="-"/>
            </a:pPr>
            <a:r>
              <a:rPr lang="en-US" dirty="0" smtClean="0"/>
              <a:t>Grants of $200k - </a:t>
            </a:r>
            <a:r>
              <a:rPr lang="en-US" dirty="0" smtClean="0"/>
              <a:t>$500k</a:t>
            </a:r>
          </a:p>
          <a:p>
            <a:pPr marL="230188" indent="-230188">
              <a:buFontTx/>
              <a:buChar char="-"/>
            </a:pPr>
            <a:r>
              <a:rPr lang="en-US" dirty="0" smtClean="0"/>
              <a:t>1:1 match requirement</a:t>
            </a:r>
          </a:p>
          <a:p>
            <a:pPr marL="230188" indent="-230188">
              <a:buFontTx/>
              <a:buChar char="-"/>
            </a:pPr>
            <a:r>
              <a:rPr lang="en-US" dirty="0" smtClean="0"/>
              <a:t>State agencies are eligible</a:t>
            </a:r>
          </a:p>
          <a:p>
            <a:pPr marL="230188" indent="-230188">
              <a:buFontTx/>
              <a:buChar char="-"/>
            </a:pPr>
            <a:r>
              <a:rPr lang="en-US" dirty="0" smtClean="0"/>
              <a:t> Innovative approaches to reduce N/P/S to the Bay</a:t>
            </a:r>
          </a:p>
          <a:p>
            <a:pPr marL="230188" indent="-230188">
              <a:buFontTx/>
              <a:buChar char="-"/>
            </a:pPr>
            <a:r>
              <a:rPr lang="en-US" dirty="0" smtClean="0"/>
              <a:t>$6 - $8 million awarded per year to 15-20 grantees</a:t>
            </a:r>
          </a:p>
          <a:p>
            <a:pPr marL="230188" indent="-230188">
              <a:buFontTx/>
              <a:buChar char="-"/>
            </a:pPr>
            <a:r>
              <a:rPr lang="en-US" dirty="0" smtClean="0"/>
              <a:t>15-20% of proposals are funded</a:t>
            </a:r>
          </a:p>
          <a:p>
            <a:endParaRPr lang="en-US" dirty="0"/>
          </a:p>
        </p:txBody>
      </p:sp>
      <p:pic>
        <p:nvPicPr>
          <p:cNvPr id="9" name="Picture 8"/>
          <p:cNvPicPr>
            <a:picLocks noChangeAspect="1" noChangeArrowheads="1"/>
          </p:cNvPicPr>
          <p:nvPr/>
        </p:nvPicPr>
        <p:blipFill>
          <a:blip r:embed="rId2"/>
          <a:srcRect/>
          <a:stretch>
            <a:fillRect/>
          </a:stretch>
        </p:blipFill>
        <p:spPr bwMode="auto">
          <a:xfrm>
            <a:off x="5349875" y="5578475"/>
            <a:ext cx="3794125" cy="1279525"/>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827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71600"/>
            <a:ext cx="8001000" cy="4191000"/>
          </a:xfrm>
        </p:spPr>
        <p:txBody>
          <a:bodyPr>
            <a:noAutofit/>
          </a:bodyPr>
          <a:lstStyle/>
          <a:p>
            <a:pPr algn="l">
              <a:spcBef>
                <a:spcPts val="0"/>
              </a:spcBef>
            </a:pPr>
            <a:r>
              <a:rPr lang="en-US" sz="2000" b="1" i="1" dirty="0" smtClean="0">
                <a:solidFill>
                  <a:srgbClr val="004990"/>
                </a:solidFill>
              </a:rPr>
              <a:t>2014 Implementation Grant Priorities</a:t>
            </a:r>
          </a:p>
          <a:p>
            <a:pPr algn="l">
              <a:spcBef>
                <a:spcPts val="0"/>
              </a:spcBef>
              <a:buFontTx/>
              <a:buChar char="-"/>
            </a:pPr>
            <a:endParaRPr lang="en-US" sz="1600" b="1" i="1" dirty="0" smtClean="0">
              <a:solidFill>
                <a:srgbClr val="004990"/>
              </a:solidFill>
            </a:endParaRPr>
          </a:p>
          <a:p>
            <a:pPr algn="l">
              <a:spcBef>
                <a:spcPts val="0"/>
              </a:spcBef>
            </a:pPr>
            <a:r>
              <a:rPr lang="en-US" sz="1600" b="1" dirty="0" smtClean="0">
                <a:solidFill>
                  <a:srgbClr val="004990"/>
                </a:solidFill>
              </a:rPr>
              <a:t>Targeted River and Watershed Restoration: </a:t>
            </a:r>
            <a:r>
              <a:rPr lang="en-US" sz="1600" dirty="0" smtClean="0">
                <a:solidFill>
                  <a:srgbClr val="000000"/>
                </a:solidFill>
              </a:rPr>
              <a:t>Special focus on the </a:t>
            </a:r>
            <a:r>
              <a:rPr lang="en-US" sz="1600" dirty="0" err="1" smtClean="0">
                <a:solidFill>
                  <a:srgbClr val="000000"/>
                </a:solidFill>
              </a:rPr>
              <a:t>Choptank</a:t>
            </a:r>
            <a:r>
              <a:rPr lang="en-US" sz="1600" dirty="0" smtClean="0">
                <a:solidFill>
                  <a:srgbClr val="000000"/>
                </a:solidFill>
              </a:rPr>
              <a:t> and Nanticoke, Juniata, Shenandoah and Upper Potomac, and VA Middle Peninsula and Northern Neck  </a:t>
            </a:r>
          </a:p>
          <a:p>
            <a:pPr algn="l">
              <a:spcBef>
                <a:spcPts val="0"/>
              </a:spcBef>
            </a:pPr>
            <a:endParaRPr lang="en-US" sz="1600" dirty="0" smtClean="0">
              <a:solidFill>
                <a:srgbClr val="000000"/>
              </a:solidFill>
            </a:endParaRPr>
          </a:p>
          <a:p>
            <a:pPr algn="l">
              <a:spcBef>
                <a:spcPts val="0"/>
              </a:spcBef>
            </a:pPr>
            <a:r>
              <a:rPr lang="en-US" sz="1600" b="1" dirty="0" smtClean="0">
                <a:solidFill>
                  <a:srgbClr val="004990"/>
                </a:solidFill>
              </a:rPr>
              <a:t>Green Infrastructure in Urban Landscapes:</a:t>
            </a:r>
          </a:p>
          <a:p>
            <a:pPr marL="230188" indent="-230188" algn="l">
              <a:spcBef>
                <a:spcPts val="0"/>
              </a:spcBef>
              <a:buFont typeface="Arial"/>
              <a:buChar char="•"/>
            </a:pPr>
            <a:r>
              <a:rPr lang="en-US" sz="1600" dirty="0" smtClean="0">
                <a:solidFill>
                  <a:srgbClr val="000000"/>
                </a:solidFill>
              </a:rPr>
              <a:t>MS4 Communities: Integrating “green infrastructure” approaches into capital programs</a:t>
            </a:r>
          </a:p>
          <a:p>
            <a:pPr marL="230188" indent="-230188" algn="l">
              <a:spcBef>
                <a:spcPts val="0"/>
              </a:spcBef>
              <a:buFont typeface="Arial"/>
              <a:buChar char="•"/>
            </a:pPr>
            <a:r>
              <a:rPr lang="en-US" sz="1600" dirty="0" smtClean="0">
                <a:solidFill>
                  <a:srgbClr val="000000"/>
                </a:solidFill>
              </a:rPr>
              <a:t>Non-MS4: Assisting </a:t>
            </a:r>
            <a:r>
              <a:rPr lang="en-US" sz="1600" dirty="0" smtClean="0">
                <a:solidFill>
                  <a:srgbClr val="000000"/>
                </a:solidFill>
              </a:rPr>
              <a:t>local governments in the demonstration and development of projects and programs that mitigate </a:t>
            </a:r>
            <a:r>
              <a:rPr lang="en-US" sz="1600" dirty="0" err="1" smtClean="0">
                <a:solidFill>
                  <a:srgbClr val="000000"/>
                </a:solidFill>
              </a:rPr>
              <a:t>stormwater</a:t>
            </a:r>
            <a:r>
              <a:rPr lang="en-US" sz="1600" dirty="0" smtClean="0">
                <a:solidFill>
                  <a:srgbClr val="000000"/>
                </a:solidFill>
              </a:rPr>
              <a:t> </a:t>
            </a:r>
            <a:r>
              <a:rPr lang="en-US" sz="1600" dirty="0" smtClean="0">
                <a:solidFill>
                  <a:srgbClr val="000000"/>
                </a:solidFill>
              </a:rPr>
              <a:t>impacts</a:t>
            </a:r>
          </a:p>
          <a:p>
            <a:pPr marL="230188" indent="-230188" algn="l">
              <a:spcBef>
                <a:spcPts val="0"/>
              </a:spcBef>
              <a:buFont typeface="Arial"/>
              <a:buChar char="•"/>
            </a:pPr>
            <a:r>
              <a:rPr lang="en-US" sz="1600" dirty="0" smtClean="0">
                <a:solidFill>
                  <a:srgbClr val="000000"/>
                </a:solidFill>
              </a:rPr>
              <a:t>Residential </a:t>
            </a:r>
            <a:r>
              <a:rPr lang="en-US" sz="1600" dirty="0" smtClean="0">
                <a:solidFill>
                  <a:srgbClr val="000000"/>
                </a:solidFill>
              </a:rPr>
              <a:t>and Commercial </a:t>
            </a:r>
            <a:r>
              <a:rPr lang="en-US" sz="1600" dirty="0" smtClean="0">
                <a:solidFill>
                  <a:srgbClr val="000000"/>
                </a:solidFill>
              </a:rPr>
              <a:t>Properties: </a:t>
            </a:r>
            <a:r>
              <a:rPr lang="en-US" sz="1600" dirty="0" smtClean="0">
                <a:solidFill>
                  <a:srgbClr val="000000"/>
                </a:solidFill>
              </a:rPr>
              <a:t>Increase adoption of green infrastructure practices on residential and commercial properties in targeted communities</a:t>
            </a:r>
            <a:r>
              <a:rPr lang="en-US" sz="1600" dirty="0" smtClean="0">
                <a:solidFill>
                  <a:srgbClr val="000000"/>
                </a:solidFill>
              </a:rPr>
              <a:t>.</a:t>
            </a:r>
          </a:p>
          <a:p>
            <a:pPr marL="230188" indent="-230188" algn="l">
              <a:spcBef>
                <a:spcPts val="0"/>
              </a:spcBef>
              <a:buFont typeface="Arial"/>
              <a:buChar char="•"/>
            </a:pPr>
            <a:endParaRPr lang="en-US" sz="1600" dirty="0" smtClean="0">
              <a:solidFill>
                <a:srgbClr val="000000"/>
              </a:solidFill>
            </a:endParaRPr>
          </a:p>
          <a:p>
            <a:pPr algn="l">
              <a:spcBef>
                <a:spcPts val="0"/>
              </a:spcBef>
            </a:pPr>
            <a:r>
              <a:rPr lang="en-US" sz="1600" b="1" dirty="0" smtClean="0">
                <a:solidFill>
                  <a:srgbClr val="004990"/>
                </a:solidFill>
              </a:rPr>
              <a:t>Innovation on Crosscutting Issues: </a:t>
            </a:r>
            <a:r>
              <a:rPr lang="en-US" sz="1600" dirty="0" smtClean="0">
                <a:solidFill>
                  <a:srgbClr val="000000"/>
                </a:solidFill>
              </a:rPr>
              <a:t>New technologies for </a:t>
            </a:r>
            <a:r>
              <a:rPr lang="en-US" sz="1600" dirty="0" err="1" smtClean="0">
                <a:solidFill>
                  <a:srgbClr val="000000"/>
                </a:solidFill>
              </a:rPr>
              <a:t>stormwater</a:t>
            </a:r>
            <a:r>
              <a:rPr lang="en-US" sz="1600" dirty="0" smtClean="0">
                <a:solidFill>
                  <a:srgbClr val="000000"/>
                </a:solidFill>
              </a:rPr>
              <a:t> management and agricultural conservation</a:t>
            </a:r>
          </a:p>
          <a:p>
            <a:pPr algn="l">
              <a:spcBef>
                <a:spcPts val="0"/>
              </a:spcBef>
            </a:pPr>
            <a:endParaRPr lang="en-US" sz="1600" dirty="0" smtClean="0">
              <a:solidFill>
                <a:srgbClr val="000000"/>
              </a:solidFill>
            </a:endParaRPr>
          </a:p>
          <a:p>
            <a:pPr>
              <a:spcBef>
                <a:spcPts val="0"/>
              </a:spcBef>
            </a:pPr>
            <a:r>
              <a:rPr lang="en-US" sz="2000" b="1" i="1" dirty="0" smtClean="0">
                <a:solidFill>
                  <a:srgbClr val="FF0000"/>
                </a:solidFill>
              </a:rPr>
              <a:t>How these align with CAC priorities for implementation grant funding?</a:t>
            </a:r>
          </a:p>
          <a:p>
            <a:pPr marL="230188" indent="-230188" algn="l">
              <a:spcBef>
                <a:spcPts val="0"/>
              </a:spcBef>
            </a:pPr>
            <a:endParaRPr lang="en-US" sz="1600" dirty="0" smtClean="0">
              <a:solidFill>
                <a:srgbClr val="000000"/>
              </a:solidFill>
            </a:endParaRPr>
          </a:p>
        </p:txBody>
      </p:sp>
      <p:sp>
        <p:nvSpPr>
          <p:cNvPr id="6" name="Rectangle 5"/>
          <p:cNvSpPr/>
          <p:nvPr/>
        </p:nvSpPr>
        <p:spPr>
          <a:xfrm>
            <a:off x="0" y="0"/>
            <a:ext cx="9144000" cy="499165"/>
          </a:xfrm>
          <a:prstGeom prst="rect">
            <a:avLst/>
          </a:prstGeom>
          <a:solidFill>
            <a:srgbClr val="B2BB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itle 1"/>
          <p:cNvSpPr txBox="1">
            <a:spLocks/>
          </p:cNvSpPr>
          <p:nvPr/>
        </p:nvSpPr>
        <p:spPr>
          <a:xfrm>
            <a:off x="685800" y="499165"/>
            <a:ext cx="7772400" cy="72003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CBSF Implementation Grants</a:t>
            </a:r>
            <a:endParaRPr lang="en-US" sz="3200" dirty="0"/>
          </a:p>
        </p:txBody>
      </p:sp>
      <p:pic>
        <p:nvPicPr>
          <p:cNvPr id="11" name="Picture 8"/>
          <p:cNvPicPr>
            <a:picLocks noChangeAspect="1" noChangeArrowheads="1"/>
          </p:cNvPicPr>
          <p:nvPr/>
        </p:nvPicPr>
        <p:blipFill>
          <a:blip r:embed="rId2"/>
          <a:srcRect/>
          <a:stretch>
            <a:fillRect/>
          </a:stretch>
        </p:blipFill>
        <p:spPr bwMode="auto">
          <a:xfrm>
            <a:off x="5349875" y="5578475"/>
            <a:ext cx="3794125" cy="1279525"/>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827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6800" y="1371600"/>
            <a:ext cx="3810000" cy="3124200"/>
          </a:xfrm>
        </p:spPr>
        <p:txBody>
          <a:bodyPr>
            <a:noAutofit/>
          </a:bodyPr>
          <a:lstStyle/>
          <a:p>
            <a:pPr algn="l">
              <a:spcBef>
                <a:spcPts val="0"/>
              </a:spcBef>
            </a:pPr>
            <a:r>
              <a:rPr lang="en-US" sz="2000" b="1" i="1" dirty="0" smtClean="0">
                <a:solidFill>
                  <a:srgbClr val="004990"/>
                </a:solidFill>
              </a:rPr>
              <a:t>2014 Grant Investments</a:t>
            </a:r>
          </a:p>
          <a:p>
            <a:pPr marL="230188" indent="-230188" algn="l">
              <a:spcBef>
                <a:spcPts val="0"/>
              </a:spcBef>
              <a:buFontTx/>
              <a:buChar char="-"/>
            </a:pPr>
            <a:r>
              <a:rPr lang="en-US" sz="1800" dirty="0" smtClean="0">
                <a:solidFill>
                  <a:srgbClr val="004990"/>
                </a:solidFill>
              </a:rPr>
              <a:t>$9.8 million in awards</a:t>
            </a:r>
          </a:p>
          <a:p>
            <a:pPr marL="679450" lvl="1" indent="-222250" algn="l">
              <a:spcBef>
                <a:spcPts val="0"/>
              </a:spcBef>
              <a:buFontTx/>
              <a:buChar char="-"/>
            </a:pPr>
            <a:r>
              <a:rPr lang="en-US" sz="1800" dirty="0" smtClean="0">
                <a:solidFill>
                  <a:srgbClr val="004990"/>
                </a:solidFill>
              </a:rPr>
              <a:t>$7.8 million in EPA funding</a:t>
            </a:r>
          </a:p>
          <a:p>
            <a:pPr marL="679450" lvl="1" indent="-222250" algn="l">
              <a:spcBef>
                <a:spcPts val="0"/>
              </a:spcBef>
              <a:buFontTx/>
              <a:buChar char="-"/>
            </a:pPr>
            <a:r>
              <a:rPr lang="en-US" sz="1800" dirty="0" smtClean="0">
                <a:solidFill>
                  <a:srgbClr val="004990"/>
                </a:solidFill>
              </a:rPr>
              <a:t>$700k in other Federal funding (USFS, NRCS, NOAA)</a:t>
            </a:r>
          </a:p>
          <a:p>
            <a:pPr marL="679450" lvl="1" indent="-222250" algn="l">
              <a:spcBef>
                <a:spcPts val="0"/>
              </a:spcBef>
              <a:buFontTx/>
              <a:buChar char="-"/>
            </a:pPr>
            <a:r>
              <a:rPr lang="en-US" sz="1800" dirty="0" smtClean="0">
                <a:solidFill>
                  <a:srgbClr val="004990"/>
                </a:solidFill>
              </a:rPr>
              <a:t>$1.25 million in private funding</a:t>
            </a:r>
          </a:p>
          <a:p>
            <a:pPr marL="687388" lvl="1" indent="-230188" algn="l">
              <a:spcBef>
                <a:spcPts val="0"/>
              </a:spcBef>
              <a:buFontTx/>
              <a:buChar char="-"/>
            </a:pPr>
            <a:endParaRPr lang="en-US" sz="1800" dirty="0" smtClean="0">
              <a:solidFill>
                <a:srgbClr val="004990"/>
              </a:solidFill>
            </a:endParaRPr>
          </a:p>
          <a:p>
            <a:pPr marL="230188" indent="-230188" algn="l">
              <a:spcBef>
                <a:spcPts val="0"/>
              </a:spcBef>
              <a:buFontTx/>
              <a:buChar char="-"/>
            </a:pPr>
            <a:r>
              <a:rPr lang="en-US" sz="1800" dirty="0" smtClean="0">
                <a:solidFill>
                  <a:srgbClr val="004990"/>
                </a:solidFill>
              </a:rPr>
              <a:t>45 grants</a:t>
            </a:r>
          </a:p>
          <a:p>
            <a:pPr marL="687388" lvl="1" indent="-230188" algn="l">
              <a:spcBef>
                <a:spcPts val="0"/>
              </a:spcBef>
              <a:buFontTx/>
              <a:buChar char="-"/>
            </a:pPr>
            <a:r>
              <a:rPr lang="en-US" sz="1800" dirty="0" smtClean="0">
                <a:solidFill>
                  <a:srgbClr val="004990"/>
                </a:solidFill>
              </a:rPr>
              <a:t>INSR: $5.8 million to 18 projects</a:t>
            </a:r>
          </a:p>
          <a:p>
            <a:pPr marL="687388" lvl="1" indent="-230188" algn="l">
              <a:spcBef>
                <a:spcPts val="0"/>
              </a:spcBef>
              <a:buFontTx/>
              <a:buChar char="-"/>
            </a:pPr>
            <a:r>
              <a:rPr lang="en-US" sz="1800" dirty="0" smtClean="0">
                <a:solidFill>
                  <a:srgbClr val="004990"/>
                </a:solidFill>
              </a:rPr>
              <a:t>SWG: $3.9 million to 27 projects</a:t>
            </a:r>
          </a:p>
          <a:p>
            <a:pPr marL="687388" lvl="1" indent="-230188" algn="l">
              <a:spcBef>
                <a:spcPts val="0"/>
              </a:spcBef>
              <a:buFontTx/>
              <a:buChar char="-"/>
            </a:pPr>
            <a:r>
              <a:rPr lang="en-US" sz="1800" dirty="0" smtClean="0">
                <a:solidFill>
                  <a:srgbClr val="004990"/>
                </a:solidFill>
              </a:rPr>
              <a:t>Leveraging roughly $19 million in local match</a:t>
            </a:r>
          </a:p>
          <a:p>
            <a:pPr marL="687388" lvl="1" indent="-230188" algn="l">
              <a:spcBef>
                <a:spcPts val="0"/>
              </a:spcBef>
              <a:buFontTx/>
              <a:buChar char="-"/>
            </a:pPr>
            <a:endParaRPr lang="en-US" sz="1600" dirty="0" smtClean="0">
              <a:solidFill>
                <a:srgbClr val="004990"/>
              </a:solidFill>
            </a:endParaRPr>
          </a:p>
          <a:p>
            <a:pPr marL="687388" lvl="1" indent="-230188" algn="l">
              <a:spcBef>
                <a:spcPts val="0"/>
              </a:spcBef>
            </a:pPr>
            <a:endParaRPr lang="en-US" sz="1600" dirty="0" smtClean="0">
              <a:solidFill>
                <a:srgbClr val="004990"/>
              </a:solidFill>
            </a:endParaRPr>
          </a:p>
          <a:p>
            <a:pPr marL="687388" lvl="1" indent="-230188" algn="l">
              <a:spcBef>
                <a:spcPts val="0"/>
              </a:spcBef>
              <a:buFontTx/>
              <a:buChar char="-"/>
            </a:pPr>
            <a:endParaRPr lang="en-US" sz="1600" dirty="0" smtClean="0">
              <a:solidFill>
                <a:srgbClr val="004990"/>
              </a:solidFill>
            </a:endParaRPr>
          </a:p>
          <a:p>
            <a:pPr algn="l">
              <a:spcBef>
                <a:spcPts val="0"/>
              </a:spcBef>
              <a:buFontTx/>
              <a:buChar char="-"/>
            </a:pPr>
            <a:endParaRPr lang="en-US" sz="2000" b="1" i="1" dirty="0">
              <a:solidFill>
                <a:srgbClr val="004990"/>
              </a:solidFill>
            </a:endParaRPr>
          </a:p>
        </p:txBody>
      </p:sp>
      <p:sp>
        <p:nvSpPr>
          <p:cNvPr id="6" name="Rectangle 5"/>
          <p:cNvSpPr/>
          <p:nvPr/>
        </p:nvSpPr>
        <p:spPr>
          <a:xfrm>
            <a:off x="0" y="0"/>
            <a:ext cx="9144000" cy="499165"/>
          </a:xfrm>
          <a:prstGeom prst="rect">
            <a:avLst/>
          </a:prstGeom>
          <a:solidFill>
            <a:srgbClr val="B2BB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0" y="1355640"/>
            <a:ext cx="4495800" cy="5502360"/>
          </a:xfrm>
          <a:prstGeom prst="rect">
            <a:avLst/>
          </a:prstGeom>
        </p:spPr>
      </p:pic>
      <p:sp>
        <p:nvSpPr>
          <p:cNvPr id="8" name="Title 1"/>
          <p:cNvSpPr txBox="1">
            <a:spLocks/>
          </p:cNvSpPr>
          <p:nvPr/>
        </p:nvSpPr>
        <p:spPr>
          <a:xfrm>
            <a:off x="685800" y="499165"/>
            <a:ext cx="7772400" cy="72003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CBSF Implementation Grants</a:t>
            </a:r>
            <a:endParaRPr lang="en-US" sz="3200" dirty="0"/>
          </a:p>
        </p:txBody>
      </p:sp>
      <p:pic>
        <p:nvPicPr>
          <p:cNvPr id="10" name="Picture 8"/>
          <p:cNvPicPr>
            <a:picLocks noChangeAspect="1" noChangeArrowheads="1"/>
          </p:cNvPicPr>
          <p:nvPr/>
        </p:nvPicPr>
        <p:blipFill>
          <a:blip r:embed="rId3"/>
          <a:srcRect/>
          <a:stretch>
            <a:fillRect/>
          </a:stretch>
        </p:blipFill>
        <p:spPr bwMode="auto">
          <a:xfrm>
            <a:off x="5349875" y="5578475"/>
            <a:ext cx="3794125" cy="1279525"/>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827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0"/>
            <a:ext cx="9144000" cy="499165"/>
          </a:xfrm>
          <a:prstGeom prst="rect">
            <a:avLst/>
          </a:prstGeom>
          <a:solidFill>
            <a:srgbClr val="B2BB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itle 1"/>
          <p:cNvSpPr txBox="1">
            <a:spLocks/>
          </p:cNvSpPr>
          <p:nvPr/>
        </p:nvSpPr>
        <p:spPr>
          <a:xfrm>
            <a:off x="685800" y="499165"/>
            <a:ext cx="7772400" cy="72003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CBSF Implementation Grants</a:t>
            </a:r>
            <a:endParaRPr lang="en-US" sz="3200" dirty="0"/>
          </a:p>
        </p:txBody>
      </p:sp>
      <p:graphicFrame>
        <p:nvGraphicFramePr>
          <p:cNvPr id="9" name="Chart 8"/>
          <p:cNvGraphicFramePr/>
          <p:nvPr/>
        </p:nvGraphicFramePr>
        <p:xfrm>
          <a:off x="685800" y="1066800"/>
          <a:ext cx="7772400" cy="2133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nvGraphicFramePr>
        <p:xfrm>
          <a:off x="685800" y="3124200"/>
          <a:ext cx="7766051" cy="2565400"/>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8"/>
          <p:cNvPicPr>
            <a:picLocks noChangeAspect="1" noChangeArrowheads="1"/>
          </p:cNvPicPr>
          <p:nvPr/>
        </p:nvPicPr>
        <p:blipFill>
          <a:blip r:embed="rId4"/>
          <a:srcRect/>
          <a:stretch>
            <a:fillRect/>
          </a:stretch>
        </p:blipFill>
        <p:spPr bwMode="auto">
          <a:xfrm>
            <a:off x="5349875" y="5578475"/>
            <a:ext cx="3794125" cy="1279525"/>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827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1703</TotalTime>
  <Words>1036</Words>
  <Application>Microsoft Macintosh PowerPoint</Application>
  <PresentationFormat>On-screen Show (4:3)</PresentationFormat>
  <Paragraphs>135</Paragraphs>
  <Slides>14</Slides>
  <Notes>0</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Office Theme</vt:lpstr>
      <vt:lpstr>The Chesapeake Bay Stewardship Fund and CAC Engagement</vt:lpstr>
      <vt:lpstr>Slide 2</vt:lpstr>
      <vt:lpstr>Slide 3</vt:lpstr>
      <vt:lpstr>CBSF Program Delivery Cycle</vt:lpstr>
      <vt:lpstr>CBSF Program Delivery Cycle</vt:lpstr>
      <vt:lpstr>Slide 6</vt:lpstr>
      <vt:lpstr>Slide 7</vt:lpstr>
      <vt:lpstr>Slide 8</vt:lpstr>
      <vt:lpstr>Slide 9</vt:lpstr>
      <vt:lpstr>CBSF Program Delivery Cycle</vt:lpstr>
      <vt:lpstr>History of CBSF Investment in  Building Local Capacity for Restoration</vt:lpstr>
      <vt:lpstr>Slide 12</vt:lpstr>
      <vt:lpstr>Slide 13</vt:lpstr>
      <vt:lpstr>Slide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Shaping 2015 Funding Priorities for the Chesapeake Bay Stewardship Fund</dc:title>
  <dc:creator>Jake Reilly</dc:creator>
  <cp:lastModifiedBy>Jake Reilly</cp:lastModifiedBy>
  <cp:revision>23</cp:revision>
  <dcterms:created xsi:type="dcterms:W3CDTF">2014-11-19T19:42:30Z</dcterms:created>
  <dcterms:modified xsi:type="dcterms:W3CDTF">2014-11-20T20:36:07Z</dcterms:modified>
</cp:coreProperties>
</file>