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8"/>
  </p:sldMasterIdLst>
  <p:notesMasterIdLst>
    <p:notesMasterId r:id="rId54"/>
  </p:notesMasterIdLst>
  <p:handoutMasterIdLst>
    <p:handoutMasterId r:id="rId55"/>
  </p:handoutMasterIdLst>
  <p:sldIdLst>
    <p:sldId id="319" r:id="rId19"/>
    <p:sldId id="316" r:id="rId20"/>
    <p:sldId id="391" r:id="rId21"/>
    <p:sldId id="390" r:id="rId22"/>
    <p:sldId id="417" r:id="rId23"/>
    <p:sldId id="393" r:id="rId24"/>
    <p:sldId id="418" r:id="rId25"/>
    <p:sldId id="419" r:id="rId26"/>
    <p:sldId id="420" r:id="rId27"/>
    <p:sldId id="421" r:id="rId28"/>
    <p:sldId id="422" r:id="rId29"/>
    <p:sldId id="423" r:id="rId30"/>
    <p:sldId id="424" r:id="rId31"/>
    <p:sldId id="425" r:id="rId32"/>
    <p:sldId id="426" r:id="rId33"/>
    <p:sldId id="431" r:id="rId34"/>
    <p:sldId id="428" r:id="rId35"/>
    <p:sldId id="434" r:id="rId36"/>
    <p:sldId id="427" r:id="rId37"/>
    <p:sldId id="437" r:id="rId38"/>
    <p:sldId id="439" r:id="rId39"/>
    <p:sldId id="440" r:id="rId40"/>
    <p:sldId id="441" r:id="rId41"/>
    <p:sldId id="442" r:id="rId42"/>
    <p:sldId id="443" r:id="rId43"/>
    <p:sldId id="444" r:id="rId44"/>
    <p:sldId id="445" r:id="rId45"/>
    <p:sldId id="446" r:id="rId46"/>
    <p:sldId id="447" r:id="rId47"/>
    <p:sldId id="449" r:id="rId48"/>
    <p:sldId id="448" r:id="rId49"/>
    <p:sldId id="430" r:id="rId50"/>
    <p:sldId id="432" r:id="rId51"/>
    <p:sldId id="433" r:id="rId52"/>
    <p:sldId id="361"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4FDFE"/>
    <a:srgbClr val="FFFF99"/>
    <a:srgbClr val="EDF67E"/>
    <a:srgbClr val="EEDCCA"/>
    <a:srgbClr val="858200"/>
    <a:srgbClr val="996633"/>
    <a:srgbClr val="FFCC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58" autoAdjust="0"/>
    <p:restoredTop sz="89931" autoAdjust="0"/>
  </p:normalViewPr>
  <p:slideViewPr>
    <p:cSldViewPr>
      <p:cViewPr varScale="1">
        <p:scale>
          <a:sx n="50" d="100"/>
          <a:sy n="50" d="100"/>
        </p:scale>
        <p:origin x="1147" y="3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Master" Target="slideMasters/slideMaster1.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handoutMaster" Target="handoutMasters/handoutMaster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3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1440" tIns="45720" rIns="91440" bIns="45720" rtlCol="0"/>
          <a:lstStyle>
            <a:lvl1pPr algn="r">
              <a:defRPr sz="1200"/>
            </a:lvl1pPr>
          </a:lstStyle>
          <a:p>
            <a:fld id="{49CA44BA-448A-47EE-9400-72DCED6057AC}" type="datetimeFigureOut">
              <a:rPr lang="en-US" smtClean="0"/>
              <a:pPr/>
              <a:t>2/15/2016</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1440" tIns="45720" rIns="91440" bIns="45720" rtlCol="0" anchor="b"/>
          <a:lstStyle>
            <a:lvl1pPr algn="r">
              <a:defRPr sz="1200"/>
            </a:lvl1pPr>
          </a:lstStyle>
          <a:p>
            <a:fld id="{4CD9C800-C8C8-46E1-A1CA-A7A51E80265B}" type="slidenum">
              <a:rPr lang="en-US" smtClean="0"/>
              <a:pPr/>
              <a:t>‹#›</a:t>
            </a:fld>
            <a:endParaRPr lang="en-US" dirty="0"/>
          </a:p>
        </p:txBody>
      </p:sp>
    </p:spTree>
    <p:extLst>
      <p:ext uri="{BB962C8B-B14F-4D97-AF65-F5344CB8AC3E}">
        <p14:creationId xmlns:p14="http://schemas.microsoft.com/office/powerpoint/2010/main" val="2290751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784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9" y="3"/>
            <a:ext cx="3037840" cy="466725"/>
          </a:xfrm>
          <a:prstGeom prst="rect">
            <a:avLst/>
          </a:prstGeom>
        </p:spPr>
        <p:txBody>
          <a:bodyPr vert="horz" lIns="91440" tIns="45720" rIns="91440" bIns="45720" rtlCol="0"/>
          <a:lstStyle>
            <a:lvl1pPr algn="r">
              <a:defRPr sz="1200"/>
            </a:lvl1pPr>
          </a:lstStyle>
          <a:p>
            <a:fld id="{659D43CE-F5BB-4061-BE5F-29B430CC5B12}" type="datetimeFigureOut">
              <a:rPr lang="en-US" smtClean="0"/>
              <a:t>2/15/2016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1" y="4473578"/>
            <a:ext cx="560832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8"/>
            <a:ext cx="3037840"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678"/>
            <a:ext cx="3037840" cy="466725"/>
          </a:xfrm>
          <a:prstGeom prst="rect">
            <a:avLst/>
          </a:prstGeom>
        </p:spPr>
        <p:txBody>
          <a:bodyPr vert="horz" lIns="91440" tIns="45720" rIns="91440" bIns="45720" rtlCol="0" anchor="b"/>
          <a:lstStyle>
            <a:lvl1pPr algn="r">
              <a:defRPr sz="1200"/>
            </a:lvl1pPr>
          </a:lstStyle>
          <a:p>
            <a:fld id="{D79DF203-298A-4901-B77D-A368055AF4AF}" type="slidenum">
              <a:rPr lang="en-US" smtClean="0"/>
              <a:t>‹#›</a:t>
            </a:fld>
            <a:endParaRPr lang="en-US" dirty="0"/>
          </a:p>
        </p:txBody>
      </p:sp>
    </p:spTree>
    <p:extLst>
      <p:ext uri="{BB962C8B-B14F-4D97-AF65-F5344CB8AC3E}">
        <p14:creationId xmlns:p14="http://schemas.microsoft.com/office/powerpoint/2010/main" val="1451637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DF203-298A-4901-B77D-A368055AF4AF}" type="slidenum">
              <a:rPr lang="en-US" smtClean="0"/>
              <a:t>1</a:t>
            </a:fld>
            <a:endParaRPr lang="en-US" dirty="0"/>
          </a:p>
        </p:txBody>
      </p:sp>
    </p:spTree>
    <p:extLst>
      <p:ext uri="{BB962C8B-B14F-4D97-AF65-F5344CB8AC3E}">
        <p14:creationId xmlns:p14="http://schemas.microsoft.com/office/powerpoint/2010/main" val="2861250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DF203-298A-4901-B77D-A368055AF4AF}" type="slidenum">
              <a:rPr lang="en-US" smtClean="0"/>
              <a:t>10</a:t>
            </a:fld>
            <a:endParaRPr lang="en-US" dirty="0"/>
          </a:p>
        </p:txBody>
      </p:sp>
    </p:spTree>
    <p:extLst>
      <p:ext uri="{BB962C8B-B14F-4D97-AF65-F5344CB8AC3E}">
        <p14:creationId xmlns:p14="http://schemas.microsoft.com/office/powerpoint/2010/main" val="301006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DF203-298A-4901-B77D-A368055AF4AF}" type="slidenum">
              <a:rPr lang="en-US" smtClean="0"/>
              <a:t>11</a:t>
            </a:fld>
            <a:endParaRPr lang="en-US" dirty="0"/>
          </a:p>
        </p:txBody>
      </p:sp>
    </p:spTree>
    <p:extLst>
      <p:ext uri="{BB962C8B-B14F-4D97-AF65-F5344CB8AC3E}">
        <p14:creationId xmlns:p14="http://schemas.microsoft.com/office/powerpoint/2010/main" val="3845957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DF203-298A-4901-B77D-A368055AF4AF}" type="slidenum">
              <a:rPr lang="en-US" smtClean="0"/>
              <a:t>12</a:t>
            </a:fld>
            <a:endParaRPr lang="en-US" dirty="0"/>
          </a:p>
        </p:txBody>
      </p:sp>
    </p:spTree>
    <p:extLst>
      <p:ext uri="{BB962C8B-B14F-4D97-AF65-F5344CB8AC3E}">
        <p14:creationId xmlns:p14="http://schemas.microsoft.com/office/powerpoint/2010/main" val="489091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DF203-298A-4901-B77D-A368055AF4AF}" type="slidenum">
              <a:rPr lang="en-US" smtClean="0"/>
              <a:t>13</a:t>
            </a:fld>
            <a:endParaRPr lang="en-US" dirty="0"/>
          </a:p>
        </p:txBody>
      </p:sp>
    </p:spTree>
    <p:extLst>
      <p:ext uri="{BB962C8B-B14F-4D97-AF65-F5344CB8AC3E}">
        <p14:creationId xmlns:p14="http://schemas.microsoft.com/office/powerpoint/2010/main" val="3634825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DF203-298A-4901-B77D-A368055AF4AF}" type="slidenum">
              <a:rPr lang="en-US" smtClean="0"/>
              <a:t>14</a:t>
            </a:fld>
            <a:endParaRPr lang="en-US" dirty="0"/>
          </a:p>
        </p:txBody>
      </p:sp>
    </p:spTree>
    <p:extLst>
      <p:ext uri="{BB962C8B-B14F-4D97-AF65-F5344CB8AC3E}">
        <p14:creationId xmlns:p14="http://schemas.microsoft.com/office/powerpoint/2010/main" val="1630437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DF203-298A-4901-B77D-A368055AF4AF}" type="slidenum">
              <a:rPr lang="en-US" smtClean="0"/>
              <a:t>15</a:t>
            </a:fld>
            <a:endParaRPr lang="en-US" dirty="0"/>
          </a:p>
        </p:txBody>
      </p:sp>
    </p:spTree>
    <p:extLst>
      <p:ext uri="{BB962C8B-B14F-4D97-AF65-F5344CB8AC3E}">
        <p14:creationId xmlns:p14="http://schemas.microsoft.com/office/powerpoint/2010/main" val="2949507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DF203-298A-4901-B77D-A368055AF4AF}" type="slidenum">
              <a:rPr lang="en-US" smtClean="0"/>
              <a:t>16</a:t>
            </a:fld>
            <a:endParaRPr lang="en-US" dirty="0"/>
          </a:p>
        </p:txBody>
      </p:sp>
    </p:spTree>
    <p:extLst>
      <p:ext uri="{BB962C8B-B14F-4D97-AF65-F5344CB8AC3E}">
        <p14:creationId xmlns:p14="http://schemas.microsoft.com/office/powerpoint/2010/main" val="263838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DF203-298A-4901-B77D-A368055AF4AF}" type="slidenum">
              <a:rPr lang="en-US" smtClean="0"/>
              <a:t>17</a:t>
            </a:fld>
            <a:endParaRPr lang="en-US" dirty="0"/>
          </a:p>
        </p:txBody>
      </p:sp>
    </p:spTree>
    <p:extLst>
      <p:ext uri="{BB962C8B-B14F-4D97-AF65-F5344CB8AC3E}">
        <p14:creationId xmlns:p14="http://schemas.microsoft.com/office/powerpoint/2010/main" val="186694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DF203-298A-4901-B77D-A368055AF4AF}" type="slidenum">
              <a:rPr lang="en-US" smtClean="0"/>
              <a:t>18</a:t>
            </a:fld>
            <a:endParaRPr lang="en-US" dirty="0"/>
          </a:p>
        </p:txBody>
      </p:sp>
    </p:spTree>
    <p:extLst>
      <p:ext uri="{BB962C8B-B14F-4D97-AF65-F5344CB8AC3E}">
        <p14:creationId xmlns:p14="http://schemas.microsoft.com/office/powerpoint/2010/main" val="2552871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DF203-298A-4901-B77D-A368055AF4AF}" type="slidenum">
              <a:rPr lang="en-US" smtClean="0"/>
              <a:t>19</a:t>
            </a:fld>
            <a:endParaRPr lang="en-US" dirty="0"/>
          </a:p>
        </p:txBody>
      </p:sp>
    </p:spTree>
    <p:extLst>
      <p:ext uri="{BB962C8B-B14F-4D97-AF65-F5344CB8AC3E}">
        <p14:creationId xmlns:p14="http://schemas.microsoft.com/office/powerpoint/2010/main" val="98294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DF203-298A-4901-B77D-A368055AF4AF}" type="slidenum">
              <a:rPr lang="en-US" smtClean="0"/>
              <a:t>2</a:t>
            </a:fld>
            <a:endParaRPr lang="en-US" dirty="0"/>
          </a:p>
        </p:txBody>
      </p:sp>
    </p:spTree>
    <p:extLst>
      <p:ext uri="{BB962C8B-B14F-4D97-AF65-F5344CB8AC3E}">
        <p14:creationId xmlns:p14="http://schemas.microsoft.com/office/powerpoint/2010/main" val="3593655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69E12-405F-4438-A53A-AA5160C908E8}" type="slidenum">
              <a:rPr lang="en-US" smtClean="0"/>
              <a:t>20</a:t>
            </a:fld>
            <a:endParaRPr lang="en-US"/>
          </a:p>
        </p:txBody>
      </p:sp>
    </p:spTree>
    <p:extLst>
      <p:ext uri="{BB962C8B-B14F-4D97-AF65-F5344CB8AC3E}">
        <p14:creationId xmlns:p14="http://schemas.microsoft.com/office/powerpoint/2010/main" val="342498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69E12-405F-4438-A53A-AA5160C908E8}" type="slidenum">
              <a:rPr lang="en-US" smtClean="0"/>
              <a:t>21</a:t>
            </a:fld>
            <a:endParaRPr lang="en-US"/>
          </a:p>
        </p:txBody>
      </p:sp>
    </p:spTree>
    <p:extLst>
      <p:ext uri="{BB962C8B-B14F-4D97-AF65-F5344CB8AC3E}">
        <p14:creationId xmlns:p14="http://schemas.microsoft.com/office/powerpoint/2010/main" val="3771629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69E12-405F-4438-A53A-AA5160C908E8}" type="slidenum">
              <a:rPr lang="en-US" smtClean="0"/>
              <a:t>22</a:t>
            </a:fld>
            <a:endParaRPr lang="en-US"/>
          </a:p>
        </p:txBody>
      </p:sp>
    </p:spTree>
    <p:extLst>
      <p:ext uri="{BB962C8B-B14F-4D97-AF65-F5344CB8AC3E}">
        <p14:creationId xmlns:p14="http://schemas.microsoft.com/office/powerpoint/2010/main" val="1154587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69E12-405F-4438-A53A-AA5160C908E8}" type="slidenum">
              <a:rPr lang="en-US" smtClean="0"/>
              <a:t>25</a:t>
            </a:fld>
            <a:endParaRPr lang="en-US"/>
          </a:p>
        </p:txBody>
      </p:sp>
    </p:spTree>
    <p:extLst>
      <p:ext uri="{BB962C8B-B14F-4D97-AF65-F5344CB8AC3E}">
        <p14:creationId xmlns:p14="http://schemas.microsoft.com/office/powerpoint/2010/main" val="2272321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69E12-405F-4438-A53A-AA5160C908E8}" type="slidenum">
              <a:rPr lang="en-US" smtClean="0"/>
              <a:t>26</a:t>
            </a:fld>
            <a:endParaRPr lang="en-US"/>
          </a:p>
        </p:txBody>
      </p:sp>
    </p:spTree>
    <p:extLst>
      <p:ext uri="{BB962C8B-B14F-4D97-AF65-F5344CB8AC3E}">
        <p14:creationId xmlns:p14="http://schemas.microsoft.com/office/powerpoint/2010/main" val="1709878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69E12-405F-4438-A53A-AA5160C908E8}" type="slidenum">
              <a:rPr lang="en-US" smtClean="0"/>
              <a:t>27</a:t>
            </a:fld>
            <a:endParaRPr lang="en-US"/>
          </a:p>
        </p:txBody>
      </p:sp>
    </p:spTree>
    <p:extLst>
      <p:ext uri="{BB962C8B-B14F-4D97-AF65-F5344CB8AC3E}">
        <p14:creationId xmlns:p14="http://schemas.microsoft.com/office/powerpoint/2010/main" val="2431658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DF203-298A-4901-B77D-A368055AF4AF}" type="slidenum">
              <a:rPr lang="en-US" smtClean="0"/>
              <a:t>32</a:t>
            </a:fld>
            <a:endParaRPr lang="en-US" dirty="0"/>
          </a:p>
        </p:txBody>
      </p:sp>
    </p:spTree>
    <p:extLst>
      <p:ext uri="{BB962C8B-B14F-4D97-AF65-F5344CB8AC3E}">
        <p14:creationId xmlns:p14="http://schemas.microsoft.com/office/powerpoint/2010/main" val="3453973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DF203-298A-4901-B77D-A368055AF4AF}" type="slidenum">
              <a:rPr lang="en-US" smtClean="0"/>
              <a:t>33</a:t>
            </a:fld>
            <a:endParaRPr lang="en-US" dirty="0"/>
          </a:p>
        </p:txBody>
      </p:sp>
    </p:spTree>
    <p:extLst>
      <p:ext uri="{BB962C8B-B14F-4D97-AF65-F5344CB8AC3E}">
        <p14:creationId xmlns:p14="http://schemas.microsoft.com/office/powerpoint/2010/main" val="3715883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DF203-298A-4901-B77D-A368055AF4AF}" type="slidenum">
              <a:rPr lang="en-US" smtClean="0"/>
              <a:t>34</a:t>
            </a:fld>
            <a:endParaRPr lang="en-US" dirty="0"/>
          </a:p>
        </p:txBody>
      </p:sp>
    </p:spTree>
    <p:extLst>
      <p:ext uri="{BB962C8B-B14F-4D97-AF65-F5344CB8AC3E}">
        <p14:creationId xmlns:p14="http://schemas.microsoft.com/office/powerpoint/2010/main" val="1429225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DF203-298A-4901-B77D-A368055AF4AF}" type="slidenum">
              <a:rPr lang="en-US" smtClean="0"/>
              <a:t>3</a:t>
            </a:fld>
            <a:endParaRPr lang="en-US" dirty="0"/>
          </a:p>
        </p:txBody>
      </p:sp>
    </p:spTree>
    <p:extLst>
      <p:ext uri="{BB962C8B-B14F-4D97-AF65-F5344CB8AC3E}">
        <p14:creationId xmlns:p14="http://schemas.microsoft.com/office/powerpoint/2010/main" val="63040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DF203-298A-4901-B77D-A368055AF4AF}" type="slidenum">
              <a:rPr lang="en-US" smtClean="0"/>
              <a:t>4</a:t>
            </a:fld>
            <a:endParaRPr lang="en-US" dirty="0"/>
          </a:p>
        </p:txBody>
      </p:sp>
    </p:spTree>
    <p:extLst>
      <p:ext uri="{BB962C8B-B14F-4D97-AF65-F5344CB8AC3E}">
        <p14:creationId xmlns:p14="http://schemas.microsoft.com/office/powerpoint/2010/main" val="217526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DF203-298A-4901-B77D-A368055AF4AF}" type="slidenum">
              <a:rPr lang="en-US" smtClean="0"/>
              <a:t>5</a:t>
            </a:fld>
            <a:endParaRPr lang="en-US" dirty="0"/>
          </a:p>
        </p:txBody>
      </p:sp>
    </p:spTree>
    <p:extLst>
      <p:ext uri="{BB962C8B-B14F-4D97-AF65-F5344CB8AC3E}">
        <p14:creationId xmlns:p14="http://schemas.microsoft.com/office/powerpoint/2010/main" val="159102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DF203-298A-4901-B77D-A368055AF4AF}" type="slidenum">
              <a:rPr lang="en-US" smtClean="0"/>
              <a:t>6</a:t>
            </a:fld>
            <a:endParaRPr lang="en-US" dirty="0"/>
          </a:p>
        </p:txBody>
      </p:sp>
    </p:spTree>
    <p:extLst>
      <p:ext uri="{BB962C8B-B14F-4D97-AF65-F5344CB8AC3E}">
        <p14:creationId xmlns:p14="http://schemas.microsoft.com/office/powerpoint/2010/main" val="2299463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DF203-298A-4901-B77D-A368055AF4AF}" type="slidenum">
              <a:rPr lang="en-US" smtClean="0"/>
              <a:t>7</a:t>
            </a:fld>
            <a:endParaRPr lang="en-US" dirty="0"/>
          </a:p>
        </p:txBody>
      </p:sp>
    </p:spTree>
    <p:extLst>
      <p:ext uri="{BB962C8B-B14F-4D97-AF65-F5344CB8AC3E}">
        <p14:creationId xmlns:p14="http://schemas.microsoft.com/office/powerpoint/2010/main" val="762841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DF203-298A-4901-B77D-A368055AF4AF}" type="slidenum">
              <a:rPr lang="en-US" smtClean="0"/>
              <a:t>8</a:t>
            </a:fld>
            <a:endParaRPr lang="en-US" dirty="0"/>
          </a:p>
        </p:txBody>
      </p:sp>
    </p:spTree>
    <p:extLst>
      <p:ext uri="{BB962C8B-B14F-4D97-AF65-F5344CB8AC3E}">
        <p14:creationId xmlns:p14="http://schemas.microsoft.com/office/powerpoint/2010/main" val="2457821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DF203-298A-4901-B77D-A368055AF4AF}" type="slidenum">
              <a:rPr lang="en-US" smtClean="0"/>
              <a:t>9</a:t>
            </a:fld>
            <a:endParaRPr lang="en-US" dirty="0"/>
          </a:p>
        </p:txBody>
      </p:sp>
    </p:spTree>
    <p:extLst>
      <p:ext uri="{BB962C8B-B14F-4D97-AF65-F5344CB8AC3E}">
        <p14:creationId xmlns:p14="http://schemas.microsoft.com/office/powerpoint/2010/main" val="3488092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7C1805C-70D4-42BC-8A1A-A41B82FBA04C}" type="datetimeFigureOut">
              <a:rPr lang="en-US" smtClean="0"/>
              <a:pPr/>
              <a:t>2/15/2016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A562B02-86F6-475C-988B-C90F0636F12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C1805C-70D4-42BC-8A1A-A41B82FBA04C}" type="datetimeFigureOut">
              <a:rPr lang="en-US" smtClean="0"/>
              <a:pPr/>
              <a:t>2/15/2016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A562B02-86F6-475C-988B-C90F0636F12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C1805C-70D4-42BC-8A1A-A41B82FBA04C}" type="datetimeFigureOut">
              <a:rPr lang="en-US" smtClean="0"/>
              <a:pPr/>
              <a:t>2/15/2016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A562B02-86F6-475C-988B-C90F0636F12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C1805C-70D4-42BC-8A1A-A41B82FBA04C}" type="datetimeFigureOut">
              <a:rPr lang="en-US" smtClean="0"/>
              <a:pPr/>
              <a:t>2/15/2016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A562B02-86F6-475C-988B-C90F0636F12A}"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7C1805C-70D4-42BC-8A1A-A41B82FBA04C}" type="datetimeFigureOut">
              <a:rPr lang="en-US" smtClean="0"/>
              <a:pPr/>
              <a:t>2/15/2016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A562B02-86F6-475C-988B-C90F0636F12A}"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C1805C-70D4-42BC-8A1A-A41B82FBA04C}" type="datetimeFigureOut">
              <a:rPr lang="en-US" smtClean="0"/>
              <a:pPr/>
              <a:t>2/15/2016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A562B02-86F6-475C-988B-C90F0636F12A}"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7C1805C-70D4-42BC-8A1A-A41B82FBA04C}" type="datetimeFigureOut">
              <a:rPr lang="en-US" smtClean="0"/>
              <a:pPr/>
              <a:t>2/15/2016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EA562B02-86F6-475C-988B-C90F0636F12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7C1805C-70D4-42BC-8A1A-A41B82FBA04C}" type="datetimeFigureOut">
              <a:rPr lang="en-US" smtClean="0"/>
              <a:pPr/>
              <a:t>2/15/2016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A562B02-86F6-475C-988B-C90F0636F12A}"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7C1805C-70D4-42BC-8A1A-A41B82FBA04C}" type="datetimeFigureOut">
              <a:rPr lang="en-US" smtClean="0"/>
              <a:pPr/>
              <a:t>2/15/2016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EA562B02-86F6-475C-988B-C90F0636F12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7C1805C-70D4-42BC-8A1A-A41B82FBA04C}" type="datetimeFigureOut">
              <a:rPr lang="en-US" smtClean="0"/>
              <a:pPr/>
              <a:t>2/15/2016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A562B02-86F6-475C-988B-C90F0636F12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7C1805C-70D4-42BC-8A1A-A41B82FBA04C}" type="datetimeFigureOut">
              <a:rPr lang="en-US" smtClean="0"/>
              <a:pPr/>
              <a:t>2/15/2016</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A562B02-86F6-475C-988B-C90F0636F12A}"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7C1805C-70D4-42BC-8A1A-A41B82FBA04C}" type="datetimeFigureOut">
              <a:rPr lang="en-US" smtClean="0"/>
              <a:pPr/>
              <a:t>2/15/2016</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A562B02-86F6-475C-988B-C90F0636F12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www.chesapeakebay.net/indicators/indicator/phosphorus_loads_and_river_flow_to_the_bay" TargetMode="External"/><Relationship Id="rId3" Type="http://schemas.openxmlformats.org/officeDocument/2006/relationships/hyperlink" Target="http://www.chesapeakebay.net/indicators/indicator/reopening_fish_passage" TargetMode="External"/><Relationship Id="rId7" Type="http://schemas.openxmlformats.org/officeDocument/2006/relationships/hyperlink" Target="http://www.chesapeakebay.net/indicators/indicator/nitrogen_loads_and_river_flow_to_the_bay1"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chesapeakebay.net/indicators/indicator/american_shad_abundance" TargetMode="External"/><Relationship Id="rId5" Type="http://schemas.openxmlformats.org/officeDocument/2006/relationships/hyperlink" Target="http://www.chesapeakebay.net/indicators/indicator/blue_crab_abundance_adults" TargetMode="External"/><Relationship Id="rId10" Type="http://schemas.openxmlformats.org/officeDocument/2006/relationships/hyperlink" Target="http://www.chesapeakebay.net/indicators/indicator/achievement_of_chesapeake_bay_water_quality_standards" TargetMode="External"/><Relationship Id="rId4" Type="http://schemas.openxmlformats.org/officeDocument/2006/relationships/hyperlink" Target="http://www.chesapeakebay.net/indicators/indicator/bay_grass_abundance_baywide" TargetMode="External"/><Relationship Id="rId9" Type="http://schemas.openxmlformats.org/officeDocument/2006/relationships/hyperlink" Target="http://www.chesapeakebay.net/indicators/indicator/sediment_loads_and_river_flow_to_the_bay"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chesapeakebay.net/indicators/indicator/preserving_land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chesapeakebay.net/indicators/indicator/public_acces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hesapeakebay.n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15718"/>
            <a:ext cx="8839200" cy="1829761"/>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scene3d>
              <a:camera prst="orthographicFront"/>
              <a:lightRig rig="soft" dir="t"/>
            </a:scene3d>
            <a:sp3d prstMaterial="softEdge">
              <a:bevelT w="25400" h="25400"/>
            </a:sp3d>
          </a:bodyPr>
          <a:lstStyle/>
          <a:p>
            <a:pPr algn="ctr"/>
            <a:r>
              <a:rPr lang="en-US" sz="4400" dirty="0" smtClean="0">
                <a:solidFill>
                  <a:schemeClr val="accent6">
                    <a:lumMod val="75000"/>
                  </a:schemeClr>
                </a:solidFill>
              </a:rPr>
              <a:t/>
            </a:r>
            <a:br>
              <a:rPr lang="en-US" sz="4400" dirty="0" smtClean="0">
                <a:solidFill>
                  <a:schemeClr val="accent6">
                    <a:lumMod val="75000"/>
                  </a:schemeClr>
                </a:solidFill>
              </a:rPr>
            </a:br>
            <a:r>
              <a:rPr lang="en-US" sz="5400" dirty="0" smtClean="0">
                <a:solidFill>
                  <a:schemeClr val="accent6">
                    <a:lumMod val="75000"/>
                  </a:schemeClr>
                </a:solidFill>
              </a:rPr>
              <a:t>EPA </a:t>
            </a:r>
            <a:r>
              <a:rPr lang="en-US" sz="5400" dirty="0">
                <a:solidFill>
                  <a:schemeClr val="accent6">
                    <a:lumMod val="75000"/>
                  </a:schemeClr>
                </a:solidFill>
              </a:rPr>
              <a:t>Program </a:t>
            </a:r>
            <a:r>
              <a:rPr lang="en-US" sz="5400" dirty="0" smtClean="0">
                <a:solidFill>
                  <a:schemeClr val="accent6">
                    <a:lumMod val="75000"/>
                  </a:schemeClr>
                </a:solidFill>
              </a:rPr>
              <a:t>Update</a:t>
            </a:r>
            <a:br>
              <a:rPr lang="en-US" sz="5400" dirty="0" smtClean="0">
                <a:solidFill>
                  <a:schemeClr val="accent6">
                    <a:lumMod val="75000"/>
                  </a:schemeClr>
                </a:solidFill>
              </a:rPr>
            </a:br>
            <a:r>
              <a:rPr lang="en-US" sz="4400" dirty="0" smtClean="0">
                <a:solidFill>
                  <a:schemeClr val="accent6">
                    <a:lumMod val="75000"/>
                  </a:schemeClr>
                </a:solidFill>
              </a:rPr>
              <a:t/>
            </a:r>
            <a:br>
              <a:rPr lang="en-US" sz="4400" dirty="0" smtClean="0">
                <a:solidFill>
                  <a:schemeClr val="accent6">
                    <a:lumMod val="75000"/>
                  </a:schemeClr>
                </a:solidFill>
              </a:rPr>
            </a:br>
            <a:endParaRPr lang="en-US" sz="4400" i="1" dirty="0">
              <a:solidFill>
                <a:schemeClr val="accent6">
                  <a:lumMod val="75000"/>
                </a:schemeClr>
              </a:solidFill>
            </a:endParaRPr>
          </a:p>
        </p:txBody>
      </p:sp>
      <p:sp>
        <p:nvSpPr>
          <p:cNvPr id="3" name="Subtitle 2"/>
          <p:cNvSpPr>
            <a:spLocks noGrp="1"/>
          </p:cNvSpPr>
          <p:nvPr>
            <p:ph type="subTitle" idx="1"/>
          </p:nvPr>
        </p:nvSpPr>
        <p:spPr>
          <a:xfrm>
            <a:off x="685800" y="3200400"/>
            <a:ext cx="7772400" cy="1763311"/>
          </a:xfrm>
          <a:effectLst>
            <a:glow rad="127000">
              <a:schemeClr val="accent1">
                <a:satMod val="175000"/>
                <a:alpha val="40000"/>
              </a:schemeClr>
            </a:glow>
          </a:effectLst>
        </p:spPr>
        <p:txBody>
          <a:bodyPr>
            <a:normAutofit fontScale="85000" lnSpcReduction="20000"/>
          </a:bodyPr>
          <a:lstStyle/>
          <a:p>
            <a:pPr algn="ctr"/>
            <a:r>
              <a:rPr lang="en-US" b="1" dirty="0" smtClean="0">
                <a:solidFill>
                  <a:schemeClr val="bg2">
                    <a:lumMod val="50000"/>
                  </a:schemeClr>
                </a:solidFill>
              </a:rPr>
              <a:t>Jim Edward, Deputy Director</a:t>
            </a:r>
            <a:endParaRPr lang="en-US" b="1" dirty="0">
              <a:solidFill>
                <a:schemeClr val="bg2">
                  <a:lumMod val="50000"/>
                </a:schemeClr>
              </a:solidFill>
            </a:endParaRPr>
          </a:p>
          <a:p>
            <a:pPr algn="ctr"/>
            <a:r>
              <a:rPr lang="en-US" b="1" dirty="0" smtClean="0">
                <a:solidFill>
                  <a:schemeClr val="bg2">
                    <a:lumMod val="50000"/>
                  </a:schemeClr>
                </a:solidFill>
              </a:rPr>
              <a:t>EPA, Chesapeake </a:t>
            </a:r>
            <a:r>
              <a:rPr lang="en-US" b="1" dirty="0">
                <a:solidFill>
                  <a:schemeClr val="bg2">
                    <a:lumMod val="50000"/>
                  </a:schemeClr>
                </a:solidFill>
              </a:rPr>
              <a:t>Bay </a:t>
            </a:r>
            <a:r>
              <a:rPr lang="en-US" b="1" dirty="0" smtClean="0">
                <a:solidFill>
                  <a:schemeClr val="bg2">
                    <a:lumMod val="50000"/>
                  </a:schemeClr>
                </a:solidFill>
              </a:rPr>
              <a:t>Program Office</a:t>
            </a:r>
          </a:p>
          <a:p>
            <a:pPr algn="ctr"/>
            <a:endParaRPr lang="en-US" b="1" dirty="0">
              <a:solidFill>
                <a:schemeClr val="bg2">
                  <a:lumMod val="50000"/>
                </a:schemeClr>
              </a:solidFill>
            </a:endParaRPr>
          </a:p>
          <a:p>
            <a:pPr algn="ctr"/>
            <a:r>
              <a:rPr lang="en-US" b="1" dirty="0" smtClean="0">
                <a:solidFill>
                  <a:schemeClr val="bg2">
                    <a:lumMod val="50000"/>
                  </a:schemeClr>
                </a:solidFill>
              </a:rPr>
              <a:t>CAC Meeting</a:t>
            </a:r>
          </a:p>
          <a:p>
            <a:pPr algn="ctr"/>
            <a:r>
              <a:rPr lang="en-US" b="1" dirty="0" smtClean="0">
                <a:solidFill>
                  <a:schemeClr val="bg2">
                    <a:lumMod val="50000"/>
                  </a:schemeClr>
                </a:solidFill>
              </a:rPr>
              <a:t>February 18, 2016</a:t>
            </a:r>
          </a:p>
          <a:p>
            <a:pPr algn="ctr"/>
            <a:endParaRPr lang="en-US" dirty="0">
              <a:solidFill>
                <a:schemeClr val="accent4">
                  <a:lumMod val="75000"/>
                </a:schemeClr>
              </a:solidFill>
            </a:endParaRPr>
          </a:p>
        </p:txBody>
      </p:sp>
    </p:spTree>
    <p:extLst>
      <p:ext uri="{BB962C8B-B14F-4D97-AF65-F5344CB8AC3E}">
        <p14:creationId xmlns:p14="http://schemas.microsoft.com/office/powerpoint/2010/main" val="3538133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4198938"/>
          </a:xfrm>
        </p:spPr>
        <p:txBody>
          <a:bodyPr>
            <a:normAutofit/>
          </a:bodyPr>
          <a:lstStyle/>
          <a:p>
            <a:pPr marL="566928" lvl="0" indent="-457200">
              <a:buFont typeface="+mj-lt"/>
              <a:buAutoNum type="arabicPeriod"/>
            </a:pPr>
            <a:endParaRPr lang="en-US" sz="2400" dirty="0" smtClean="0">
              <a:latin typeface="Calibri" panose="020F0502020204030204" pitchFamily="34" charset="0"/>
            </a:endParaRPr>
          </a:p>
          <a:p>
            <a:pPr marL="566928" lvl="0" indent="-457200">
              <a:buFont typeface="+mj-lt"/>
              <a:buAutoNum type="arabicPeriod"/>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lvl="1"/>
            <a:endParaRPr lang="en-US" sz="2400" dirty="0">
              <a:latin typeface="Calibri" panose="020F0502020204030204" pitchFamily="34" charset="0"/>
            </a:endParaRPr>
          </a:p>
        </p:txBody>
      </p:sp>
      <p:sp>
        <p:nvSpPr>
          <p:cNvPr id="2" name="Title 1"/>
          <p:cNvSpPr>
            <a:spLocks noGrp="1"/>
          </p:cNvSpPr>
          <p:nvPr>
            <p:ph type="title"/>
          </p:nvPr>
        </p:nvSpPr>
        <p:spPr>
          <a:xfrm>
            <a:off x="457200" y="312739"/>
            <a:ext cx="8229600" cy="944562"/>
          </a:xfrm>
        </p:spPr>
        <p:txBody>
          <a:bodyPr>
            <a:noAutofit/>
          </a:bodyPr>
          <a:lstStyle/>
          <a:p>
            <a:pPr algn="ctr"/>
            <a:r>
              <a:rPr lang="en-US" sz="3600" dirty="0" smtClean="0">
                <a:solidFill>
                  <a:schemeClr val="accent6">
                    <a:lumMod val="75000"/>
                  </a:schemeClr>
                </a:solidFill>
              </a:rPr>
              <a:t>New York</a:t>
            </a:r>
            <a:endParaRPr lang="en-US" sz="3600" b="1" dirty="0">
              <a:solidFill>
                <a:schemeClr val="accent6">
                  <a:lumMod val="75000"/>
                </a:schemeClr>
              </a:solidFill>
            </a:endParaRPr>
          </a:p>
        </p:txBody>
      </p:sp>
      <p:cxnSp>
        <p:nvCxnSpPr>
          <p:cNvPr id="5" name="Straight Connector 4"/>
          <p:cNvCxnSpPr/>
          <p:nvPr/>
        </p:nvCxnSpPr>
        <p:spPr>
          <a:xfrm>
            <a:off x="533400" y="11430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457200" y="2389582"/>
            <a:ext cx="8056808" cy="3012223"/>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85750" marR="0" indent="-255588">
              <a:lnSpc>
                <a:spcPct val="107000"/>
              </a:lnSpc>
              <a:spcBef>
                <a:spcPts val="0"/>
              </a:spcBef>
              <a:spcAft>
                <a:spcPts val="800"/>
              </a:spcAft>
            </a:pPr>
            <a:r>
              <a:rPr lang="en-US" sz="2000" dirty="0">
                <a:latin typeface="Calibri" panose="020F0502020204030204" pitchFamily="34" charset="0"/>
              </a:rPr>
              <a:t>New York has </a:t>
            </a:r>
            <a:r>
              <a:rPr lang="en-US" sz="2000" dirty="0">
                <a:solidFill>
                  <a:srgbClr val="000000"/>
                </a:solidFill>
                <a:highlight>
                  <a:srgbClr val="00FF00"/>
                </a:highlight>
                <a:latin typeface="Calibri" panose="020F0502020204030204" pitchFamily="34" charset="0"/>
              </a:rPr>
              <a:t>a strong commitment to on-farm verification through commitments to conducting whole farm visual </a:t>
            </a:r>
            <a:r>
              <a:rPr lang="en-US" sz="2000" dirty="0" smtClean="0">
                <a:solidFill>
                  <a:srgbClr val="000000"/>
                </a:solidFill>
                <a:highlight>
                  <a:srgbClr val="00FF00"/>
                </a:highlight>
                <a:latin typeface="Calibri" panose="020F0502020204030204" pitchFamily="34" charset="0"/>
              </a:rPr>
              <a:t>assessments</a:t>
            </a:r>
            <a:r>
              <a:rPr lang="en-US" sz="2000" dirty="0" smtClean="0">
                <a:latin typeface="Calibri" panose="020F0502020204030204" pitchFamily="34" charset="0"/>
              </a:rPr>
              <a:t>. However</a:t>
            </a:r>
            <a:r>
              <a:rPr lang="en-US" sz="2000" dirty="0">
                <a:latin typeface="Calibri" panose="020F0502020204030204" pitchFamily="34" charset="0"/>
              </a:rPr>
              <a:t>, the </a:t>
            </a:r>
            <a:r>
              <a:rPr lang="en-US" sz="2000" dirty="0">
                <a:solidFill>
                  <a:srgbClr val="000000"/>
                </a:solidFill>
                <a:highlight>
                  <a:srgbClr val="FFFF00"/>
                </a:highlight>
                <a:latin typeface="Calibri" panose="020F0502020204030204" pitchFamily="34" charset="0"/>
              </a:rPr>
              <a:t>details on the actual agricultural verification protocols were </a:t>
            </a:r>
            <a:r>
              <a:rPr lang="en-US" sz="2000" dirty="0" smtClean="0">
                <a:solidFill>
                  <a:srgbClr val="000000"/>
                </a:solidFill>
                <a:highlight>
                  <a:srgbClr val="FFFF00"/>
                </a:highlight>
                <a:latin typeface="Calibri" panose="020F0502020204030204" pitchFamily="34" charset="0"/>
              </a:rPr>
              <a:t>lacking</a:t>
            </a:r>
            <a:r>
              <a:rPr lang="en-US" sz="2000" dirty="0" smtClean="0">
                <a:latin typeface="Calibri" panose="020F0502020204030204" pitchFamily="34" charset="0"/>
              </a:rPr>
              <a:t>.</a:t>
            </a:r>
            <a:endParaRPr lang="en-US" sz="2000" dirty="0">
              <a:latin typeface="Calibri" panose="020F0502020204030204" pitchFamily="34" charset="0"/>
            </a:endParaRPr>
          </a:p>
          <a:p>
            <a:pPr lvl="0">
              <a:spcAft>
                <a:spcPts val="1200"/>
              </a:spcAft>
            </a:pPr>
            <a:r>
              <a:rPr lang="en-US" sz="2000" dirty="0">
                <a:latin typeface="Calibri" panose="020F0502020204030204" pitchFamily="34" charset="0"/>
              </a:rPr>
              <a:t>Urban </a:t>
            </a:r>
            <a:r>
              <a:rPr lang="en-US" sz="2000" dirty="0" err="1">
                <a:latin typeface="Calibri" panose="020F0502020204030204" pitchFamily="34" charset="0"/>
              </a:rPr>
              <a:t>stormwater</a:t>
            </a:r>
            <a:r>
              <a:rPr lang="en-US" sz="2000" dirty="0">
                <a:latin typeface="Calibri" panose="020F0502020204030204" pitchFamily="34" charset="0"/>
              </a:rPr>
              <a:t> described the data tracking and reporting processes in detail, with limited references to actual BMP verification protocols.</a:t>
            </a:r>
          </a:p>
          <a:p>
            <a:pPr marL="255588" marR="0" indent="-255588">
              <a:lnSpc>
                <a:spcPct val="107000"/>
              </a:lnSpc>
              <a:spcBef>
                <a:spcPts val="0"/>
              </a:spcBef>
              <a:spcAft>
                <a:spcPts val="800"/>
              </a:spcAft>
            </a:pPr>
            <a:r>
              <a:rPr lang="en-US" sz="2000" dirty="0">
                <a:latin typeface="Calibri" panose="020F0502020204030204" pitchFamily="34" charset="0"/>
              </a:rPr>
              <a:t>New York has </a:t>
            </a:r>
            <a:r>
              <a:rPr lang="en-US" sz="2000" dirty="0">
                <a:solidFill>
                  <a:srgbClr val="000000"/>
                </a:solidFill>
                <a:highlight>
                  <a:srgbClr val="00FF00"/>
                </a:highlight>
                <a:latin typeface="Calibri" panose="020F0502020204030204" pitchFamily="34" charset="0"/>
              </a:rPr>
              <a:t>provided EPA very detailed responses to the remaining </a:t>
            </a:r>
            <a:r>
              <a:rPr lang="en-US" sz="2000" dirty="0" smtClean="0">
                <a:solidFill>
                  <a:srgbClr val="000000"/>
                </a:solidFill>
                <a:highlight>
                  <a:srgbClr val="00FF00"/>
                </a:highlight>
                <a:latin typeface="Calibri" panose="020F0502020204030204" pitchFamily="34" charset="0"/>
              </a:rPr>
              <a:t>comments</a:t>
            </a:r>
            <a:r>
              <a:rPr lang="en-US" sz="2000" dirty="0" smtClean="0">
                <a:latin typeface="Calibri" panose="020F0502020204030204" pitchFamily="34" charset="0"/>
              </a:rPr>
              <a:t> </a:t>
            </a:r>
            <a:r>
              <a:rPr lang="en-US" sz="2000" dirty="0">
                <a:latin typeface="Calibri" panose="020F0502020204030204" pitchFamily="34" charset="0"/>
              </a:rPr>
              <a:t>and committed to further revising their draft program plan.</a:t>
            </a:r>
          </a:p>
          <a:p>
            <a:pPr marL="342900" lvl="1" indent="-342900">
              <a:buFont typeface="Arial" pitchFamily="34" charset="0"/>
              <a:buChar char="•"/>
            </a:pPr>
            <a:endParaRPr lang="en-US" b="1" dirty="0" smtClean="0"/>
          </a:p>
          <a:p>
            <a:pPr marL="0" indent="0">
              <a:buFont typeface="Wingdings 3"/>
              <a:buNone/>
            </a:pPr>
            <a:endParaRPr lang="en-US" sz="2400" dirty="0"/>
          </a:p>
        </p:txBody>
      </p:sp>
      <p:sp>
        <p:nvSpPr>
          <p:cNvPr id="9" name="Title 1"/>
          <p:cNvSpPr txBox="1">
            <a:spLocks/>
          </p:cNvSpPr>
          <p:nvPr/>
        </p:nvSpPr>
        <p:spPr>
          <a:xfrm>
            <a:off x="533400" y="1565922"/>
            <a:ext cx="1981200" cy="641924"/>
          </a:xfrm>
          <a:prstGeom prst="rect">
            <a:avLst/>
          </a:prstGeom>
          <a:solidFill>
            <a:schemeClr val="bg1"/>
          </a:solidFill>
          <a:effectLst>
            <a:outerShdw blurRad="50800" dist="38100" dir="5400000" algn="t" rotWithShape="0">
              <a:prstClr val="black">
                <a:alpha val="40000"/>
              </a:prstClr>
            </a:outerShdw>
          </a:effectLst>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solidFill>
                  <a:schemeClr val="accent6"/>
                </a:solidFill>
                <a:effectLst/>
                <a:latin typeface="Calibri" panose="020F0502020204030204" pitchFamily="34" charset="0"/>
              </a:rPr>
              <a:t>EPA Decision:</a:t>
            </a:r>
            <a:endParaRPr lang="en-US" sz="2400" dirty="0">
              <a:solidFill>
                <a:schemeClr val="accent6"/>
              </a:solidFill>
              <a:effectLst/>
              <a:latin typeface="Calibri" panose="020F0502020204030204" pitchFamily="34" charset="0"/>
            </a:endParaRPr>
          </a:p>
        </p:txBody>
      </p:sp>
      <p:sp>
        <p:nvSpPr>
          <p:cNvPr id="10" name="Title 1"/>
          <p:cNvSpPr txBox="1">
            <a:spLocks/>
          </p:cNvSpPr>
          <p:nvPr/>
        </p:nvSpPr>
        <p:spPr>
          <a:xfrm>
            <a:off x="2514600" y="1607083"/>
            <a:ext cx="3200400" cy="600763"/>
          </a:xfrm>
          <a:prstGeom prst="rect">
            <a:avLst/>
          </a:prstGeom>
          <a:solidFill>
            <a:srgbClr val="FFFF99"/>
          </a:solidFill>
          <a:ln>
            <a:noFill/>
          </a:ln>
          <a:effectLst>
            <a:outerShdw blurRad="50800" dist="38100" dir="5400000" algn="t" rotWithShape="0">
              <a:prstClr val="black">
                <a:alpha val="40000"/>
              </a:prstClr>
            </a:outerShdw>
          </a:effectLst>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000" dirty="0" smtClean="0">
                <a:effectLst/>
                <a:latin typeface="Calibri" panose="020F0502020204030204" pitchFamily="34" charset="0"/>
              </a:rPr>
              <a:t>Conditional</a:t>
            </a:r>
            <a:r>
              <a:rPr lang="en-US" sz="2000" dirty="0" smtClean="0">
                <a:effectLst/>
              </a:rPr>
              <a:t> </a:t>
            </a:r>
            <a:r>
              <a:rPr lang="en-US" sz="2000" dirty="0" smtClean="0">
                <a:effectLst/>
                <a:latin typeface="Calibri" panose="020F0502020204030204" pitchFamily="34" charset="0"/>
              </a:rPr>
              <a:t>Approval</a:t>
            </a:r>
            <a:endParaRPr lang="en-US" sz="2000" dirty="0">
              <a:effectLst/>
              <a:latin typeface="Calibri" panose="020F0502020204030204" pitchFamily="34" charset="0"/>
            </a:endParaRPr>
          </a:p>
        </p:txBody>
      </p:sp>
    </p:spTree>
    <p:extLst>
      <p:ext uri="{BB962C8B-B14F-4D97-AF65-F5344CB8AC3E}">
        <p14:creationId xmlns:p14="http://schemas.microsoft.com/office/powerpoint/2010/main" val="516844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4198938"/>
          </a:xfrm>
        </p:spPr>
        <p:txBody>
          <a:bodyPr>
            <a:normAutofit/>
          </a:bodyPr>
          <a:lstStyle/>
          <a:p>
            <a:pPr marL="566928" lvl="0" indent="-457200">
              <a:buFont typeface="+mj-lt"/>
              <a:buAutoNum type="arabicPeriod"/>
            </a:pPr>
            <a:endParaRPr lang="en-US" sz="2400" dirty="0" smtClean="0">
              <a:latin typeface="Calibri" panose="020F0502020204030204" pitchFamily="34" charset="0"/>
            </a:endParaRPr>
          </a:p>
          <a:p>
            <a:pPr marL="566928" lvl="0" indent="-457200">
              <a:buFont typeface="+mj-lt"/>
              <a:buAutoNum type="arabicPeriod"/>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lvl="1"/>
            <a:endParaRPr lang="en-US" sz="2400" dirty="0">
              <a:latin typeface="Calibri" panose="020F0502020204030204" pitchFamily="34" charset="0"/>
            </a:endParaRPr>
          </a:p>
        </p:txBody>
      </p:sp>
      <p:sp>
        <p:nvSpPr>
          <p:cNvPr id="2" name="Title 1"/>
          <p:cNvSpPr>
            <a:spLocks noGrp="1"/>
          </p:cNvSpPr>
          <p:nvPr>
            <p:ph type="title"/>
          </p:nvPr>
        </p:nvSpPr>
        <p:spPr>
          <a:xfrm>
            <a:off x="370804" y="98604"/>
            <a:ext cx="8229600" cy="944562"/>
          </a:xfrm>
        </p:spPr>
        <p:txBody>
          <a:bodyPr>
            <a:noAutofit/>
          </a:bodyPr>
          <a:lstStyle/>
          <a:p>
            <a:pPr algn="ctr"/>
            <a:r>
              <a:rPr lang="en-US" sz="3600" dirty="0" smtClean="0">
                <a:solidFill>
                  <a:schemeClr val="accent6">
                    <a:lumMod val="75000"/>
                  </a:schemeClr>
                </a:solidFill>
              </a:rPr>
              <a:t>Pennsylvania</a:t>
            </a:r>
            <a:endParaRPr lang="en-US" sz="3600" b="1" dirty="0">
              <a:solidFill>
                <a:schemeClr val="accent6">
                  <a:lumMod val="75000"/>
                </a:schemeClr>
              </a:solidFill>
            </a:endParaRPr>
          </a:p>
        </p:txBody>
      </p:sp>
      <p:cxnSp>
        <p:nvCxnSpPr>
          <p:cNvPr id="5" name="Straight Connector 4"/>
          <p:cNvCxnSpPr/>
          <p:nvPr/>
        </p:nvCxnSpPr>
        <p:spPr>
          <a:xfrm>
            <a:off x="457200" y="9906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457200" y="1816430"/>
            <a:ext cx="8056808" cy="5000421"/>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0">
              <a:spcAft>
                <a:spcPts val="600"/>
              </a:spcAft>
            </a:pPr>
            <a:r>
              <a:rPr lang="en-US" sz="1600" dirty="0">
                <a:latin typeface="Calibri" panose="020F0502020204030204" pitchFamily="34" charset="0"/>
              </a:rPr>
              <a:t>Pennsylvania’s program plan format and context provides an excellent level of transparency into their ongoing and planned BMP verification actions.</a:t>
            </a:r>
          </a:p>
          <a:p>
            <a:pPr marL="342900" marR="0" indent="-255588">
              <a:spcBef>
                <a:spcPts val="0"/>
              </a:spcBef>
              <a:spcAft>
                <a:spcPts val="600"/>
              </a:spcAft>
            </a:pPr>
            <a:r>
              <a:rPr lang="en-US" sz="1600" dirty="0">
                <a:solidFill>
                  <a:srgbClr val="000000"/>
                </a:solidFill>
                <a:highlight>
                  <a:srgbClr val="00FF00"/>
                </a:highlight>
                <a:latin typeface="Calibri" panose="020F0502020204030204" pitchFamily="34" charset="0"/>
              </a:rPr>
              <a:t>Excellent documentation of quantifying their priority BMPs and linking them to WIP goals.</a:t>
            </a:r>
            <a:endParaRPr lang="en-US" sz="1200" dirty="0">
              <a:latin typeface="Times New Roman" panose="02020603050405020304" pitchFamily="18" charset="0"/>
              <a:ea typeface="Times New Roman" panose="02020603050405020304" pitchFamily="18" charset="0"/>
            </a:endParaRPr>
          </a:p>
          <a:p>
            <a:pPr lvl="0">
              <a:spcAft>
                <a:spcPts val="600"/>
              </a:spcAft>
            </a:pPr>
            <a:r>
              <a:rPr lang="en-US" sz="1600" dirty="0" smtClean="0">
                <a:latin typeface="Calibri" panose="020F0502020204030204" pitchFamily="34" charset="0"/>
              </a:rPr>
              <a:t>EPA </a:t>
            </a:r>
            <a:r>
              <a:rPr lang="en-US" sz="1600" dirty="0">
                <a:latin typeface="Calibri" panose="020F0502020204030204" pitchFamily="34" charset="0"/>
              </a:rPr>
              <a:t>continues to point to Pennsylvania’s documentation as a model for others to follow.</a:t>
            </a:r>
          </a:p>
          <a:p>
            <a:pPr lvl="0">
              <a:spcAft>
                <a:spcPts val="600"/>
              </a:spcAft>
            </a:pPr>
            <a:r>
              <a:rPr lang="en-US" sz="1600" dirty="0">
                <a:latin typeface="Calibri" panose="020F0502020204030204" pitchFamily="34" charset="0"/>
              </a:rPr>
              <a:t>Although Pennsylvania acknowledges plans to develop additional BMP verification protocols for their lower priority BMPs, it does not provide any specific </a:t>
            </a:r>
            <a:r>
              <a:rPr lang="en-US" sz="1600" dirty="0" smtClean="0">
                <a:latin typeface="Calibri" panose="020F0502020204030204" pitchFamily="34" charset="0"/>
              </a:rPr>
              <a:t>timeframes.</a:t>
            </a:r>
            <a:endParaRPr lang="en-US" sz="1600" dirty="0">
              <a:latin typeface="Calibri" panose="020F0502020204030204" pitchFamily="34" charset="0"/>
            </a:endParaRPr>
          </a:p>
          <a:p>
            <a:pPr marL="342900" marR="0" indent="-255588">
              <a:lnSpc>
                <a:spcPct val="107000"/>
              </a:lnSpc>
              <a:spcBef>
                <a:spcPts val="0"/>
              </a:spcBef>
              <a:spcAft>
                <a:spcPts val="800"/>
              </a:spcAft>
            </a:pPr>
            <a:r>
              <a:rPr lang="en-US" sz="1600" dirty="0">
                <a:latin typeface="Calibri" panose="020F0502020204030204" pitchFamily="34" charset="0"/>
              </a:rPr>
              <a:t>It is </a:t>
            </a:r>
            <a:r>
              <a:rPr lang="en-US" sz="1600" dirty="0">
                <a:solidFill>
                  <a:srgbClr val="000000"/>
                </a:solidFill>
                <a:highlight>
                  <a:srgbClr val="FFFF00"/>
                </a:highlight>
                <a:latin typeface="Calibri" panose="020F0502020204030204" pitchFamily="34" charset="0"/>
              </a:rPr>
              <a:t>still unclear as to whether Pennsylvania has fully addressed their gaps in the verification of their animal waste management, manure </a:t>
            </a:r>
            <a:r>
              <a:rPr lang="en-US" sz="1600" dirty="0" smtClean="0">
                <a:solidFill>
                  <a:srgbClr val="000000"/>
                </a:solidFill>
                <a:highlight>
                  <a:srgbClr val="FFFF00"/>
                </a:highlight>
                <a:latin typeface="Calibri" panose="020F0502020204030204" pitchFamily="34" charset="0"/>
              </a:rPr>
              <a:t>transport</a:t>
            </a:r>
            <a:r>
              <a:rPr lang="en-US" sz="1600" dirty="0" smtClean="0">
                <a:latin typeface="Calibri" panose="020F0502020204030204" pitchFamily="34" charset="0"/>
              </a:rPr>
              <a:t>, </a:t>
            </a:r>
            <a:r>
              <a:rPr lang="en-US" sz="1600" dirty="0">
                <a:latin typeface="Calibri" panose="020F0502020204030204" pitchFamily="34" charset="0"/>
              </a:rPr>
              <a:t>animal waste management systems, and manure management plans.</a:t>
            </a:r>
          </a:p>
          <a:p>
            <a:pPr marL="342900" marR="0" indent="-255588">
              <a:lnSpc>
                <a:spcPct val="107000"/>
              </a:lnSpc>
              <a:spcBef>
                <a:spcPts val="0"/>
              </a:spcBef>
              <a:spcAft>
                <a:spcPts val="800"/>
              </a:spcAft>
            </a:pPr>
            <a:r>
              <a:rPr lang="en-US" sz="1600" dirty="0">
                <a:solidFill>
                  <a:srgbClr val="000000"/>
                </a:solidFill>
                <a:highlight>
                  <a:srgbClr val="FFFF00"/>
                </a:highlight>
                <a:latin typeface="Calibri" panose="020F0502020204030204" pitchFamily="34" charset="0"/>
              </a:rPr>
              <a:t>Documentation of how Pennsylvania plans to translate the findings from its statistical surveys into the actual </a:t>
            </a:r>
            <a:r>
              <a:rPr lang="en-US" sz="1600" dirty="0" smtClean="0">
                <a:solidFill>
                  <a:srgbClr val="000000"/>
                </a:solidFill>
                <a:highlight>
                  <a:srgbClr val="FFFF00"/>
                </a:highlight>
                <a:latin typeface="Calibri" panose="020F0502020204030204" pitchFamily="34" charset="0"/>
              </a:rPr>
              <a:t>numbers </a:t>
            </a:r>
            <a:r>
              <a:rPr lang="en-US" sz="1600" dirty="0" smtClean="0">
                <a:latin typeface="Calibri" panose="020F0502020204030204" pitchFamily="34" charset="0"/>
              </a:rPr>
              <a:t>and </a:t>
            </a:r>
            <a:r>
              <a:rPr lang="en-US" sz="1600" dirty="0">
                <a:latin typeface="Calibri" panose="020F0502020204030204" pitchFamily="34" charset="0"/>
              </a:rPr>
              <a:t>geographical distribution of practices submitted for crediting </a:t>
            </a:r>
            <a:r>
              <a:rPr lang="en-US" sz="1600" dirty="0" smtClean="0">
                <a:latin typeface="Calibri" panose="020F0502020204030204" pitchFamily="34" charset="0"/>
              </a:rPr>
              <a:t>is missing.</a:t>
            </a:r>
            <a:endParaRPr lang="en-US" sz="1600" dirty="0">
              <a:latin typeface="Calibri" panose="020F0502020204030204" pitchFamily="34" charset="0"/>
            </a:endParaRPr>
          </a:p>
          <a:p>
            <a:pPr lvl="0">
              <a:spcAft>
                <a:spcPts val="600"/>
              </a:spcAft>
            </a:pPr>
            <a:r>
              <a:rPr lang="en-US" sz="1600" dirty="0">
                <a:latin typeface="Calibri" panose="020F0502020204030204" pitchFamily="34" charset="0"/>
              </a:rPr>
              <a:t>Pennsylvania’s forestry BMP verification protocols are not consistent with the Forestry Workgroup’s </a:t>
            </a:r>
            <a:r>
              <a:rPr lang="en-US" sz="1600" dirty="0" smtClean="0">
                <a:latin typeface="Calibri" panose="020F0502020204030204" pitchFamily="34" charset="0"/>
              </a:rPr>
              <a:t>guidance.</a:t>
            </a:r>
            <a:endParaRPr lang="en-US" sz="1600" dirty="0">
              <a:latin typeface="Calibri" panose="020F0502020204030204" pitchFamily="34" charset="0"/>
            </a:endParaRPr>
          </a:p>
          <a:p>
            <a:pPr marL="342900" lvl="1" indent="-342900">
              <a:buFont typeface="Arial" pitchFamily="34" charset="0"/>
              <a:buChar char="•"/>
            </a:pPr>
            <a:endParaRPr lang="en-US" b="1" dirty="0" smtClean="0"/>
          </a:p>
          <a:p>
            <a:pPr marL="0" indent="0">
              <a:buFont typeface="Wingdings 3"/>
              <a:buNone/>
            </a:pPr>
            <a:endParaRPr lang="en-US" sz="2400" dirty="0"/>
          </a:p>
        </p:txBody>
      </p:sp>
      <p:sp>
        <p:nvSpPr>
          <p:cNvPr id="9" name="Title 1"/>
          <p:cNvSpPr txBox="1">
            <a:spLocks/>
          </p:cNvSpPr>
          <p:nvPr/>
        </p:nvSpPr>
        <p:spPr>
          <a:xfrm>
            <a:off x="533400" y="1141937"/>
            <a:ext cx="1981200" cy="629339"/>
          </a:xfrm>
          <a:prstGeom prst="rect">
            <a:avLst/>
          </a:prstGeom>
          <a:solidFill>
            <a:schemeClr val="bg1"/>
          </a:solidFill>
          <a:effectLst>
            <a:outerShdw blurRad="50800" dist="38100" dir="5400000" algn="t" rotWithShape="0">
              <a:prstClr val="black">
                <a:alpha val="40000"/>
              </a:prstClr>
            </a:outerShdw>
          </a:effectLst>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solidFill>
                  <a:schemeClr val="accent6"/>
                </a:solidFill>
                <a:effectLst/>
                <a:latin typeface="Calibri" panose="020F0502020204030204" pitchFamily="34" charset="0"/>
              </a:rPr>
              <a:t>EPA Decision:</a:t>
            </a:r>
            <a:endParaRPr lang="en-US" sz="2400" dirty="0">
              <a:solidFill>
                <a:schemeClr val="accent6"/>
              </a:solidFill>
              <a:effectLst/>
              <a:latin typeface="Calibri" panose="020F0502020204030204" pitchFamily="34" charset="0"/>
            </a:endParaRPr>
          </a:p>
        </p:txBody>
      </p:sp>
      <p:sp>
        <p:nvSpPr>
          <p:cNvPr id="10" name="Title 1"/>
          <p:cNvSpPr txBox="1">
            <a:spLocks/>
          </p:cNvSpPr>
          <p:nvPr/>
        </p:nvSpPr>
        <p:spPr>
          <a:xfrm>
            <a:off x="2514600" y="1170513"/>
            <a:ext cx="3200400" cy="600763"/>
          </a:xfrm>
          <a:prstGeom prst="rect">
            <a:avLst/>
          </a:prstGeom>
          <a:solidFill>
            <a:srgbClr val="FFFF99"/>
          </a:solidFill>
          <a:ln>
            <a:noFill/>
          </a:ln>
          <a:effectLst>
            <a:outerShdw blurRad="50800" dist="38100" dir="5400000" algn="t" rotWithShape="0">
              <a:prstClr val="black">
                <a:alpha val="40000"/>
              </a:prstClr>
            </a:outerShdw>
          </a:effectLst>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000" dirty="0" smtClean="0">
                <a:effectLst/>
                <a:latin typeface="Calibri" panose="020F0502020204030204" pitchFamily="34" charset="0"/>
              </a:rPr>
              <a:t>Conditional</a:t>
            </a:r>
            <a:r>
              <a:rPr lang="en-US" sz="2000" dirty="0" smtClean="0">
                <a:effectLst/>
              </a:rPr>
              <a:t> </a:t>
            </a:r>
            <a:r>
              <a:rPr lang="en-US" sz="2000" dirty="0" smtClean="0">
                <a:effectLst/>
                <a:latin typeface="Calibri" panose="020F0502020204030204" pitchFamily="34" charset="0"/>
              </a:rPr>
              <a:t>Approval</a:t>
            </a:r>
            <a:endParaRPr lang="en-US" sz="2000" dirty="0">
              <a:effectLst/>
              <a:latin typeface="Calibri" panose="020F0502020204030204" pitchFamily="34" charset="0"/>
            </a:endParaRPr>
          </a:p>
        </p:txBody>
      </p:sp>
    </p:spTree>
    <p:extLst>
      <p:ext uri="{BB962C8B-B14F-4D97-AF65-F5344CB8AC3E}">
        <p14:creationId xmlns:p14="http://schemas.microsoft.com/office/powerpoint/2010/main" val="764665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4198938"/>
          </a:xfrm>
        </p:spPr>
        <p:txBody>
          <a:bodyPr>
            <a:normAutofit/>
          </a:bodyPr>
          <a:lstStyle/>
          <a:p>
            <a:pPr marL="566928" lvl="0" indent="-457200">
              <a:buFont typeface="+mj-lt"/>
              <a:buAutoNum type="arabicPeriod"/>
            </a:pPr>
            <a:endParaRPr lang="en-US" sz="2400" dirty="0" smtClean="0">
              <a:latin typeface="Calibri" panose="020F0502020204030204" pitchFamily="34" charset="0"/>
            </a:endParaRPr>
          </a:p>
          <a:p>
            <a:pPr marL="566928" lvl="0" indent="-457200">
              <a:buFont typeface="+mj-lt"/>
              <a:buAutoNum type="arabicPeriod"/>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lvl="1"/>
            <a:endParaRPr lang="en-US" sz="2400" dirty="0">
              <a:latin typeface="Calibri" panose="020F0502020204030204" pitchFamily="34" charset="0"/>
            </a:endParaRPr>
          </a:p>
        </p:txBody>
      </p:sp>
      <p:sp>
        <p:nvSpPr>
          <p:cNvPr id="2" name="Title 1"/>
          <p:cNvSpPr>
            <a:spLocks noGrp="1"/>
          </p:cNvSpPr>
          <p:nvPr>
            <p:ph type="title"/>
          </p:nvPr>
        </p:nvSpPr>
        <p:spPr>
          <a:xfrm>
            <a:off x="457200" y="83389"/>
            <a:ext cx="8229600" cy="944562"/>
          </a:xfrm>
        </p:spPr>
        <p:txBody>
          <a:bodyPr>
            <a:noAutofit/>
          </a:bodyPr>
          <a:lstStyle/>
          <a:p>
            <a:pPr algn="ctr"/>
            <a:r>
              <a:rPr lang="en-US" sz="3600" dirty="0" smtClean="0">
                <a:solidFill>
                  <a:schemeClr val="accent6">
                    <a:lumMod val="75000"/>
                  </a:schemeClr>
                </a:solidFill>
              </a:rPr>
              <a:t>Virginia</a:t>
            </a:r>
            <a:endParaRPr lang="en-US" sz="3600" b="1" dirty="0">
              <a:solidFill>
                <a:schemeClr val="accent6">
                  <a:lumMod val="75000"/>
                </a:schemeClr>
              </a:solidFill>
            </a:endParaRPr>
          </a:p>
        </p:txBody>
      </p:sp>
      <p:cxnSp>
        <p:nvCxnSpPr>
          <p:cNvPr id="5" name="Straight Connector 4"/>
          <p:cNvCxnSpPr/>
          <p:nvPr/>
        </p:nvCxnSpPr>
        <p:spPr>
          <a:xfrm>
            <a:off x="533400" y="9144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533400" y="1637492"/>
            <a:ext cx="7924800" cy="487757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42900" marR="0" indent="-255588">
              <a:lnSpc>
                <a:spcPct val="107000"/>
              </a:lnSpc>
              <a:spcBef>
                <a:spcPts val="0"/>
              </a:spcBef>
              <a:spcAft>
                <a:spcPts val="800"/>
              </a:spcAft>
            </a:pPr>
            <a:r>
              <a:rPr lang="en-US" sz="1600" dirty="0">
                <a:solidFill>
                  <a:srgbClr val="000000"/>
                </a:solidFill>
                <a:highlight>
                  <a:srgbClr val="00FF00"/>
                </a:highlight>
                <a:latin typeface="Calibri" panose="020F0502020204030204" pitchFamily="34" charset="0"/>
              </a:rPr>
              <a:t>Virginia has outlined a very solid verification framework, but needs to provide more documentation and </a:t>
            </a:r>
            <a:r>
              <a:rPr lang="en-US" sz="1600" dirty="0" smtClean="0">
                <a:solidFill>
                  <a:srgbClr val="000000"/>
                </a:solidFill>
                <a:highlight>
                  <a:srgbClr val="00FF00"/>
                </a:highlight>
                <a:latin typeface="Calibri" panose="020F0502020204030204" pitchFamily="34" charset="0"/>
              </a:rPr>
              <a:t>links</a:t>
            </a:r>
            <a:r>
              <a:rPr lang="en-US" sz="1600" dirty="0" smtClean="0">
                <a:latin typeface="Calibri" panose="020F0502020204030204" pitchFamily="34" charset="0"/>
              </a:rPr>
              <a:t> </a:t>
            </a:r>
            <a:r>
              <a:rPr lang="en-US" sz="1600" dirty="0">
                <a:latin typeface="Calibri" panose="020F0502020204030204" pitchFamily="34" charset="0"/>
              </a:rPr>
              <a:t>to existing procedures to provide full </a:t>
            </a:r>
            <a:r>
              <a:rPr lang="en-US" sz="1600" dirty="0" smtClean="0">
                <a:latin typeface="Calibri" panose="020F0502020204030204" pitchFamily="34" charset="0"/>
              </a:rPr>
              <a:t>transparency.</a:t>
            </a:r>
            <a:endParaRPr lang="en-US" sz="1600" dirty="0">
              <a:latin typeface="Calibri" panose="020F0502020204030204" pitchFamily="34" charset="0"/>
            </a:endParaRPr>
          </a:p>
          <a:p>
            <a:pPr marL="342900" marR="0" indent="-255588">
              <a:lnSpc>
                <a:spcPct val="107000"/>
              </a:lnSpc>
              <a:spcBef>
                <a:spcPts val="0"/>
              </a:spcBef>
              <a:spcAft>
                <a:spcPts val="800"/>
              </a:spcAft>
            </a:pPr>
            <a:r>
              <a:rPr lang="en-US" sz="1600" dirty="0">
                <a:latin typeface="Calibri" panose="020F0502020204030204" pitchFamily="34" charset="0"/>
              </a:rPr>
              <a:t>Virginia is </a:t>
            </a:r>
            <a:r>
              <a:rPr lang="en-US" sz="1600" dirty="0">
                <a:solidFill>
                  <a:srgbClr val="000000"/>
                </a:solidFill>
                <a:highlight>
                  <a:srgbClr val="FFFF00"/>
                </a:highlight>
                <a:latin typeface="Calibri" panose="020F0502020204030204" pitchFamily="34" charset="0"/>
              </a:rPr>
              <a:t>recommending a statistical sampling based approach to verification of agricultural </a:t>
            </a:r>
            <a:r>
              <a:rPr lang="en-US" sz="1600" dirty="0" smtClean="0">
                <a:solidFill>
                  <a:srgbClr val="000000"/>
                </a:solidFill>
                <a:highlight>
                  <a:srgbClr val="FFFF00"/>
                </a:highlight>
                <a:latin typeface="Calibri" panose="020F0502020204030204" pitchFamily="34" charset="0"/>
              </a:rPr>
              <a:t>practices</a:t>
            </a:r>
            <a:r>
              <a:rPr lang="en-US" sz="1600" dirty="0" smtClean="0">
                <a:latin typeface="Calibri" panose="020F0502020204030204" pitchFamily="34" charset="0"/>
              </a:rPr>
              <a:t> </a:t>
            </a:r>
            <a:r>
              <a:rPr lang="en-US" sz="1600" dirty="0">
                <a:latin typeface="Calibri" panose="020F0502020204030204" pitchFamily="34" charset="0"/>
              </a:rPr>
              <a:t>which relies on a range of percent samplings based on different categories of </a:t>
            </a:r>
            <a:r>
              <a:rPr lang="en-US" sz="1600" dirty="0" smtClean="0">
                <a:latin typeface="Calibri" panose="020F0502020204030204" pitchFamily="34" charset="0"/>
              </a:rPr>
              <a:t>BMPs. This approach </a:t>
            </a:r>
            <a:r>
              <a:rPr lang="en-US" sz="1600" dirty="0">
                <a:latin typeface="Calibri" panose="020F0502020204030204" pitchFamily="34" charset="0"/>
              </a:rPr>
              <a:t>has been reviewed and supported by statistical survey design experts, but the </a:t>
            </a:r>
            <a:r>
              <a:rPr lang="en-US" sz="1600" dirty="0">
                <a:solidFill>
                  <a:srgbClr val="000000"/>
                </a:solidFill>
                <a:highlight>
                  <a:srgbClr val="FFFF00"/>
                </a:highlight>
                <a:latin typeface="Calibri" panose="020F0502020204030204" pitchFamily="34" charset="0"/>
              </a:rPr>
              <a:t>documentation of the underlying rationale is </a:t>
            </a:r>
            <a:r>
              <a:rPr lang="en-US" sz="1600" dirty="0" smtClean="0">
                <a:solidFill>
                  <a:srgbClr val="000000"/>
                </a:solidFill>
                <a:highlight>
                  <a:srgbClr val="FFFF00"/>
                </a:highlight>
                <a:latin typeface="Calibri" panose="020F0502020204030204" pitchFamily="34" charset="0"/>
              </a:rPr>
              <a:t>limited</a:t>
            </a:r>
            <a:r>
              <a:rPr lang="en-US" sz="1600" dirty="0" smtClean="0">
                <a:latin typeface="Calibri" panose="020F0502020204030204" pitchFamily="34" charset="0"/>
              </a:rPr>
              <a:t>. </a:t>
            </a:r>
          </a:p>
          <a:p>
            <a:pPr>
              <a:spcAft>
                <a:spcPts val="600"/>
              </a:spcAft>
            </a:pPr>
            <a:r>
              <a:rPr lang="en-US" sz="1600" dirty="0">
                <a:latin typeface="Calibri" panose="020F0502020204030204" pitchFamily="34" charset="0"/>
              </a:rPr>
              <a:t>When using a statistical sampling based verification protocol, Virginia needs to clearly document how they plan to translate the findings from the statistical survey into </a:t>
            </a:r>
            <a:r>
              <a:rPr lang="en-US" sz="1600" dirty="0" smtClean="0">
                <a:latin typeface="Calibri" panose="020F0502020204030204" pitchFamily="34" charset="0"/>
              </a:rPr>
              <a:t>actual </a:t>
            </a:r>
            <a:r>
              <a:rPr lang="en-US" sz="1600" dirty="0">
                <a:latin typeface="Calibri" panose="020F0502020204030204" pitchFamily="34" charset="0"/>
              </a:rPr>
              <a:t>numbers and geographical distribution of practices to be reported for crediting.</a:t>
            </a:r>
          </a:p>
          <a:p>
            <a:pPr lvl="0">
              <a:spcAft>
                <a:spcPts val="600"/>
              </a:spcAft>
            </a:pPr>
            <a:r>
              <a:rPr lang="en-US" sz="1600" dirty="0" smtClean="0">
                <a:latin typeface="Calibri" panose="020F0502020204030204" pitchFamily="34" charset="0"/>
              </a:rPr>
              <a:t>EPA expects </a:t>
            </a:r>
            <a:r>
              <a:rPr lang="en-US" sz="1600" dirty="0">
                <a:latin typeface="Calibri" panose="020F0502020204030204" pitchFamily="34" charset="0"/>
              </a:rPr>
              <a:t>to see detailed documentation on verification of farms being accepted into Virginia’s excellent agricultural certainty </a:t>
            </a:r>
            <a:r>
              <a:rPr lang="en-US" sz="1600" dirty="0" smtClean="0">
                <a:latin typeface="Calibri" panose="020F0502020204030204" pitchFamily="34" charset="0"/>
              </a:rPr>
              <a:t>program.</a:t>
            </a:r>
            <a:endParaRPr lang="en-US" sz="1600" dirty="0">
              <a:latin typeface="Calibri" panose="020F0502020204030204" pitchFamily="34" charset="0"/>
            </a:endParaRPr>
          </a:p>
          <a:p>
            <a:pPr marL="342900" marR="0" indent="-255588">
              <a:lnSpc>
                <a:spcPct val="107000"/>
              </a:lnSpc>
              <a:spcBef>
                <a:spcPts val="0"/>
              </a:spcBef>
              <a:spcAft>
                <a:spcPts val="800"/>
              </a:spcAft>
            </a:pPr>
            <a:r>
              <a:rPr lang="en-US" sz="1600" dirty="0">
                <a:solidFill>
                  <a:srgbClr val="000000"/>
                </a:solidFill>
                <a:highlight>
                  <a:srgbClr val="FFFF00"/>
                </a:highlight>
                <a:latin typeface="Calibri" panose="020F0502020204030204" pitchFamily="34" charset="0"/>
              </a:rPr>
              <a:t>Virginia needs to provide more detailed descriptions of its actual BMP verification protocols throughout the </a:t>
            </a:r>
            <a:r>
              <a:rPr lang="en-US" sz="1600" dirty="0" smtClean="0">
                <a:solidFill>
                  <a:srgbClr val="000000"/>
                </a:solidFill>
                <a:highlight>
                  <a:srgbClr val="FFFF00"/>
                </a:highlight>
                <a:latin typeface="Calibri" panose="020F0502020204030204" pitchFamily="34" charset="0"/>
              </a:rPr>
              <a:t>text</a:t>
            </a:r>
            <a:r>
              <a:rPr lang="en-US" sz="1600" dirty="0" smtClean="0">
                <a:latin typeface="Calibri" panose="020F0502020204030204" pitchFamily="34" charset="0"/>
              </a:rPr>
              <a:t> </a:t>
            </a:r>
            <a:r>
              <a:rPr lang="en-US" sz="1600" dirty="0">
                <a:latin typeface="Calibri" panose="020F0502020204030204" pitchFamily="34" charset="0"/>
              </a:rPr>
              <a:t>and provide URL links to the written </a:t>
            </a:r>
            <a:r>
              <a:rPr lang="en-US" sz="1600" dirty="0" smtClean="0">
                <a:latin typeface="Calibri" panose="020F0502020204030204" pitchFamily="34" charset="0"/>
              </a:rPr>
              <a:t>protocols.</a:t>
            </a:r>
            <a:endParaRPr lang="en-US" sz="1600" dirty="0">
              <a:latin typeface="Calibri" panose="020F0502020204030204" pitchFamily="34" charset="0"/>
            </a:endParaRPr>
          </a:p>
          <a:p>
            <a:pPr marL="342900" marR="0" indent="-255588">
              <a:lnSpc>
                <a:spcPct val="107000"/>
              </a:lnSpc>
              <a:spcBef>
                <a:spcPts val="0"/>
              </a:spcBef>
              <a:spcAft>
                <a:spcPts val="800"/>
              </a:spcAft>
            </a:pPr>
            <a:r>
              <a:rPr lang="en-US" sz="1600" dirty="0">
                <a:solidFill>
                  <a:srgbClr val="000000"/>
                </a:solidFill>
                <a:highlight>
                  <a:srgbClr val="00FF00"/>
                </a:highlight>
                <a:latin typeface="Calibri" panose="020F0502020204030204" pitchFamily="34" charset="0"/>
              </a:rPr>
              <a:t>Virginia provided EPA detailed responses </a:t>
            </a:r>
            <a:r>
              <a:rPr lang="en-US" sz="1600" dirty="0" smtClean="0">
                <a:solidFill>
                  <a:srgbClr val="000000"/>
                </a:solidFill>
                <a:highlight>
                  <a:srgbClr val="00FF00"/>
                </a:highlight>
                <a:latin typeface="Calibri" panose="020F0502020204030204" pitchFamily="34" charset="0"/>
              </a:rPr>
              <a:t>to </a:t>
            </a:r>
            <a:r>
              <a:rPr lang="en-US" sz="1600" dirty="0" smtClean="0">
                <a:latin typeface="Calibri" panose="020F0502020204030204" pitchFamily="34" charset="0"/>
              </a:rPr>
              <a:t>the </a:t>
            </a:r>
            <a:r>
              <a:rPr lang="en-US" sz="1600" dirty="0">
                <a:latin typeface="Calibri" panose="020F0502020204030204" pitchFamily="34" charset="0"/>
              </a:rPr>
              <a:t>major comments EPA shared with Virginia </a:t>
            </a:r>
            <a:r>
              <a:rPr lang="en-US" sz="1600" dirty="0" smtClean="0">
                <a:latin typeface="Calibri" panose="020F0502020204030204" pitchFamily="34" charset="0"/>
              </a:rPr>
              <a:t>in mid December.  </a:t>
            </a:r>
            <a:endParaRPr lang="en-US" sz="1600" dirty="0">
              <a:latin typeface="Calibri" panose="020F0502020204030204" pitchFamily="34" charset="0"/>
            </a:endParaRPr>
          </a:p>
          <a:p>
            <a:pPr marL="342900" lvl="1" indent="-342900">
              <a:buFont typeface="Arial" pitchFamily="34" charset="0"/>
              <a:buChar char="•"/>
            </a:pPr>
            <a:endParaRPr lang="en-US" b="1" dirty="0" smtClean="0"/>
          </a:p>
          <a:p>
            <a:pPr marL="0" indent="0">
              <a:buFont typeface="Wingdings 3"/>
              <a:buNone/>
            </a:pPr>
            <a:endParaRPr lang="en-US" sz="2400" dirty="0"/>
          </a:p>
        </p:txBody>
      </p:sp>
      <p:sp>
        <p:nvSpPr>
          <p:cNvPr id="9" name="Title 1"/>
          <p:cNvSpPr txBox="1">
            <a:spLocks/>
          </p:cNvSpPr>
          <p:nvPr/>
        </p:nvSpPr>
        <p:spPr>
          <a:xfrm>
            <a:off x="533400" y="956946"/>
            <a:ext cx="1981200" cy="629339"/>
          </a:xfrm>
          <a:prstGeom prst="rect">
            <a:avLst/>
          </a:prstGeom>
          <a:solidFill>
            <a:schemeClr val="bg1"/>
          </a:solidFill>
          <a:effectLst>
            <a:outerShdw blurRad="50800" dist="38100" dir="5400000" algn="t" rotWithShape="0">
              <a:prstClr val="black">
                <a:alpha val="40000"/>
              </a:prstClr>
            </a:outerShdw>
          </a:effectLst>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solidFill>
                  <a:schemeClr val="accent6"/>
                </a:solidFill>
                <a:effectLst/>
                <a:latin typeface="Calibri" panose="020F0502020204030204" pitchFamily="34" charset="0"/>
              </a:rPr>
              <a:t>EPA Decision:</a:t>
            </a:r>
            <a:endParaRPr lang="en-US" sz="2400" dirty="0">
              <a:solidFill>
                <a:schemeClr val="accent6"/>
              </a:solidFill>
              <a:effectLst/>
              <a:latin typeface="Calibri" panose="020F0502020204030204" pitchFamily="34" charset="0"/>
            </a:endParaRPr>
          </a:p>
        </p:txBody>
      </p:sp>
      <p:sp>
        <p:nvSpPr>
          <p:cNvPr id="10" name="Title 1"/>
          <p:cNvSpPr txBox="1">
            <a:spLocks/>
          </p:cNvSpPr>
          <p:nvPr/>
        </p:nvSpPr>
        <p:spPr>
          <a:xfrm>
            <a:off x="2514600" y="985522"/>
            <a:ext cx="3200400" cy="600763"/>
          </a:xfrm>
          <a:prstGeom prst="rect">
            <a:avLst/>
          </a:prstGeom>
          <a:solidFill>
            <a:srgbClr val="FFFF99"/>
          </a:solidFill>
          <a:ln>
            <a:noFill/>
          </a:ln>
          <a:effectLst>
            <a:outerShdw blurRad="50800" dist="38100" dir="5400000" algn="t" rotWithShape="0">
              <a:prstClr val="black">
                <a:alpha val="40000"/>
              </a:prstClr>
            </a:outerShdw>
          </a:effectLst>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000" dirty="0" smtClean="0">
                <a:effectLst/>
                <a:latin typeface="Calibri" panose="020F0502020204030204" pitchFamily="34" charset="0"/>
              </a:rPr>
              <a:t>Conditional</a:t>
            </a:r>
            <a:r>
              <a:rPr lang="en-US" sz="2000" dirty="0" smtClean="0">
                <a:effectLst/>
              </a:rPr>
              <a:t> </a:t>
            </a:r>
            <a:r>
              <a:rPr lang="en-US" sz="2000" dirty="0" smtClean="0">
                <a:effectLst/>
                <a:latin typeface="Calibri" panose="020F0502020204030204" pitchFamily="34" charset="0"/>
              </a:rPr>
              <a:t>Approval</a:t>
            </a:r>
            <a:endParaRPr lang="en-US" sz="2000" dirty="0">
              <a:effectLst/>
              <a:latin typeface="Calibri" panose="020F0502020204030204" pitchFamily="34" charset="0"/>
            </a:endParaRPr>
          </a:p>
        </p:txBody>
      </p:sp>
    </p:spTree>
    <p:extLst>
      <p:ext uri="{BB962C8B-B14F-4D97-AF65-F5344CB8AC3E}">
        <p14:creationId xmlns:p14="http://schemas.microsoft.com/office/powerpoint/2010/main" val="779928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4198938"/>
          </a:xfrm>
        </p:spPr>
        <p:txBody>
          <a:bodyPr>
            <a:normAutofit/>
          </a:bodyPr>
          <a:lstStyle/>
          <a:p>
            <a:pPr marL="566928" lvl="0" indent="-457200">
              <a:buFont typeface="+mj-lt"/>
              <a:buAutoNum type="arabicPeriod"/>
            </a:pPr>
            <a:endParaRPr lang="en-US" sz="2400" dirty="0" smtClean="0">
              <a:latin typeface="Calibri" panose="020F0502020204030204" pitchFamily="34" charset="0"/>
            </a:endParaRPr>
          </a:p>
          <a:p>
            <a:pPr marL="566928" lvl="0" indent="-457200">
              <a:buFont typeface="+mj-lt"/>
              <a:buAutoNum type="arabicPeriod"/>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lvl="1"/>
            <a:endParaRPr lang="en-US" sz="2400" dirty="0">
              <a:latin typeface="Calibri" panose="020F0502020204030204" pitchFamily="34" charset="0"/>
            </a:endParaRPr>
          </a:p>
        </p:txBody>
      </p:sp>
      <p:sp>
        <p:nvSpPr>
          <p:cNvPr id="2" name="Title 1"/>
          <p:cNvSpPr>
            <a:spLocks noGrp="1"/>
          </p:cNvSpPr>
          <p:nvPr>
            <p:ph type="title"/>
          </p:nvPr>
        </p:nvSpPr>
        <p:spPr>
          <a:xfrm>
            <a:off x="457200" y="312739"/>
            <a:ext cx="8229600" cy="944562"/>
          </a:xfrm>
        </p:spPr>
        <p:txBody>
          <a:bodyPr>
            <a:noAutofit/>
          </a:bodyPr>
          <a:lstStyle/>
          <a:p>
            <a:pPr algn="ctr"/>
            <a:r>
              <a:rPr lang="en-US" sz="3600" dirty="0" smtClean="0">
                <a:solidFill>
                  <a:schemeClr val="accent6">
                    <a:lumMod val="75000"/>
                  </a:schemeClr>
                </a:solidFill>
              </a:rPr>
              <a:t>West Virginia</a:t>
            </a:r>
            <a:endParaRPr lang="en-US" sz="3600" b="1" dirty="0">
              <a:solidFill>
                <a:schemeClr val="accent6">
                  <a:lumMod val="75000"/>
                </a:schemeClr>
              </a:solidFill>
            </a:endParaRPr>
          </a:p>
        </p:txBody>
      </p:sp>
      <p:cxnSp>
        <p:nvCxnSpPr>
          <p:cNvPr id="5" name="Straight Connector 4"/>
          <p:cNvCxnSpPr/>
          <p:nvPr/>
        </p:nvCxnSpPr>
        <p:spPr>
          <a:xfrm>
            <a:off x="436808" y="11430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457200" y="2245577"/>
            <a:ext cx="8056808" cy="3621823"/>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42900" marR="0" indent="-255588">
              <a:lnSpc>
                <a:spcPct val="107000"/>
              </a:lnSpc>
              <a:spcBef>
                <a:spcPts val="0"/>
              </a:spcBef>
              <a:spcAft>
                <a:spcPts val="800"/>
              </a:spcAft>
            </a:pPr>
            <a:r>
              <a:rPr lang="en-US" sz="1600" dirty="0">
                <a:solidFill>
                  <a:srgbClr val="000000"/>
                </a:solidFill>
                <a:highlight>
                  <a:srgbClr val="00FF00"/>
                </a:highlight>
                <a:latin typeface="Calibri" panose="020F0502020204030204" pitchFamily="34" charset="0"/>
              </a:rPr>
              <a:t>West Virginia’s BMP verification program plan provides an excellent level of </a:t>
            </a:r>
            <a:r>
              <a:rPr lang="en-US" sz="1600" dirty="0" smtClean="0">
                <a:solidFill>
                  <a:srgbClr val="000000"/>
                </a:solidFill>
                <a:highlight>
                  <a:srgbClr val="00FF00"/>
                </a:highlight>
                <a:latin typeface="Calibri" panose="020F0502020204030204" pitchFamily="34" charset="0"/>
              </a:rPr>
              <a:t>documentation </a:t>
            </a:r>
            <a:r>
              <a:rPr lang="en-US" sz="1600" dirty="0" smtClean="0">
                <a:latin typeface="Calibri" panose="020F0502020204030204" pitchFamily="34" charset="0"/>
              </a:rPr>
              <a:t>using </a:t>
            </a:r>
            <a:r>
              <a:rPr lang="en-US" sz="1600" dirty="0">
                <a:latin typeface="Calibri" panose="020F0502020204030204" pitchFamily="34" charset="0"/>
              </a:rPr>
              <a:t>text and formats easily readable and understandable by a wide </a:t>
            </a:r>
            <a:r>
              <a:rPr lang="en-US" sz="1600" dirty="0" smtClean="0">
                <a:latin typeface="Calibri" panose="020F0502020204030204" pitchFamily="34" charset="0"/>
              </a:rPr>
              <a:t>audience.</a:t>
            </a:r>
            <a:endParaRPr lang="en-US" sz="1600" dirty="0">
              <a:latin typeface="Calibri" panose="020F0502020204030204" pitchFamily="34" charset="0"/>
            </a:endParaRPr>
          </a:p>
          <a:p>
            <a:pPr lvl="0">
              <a:spcAft>
                <a:spcPts val="1200"/>
              </a:spcAft>
            </a:pPr>
            <a:r>
              <a:rPr lang="en-US" sz="1600" dirty="0" smtClean="0">
                <a:latin typeface="Calibri" panose="020F0502020204030204" pitchFamily="34" charset="0"/>
              </a:rPr>
              <a:t>West </a:t>
            </a:r>
            <a:r>
              <a:rPr lang="en-US" sz="1600" dirty="0">
                <a:latin typeface="Calibri" panose="020F0502020204030204" pitchFamily="34" charset="0"/>
              </a:rPr>
              <a:t>Virginia did not provide a listing of BMPs for which verification protocols have not been developed and a schedule for when such protocols will be developed.</a:t>
            </a:r>
          </a:p>
          <a:p>
            <a:pPr marL="342900" marR="0" indent="-255588">
              <a:lnSpc>
                <a:spcPct val="107000"/>
              </a:lnSpc>
              <a:spcBef>
                <a:spcPts val="0"/>
              </a:spcBef>
              <a:spcAft>
                <a:spcPts val="800"/>
              </a:spcAft>
            </a:pPr>
            <a:r>
              <a:rPr lang="en-US" sz="1600" dirty="0">
                <a:solidFill>
                  <a:srgbClr val="000000"/>
                </a:solidFill>
                <a:highlight>
                  <a:srgbClr val="FFFF00"/>
                </a:highlight>
                <a:latin typeface="Calibri" panose="020F0502020204030204" pitchFamily="34" charset="0"/>
              </a:rPr>
              <a:t>Evaluation of the implementation of nutrient management plans and manure transport are still based on paperwork </a:t>
            </a:r>
            <a:r>
              <a:rPr lang="en-US" sz="1600" dirty="0" smtClean="0">
                <a:solidFill>
                  <a:srgbClr val="000000"/>
                </a:solidFill>
                <a:highlight>
                  <a:srgbClr val="FFFF00"/>
                </a:highlight>
                <a:latin typeface="Calibri" panose="020F0502020204030204" pitchFamily="34" charset="0"/>
              </a:rPr>
              <a:t>assessments </a:t>
            </a:r>
            <a:r>
              <a:rPr lang="en-US" sz="1600" dirty="0" smtClean="0">
                <a:latin typeface="Calibri" panose="020F0502020204030204" pitchFamily="34" charset="0"/>
              </a:rPr>
              <a:t>that </a:t>
            </a:r>
            <a:r>
              <a:rPr lang="en-US" sz="1600" dirty="0">
                <a:latin typeface="Calibri" panose="020F0502020204030204" pitchFamily="34" charset="0"/>
              </a:rPr>
              <a:t>appears to be done in the office, without field visits or onsite verification of </a:t>
            </a:r>
            <a:r>
              <a:rPr lang="en-US" sz="1600" dirty="0" smtClean="0">
                <a:latin typeface="Calibri" panose="020F0502020204030204" pitchFamily="34" charset="0"/>
              </a:rPr>
              <a:t>records - </a:t>
            </a:r>
            <a:r>
              <a:rPr lang="en-US" sz="1600" dirty="0">
                <a:solidFill>
                  <a:srgbClr val="000000"/>
                </a:solidFill>
                <a:highlight>
                  <a:srgbClr val="FFFF00"/>
                </a:highlight>
                <a:latin typeface="Calibri" panose="020F0502020204030204" pitchFamily="34" charset="0"/>
              </a:rPr>
              <a:t>need to see a commitment to transition to verification based on on-farm </a:t>
            </a:r>
            <a:r>
              <a:rPr lang="en-US" sz="1600" dirty="0" smtClean="0">
                <a:solidFill>
                  <a:srgbClr val="000000"/>
                </a:solidFill>
                <a:highlight>
                  <a:srgbClr val="FFFF00"/>
                </a:highlight>
                <a:latin typeface="Calibri" panose="020F0502020204030204" pitchFamily="34" charset="0"/>
              </a:rPr>
              <a:t>visits</a:t>
            </a:r>
            <a:r>
              <a:rPr lang="en-US" sz="1600" dirty="0" smtClean="0">
                <a:latin typeface="Calibri" panose="020F0502020204030204" pitchFamily="34" charset="0"/>
              </a:rPr>
              <a:t>.</a:t>
            </a:r>
            <a:endParaRPr lang="en-US" sz="1600" dirty="0">
              <a:latin typeface="Calibri" panose="020F0502020204030204" pitchFamily="34" charset="0"/>
            </a:endParaRPr>
          </a:p>
          <a:p>
            <a:pPr lvl="0">
              <a:spcAft>
                <a:spcPts val="1200"/>
              </a:spcAft>
            </a:pPr>
            <a:r>
              <a:rPr lang="en-US" sz="1600" dirty="0">
                <a:latin typeface="Calibri" panose="020F0502020204030204" pitchFamily="34" charset="0"/>
              </a:rPr>
              <a:t>West Virginia needs put more emphasis on measurement of functionality, not just presence of the stream restoration project itself, as called for in the Partnership’s Stream Health Workgroup’s stream restoration verification guidance.</a:t>
            </a:r>
          </a:p>
          <a:p>
            <a:pPr marL="342900" lvl="1" indent="-342900">
              <a:buFont typeface="Arial" pitchFamily="34" charset="0"/>
              <a:buChar char="•"/>
            </a:pPr>
            <a:endParaRPr lang="en-US" b="1" dirty="0" smtClean="0"/>
          </a:p>
          <a:p>
            <a:pPr marL="0" indent="0">
              <a:buFont typeface="Wingdings 3"/>
              <a:buNone/>
            </a:pPr>
            <a:endParaRPr lang="en-US" sz="2400" dirty="0"/>
          </a:p>
        </p:txBody>
      </p:sp>
      <p:sp>
        <p:nvSpPr>
          <p:cNvPr id="9" name="Title 1"/>
          <p:cNvSpPr txBox="1">
            <a:spLocks/>
          </p:cNvSpPr>
          <p:nvPr/>
        </p:nvSpPr>
        <p:spPr>
          <a:xfrm>
            <a:off x="533400" y="1455900"/>
            <a:ext cx="1981200" cy="629339"/>
          </a:xfrm>
          <a:prstGeom prst="rect">
            <a:avLst/>
          </a:prstGeom>
          <a:solidFill>
            <a:schemeClr val="bg1"/>
          </a:solidFill>
          <a:effectLst>
            <a:outerShdw blurRad="50800" dist="38100" dir="5400000" algn="t" rotWithShape="0">
              <a:prstClr val="black">
                <a:alpha val="40000"/>
              </a:prstClr>
            </a:outerShdw>
          </a:effectLst>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solidFill>
                  <a:schemeClr val="accent6"/>
                </a:solidFill>
                <a:effectLst/>
                <a:latin typeface="Calibri" panose="020F0502020204030204" pitchFamily="34" charset="0"/>
              </a:rPr>
              <a:t>EPA Decision:</a:t>
            </a:r>
            <a:endParaRPr lang="en-US" sz="2400" dirty="0">
              <a:solidFill>
                <a:schemeClr val="accent6"/>
              </a:solidFill>
              <a:effectLst/>
              <a:latin typeface="Calibri" panose="020F0502020204030204" pitchFamily="34" charset="0"/>
            </a:endParaRPr>
          </a:p>
        </p:txBody>
      </p:sp>
      <p:sp>
        <p:nvSpPr>
          <p:cNvPr id="10" name="Title 1"/>
          <p:cNvSpPr txBox="1">
            <a:spLocks/>
          </p:cNvSpPr>
          <p:nvPr/>
        </p:nvSpPr>
        <p:spPr>
          <a:xfrm>
            <a:off x="2514600" y="1484476"/>
            <a:ext cx="3200400" cy="600763"/>
          </a:xfrm>
          <a:prstGeom prst="rect">
            <a:avLst/>
          </a:prstGeom>
          <a:solidFill>
            <a:srgbClr val="FFFF99"/>
          </a:solidFill>
          <a:ln>
            <a:noFill/>
          </a:ln>
          <a:effectLst>
            <a:outerShdw blurRad="50800" dist="38100" dir="5400000" algn="t" rotWithShape="0">
              <a:prstClr val="black">
                <a:alpha val="40000"/>
              </a:prstClr>
            </a:outerShdw>
          </a:effectLst>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000" dirty="0" smtClean="0">
                <a:effectLst/>
                <a:latin typeface="Calibri" panose="020F0502020204030204" pitchFamily="34" charset="0"/>
              </a:rPr>
              <a:t>Conditional</a:t>
            </a:r>
            <a:r>
              <a:rPr lang="en-US" sz="2000" dirty="0" smtClean="0">
                <a:effectLst/>
              </a:rPr>
              <a:t> </a:t>
            </a:r>
            <a:r>
              <a:rPr lang="en-US" sz="2000" dirty="0" smtClean="0">
                <a:effectLst/>
                <a:latin typeface="Calibri" panose="020F0502020204030204" pitchFamily="34" charset="0"/>
              </a:rPr>
              <a:t>Approval</a:t>
            </a:r>
            <a:endParaRPr lang="en-US" sz="2000" dirty="0">
              <a:effectLst/>
              <a:latin typeface="Calibri" panose="020F0502020204030204" pitchFamily="34" charset="0"/>
            </a:endParaRPr>
          </a:p>
        </p:txBody>
      </p:sp>
    </p:spTree>
    <p:extLst>
      <p:ext uri="{BB962C8B-B14F-4D97-AF65-F5344CB8AC3E}">
        <p14:creationId xmlns:p14="http://schemas.microsoft.com/office/powerpoint/2010/main" val="503921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57301"/>
            <a:ext cx="8534400" cy="5029200"/>
          </a:xfrm>
        </p:spPr>
        <p:txBody>
          <a:bodyPr>
            <a:normAutofit/>
          </a:bodyPr>
          <a:lstStyle/>
          <a:p>
            <a:pPr marL="109728" lvl="0" indent="0">
              <a:buNone/>
            </a:pPr>
            <a:r>
              <a:rPr lang="en-US" sz="2400" b="1" dirty="0" smtClean="0">
                <a:solidFill>
                  <a:schemeClr val="accent6"/>
                </a:solidFill>
                <a:latin typeface="Calibri" panose="020F0502020204030204" pitchFamily="34" charset="0"/>
              </a:rPr>
              <a:t>Next Steps:</a:t>
            </a:r>
            <a:endParaRPr lang="en-US" sz="2400" dirty="0" smtClean="0">
              <a:solidFill>
                <a:schemeClr val="accent6"/>
              </a:solidFill>
              <a:latin typeface="Calibri" panose="020F0502020204030204" pitchFamily="34" charset="0"/>
            </a:endParaRPr>
          </a:p>
          <a:p>
            <a:pPr lvl="0">
              <a:spcBef>
                <a:spcPts val="600"/>
              </a:spcBef>
              <a:spcAft>
                <a:spcPts val="1200"/>
              </a:spcAft>
              <a:buFont typeface="Wingdings" panose="05000000000000000000" pitchFamily="2" charset="2"/>
              <a:buChar char="Ø"/>
            </a:pPr>
            <a:r>
              <a:rPr lang="en-US" sz="2000" dirty="0" smtClean="0">
                <a:latin typeface="Calibri" panose="020F0502020204030204" pitchFamily="34" charset="0"/>
              </a:rPr>
              <a:t>Jurisdictions with “Conditional Approval” resubmit revised plans to EPA for final review by April 2016.</a:t>
            </a:r>
          </a:p>
          <a:p>
            <a:pPr lvl="0">
              <a:spcBef>
                <a:spcPts val="600"/>
              </a:spcBef>
              <a:spcAft>
                <a:spcPts val="1200"/>
              </a:spcAft>
              <a:buFont typeface="Wingdings" panose="05000000000000000000" pitchFamily="2" charset="2"/>
              <a:buChar char="Ø"/>
            </a:pPr>
            <a:r>
              <a:rPr lang="en-US" sz="2000" dirty="0" smtClean="0">
                <a:latin typeface="Calibri" panose="020F0502020204030204" pitchFamily="34" charset="0"/>
              </a:rPr>
              <a:t>Results of reviews incorporated into 2014/2015 milestones evaluations.</a:t>
            </a:r>
          </a:p>
          <a:p>
            <a:pPr lvl="0">
              <a:spcBef>
                <a:spcPts val="600"/>
              </a:spcBef>
              <a:spcAft>
                <a:spcPts val="1200"/>
              </a:spcAft>
              <a:buFont typeface="Wingdings" panose="05000000000000000000" pitchFamily="2" charset="2"/>
              <a:buChar char="Ø"/>
            </a:pPr>
            <a:r>
              <a:rPr lang="en-US" sz="2000" dirty="0" smtClean="0">
                <a:latin typeface="Calibri" panose="020F0502020204030204" pitchFamily="34" charset="0"/>
              </a:rPr>
              <a:t>If approved, jurisdictions will be eligible for award of 2016 CBIG &amp; CBRAP state grants. </a:t>
            </a:r>
          </a:p>
          <a:p>
            <a:pPr lvl="0">
              <a:spcBef>
                <a:spcPts val="600"/>
              </a:spcBef>
              <a:spcAft>
                <a:spcPts val="1200"/>
              </a:spcAft>
              <a:buFont typeface="Wingdings" panose="05000000000000000000" pitchFamily="2" charset="2"/>
              <a:buChar char="Ø"/>
            </a:pPr>
            <a:r>
              <a:rPr lang="en-US" sz="2000" dirty="0">
                <a:latin typeface="Calibri" panose="020F0502020204030204" pitchFamily="34" charset="0"/>
              </a:rPr>
              <a:t>EPA will work with each jurisdiction on building in specific milestones into their 2016-2017 milestones for addressing any </a:t>
            </a:r>
            <a:r>
              <a:rPr lang="en-US" sz="2000" u="sng" dirty="0">
                <a:latin typeface="Calibri" panose="020F0502020204030204" pitchFamily="34" charset="0"/>
              </a:rPr>
              <a:t>significant</a:t>
            </a:r>
            <a:r>
              <a:rPr lang="en-US" sz="2000" dirty="0">
                <a:latin typeface="Calibri" panose="020F0502020204030204" pitchFamily="34" charset="0"/>
              </a:rPr>
              <a:t> BMP verification program enhancements that the jurisdiction needs to work on during the Partnership’s agreed to 2-year ramp up period, in 2016-2017</a:t>
            </a:r>
            <a:r>
              <a:rPr lang="en-US" sz="2000" dirty="0" smtClean="0">
                <a:latin typeface="Calibri" panose="020F0502020204030204" pitchFamily="34" charset="0"/>
              </a:rPr>
              <a:t>.</a:t>
            </a:r>
          </a:p>
          <a:p>
            <a:pPr marL="342900" marR="0" indent="-257175">
              <a:lnSpc>
                <a:spcPct val="107000"/>
              </a:lnSpc>
              <a:spcBef>
                <a:spcPts val="0"/>
              </a:spcBef>
              <a:spcAft>
                <a:spcPts val="800"/>
              </a:spcAft>
              <a:buFont typeface="Wingdings" panose="05000000000000000000" pitchFamily="2" charset="2"/>
              <a:buChar char="Ø"/>
            </a:pPr>
            <a:r>
              <a:rPr lang="en-US" sz="2000" dirty="0">
                <a:solidFill>
                  <a:srgbClr val="000000"/>
                </a:solidFill>
                <a:highlight>
                  <a:srgbClr val="FFFF00"/>
                </a:highlight>
                <a:latin typeface="Calibri" panose="020F0502020204030204" pitchFamily="34" charset="0"/>
              </a:rPr>
              <a:t>http://www.chesapeakebay.net/about/programs/bmp/additional_resources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lvl="0">
              <a:spcBef>
                <a:spcPts val="600"/>
              </a:spcBef>
              <a:spcAft>
                <a:spcPts val="1200"/>
              </a:spcAft>
              <a:buFont typeface="Wingdings" panose="05000000000000000000" pitchFamily="2" charset="2"/>
              <a:buChar char="Ø"/>
            </a:pPr>
            <a:endParaRPr lang="en-US" sz="2000" u="sng" dirty="0">
              <a:latin typeface="Calibri" panose="020F0502020204030204" pitchFamily="34" charset="0"/>
            </a:endParaRPr>
          </a:p>
          <a:p>
            <a:pPr lvl="0">
              <a:buFont typeface="Wingdings" panose="05000000000000000000" pitchFamily="2" charset="2"/>
              <a:buChar char="Ø"/>
            </a:pPr>
            <a:endParaRPr lang="en-US" sz="2400" dirty="0" smtClean="0">
              <a:latin typeface="Calibri" panose="020F0502020204030204" pitchFamily="34" charset="0"/>
            </a:endParaRPr>
          </a:p>
          <a:p>
            <a:pPr lvl="0">
              <a:buFont typeface="Wingdings" panose="05000000000000000000" pitchFamily="2" charset="2"/>
              <a:buChar char="Ø"/>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lvl="1"/>
            <a:endParaRPr lang="en-US" sz="2400" dirty="0">
              <a:latin typeface="Calibri" panose="020F0502020204030204" pitchFamily="34" charset="0"/>
            </a:endParaRPr>
          </a:p>
        </p:txBody>
      </p:sp>
      <p:sp>
        <p:nvSpPr>
          <p:cNvPr id="2" name="Title 1"/>
          <p:cNvSpPr>
            <a:spLocks noGrp="1"/>
          </p:cNvSpPr>
          <p:nvPr>
            <p:ph type="title"/>
          </p:nvPr>
        </p:nvSpPr>
        <p:spPr>
          <a:xfrm>
            <a:off x="419100" y="217489"/>
            <a:ext cx="8229600" cy="944562"/>
          </a:xfrm>
        </p:spPr>
        <p:txBody>
          <a:bodyPr>
            <a:noAutofit/>
          </a:bodyPr>
          <a:lstStyle/>
          <a:p>
            <a:pPr algn="ctr"/>
            <a:r>
              <a:rPr lang="en-US" sz="3600" dirty="0" smtClean="0">
                <a:solidFill>
                  <a:schemeClr val="accent6">
                    <a:lumMod val="75000"/>
                  </a:schemeClr>
                </a:solidFill>
              </a:rPr>
              <a:t>BMP Verification Program Update</a:t>
            </a:r>
            <a:endParaRPr lang="en-US" sz="3600" b="1" dirty="0">
              <a:solidFill>
                <a:schemeClr val="accent6">
                  <a:lumMod val="75000"/>
                </a:schemeClr>
              </a:solidFill>
            </a:endParaRPr>
          </a:p>
        </p:txBody>
      </p:sp>
      <p:cxnSp>
        <p:nvCxnSpPr>
          <p:cNvPr id="5" name="Straight Connector 4"/>
          <p:cNvCxnSpPr/>
          <p:nvPr/>
        </p:nvCxnSpPr>
        <p:spPr>
          <a:xfrm>
            <a:off x="457200" y="10668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457200" y="2245577"/>
            <a:ext cx="8056808" cy="464747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86868" indent="-342900">
              <a:buFont typeface="Arial" pitchFamily="34" charset="0"/>
              <a:buChar char="•"/>
            </a:pPr>
            <a:endParaRPr lang="en-US" b="1" dirty="0" smtClean="0"/>
          </a:p>
          <a:p>
            <a:pPr marL="0" indent="0">
              <a:buFont typeface="Wingdings 3"/>
              <a:buNone/>
            </a:pPr>
            <a:endParaRPr lang="en-US" sz="2400" dirty="0"/>
          </a:p>
        </p:txBody>
      </p:sp>
    </p:spTree>
    <p:extLst>
      <p:ext uri="{BB962C8B-B14F-4D97-AF65-F5344CB8AC3E}">
        <p14:creationId xmlns:p14="http://schemas.microsoft.com/office/powerpoint/2010/main" val="665162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4198938"/>
          </a:xfrm>
        </p:spPr>
        <p:txBody>
          <a:bodyPr>
            <a:normAutofit/>
          </a:bodyPr>
          <a:lstStyle/>
          <a:p>
            <a:pPr marL="566928" lvl="0" indent="-457200">
              <a:buFont typeface="+mj-lt"/>
              <a:buAutoNum type="arabicPeriod"/>
            </a:pPr>
            <a:endParaRPr lang="en-US" sz="2400" dirty="0" smtClean="0">
              <a:latin typeface="Calibri" panose="020F0502020204030204" pitchFamily="34" charset="0"/>
            </a:endParaRPr>
          </a:p>
          <a:p>
            <a:pPr marL="566928" lvl="0" indent="-457200">
              <a:buFont typeface="+mj-lt"/>
              <a:buAutoNum type="arabicPeriod"/>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lvl="1"/>
            <a:endParaRPr lang="en-US" sz="2400" dirty="0">
              <a:latin typeface="Calibri" panose="020F0502020204030204" pitchFamily="34" charset="0"/>
            </a:endParaRPr>
          </a:p>
        </p:txBody>
      </p:sp>
      <p:sp>
        <p:nvSpPr>
          <p:cNvPr id="2" name="Title 1"/>
          <p:cNvSpPr>
            <a:spLocks noGrp="1"/>
          </p:cNvSpPr>
          <p:nvPr>
            <p:ph type="title"/>
          </p:nvPr>
        </p:nvSpPr>
        <p:spPr>
          <a:xfrm>
            <a:off x="457200" y="189374"/>
            <a:ext cx="8229600" cy="944562"/>
          </a:xfrm>
        </p:spPr>
        <p:txBody>
          <a:bodyPr>
            <a:noAutofit/>
          </a:bodyPr>
          <a:lstStyle/>
          <a:p>
            <a:pPr algn="ctr"/>
            <a:r>
              <a:rPr lang="en-US" sz="2800" dirty="0" smtClean="0">
                <a:solidFill>
                  <a:schemeClr val="accent6">
                    <a:lumMod val="75000"/>
                  </a:schemeClr>
                </a:solidFill>
              </a:rPr>
              <a:t>Two-Year Milestones Evaluations Calendar</a:t>
            </a:r>
            <a:br>
              <a:rPr lang="en-US" sz="2800" dirty="0" smtClean="0">
                <a:solidFill>
                  <a:schemeClr val="accent6">
                    <a:lumMod val="75000"/>
                  </a:schemeClr>
                </a:solidFill>
              </a:rPr>
            </a:br>
            <a:r>
              <a:rPr lang="en-US" sz="2400" i="1" dirty="0" smtClean="0">
                <a:solidFill>
                  <a:schemeClr val="accent6">
                    <a:lumMod val="75000"/>
                  </a:schemeClr>
                </a:solidFill>
              </a:rPr>
              <a:t>All </a:t>
            </a:r>
            <a:r>
              <a:rPr lang="en-US" sz="2400" i="1" dirty="0">
                <a:solidFill>
                  <a:schemeClr val="accent6">
                    <a:lumMod val="75000"/>
                  </a:schemeClr>
                </a:solidFill>
              </a:rPr>
              <a:t>Dates 2016 Unless Otherwise Noted</a:t>
            </a:r>
            <a:endParaRPr lang="en-US" sz="2400" b="1" dirty="0">
              <a:solidFill>
                <a:schemeClr val="accent6">
                  <a:lumMod val="75000"/>
                </a:schemeClr>
              </a:solidFill>
            </a:endParaRPr>
          </a:p>
        </p:txBody>
      </p:sp>
      <p:cxnSp>
        <p:nvCxnSpPr>
          <p:cNvPr id="5" name="Straight Connector 4"/>
          <p:cNvCxnSpPr/>
          <p:nvPr/>
        </p:nvCxnSpPr>
        <p:spPr>
          <a:xfrm>
            <a:off x="533400" y="10668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457200" y="2245577"/>
            <a:ext cx="8056808" cy="464747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42900" lvl="1" indent="-342900">
              <a:buFont typeface="Arial" pitchFamily="34" charset="0"/>
              <a:buChar char="•"/>
            </a:pPr>
            <a:endParaRPr lang="en-US" b="1" dirty="0" smtClean="0"/>
          </a:p>
          <a:p>
            <a:pPr marL="0" indent="0">
              <a:buFont typeface="Wingdings 3"/>
              <a:buNone/>
            </a:pPr>
            <a:endParaRPr lang="en-US" sz="2400" dirty="0"/>
          </a:p>
        </p:txBody>
      </p:sp>
      <p:sp>
        <p:nvSpPr>
          <p:cNvPr id="6" name="Content Placeholder 2"/>
          <p:cNvSpPr txBox="1">
            <a:spLocks/>
          </p:cNvSpPr>
          <p:nvPr/>
        </p:nvSpPr>
        <p:spPr>
          <a:xfrm>
            <a:off x="323850" y="1172037"/>
            <a:ext cx="8496300" cy="50292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spcAft>
                <a:spcPts val="600"/>
              </a:spcAft>
              <a:buFont typeface="Wingdings" panose="05000000000000000000" pitchFamily="2" charset="2"/>
              <a:buChar char="Ø"/>
            </a:pPr>
            <a:r>
              <a:rPr lang="en-US" sz="1900" b="1" dirty="0" smtClean="0">
                <a:latin typeface="Calibri" panose="020F0502020204030204" pitchFamily="34" charset="0"/>
              </a:rPr>
              <a:t>December 1, 2015</a:t>
            </a:r>
            <a:r>
              <a:rPr lang="en-US" sz="1900" dirty="0" smtClean="0">
                <a:latin typeface="Calibri" panose="020F0502020204030204" pitchFamily="34" charset="0"/>
              </a:rPr>
              <a:t>: Jurisdictions submit 2015 implementation progress data. CBPO starts to process data</a:t>
            </a:r>
          </a:p>
          <a:p>
            <a:pPr>
              <a:spcAft>
                <a:spcPts val="600"/>
              </a:spcAft>
              <a:buFont typeface="Wingdings" panose="05000000000000000000" pitchFamily="2" charset="2"/>
              <a:buChar char="Ø"/>
            </a:pPr>
            <a:r>
              <a:rPr lang="en-US" sz="1900" b="1" dirty="0" smtClean="0">
                <a:latin typeface="Calibri" panose="020F0502020204030204" pitchFamily="34" charset="0"/>
              </a:rPr>
              <a:t>January 15</a:t>
            </a:r>
            <a:r>
              <a:rPr lang="en-US" sz="1900" dirty="0" smtClean="0">
                <a:latin typeface="Calibri" panose="020F0502020204030204" pitchFamily="34" charset="0"/>
              </a:rPr>
              <a:t>: Final 2014-2015 programmatic milestone results and draft 2016-2017 milestone commitments due to EPA</a:t>
            </a:r>
          </a:p>
          <a:p>
            <a:pPr>
              <a:spcAft>
                <a:spcPts val="600"/>
              </a:spcAft>
              <a:buFont typeface="Wingdings" panose="05000000000000000000" pitchFamily="2" charset="2"/>
              <a:buChar char="Ø"/>
            </a:pPr>
            <a:r>
              <a:rPr lang="en-US" sz="1900" b="1" dirty="0" smtClean="0">
                <a:latin typeface="Calibri" panose="020F0502020204030204" pitchFamily="34" charset="0"/>
              </a:rPr>
              <a:t>January - March:</a:t>
            </a:r>
            <a:r>
              <a:rPr lang="en-US" sz="1900" dirty="0" smtClean="0">
                <a:latin typeface="Calibri" panose="020F0502020204030204" pitchFamily="34" charset="0"/>
              </a:rPr>
              <a:t> EPA evaluates whether jurisdictions achieved 2014-2015 milestones and if 2016-2017 milestones meet 60% by 2017 goal</a:t>
            </a:r>
            <a:endParaRPr lang="en-US" sz="1900" dirty="0">
              <a:latin typeface="Calibri" panose="020F0502020204030204" pitchFamily="34" charset="0"/>
            </a:endParaRPr>
          </a:p>
          <a:p>
            <a:pPr>
              <a:spcAft>
                <a:spcPts val="600"/>
              </a:spcAft>
              <a:buFont typeface="Wingdings" panose="05000000000000000000" pitchFamily="2" charset="2"/>
              <a:buChar char="Ø"/>
            </a:pPr>
            <a:r>
              <a:rPr lang="en-US" sz="1900" b="1" dirty="0" smtClean="0">
                <a:latin typeface="Calibri" panose="020F0502020204030204" pitchFamily="34" charset="0"/>
              </a:rPr>
              <a:t>February 2016:</a:t>
            </a:r>
            <a:r>
              <a:rPr lang="en-US" sz="1900" dirty="0" smtClean="0">
                <a:latin typeface="Calibri" panose="020F0502020204030204" pitchFamily="34" charset="0"/>
              </a:rPr>
              <a:t> Final opportunity for jurisdictions to submit 2015 implementation progress data</a:t>
            </a:r>
          </a:p>
          <a:p>
            <a:pPr>
              <a:spcAft>
                <a:spcPts val="600"/>
              </a:spcAft>
              <a:buFont typeface="Wingdings" panose="05000000000000000000" pitchFamily="2" charset="2"/>
              <a:buChar char="Ø"/>
            </a:pPr>
            <a:r>
              <a:rPr lang="en-US" sz="1900" b="1" dirty="0" smtClean="0">
                <a:latin typeface="Calibri" panose="020F0502020204030204" pitchFamily="34" charset="0"/>
              </a:rPr>
              <a:t>April</a:t>
            </a:r>
            <a:r>
              <a:rPr lang="en-US" sz="1900" dirty="0" smtClean="0">
                <a:latin typeface="Calibri" panose="020F0502020204030204" pitchFamily="34" charset="0"/>
              </a:rPr>
              <a:t>: Chesapeake Bay Program releases 2015 Reducing Pollution Indicator (aka 2015 progress run)</a:t>
            </a:r>
          </a:p>
          <a:p>
            <a:pPr>
              <a:spcAft>
                <a:spcPts val="600"/>
              </a:spcAft>
              <a:buFont typeface="Wingdings" panose="05000000000000000000" pitchFamily="2" charset="2"/>
              <a:buChar char="Ø"/>
            </a:pPr>
            <a:r>
              <a:rPr lang="en-US" sz="1900" b="1" dirty="0" smtClean="0">
                <a:latin typeface="Calibri" panose="020F0502020204030204" pitchFamily="34" charset="0"/>
              </a:rPr>
              <a:t>Early April</a:t>
            </a:r>
            <a:r>
              <a:rPr lang="en-US" sz="1900" dirty="0" smtClean="0">
                <a:latin typeface="Calibri" panose="020F0502020204030204" pitchFamily="34" charset="0"/>
              </a:rPr>
              <a:t>: EPA provides jurisdictions with draft milestone evaluations</a:t>
            </a:r>
          </a:p>
          <a:p>
            <a:pPr>
              <a:spcAft>
                <a:spcPts val="600"/>
              </a:spcAft>
              <a:buFont typeface="Wingdings" panose="05000000000000000000" pitchFamily="2" charset="2"/>
              <a:buChar char="Ø"/>
            </a:pPr>
            <a:r>
              <a:rPr lang="en-US" sz="1900" b="1" dirty="0" smtClean="0">
                <a:latin typeface="Calibri" panose="020F0502020204030204" pitchFamily="34" charset="0"/>
              </a:rPr>
              <a:t>Late April</a:t>
            </a:r>
            <a:r>
              <a:rPr lang="en-US" sz="1900" dirty="0" smtClean="0">
                <a:latin typeface="Calibri" panose="020F0502020204030204" pitchFamily="34" charset="0"/>
              </a:rPr>
              <a:t>: Jurisdictions submit final 2016-2017 milestones</a:t>
            </a:r>
          </a:p>
          <a:p>
            <a:pPr>
              <a:spcAft>
                <a:spcPts val="600"/>
              </a:spcAft>
              <a:buFont typeface="Wingdings" panose="05000000000000000000" pitchFamily="2" charset="2"/>
              <a:buChar char="Ø"/>
            </a:pPr>
            <a:r>
              <a:rPr lang="en-US" sz="1900" b="1" dirty="0" smtClean="0">
                <a:latin typeface="Calibri" panose="020F0502020204030204" pitchFamily="34" charset="0"/>
              </a:rPr>
              <a:t>June</a:t>
            </a:r>
            <a:r>
              <a:rPr lang="en-US" sz="1900" dirty="0" smtClean="0">
                <a:latin typeface="Calibri" panose="020F0502020204030204" pitchFamily="34" charset="0"/>
              </a:rPr>
              <a:t>: EPA releases 2014-2015 and 2016-2017 milestones evaluations</a:t>
            </a:r>
          </a:p>
          <a:p>
            <a:pPr>
              <a:buFont typeface="Wingdings" panose="05000000000000000000" pitchFamily="2" charset="2"/>
              <a:buChar char="Ø"/>
            </a:pPr>
            <a:endParaRPr lang="en-US" sz="2400" dirty="0" smtClean="0">
              <a:latin typeface="Calibri" panose="020F0502020204030204" pitchFamily="34" charset="0"/>
            </a:endParaRPr>
          </a:p>
          <a:p>
            <a:pPr>
              <a:buFont typeface="Wingdings" panose="05000000000000000000" pitchFamily="2" charset="2"/>
              <a:buChar char="Ø"/>
            </a:pPr>
            <a:endParaRPr lang="en-US" sz="2400" dirty="0" smtClean="0">
              <a:latin typeface="Calibri" panose="020F0502020204030204" pitchFamily="34" charset="0"/>
            </a:endParaRPr>
          </a:p>
          <a:p>
            <a:pPr marL="109728" indent="0">
              <a:buFont typeface="Wingdings 3"/>
              <a:buNone/>
            </a:pPr>
            <a:endParaRPr lang="en-US" sz="2400" dirty="0" smtClean="0">
              <a:latin typeface="Calibri" panose="020F0502020204030204" pitchFamily="34" charset="0"/>
            </a:endParaRPr>
          </a:p>
          <a:p>
            <a:pPr lvl="1"/>
            <a:endParaRPr lang="en-US" sz="2400" dirty="0">
              <a:latin typeface="Calibri" panose="020F0502020204030204" pitchFamily="34" charset="0"/>
            </a:endParaRPr>
          </a:p>
        </p:txBody>
      </p:sp>
    </p:spTree>
    <p:extLst>
      <p:ext uri="{BB962C8B-B14F-4D97-AF65-F5344CB8AC3E}">
        <p14:creationId xmlns:p14="http://schemas.microsoft.com/office/powerpoint/2010/main" val="4146517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85887"/>
            <a:ext cx="8229600" cy="4786313"/>
          </a:xfrm>
        </p:spPr>
        <p:txBody>
          <a:bodyPr>
            <a:normAutofit fontScale="92500" lnSpcReduction="10000"/>
          </a:bodyPr>
          <a:lstStyle/>
          <a:p>
            <a:pPr lvl="0">
              <a:spcAft>
                <a:spcPts val="1200"/>
              </a:spcAft>
              <a:buFont typeface="Wingdings" panose="05000000000000000000" pitchFamily="2" charset="2"/>
              <a:buChar char="Ø"/>
            </a:pPr>
            <a:r>
              <a:rPr lang="en-US" sz="2000" b="1" dirty="0" smtClean="0">
                <a:latin typeface="Calibri" panose="020F0502020204030204" pitchFamily="34" charset="0"/>
              </a:rPr>
              <a:t>January 2016 – December 2016</a:t>
            </a:r>
            <a:r>
              <a:rPr lang="en-US" sz="2000" dirty="0" smtClean="0">
                <a:latin typeface="Calibri" panose="020F0502020204030204" pitchFamily="34" charset="0"/>
              </a:rPr>
              <a:t>: Review of Phase 6 modeling tools (Phase 6 models final in Jan 2017)</a:t>
            </a:r>
          </a:p>
          <a:p>
            <a:pPr lvl="0">
              <a:spcAft>
                <a:spcPts val="1200"/>
              </a:spcAft>
              <a:buFont typeface="Wingdings" panose="05000000000000000000" pitchFamily="2" charset="2"/>
              <a:buChar char="Ø"/>
            </a:pPr>
            <a:r>
              <a:rPr lang="en-US" sz="2000" b="1" dirty="0" smtClean="0">
                <a:latin typeface="Calibri" panose="020F0502020204030204" pitchFamily="34" charset="0"/>
              </a:rPr>
              <a:t>July 2016</a:t>
            </a:r>
            <a:r>
              <a:rPr lang="en-US" sz="2000" dirty="0" smtClean="0">
                <a:latin typeface="Calibri" panose="020F0502020204030204" pitchFamily="34" charset="0"/>
              </a:rPr>
              <a:t>: Local review of Phase 6 land use data concludes </a:t>
            </a:r>
          </a:p>
          <a:p>
            <a:pPr lvl="0">
              <a:spcAft>
                <a:spcPts val="1200"/>
              </a:spcAft>
              <a:buFont typeface="Wingdings" panose="05000000000000000000" pitchFamily="2" charset="2"/>
              <a:buChar char="Ø"/>
            </a:pPr>
            <a:r>
              <a:rPr lang="en-US" sz="2000" b="1" dirty="0" smtClean="0">
                <a:latin typeface="Calibri" panose="020F0502020204030204" pitchFamily="34" charset="0"/>
              </a:rPr>
              <a:t>December 2016:</a:t>
            </a:r>
            <a:r>
              <a:rPr lang="en-US" sz="2000" dirty="0" smtClean="0">
                <a:latin typeface="Calibri" panose="020F0502020204030204" pitchFamily="34" charset="0"/>
              </a:rPr>
              <a:t> Preliminary results on long-term monitoring trends; explanation of WQ standards attainment patterns</a:t>
            </a:r>
          </a:p>
          <a:p>
            <a:pPr lvl="0">
              <a:spcAft>
                <a:spcPts val="1200"/>
              </a:spcAft>
              <a:buFont typeface="Wingdings" panose="05000000000000000000" pitchFamily="2" charset="2"/>
              <a:buChar char="Ø"/>
            </a:pPr>
            <a:r>
              <a:rPr lang="en-US" sz="2000" b="1" dirty="0" smtClean="0">
                <a:latin typeface="Calibri" panose="020F0502020204030204" pitchFamily="34" charset="0"/>
              </a:rPr>
              <a:t>January 2017</a:t>
            </a:r>
            <a:r>
              <a:rPr lang="en-US" sz="2000" dirty="0" smtClean="0">
                <a:latin typeface="Calibri" panose="020F0502020204030204" pitchFamily="34" charset="0"/>
              </a:rPr>
              <a:t>: Partnership decision on how to address climate change and </a:t>
            </a:r>
            <a:r>
              <a:rPr lang="en-US" sz="2000" dirty="0" err="1" smtClean="0">
                <a:latin typeface="Calibri" panose="020F0502020204030204" pitchFamily="34" charset="0"/>
              </a:rPr>
              <a:t>Conowingo</a:t>
            </a:r>
            <a:r>
              <a:rPr lang="en-US" sz="2000" dirty="0" smtClean="0">
                <a:latin typeface="Calibri" panose="020F0502020204030204" pitchFamily="34" charset="0"/>
              </a:rPr>
              <a:t> in Phase III WIPs</a:t>
            </a:r>
          </a:p>
          <a:p>
            <a:pPr lvl="0">
              <a:spcAft>
                <a:spcPts val="1200"/>
              </a:spcAft>
              <a:buFont typeface="Wingdings" panose="05000000000000000000" pitchFamily="2" charset="2"/>
              <a:buChar char="Ø"/>
            </a:pPr>
            <a:r>
              <a:rPr lang="en-US" sz="2000" b="1" dirty="0" smtClean="0">
                <a:latin typeface="Calibri" panose="020F0502020204030204" pitchFamily="34" charset="0"/>
              </a:rPr>
              <a:t>June 2017</a:t>
            </a:r>
            <a:r>
              <a:rPr lang="en-US" sz="2000" dirty="0" smtClean="0">
                <a:latin typeface="Calibri" panose="020F0502020204030204" pitchFamily="34" charset="0"/>
              </a:rPr>
              <a:t>: EPA releases final expectations for Phase III WIPs (could be earlier)</a:t>
            </a:r>
          </a:p>
          <a:p>
            <a:pPr lvl="0">
              <a:spcAft>
                <a:spcPts val="1200"/>
              </a:spcAft>
              <a:buFont typeface="Wingdings" panose="05000000000000000000" pitchFamily="2" charset="2"/>
              <a:buChar char="Ø"/>
            </a:pPr>
            <a:r>
              <a:rPr lang="en-US" sz="2000" b="1" dirty="0" smtClean="0">
                <a:latin typeface="Calibri" panose="020F0502020204030204" pitchFamily="34" charset="0"/>
              </a:rPr>
              <a:t>December 2017</a:t>
            </a:r>
            <a:r>
              <a:rPr lang="en-US" sz="2000" dirty="0" smtClean="0">
                <a:latin typeface="Calibri" panose="020F0502020204030204" pitchFamily="34" charset="0"/>
              </a:rPr>
              <a:t>: EPA releases final Phase III WIP planning targets</a:t>
            </a:r>
          </a:p>
          <a:p>
            <a:pPr lvl="0">
              <a:spcAft>
                <a:spcPts val="1200"/>
              </a:spcAft>
              <a:buFont typeface="Wingdings" panose="05000000000000000000" pitchFamily="2" charset="2"/>
              <a:buChar char="Ø"/>
            </a:pPr>
            <a:r>
              <a:rPr lang="en-US" sz="2000" b="1" dirty="0" smtClean="0">
                <a:latin typeface="Calibri" panose="020F0502020204030204" pitchFamily="34" charset="0"/>
              </a:rPr>
              <a:t>June 2018</a:t>
            </a:r>
            <a:r>
              <a:rPr lang="en-US" sz="2000" dirty="0" smtClean="0">
                <a:latin typeface="Calibri" panose="020F0502020204030204" pitchFamily="34" charset="0"/>
              </a:rPr>
              <a:t>: Draft Phase III WIPs due</a:t>
            </a:r>
          </a:p>
          <a:p>
            <a:pPr lvl="0">
              <a:spcAft>
                <a:spcPts val="1200"/>
              </a:spcAft>
              <a:buFont typeface="Wingdings" panose="05000000000000000000" pitchFamily="2" charset="2"/>
              <a:buChar char="Ø"/>
            </a:pPr>
            <a:r>
              <a:rPr lang="en-US" sz="2000" b="1" dirty="0" smtClean="0">
                <a:latin typeface="Calibri" panose="020F0502020204030204" pitchFamily="34" charset="0"/>
              </a:rPr>
              <a:t>December 2018</a:t>
            </a:r>
            <a:r>
              <a:rPr lang="en-US" sz="2000" dirty="0" smtClean="0">
                <a:latin typeface="Calibri" panose="020F0502020204030204" pitchFamily="34" charset="0"/>
              </a:rPr>
              <a:t>: Final Phase III WIPs due</a:t>
            </a:r>
          </a:p>
          <a:p>
            <a:pPr lvl="0">
              <a:buFont typeface="Wingdings" panose="05000000000000000000" pitchFamily="2" charset="2"/>
              <a:buChar char="Ø"/>
            </a:pPr>
            <a:endParaRPr lang="en-US" sz="2400" dirty="0" smtClean="0">
              <a:latin typeface="Calibri" panose="020F0502020204030204" pitchFamily="34" charset="0"/>
            </a:endParaRPr>
          </a:p>
          <a:p>
            <a:pPr lvl="0">
              <a:buFont typeface="Wingdings" panose="05000000000000000000" pitchFamily="2" charset="2"/>
              <a:buChar char="Ø"/>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lvl="1"/>
            <a:endParaRPr lang="en-US" sz="2400" dirty="0">
              <a:latin typeface="Calibri" panose="020F0502020204030204" pitchFamily="34" charset="0"/>
            </a:endParaRPr>
          </a:p>
        </p:txBody>
      </p:sp>
      <p:sp>
        <p:nvSpPr>
          <p:cNvPr id="2" name="Title 1"/>
          <p:cNvSpPr>
            <a:spLocks noGrp="1"/>
          </p:cNvSpPr>
          <p:nvPr>
            <p:ph type="title"/>
          </p:nvPr>
        </p:nvSpPr>
        <p:spPr>
          <a:xfrm>
            <a:off x="370804" y="198438"/>
            <a:ext cx="8229600" cy="944562"/>
          </a:xfrm>
        </p:spPr>
        <p:txBody>
          <a:bodyPr>
            <a:noAutofit/>
          </a:bodyPr>
          <a:lstStyle/>
          <a:p>
            <a:pPr algn="ctr"/>
            <a:r>
              <a:rPr lang="en-US" sz="3600" dirty="0" smtClean="0">
                <a:solidFill>
                  <a:schemeClr val="accent6">
                    <a:lumMod val="75000"/>
                  </a:schemeClr>
                </a:solidFill>
              </a:rPr>
              <a:t>Midpoint Assessment Calendar</a:t>
            </a:r>
            <a:endParaRPr lang="en-US" sz="3600" b="1" dirty="0">
              <a:solidFill>
                <a:schemeClr val="accent6">
                  <a:lumMod val="75000"/>
                </a:schemeClr>
              </a:solidFill>
            </a:endParaRPr>
          </a:p>
        </p:txBody>
      </p:sp>
      <p:cxnSp>
        <p:nvCxnSpPr>
          <p:cNvPr id="5" name="Straight Connector 4"/>
          <p:cNvCxnSpPr/>
          <p:nvPr/>
        </p:nvCxnSpPr>
        <p:spPr>
          <a:xfrm>
            <a:off x="533400" y="11430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457200" y="2245577"/>
            <a:ext cx="8056808" cy="464747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86868" indent="-342900">
              <a:buFont typeface="Arial" pitchFamily="34" charset="0"/>
              <a:buChar char="•"/>
            </a:pPr>
            <a:endParaRPr lang="en-US" b="1" dirty="0" smtClean="0"/>
          </a:p>
          <a:p>
            <a:pPr marL="0" indent="0">
              <a:buFont typeface="Wingdings 3"/>
              <a:buNone/>
            </a:pPr>
            <a:endParaRPr lang="en-US" sz="2400" dirty="0"/>
          </a:p>
        </p:txBody>
      </p:sp>
    </p:spTree>
    <p:extLst>
      <p:ext uri="{BB962C8B-B14F-4D97-AF65-F5344CB8AC3E}">
        <p14:creationId xmlns:p14="http://schemas.microsoft.com/office/powerpoint/2010/main" val="1522038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143000" y="1714500"/>
            <a:ext cx="6858000" cy="3619500"/>
          </a:xfrm>
        </p:spPr>
        <p:txBody>
          <a:bodyPr>
            <a:normAutofit/>
          </a:bodyPr>
          <a:lstStyle/>
          <a:p>
            <a:pPr marL="457200" indent="-347663">
              <a:buFont typeface="Wingdings" panose="05000000000000000000" pitchFamily="2" charset="2"/>
              <a:buChar char="Ø"/>
            </a:pPr>
            <a:r>
              <a:rPr lang="en-US" sz="3600" dirty="0" smtClean="0">
                <a:latin typeface="Calibri" panose="020F0502020204030204" pitchFamily="34" charset="0"/>
                <a:ea typeface="Calibri" panose="020F0502020204030204" pitchFamily="34" charset="0"/>
                <a:cs typeface="Times New Roman" panose="02020603050405020304" pitchFamily="18" charset="0"/>
              </a:rPr>
              <a:t>FY </a:t>
            </a:r>
            <a:r>
              <a:rPr lang="en-US" sz="3600" dirty="0">
                <a:latin typeface="Calibri" panose="020F0502020204030204" pitchFamily="34" charset="0"/>
                <a:ea typeface="Calibri" panose="020F0502020204030204" pitchFamily="34" charset="0"/>
                <a:cs typeface="Times New Roman" panose="02020603050405020304" pitchFamily="18" charset="0"/>
              </a:rPr>
              <a:t>2015 - $73 </a:t>
            </a:r>
            <a:r>
              <a:rPr lang="en-US" sz="3600" dirty="0" smtClean="0">
                <a:latin typeface="Calibri" panose="020F0502020204030204" pitchFamily="34" charset="0"/>
                <a:ea typeface="Calibri" panose="020F0502020204030204" pitchFamily="34" charset="0"/>
                <a:cs typeface="Times New Roman" panose="02020603050405020304" pitchFamily="18" charset="0"/>
              </a:rPr>
              <a:t>million</a:t>
            </a:r>
          </a:p>
          <a:p>
            <a:pPr marL="457200" indent="-347663">
              <a:buFont typeface="Wingdings" panose="05000000000000000000" pitchFamily="2" charset="2"/>
              <a:buChar char="Ø"/>
            </a:pP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457200" indent="-347663">
              <a:buFont typeface="Wingdings" panose="05000000000000000000" pitchFamily="2" charset="2"/>
              <a:buChar char="Ø"/>
            </a:pPr>
            <a:r>
              <a:rPr lang="en-US" sz="3600" dirty="0" smtClean="0">
                <a:latin typeface="Calibri" panose="020F0502020204030204" pitchFamily="34" charset="0"/>
                <a:ea typeface="Calibri" panose="020F0502020204030204" pitchFamily="34" charset="0"/>
                <a:cs typeface="Times New Roman" panose="02020603050405020304" pitchFamily="18" charset="0"/>
              </a:rPr>
              <a:t>FY </a:t>
            </a:r>
            <a:r>
              <a:rPr lang="en-US" sz="3600" dirty="0">
                <a:latin typeface="Calibri" panose="020F0502020204030204" pitchFamily="34" charset="0"/>
                <a:ea typeface="Calibri" panose="020F0502020204030204" pitchFamily="34" charset="0"/>
                <a:cs typeface="Times New Roman" panose="02020603050405020304" pitchFamily="18" charset="0"/>
              </a:rPr>
              <a:t>2016 - $73 </a:t>
            </a:r>
            <a:r>
              <a:rPr lang="en-US" sz="3600" dirty="0" smtClean="0">
                <a:latin typeface="Calibri" panose="020F0502020204030204" pitchFamily="34" charset="0"/>
                <a:ea typeface="Calibri" panose="020F0502020204030204" pitchFamily="34" charset="0"/>
                <a:cs typeface="Times New Roman" panose="02020603050405020304" pitchFamily="18" charset="0"/>
              </a:rPr>
              <a:t>million</a:t>
            </a:r>
          </a:p>
          <a:p>
            <a:pPr marL="457200" indent="-347663">
              <a:buFont typeface="Wingdings" panose="05000000000000000000" pitchFamily="2" charset="2"/>
              <a:buChar char="Ø"/>
            </a:pP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457200" indent="-347663">
              <a:buFont typeface="Wingdings" panose="05000000000000000000" pitchFamily="2" charset="2"/>
              <a:buChar char="Ø"/>
            </a:pPr>
            <a:r>
              <a:rPr lang="en-US" sz="3600" dirty="0" smtClean="0">
                <a:latin typeface="Calibri" panose="020F0502020204030204" pitchFamily="34" charset="0"/>
                <a:ea typeface="Calibri" panose="020F0502020204030204" pitchFamily="34" charset="0"/>
                <a:cs typeface="Times New Roman" panose="02020603050405020304" pitchFamily="18" charset="0"/>
              </a:rPr>
              <a:t>FY </a:t>
            </a:r>
            <a:r>
              <a:rPr lang="en-US" sz="3600" dirty="0">
                <a:latin typeface="Calibri" panose="020F0502020204030204" pitchFamily="34" charset="0"/>
                <a:ea typeface="Calibri" panose="020F0502020204030204" pitchFamily="34" charset="0"/>
                <a:cs typeface="Times New Roman" panose="02020603050405020304" pitchFamily="18" charset="0"/>
              </a:rPr>
              <a:t>2017 (</a:t>
            </a:r>
            <a:r>
              <a:rPr lang="en-US" sz="3600" dirty="0" err="1">
                <a:latin typeface="Calibri" panose="020F0502020204030204" pitchFamily="34" charset="0"/>
                <a:ea typeface="Calibri" panose="020F0502020204030204" pitchFamily="34" charset="0"/>
                <a:cs typeface="Times New Roman" panose="02020603050405020304" pitchFamily="18" charset="0"/>
              </a:rPr>
              <a:t>PresBud</a:t>
            </a:r>
            <a:r>
              <a:rPr lang="en-US" sz="3600" dirty="0">
                <a:latin typeface="Calibri" panose="020F0502020204030204" pitchFamily="34" charset="0"/>
                <a:ea typeface="Calibri" panose="020F0502020204030204" pitchFamily="34" charset="0"/>
                <a:cs typeface="Times New Roman" panose="02020603050405020304" pitchFamily="18" charset="0"/>
              </a:rPr>
              <a:t>) - $70 million </a:t>
            </a:r>
          </a:p>
          <a:p>
            <a:pPr lvl="1"/>
            <a:endParaRPr lang="en-US" dirty="0">
              <a:latin typeface="Calibri" panose="020F0502020204030204" pitchFamily="34" charset="0"/>
              <a:ea typeface="Calibri" panose="020F0502020204030204" pitchFamily="34" charset="0"/>
              <a:cs typeface="Times New Roman" panose="02020603050405020304" pitchFamily="18" charset="0"/>
            </a:endParaRPr>
          </a:p>
          <a:p>
            <a:pPr lvl="1"/>
            <a:endParaRPr lang="en-US" dirty="0">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
        <p:nvSpPr>
          <p:cNvPr id="2" name="Title 1"/>
          <p:cNvSpPr>
            <a:spLocks noGrp="1"/>
          </p:cNvSpPr>
          <p:nvPr>
            <p:ph type="title"/>
          </p:nvPr>
        </p:nvSpPr>
        <p:spPr>
          <a:xfrm>
            <a:off x="457200" y="312739"/>
            <a:ext cx="8229600" cy="944562"/>
          </a:xfrm>
        </p:spPr>
        <p:txBody>
          <a:bodyPr>
            <a:noAutofit/>
          </a:bodyPr>
          <a:lstStyle/>
          <a:p>
            <a:pPr algn="ctr"/>
            <a:r>
              <a:rPr lang="en-US" sz="3600" dirty="0" smtClean="0">
                <a:solidFill>
                  <a:schemeClr val="accent6">
                    <a:lumMod val="75000"/>
                  </a:schemeClr>
                </a:solidFill>
              </a:rPr>
              <a:t>FY 2015-2017 EPA CBP </a:t>
            </a:r>
            <a:br>
              <a:rPr lang="en-US" sz="3600" dirty="0" smtClean="0">
                <a:solidFill>
                  <a:schemeClr val="accent6">
                    <a:lumMod val="75000"/>
                  </a:schemeClr>
                </a:solidFill>
              </a:rPr>
            </a:br>
            <a:r>
              <a:rPr lang="en-US" sz="3600" dirty="0" smtClean="0">
                <a:solidFill>
                  <a:schemeClr val="accent6">
                    <a:lumMod val="75000"/>
                  </a:schemeClr>
                </a:solidFill>
              </a:rPr>
              <a:t>Budget Highlights</a:t>
            </a:r>
            <a:endParaRPr lang="en-US" sz="3600" b="1" dirty="0">
              <a:solidFill>
                <a:schemeClr val="accent6">
                  <a:lumMod val="75000"/>
                </a:schemeClr>
              </a:solidFill>
            </a:endParaRPr>
          </a:p>
        </p:txBody>
      </p:sp>
      <p:cxnSp>
        <p:nvCxnSpPr>
          <p:cNvPr id="5" name="Straight Connector 4"/>
          <p:cNvCxnSpPr/>
          <p:nvPr/>
        </p:nvCxnSpPr>
        <p:spPr>
          <a:xfrm>
            <a:off x="533400" y="13716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533400" y="1828800"/>
            <a:ext cx="8056808" cy="464747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42900" lvl="1" indent="-342900">
              <a:buFont typeface="Arial" pitchFamily="34" charset="0"/>
              <a:buChar char="•"/>
            </a:pPr>
            <a:endParaRPr lang="en-US" b="1" dirty="0" smtClean="0"/>
          </a:p>
          <a:p>
            <a:pPr marL="0" indent="0">
              <a:buFont typeface="Wingdings 3"/>
              <a:buNone/>
            </a:pPr>
            <a:endParaRPr lang="en-US" sz="2400" dirty="0"/>
          </a:p>
        </p:txBody>
      </p:sp>
    </p:spTree>
    <p:extLst>
      <p:ext uri="{BB962C8B-B14F-4D97-AF65-F5344CB8AC3E}">
        <p14:creationId xmlns:p14="http://schemas.microsoft.com/office/powerpoint/2010/main" val="4006921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204482"/>
            <a:ext cx="8382000" cy="5143501"/>
          </a:xfrm>
        </p:spPr>
        <p:txBody>
          <a:bodyPr>
            <a:normAutofit fontScale="25000" lnSpcReduction="20000"/>
          </a:bodyPr>
          <a:lstStyle/>
          <a:p>
            <a:pPr>
              <a:spcAft>
                <a:spcPts val="600"/>
              </a:spcAft>
            </a:pPr>
            <a:r>
              <a:rPr lang="en-US" sz="7200" dirty="0" smtClean="0">
                <a:latin typeface="Calibri" panose="020F0502020204030204" pitchFamily="34" charset="0"/>
              </a:rPr>
              <a:t>$73 </a:t>
            </a:r>
            <a:r>
              <a:rPr lang="en-US" sz="7200" dirty="0">
                <a:latin typeface="Calibri" panose="020F0502020204030204" pitchFamily="34" charset="0"/>
              </a:rPr>
              <a:t>Million Total</a:t>
            </a:r>
          </a:p>
          <a:p>
            <a:pPr>
              <a:spcAft>
                <a:spcPts val="600"/>
              </a:spcAft>
            </a:pPr>
            <a:r>
              <a:rPr lang="en-US" sz="7200" dirty="0" smtClean="0">
                <a:latin typeface="Calibri" panose="020F0502020204030204" pitchFamily="34" charset="0"/>
              </a:rPr>
              <a:t>$6 million - Innovative </a:t>
            </a:r>
            <a:r>
              <a:rPr lang="en-US" sz="7200" dirty="0">
                <a:latin typeface="Calibri" panose="020F0502020204030204" pitchFamily="34" charset="0"/>
              </a:rPr>
              <a:t>Nutrient and Sediment Reduction Grants</a:t>
            </a:r>
          </a:p>
          <a:p>
            <a:pPr>
              <a:spcAft>
                <a:spcPts val="600"/>
              </a:spcAft>
            </a:pPr>
            <a:r>
              <a:rPr lang="en-US" sz="7200" dirty="0" smtClean="0">
                <a:latin typeface="Calibri" panose="020F0502020204030204" pitchFamily="34" charset="0"/>
              </a:rPr>
              <a:t>$</a:t>
            </a:r>
            <a:r>
              <a:rPr lang="en-US" sz="7200" dirty="0">
                <a:latin typeface="Calibri" panose="020F0502020204030204" pitchFamily="34" charset="0"/>
              </a:rPr>
              <a:t>6 </a:t>
            </a:r>
            <a:r>
              <a:rPr lang="en-US" sz="7200" dirty="0" smtClean="0">
                <a:latin typeface="Calibri" panose="020F0502020204030204" pitchFamily="34" charset="0"/>
              </a:rPr>
              <a:t>million - Small </a:t>
            </a:r>
            <a:r>
              <a:rPr lang="en-US" sz="7200" dirty="0">
                <a:latin typeface="Calibri" panose="020F0502020204030204" pitchFamily="34" charset="0"/>
              </a:rPr>
              <a:t>Watershed Grants</a:t>
            </a:r>
          </a:p>
          <a:p>
            <a:pPr>
              <a:spcAft>
                <a:spcPts val="600"/>
              </a:spcAft>
            </a:pPr>
            <a:r>
              <a:rPr lang="en-US" sz="7200" dirty="0" smtClean="0">
                <a:latin typeface="Calibri" panose="020F0502020204030204" pitchFamily="34" charset="0"/>
              </a:rPr>
              <a:t>$</a:t>
            </a:r>
            <a:r>
              <a:rPr lang="en-US" sz="7200" dirty="0">
                <a:latin typeface="Calibri" panose="020F0502020204030204" pitchFamily="34" charset="0"/>
              </a:rPr>
              <a:t>29.3 </a:t>
            </a:r>
            <a:r>
              <a:rPr lang="en-US" sz="7200" dirty="0" smtClean="0">
                <a:latin typeface="Calibri" panose="020F0502020204030204" pitchFamily="34" charset="0"/>
              </a:rPr>
              <a:t>million - State </a:t>
            </a:r>
            <a:r>
              <a:rPr lang="en-US" sz="7200" dirty="0">
                <a:latin typeface="Calibri" panose="020F0502020204030204" pitchFamily="34" charset="0"/>
              </a:rPr>
              <a:t>Implementation and Accountability Program </a:t>
            </a:r>
            <a:r>
              <a:rPr lang="en-US" sz="7200" dirty="0" smtClean="0">
                <a:latin typeface="Calibri" panose="020F0502020204030204" pitchFamily="34" charset="0"/>
              </a:rPr>
              <a:t>Grants</a:t>
            </a:r>
          </a:p>
          <a:p>
            <a:pPr lvl="2">
              <a:spcAft>
                <a:spcPts val="600"/>
              </a:spcAft>
              <a:buFont typeface="Courier New" panose="02070309020205020404" pitchFamily="49" charset="0"/>
              <a:buChar char="o"/>
            </a:pPr>
            <a:r>
              <a:rPr lang="en-US" sz="7200" dirty="0" smtClean="0">
                <a:latin typeface="Calibri" panose="020F0502020204030204" pitchFamily="34" charset="0"/>
              </a:rPr>
              <a:t>$12.6 million - Chesapeake </a:t>
            </a:r>
            <a:r>
              <a:rPr lang="en-US" sz="7200" dirty="0">
                <a:latin typeface="Calibri" panose="020F0502020204030204" pitchFamily="34" charset="0"/>
              </a:rPr>
              <a:t>Bay Implementation Grants (CBIG</a:t>
            </a:r>
            <a:r>
              <a:rPr lang="en-US" sz="7200" dirty="0" smtClean="0">
                <a:latin typeface="Calibri" panose="020F0502020204030204" pitchFamily="34" charset="0"/>
              </a:rPr>
              <a:t>)</a:t>
            </a:r>
          </a:p>
          <a:p>
            <a:pPr lvl="2">
              <a:spcAft>
                <a:spcPts val="600"/>
              </a:spcAft>
              <a:buFont typeface="Courier New" panose="02070309020205020404" pitchFamily="49" charset="0"/>
              <a:buChar char="o"/>
            </a:pPr>
            <a:r>
              <a:rPr lang="en-US" sz="7200" dirty="0" smtClean="0">
                <a:latin typeface="Calibri" panose="020F0502020204030204" pitchFamily="34" charset="0"/>
              </a:rPr>
              <a:t>$</a:t>
            </a:r>
            <a:r>
              <a:rPr lang="en-US" sz="7200" dirty="0">
                <a:latin typeface="Calibri" panose="020F0502020204030204" pitchFamily="34" charset="0"/>
              </a:rPr>
              <a:t>11.2 </a:t>
            </a:r>
            <a:r>
              <a:rPr lang="en-US" sz="7200" dirty="0" smtClean="0">
                <a:latin typeface="Calibri" panose="020F0502020204030204" pitchFamily="34" charset="0"/>
              </a:rPr>
              <a:t>million - Chesapeake </a:t>
            </a:r>
            <a:r>
              <a:rPr lang="en-US" sz="7200" dirty="0">
                <a:latin typeface="Calibri" panose="020F0502020204030204" pitchFamily="34" charset="0"/>
              </a:rPr>
              <a:t>Bay Regulatory and Accountability Grants (CBRAP</a:t>
            </a:r>
            <a:r>
              <a:rPr lang="en-US" sz="7200" dirty="0" smtClean="0">
                <a:latin typeface="Calibri" panose="020F0502020204030204" pitchFamily="34" charset="0"/>
              </a:rPr>
              <a:t>)</a:t>
            </a:r>
          </a:p>
          <a:p>
            <a:pPr lvl="2">
              <a:spcAft>
                <a:spcPts val="600"/>
              </a:spcAft>
              <a:buFont typeface="Courier New" panose="02070309020205020404" pitchFamily="49" charset="0"/>
              <a:buChar char="o"/>
            </a:pPr>
            <a:r>
              <a:rPr lang="en-US" sz="7200" dirty="0" smtClean="0">
                <a:latin typeface="Calibri" panose="020F0502020204030204" pitchFamily="34" charset="0"/>
              </a:rPr>
              <a:t>$</a:t>
            </a:r>
            <a:r>
              <a:rPr lang="en-US" sz="7200" dirty="0">
                <a:latin typeface="Calibri" panose="020F0502020204030204" pitchFamily="34" charset="0"/>
              </a:rPr>
              <a:t>5.0 </a:t>
            </a:r>
            <a:r>
              <a:rPr lang="en-US" sz="7200" dirty="0" smtClean="0">
                <a:latin typeface="Calibri" panose="020F0502020204030204" pitchFamily="34" charset="0"/>
              </a:rPr>
              <a:t>million - Local </a:t>
            </a:r>
            <a:r>
              <a:rPr lang="en-US" sz="7200" dirty="0">
                <a:latin typeface="Calibri" panose="020F0502020204030204" pitchFamily="34" charset="0"/>
              </a:rPr>
              <a:t>Government Assistance Grants</a:t>
            </a:r>
          </a:p>
          <a:p>
            <a:pPr>
              <a:spcAft>
                <a:spcPts val="600"/>
              </a:spcAft>
            </a:pPr>
            <a:r>
              <a:rPr lang="en-US" sz="7200" dirty="0" smtClean="0">
                <a:latin typeface="Calibri" panose="020F0502020204030204" pitchFamily="34" charset="0"/>
              </a:rPr>
              <a:t>$</a:t>
            </a:r>
            <a:r>
              <a:rPr lang="en-US" sz="7200" dirty="0">
                <a:latin typeface="Calibri" panose="020F0502020204030204" pitchFamily="34" charset="0"/>
              </a:rPr>
              <a:t>4.9 </a:t>
            </a:r>
            <a:r>
              <a:rPr lang="en-US" sz="7200" dirty="0" smtClean="0">
                <a:latin typeface="Calibri" panose="020F0502020204030204" pitchFamily="34" charset="0"/>
              </a:rPr>
              <a:t>million - State </a:t>
            </a:r>
            <a:r>
              <a:rPr lang="en-US" sz="7200" dirty="0">
                <a:latin typeface="Calibri" panose="020F0502020204030204" pitchFamily="34" charset="0"/>
              </a:rPr>
              <a:t>Tidal and Non-Tidal Monitoring Grants </a:t>
            </a:r>
          </a:p>
          <a:p>
            <a:pPr>
              <a:spcAft>
                <a:spcPts val="600"/>
              </a:spcAft>
            </a:pPr>
            <a:r>
              <a:rPr lang="en-US" sz="7200" dirty="0" smtClean="0">
                <a:latin typeface="Calibri" panose="020F0502020204030204" pitchFamily="34" charset="0"/>
              </a:rPr>
              <a:t>$385,000 </a:t>
            </a:r>
            <a:r>
              <a:rPr lang="en-US" sz="7200" dirty="0">
                <a:latin typeface="Calibri" panose="020F0502020204030204" pitchFamily="34" charset="0"/>
              </a:rPr>
              <a:t>- SAV Monitoring Aerial Survey </a:t>
            </a:r>
          </a:p>
          <a:p>
            <a:pPr>
              <a:spcAft>
                <a:spcPts val="600"/>
              </a:spcAft>
            </a:pPr>
            <a:r>
              <a:rPr lang="en-US" sz="7200" dirty="0" smtClean="0">
                <a:latin typeface="Calibri" panose="020F0502020204030204" pitchFamily="34" charset="0"/>
              </a:rPr>
              <a:t>$400,000 - Citizen </a:t>
            </a:r>
            <a:r>
              <a:rPr lang="en-US" sz="7200" dirty="0">
                <a:latin typeface="Calibri" panose="020F0502020204030204" pitchFamily="34" charset="0"/>
              </a:rPr>
              <a:t>Monitoring Network </a:t>
            </a:r>
          </a:p>
          <a:p>
            <a:pPr>
              <a:spcAft>
                <a:spcPts val="600"/>
              </a:spcAft>
            </a:pPr>
            <a:r>
              <a:rPr lang="en-US" sz="7200" dirty="0" smtClean="0">
                <a:latin typeface="Calibri" panose="020F0502020204030204" pitchFamily="34" charset="0"/>
              </a:rPr>
              <a:t>$250,000 - High </a:t>
            </a:r>
            <a:r>
              <a:rPr lang="en-US" sz="7200" dirty="0">
                <a:latin typeface="Calibri" panose="020F0502020204030204" pitchFamily="34" charset="0"/>
              </a:rPr>
              <a:t>Resolution Land Cover </a:t>
            </a:r>
            <a:r>
              <a:rPr lang="en-US" sz="7200" dirty="0" smtClean="0">
                <a:latin typeface="Calibri" panose="020F0502020204030204" pitchFamily="34" charset="0"/>
              </a:rPr>
              <a:t>Data</a:t>
            </a:r>
          </a:p>
          <a:p>
            <a:pPr>
              <a:spcAft>
                <a:spcPts val="600"/>
              </a:spcAft>
            </a:pPr>
            <a:r>
              <a:rPr lang="en-US" sz="7200" dirty="0" smtClean="0">
                <a:latin typeface="Calibri" panose="020F0502020204030204" pitchFamily="34" charset="0"/>
              </a:rPr>
              <a:t>$285,000 - EFC Financing Workshops </a:t>
            </a:r>
            <a:endParaRPr lang="en-US" sz="7200" dirty="0">
              <a:latin typeface="Calibri" panose="020F0502020204030204" pitchFamily="34" charset="0"/>
            </a:endParaRPr>
          </a:p>
          <a:p>
            <a:pPr>
              <a:spcAft>
                <a:spcPts val="600"/>
              </a:spcAft>
            </a:pPr>
            <a:r>
              <a:rPr lang="en-US" sz="7200" dirty="0" smtClean="0">
                <a:latin typeface="Calibri" panose="020F0502020204030204" pitchFamily="34" charset="0"/>
              </a:rPr>
              <a:t>$500,000 </a:t>
            </a:r>
            <a:r>
              <a:rPr lang="en-US" sz="7200" dirty="0">
                <a:latin typeface="Calibri" panose="020F0502020204030204" pitchFamily="34" charset="0"/>
              </a:rPr>
              <a:t>- State WIP Assistance Funds </a:t>
            </a:r>
          </a:p>
          <a:p>
            <a:pPr>
              <a:spcAft>
                <a:spcPts val="600"/>
              </a:spcAft>
            </a:pPr>
            <a:r>
              <a:rPr lang="en-US" sz="7200" dirty="0" smtClean="0">
                <a:latin typeface="Calibri" panose="020F0502020204030204" pitchFamily="34" charset="0"/>
              </a:rPr>
              <a:t>$350,000 - BMP </a:t>
            </a:r>
            <a:r>
              <a:rPr lang="en-US" sz="7200" dirty="0">
                <a:latin typeface="Calibri" panose="020F0502020204030204" pitchFamily="34" charset="0"/>
              </a:rPr>
              <a:t>Expert Panels</a:t>
            </a:r>
          </a:p>
          <a:p>
            <a:pPr>
              <a:spcAft>
                <a:spcPts val="600"/>
              </a:spcAft>
            </a:pPr>
            <a:r>
              <a:rPr lang="en-US" sz="7200" dirty="0" smtClean="0">
                <a:latin typeface="Calibri" panose="020F0502020204030204" pitchFamily="34" charset="0"/>
              </a:rPr>
              <a:t>$900,000 - Goal </a:t>
            </a:r>
            <a:r>
              <a:rPr lang="en-US" sz="7200" dirty="0">
                <a:latin typeface="Calibri" panose="020F0502020204030204" pitchFamily="34" charset="0"/>
              </a:rPr>
              <a:t>Team Funding for </a:t>
            </a:r>
            <a:r>
              <a:rPr lang="en-US" sz="7200" dirty="0" err="1">
                <a:latin typeface="Calibri" panose="020F0502020204030204" pitchFamily="34" charset="0"/>
              </a:rPr>
              <a:t>Workplan</a:t>
            </a:r>
            <a:r>
              <a:rPr lang="en-US" sz="7200" dirty="0">
                <a:latin typeface="Calibri" panose="020F0502020204030204" pitchFamily="34" charset="0"/>
              </a:rPr>
              <a:t> Implementation</a:t>
            </a:r>
          </a:p>
          <a:p>
            <a:pPr lvl="1"/>
            <a:endParaRPr lang="en-US" dirty="0">
              <a:latin typeface="Calibri" panose="020F0502020204030204" pitchFamily="34" charset="0"/>
              <a:ea typeface="Calibri" panose="020F0502020204030204" pitchFamily="34" charset="0"/>
              <a:cs typeface="Times New Roman" panose="02020603050405020304" pitchFamily="18" charset="0"/>
            </a:endParaRPr>
          </a:p>
          <a:p>
            <a:pPr lvl="1"/>
            <a:endParaRPr lang="en-US" dirty="0">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
        <p:nvSpPr>
          <p:cNvPr id="2" name="Title 1"/>
          <p:cNvSpPr>
            <a:spLocks noGrp="1"/>
          </p:cNvSpPr>
          <p:nvPr>
            <p:ph type="title"/>
          </p:nvPr>
        </p:nvSpPr>
        <p:spPr>
          <a:xfrm>
            <a:off x="457200" y="221820"/>
            <a:ext cx="8229600" cy="944562"/>
          </a:xfrm>
        </p:spPr>
        <p:txBody>
          <a:bodyPr>
            <a:noAutofit/>
          </a:bodyPr>
          <a:lstStyle/>
          <a:p>
            <a:pPr algn="ctr"/>
            <a:r>
              <a:rPr lang="en-US" sz="3600" dirty="0" smtClean="0">
                <a:solidFill>
                  <a:schemeClr val="accent6">
                    <a:lumMod val="75000"/>
                  </a:schemeClr>
                </a:solidFill>
              </a:rPr>
              <a:t>FY 2016 EPA CBP Budget Highlights</a:t>
            </a:r>
            <a:endParaRPr lang="en-US" sz="3600" b="1" dirty="0">
              <a:solidFill>
                <a:schemeClr val="accent6">
                  <a:lumMod val="75000"/>
                </a:schemeClr>
              </a:solidFill>
            </a:endParaRPr>
          </a:p>
        </p:txBody>
      </p:sp>
      <p:cxnSp>
        <p:nvCxnSpPr>
          <p:cNvPr id="5" name="Straight Connector 4"/>
          <p:cNvCxnSpPr/>
          <p:nvPr/>
        </p:nvCxnSpPr>
        <p:spPr>
          <a:xfrm>
            <a:off x="533400" y="10668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499872" y="1791425"/>
            <a:ext cx="8056808" cy="464747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42900" lvl="1" indent="-342900">
              <a:buFont typeface="Arial" pitchFamily="34" charset="0"/>
              <a:buChar char="•"/>
            </a:pPr>
            <a:endParaRPr lang="en-US" b="1" dirty="0" smtClean="0"/>
          </a:p>
          <a:p>
            <a:pPr marL="0" indent="0">
              <a:buFont typeface="Wingdings 3"/>
              <a:buNone/>
            </a:pPr>
            <a:endParaRPr lang="en-US" sz="2400" dirty="0"/>
          </a:p>
        </p:txBody>
      </p:sp>
    </p:spTree>
    <p:extLst>
      <p:ext uri="{BB962C8B-B14F-4D97-AF65-F5344CB8AC3E}">
        <p14:creationId xmlns:p14="http://schemas.microsoft.com/office/powerpoint/2010/main" val="3519691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4198938"/>
          </a:xfrm>
        </p:spPr>
        <p:txBody>
          <a:bodyPr>
            <a:normAutofit/>
          </a:bodyPr>
          <a:lstStyle/>
          <a:p>
            <a:pPr marL="566928" lvl="0" indent="-457200">
              <a:buFont typeface="+mj-lt"/>
              <a:buAutoNum type="arabicPeriod"/>
            </a:pPr>
            <a:endParaRPr lang="en-US" sz="2400" dirty="0" smtClean="0">
              <a:latin typeface="Calibri" panose="020F0502020204030204" pitchFamily="34" charset="0"/>
            </a:endParaRPr>
          </a:p>
          <a:p>
            <a:pPr marL="566928" lvl="0" indent="-457200">
              <a:buFont typeface="+mj-lt"/>
              <a:buAutoNum type="arabicPeriod"/>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lvl="1"/>
            <a:endParaRPr lang="en-US" sz="2400" dirty="0">
              <a:latin typeface="Calibri" panose="020F0502020204030204" pitchFamily="34" charset="0"/>
            </a:endParaRPr>
          </a:p>
        </p:txBody>
      </p:sp>
      <p:sp>
        <p:nvSpPr>
          <p:cNvPr id="2" name="Title 1"/>
          <p:cNvSpPr>
            <a:spLocks noGrp="1"/>
          </p:cNvSpPr>
          <p:nvPr>
            <p:ph type="title"/>
          </p:nvPr>
        </p:nvSpPr>
        <p:spPr>
          <a:xfrm>
            <a:off x="228600" y="312739"/>
            <a:ext cx="8610600" cy="944562"/>
          </a:xfrm>
        </p:spPr>
        <p:txBody>
          <a:bodyPr>
            <a:noAutofit/>
          </a:bodyPr>
          <a:lstStyle/>
          <a:p>
            <a:pPr algn="ctr"/>
            <a:r>
              <a:rPr lang="en-US" sz="3600" dirty="0" smtClean="0">
                <a:solidFill>
                  <a:schemeClr val="accent6">
                    <a:lumMod val="75000"/>
                  </a:schemeClr>
                </a:solidFill>
              </a:rPr>
              <a:t>Agreement </a:t>
            </a:r>
            <a:r>
              <a:rPr lang="en-US" sz="3600" dirty="0" err="1" smtClean="0">
                <a:solidFill>
                  <a:schemeClr val="accent6">
                    <a:lumMod val="75000"/>
                  </a:schemeClr>
                </a:solidFill>
              </a:rPr>
              <a:t>Workplans</a:t>
            </a:r>
            <a:r>
              <a:rPr lang="en-US" sz="3600" dirty="0" smtClean="0">
                <a:solidFill>
                  <a:schemeClr val="accent6">
                    <a:lumMod val="75000"/>
                  </a:schemeClr>
                </a:solidFill>
              </a:rPr>
              <a:t> Timeline, Public Input and Comment Resolution</a:t>
            </a:r>
            <a:endParaRPr lang="en-US" sz="3600" b="1" dirty="0">
              <a:solidFill>
                <a:schemeClr val="accent6">
                  <a:lumMod val="75000"/>
                </a:schemeClr>
              </a:solidFill>
            </a:endParaRPr>
          </a:p>
        </p:txBody>
      </p:sp>
      <p:cxnSp>
        <p:nvCxnSpPr>
          <p:cNvPr id="5" name="Straight Connector 4"/>
          <p:cNvCxnSpPr/>
          <p:nvPr/>
        </p:nvCxnSpPr>
        <p:spPr>
          <a:xfrm>
            <a:off x="533400" y="13716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457200" y="2245577"/>
            <a:ext cx="8056808" cy="464747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42900" lvl="1" indent="-342900">
              <a:buFont typeface="Arial" pitchFamily="34" charset="0"/>
              <a:buChar char="•"/>
            </a:pPr>
            <a:endParaRPr lang="en-US" b="1" dirty="0" smtClean="0"/>
          </a:p>
          <a:p>
            <a:pPr marL="0" indent="0">
              <a:buFont typeface="Wingdings 3"/>
              <a:buNone/>
            </a:pPr>
            <a:endParaRPr lang="en-US" sz="2400" dirty="0"/>
          </a:p>
        </p:txBody>
      </p:sp>
      <p:sp>
        <p:nvSpPr>
          <p:cNvPr id="6" name="Content Placeholder 2"/>
          <p:cNvSpPr txBox="1">
            <a:spLocks/>
          </p:cNvSpPr>
          <p:nvPr/>
        </p:nvSpPr>
        <p:spPr>
          <a:xfrm>
            <a:off x="1308919" y="1828800"/>
            <a:ext cx="6353370" cy="3683357"/>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742950" lvl="2" indent="-342900">
              <a:spcBef>
                <a:spcPts val="400"/>
              </a:spcBef>
              <a:spcAft>
                <a:spcPts val="600"/>
              </a:spcAft>
              <a:buClr>
                <a:schemeClr val="accent6"/>
              </a:buClr>
              <a:buFont typeface="Wingdings" panose="05000000000000000000" pitchFamily="2" charset="2"/>
              <a:buChar char="Ø"/>
            </a:pPr>
            <a:r>
              <a:rPr lang="en-US" sz="2800" dirty="0" smtClean="0">
                <a:latin typeface="Calibri" panose="020F0502020204030204" pitchFamily="34" charset="0"/>
              </a:rPr>
              <a:t>Timeline – Your are here</a:t>
            </a:r>
          </a:p>
          <a:p>
            <a:pPr marL="742950" lvl="2" indent="-342900">
              <a:spcBef>
                <a:spcPts val="400"/>
              </a:spcBef>
              <a:spcAft>
                <a:spcPts val="600"/>
              </a:spcAft>
              <a:buClr>
                <a:schemeClr val="accent6"/>
              </a:buClr>
              <a:buFont typeface="Wingdings" panose="05000000000000000000" pitchFamily="2" charset="2"/>
              <a:buChar char="Ø"/>
            </a:pPr>
            <a:r>
              <a:rPr lang="en-US" sz="2800" dirty="0" smtClean="0">
                <a:latin typeface="Calibri" panose="020F0502020204030204" pitchFamily="34" charset="0"/>
              </a:rPr>
              <a:t>Direct stakeholder outreach</a:t>
            </a:r>
          </a:p>
          <a:p>
            <a:pPr marL="742950" lvl="2" indent="-342900">
              <a:spcBef>
                <a:spcPts val="400"/>
              </a:spcBef>
              <a:spcAft>
                <a:spcPts val="600"/>
              </a:spcAft>
              <a:buClr>
                <a:schemeClr val="accent6"/>
              </a:buClr>
              <a:buFont typeface="Wingdings" panose="05000000000000000000" pitchFamily="2" charset="2"/>
              <a:buChar char="Ø"/>
            </a:pPr>
            <a:r>
              <a:rPr lang="en-US" sz="2800" dirty="0" smtClean="0">
                <a:latin typeface="Calibri" panose="020F0502020204030204" pitchFamily="34" charset="0"/>
              </a:rPr>
              <a:t>MS &amp; </a:t>
            </a:r>
            <a:r>
              <a:rPr lang="en-US" sz="2800" dirty="0" err="1" smtClean="0">
                <a:latin typeface="Calibri" panose="020F0502020204030204" pitchFamily="34" charset="0"/>
              </a:rPr>
              <a:t>Workplan</a:t>
            </a:r>
            <a:r>
              <a:rPr lang="en-US" sz="2800" dirty="0" smtClean="0">
                <a:latin typeface="Calibri" panose="020F0502020204030204" pitchFamily="34" charset="0"/>
              </a:rPr>
              <a:t> Dashboard</a:t>
            </a:r>
          </a:p>
          <a:p>
            <a:pPr marL="1482725" lvl="2" indent="0">
              <a:spcBef>
                <a:spcPts val="400"/>
              </a:spcBef>
              <a:spcAft>
                <a:spcPts val="600"/>
              </a:spcAft>
              <a:buClr>
                <a:schemeClr val="accent6"/>
              </a:buClr>
              <a:buFont typeface="Courier New" panose="02070309020205020404" pitchFamily="49" charset="0"/>
              <a:buChar char="o"/>
            </a:pPr>
            <a:r>
              <a:rPr lang="en-US" sz="2800" dirty="0" smtClean="0">
                <a:latin typeface="Calibri" panose="020F0502020204030204" pitchFamily="34" charset="0"/>
              </a:rPr>
              <a:t> 	Online structured input tools</a:t>
            </a:r>
          </a:p>
          <a:p>
            <a:pPr marL="742950" lvl="2" indent="-342900">
              <a:spcBef>
                <a:spcPts val="400"/>
              </a:spcBef>
              <a:spcAft>
                <a:spcPts val="600"/>
              </a:spcAft>
              <a:buClr>
                <a:schemeClr val="accent6"/>
              </a:buClr>
              <a:buFont typeface="Wingdings" panose="05000000000000000000" pitchFamily="2" charset="2"/>
              <a:buChar char="Ø"/>
            </a:pPr>
            <a:r>
              <a:rPr lang="en-US" sz="2800" dirty="0" smtClean="0">
                <a:latin typeface="Calibri" panose="020F0502020204030204" pitchFamily="34" charset="0"/>
              </a:rPr>
              <a:t>Collecting &amp; Tracking Input received</a:t>
            </a:r>
            <a:endParaRPr lang="en-US" sz="2800" dirty="0">
              <a:latin typeface="Calibri" panose="020F0502020204030204" pitchFamily="34" charset="0"/>
            </a:endParaRPr>
          </a:p>
        </p:txBody>
      </p:sp>
    </p:spTree>
    <p:extLst>
      <p:ext uri="{BB962C8B-B14F-4D97-AF65-F5344CB8AC3E}">
        <p14:creationId xmlns:p14="http://schemas.microsoft.com/office/powerpoint/2010/main" val="1711099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229600" cy="4572000"/>
          </a:xfrm>
        </p:spPr>
        <p:txBody>
          <a:bodyPr>
            <a:normAutofit/>
          </a:bodyPr>
          <a:lstStyle/>
          <a:p>
            <a:pPr marL="457200" lvl="0" indent="-347663">
              <a:lnSpc>
                <a:spcPct val="110000"/>
              </a:lnSpc>
              <a:spcAft>
                <a:spcPts val="1200"/>
              </a:spcAft>
              <a:buFont typeface="Wingdings" panose="05000000000000000000" pitchFamily="2" charset="2"/>
              <a:buChar char="Ø"/>
            </a:pPr>
            <a:r>
              <a:rPr lang="en-US" sz="2800" dirty="0" smtClean="0">
                <a:latin typeface="Calibri" panose="020F0502020204030204" pitchFamily="34" charset="0"/>
                <a:cs typeface="Arial" panose="020B0604020202020204" pitchFamily="34" charset="0"/>
              </a:rPr>
              <a:t>Updates </a:t>
            </a:r>
            <a:r>
              <a:rPr lang="en-US" sz="2800" dirty="0">
                <a:latin typeface="Calibri" panose="020F0502020204030204" pitchFamily="34" charset="0"/>
                <a:cs typeface="Arial" panose="020B0604020202020204" pitchFamily="34" charset="0"/>
              </a:rPr>
              <a:t>on the </a:t>
            </a:r>
            <a:r>
              <a:rPr lang="en-US" sz="2800" dirty="0" smtClean="0">
                <a:latin typeface="Calibri" panose="020F0502020204030204" pitchFamily="34" charset="0"/>
                <a:cs typeface="Arial" panose="020B0604020202020204" pitchFamily="34" charset="0"/>
              </a:rPr>
              <a:t>Jurisdictions </a:t>
            </a:r>
            <a:r>
              <a:rPr lang="en-US" sz="2800" dirty="0">
                <a:latin typeface="Calibri" panose="020F0502020204030204" pitchFamily="34" charset="0"/>
                <a:cs typeface="Arial" panose="020B0604020202020204" pitchFamily="34" charset="0"/>
              </a:rPr>
              <a:t>BMP Verification </a:t>
            </a:r>
            <a:r>
              <a:rPr lang="en-US" sz="2800" dirty="0" smtClean="0">
                <a:latin typeface="Calibri" panose="020F0502020204030204" pitchFamily="34" charset="0"/>
                <a:cs typeface="Arial" panose="020B0604020202020204" pitchFamily="34" charset="0"/>
              </a:rPr>
              <a:t>Plans</a:t>
            </a:r>
          </a:p>
          <a:p>
            <a:pPr marL="457200" lvl="0" indent="-347663">
              <a:lnSpc>
                <a:spcPct val="110000"/>
              </a:lnSpc>
              <a:spcAft>
                <a:spcPts val="1200"/>
              </a:spcAft>
              <a:buFont typeface="Wingdings" panose="05000000000000000000" pitchFamily="2" charset="2"/>
              <a:buChar char="Ø"/>
            </a:pPr>
            <a:r>
              <a:rPr lang="en-US" sz="2800" dirty="0" smtClean="0">
                <a:latin typeface="Calibri" panose="020F0502020204030204" pitchFamily="34" charset="0"/>
                <a:cs typeface="Arial" panose="020B0604020202020204" pitchFamily="34" charset="0"/>
              </a:rPr>
              <a:t>Midpoint Assessment and 2-Year Milestones Calendars</a:t>
            </a:r>
          </a:p>
          <a:p>
            <a:pPr marL="457200" indent="-347663">
              <a:lnSpc>
                <a:spcPct val="110000"/>
              </a:lnSpc>
              <a:spcAft>
                <a:spcPts val="1200"/>
              </a:spcAft>
              <a:buFont typeface="Wingdings" panose="05000000000000000000" pitchFamily="2" charset="2"/>
              <a:buChar char="Ø"/>
            </a:pPr>
            <a:r>
              <a:rPr lang="en-US" sz="2800" dirty="0">
                <a:latin typeface="Calibri" panose="020F0502020204030204" pitchFamily="34" charset="0"/>
                <a:cs typeface="Arial" panose="020B0604020202020204" pitchFamily="34" charset="0"/>
              </a:rPr>
              <a:t>EPA CBP Budget Highlights</a:t>
            </a:r>
          </a:p>
          <a:p>
            <a:pPr marL="457200" lvl="0" indent="-347663">
              <a:lnSpc>
                <a:spcPct val="110000"/>
              </a:lnSpc>
              <a:spcAft>
                <a:spcPts val="1200"/>
              </a:spcAft>
              <a:buFont typeface="Wingdings" panose="05000000000000000000" pitchFamily="2" charset="2"/>
              <a:buChar char="Ø"/>
            </a:pPr>
            <a:r>
              <a:rPr lang="en-US" sz="2800" dirty="0" smtClean="0">
                <a:latin typeface="Calibri" panose="020F0502020204030204" pitchFamily="34" charset="0"/>
                <a:cs typeface="Arial" panose="020B0604020202020204" pitchFamily="34" charset="0"/>
              </a:rPr>
              <a:t>Agreement </a:t>
            </a:r>
            <a:r>
              <a:rPr lang="en-US" sz="2800" dirty="0" err="1" smtClean="0">
                <a:latin typeface="Calibri" panose="020F0502020204030204" pitchFamily="34" charset="0"/>
                <a:cs typeface="Arial" panose="020B0604020202020204" pitchFamily="34" charset="0"/>
              </a:rPr>
              <a:t>Workplans</a:t>
            </a:r>
            <a:r>
              <a:rPr lang="en-US" sz="2800" dirty="0" smtClean="0">
                <a:latin typeface="Calibri" panose="020F0502020204030204" pitchFamily="34" charset="0"/>
                <a:cs typeface="Arial" panose="020B0604020202020204" pitchFamily="34" charset="0"/>
              </a:rPr>
              <a:t> Timeline, Public Input and Comment Resolution</a:t>
            </a:r>
          </a:p>
          <a:p>
            <a:pPr marL="457200" indent="-347663">
              <a:lnSpc>
                <a:spcPct val="110000"/>
              </a:lnSpc>
              <a:spcAft>
                <a:spcPts val="1200"/>
              </a:spcAft>
              <a:buFont typeface="Wingdings" panose="05000000000000000000" pitchFamily="2" charset="2"/>
              <a:buChar char="Ø"/>
            </a:pPr>
            <a:r>
              <a:rPr lang="en-US" sz="2800" dirty="0" smtClean="0">
                <a:latin typeface="Calibri" panose="020F0502020204030204" pitchFamily="34" charset="0"/>
                <a:cs typeface="Arial" panose="020B0604020202020204" pitchFamily="34" charset="0"/>
              </a:rPr>
              <a:t>Release of 2014-15 Bay Barometer</a:t>
            </a:r>
            <a:endParaRPr lang="en-US" sz="2800" dirty="0">
              <a:latin typeface="Calibri" panose="020F0502020204030204" pitchFamily="34" charset="0"/>
              <a:cs typeface="Arial" panose="020B0604020202020204" pitchFamily="34" charset="0"/>
            </a:endParaRPr>
          </a:p>
          <a:p>
            <a:pPr marL="566928" lvl="0" indent="-457200">
              <a:buFont typeface="+mj-lt"/>
              <a:buAutoNum type="arabicPeriod"/>
            </a:pPr>
            <a:endParaRPr lang="en-US" sz="2400" dirty="0" smtClean="0">
              <a:latin typeface="Calibri" panose="020F0502020204030204" pitchFamily="34" charset="0"/>
            </a:endParaRPr>
          </a:p>
          <a:p>
            <a:pPr marL="566928" lvl="0" indent="-457200">
              <a:buFont typeface="+mj-lt"/>
              <a:buAutoNum type="arabicPeriod"/>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lvl="1"/>
            <a:endParaRPr lang="en-US" sz="2400" dirty="0">
              <a:latin typeface="Calibri" panose="020F0502020204030204" pitchFamily="34" charset="0"/>
            </a:endParaRPr>
          </a:p>
        </p:txBody>
      </p:sp>
      <p:sp>
        <p:nvSpPr>
          <p:cNvPr id="2" name="Title 1"/>
          <p:cNvSpPr>
            <a:spLocks noGrp="1"/>
          </p:cNvSpPr>
          <p:nvPr>
            <p:ph type="title"/>
          </p:nvPr>
        </p:nvSpPr>
        <p:spPr>
          <a:xfrm>
            <a:off x="457200" y="312739"/>
            <a:ext cx="8229600" cy="944562"/>
          </a:xfrm>
        </p:spPr>
        <p:txBody>
          <a:bodyPr>
            <a:noAutofit/>
          </a:bodyPr>
          <a:lstStyle/>
          <a:p>
            <a:pPr algn="ctr"/>
            <a:r>
              <a:rPr lang="en-US" sz="3600" dirty="0" smtClean="0">
                <a:solidFill>
                  <a:schemeClr val="accent6">
                    <a:lumMod val="75000"/>
                  </a:schemeClr>
                </a:solidFill>
              </a:rPr>
              <a:t>Chesapeake Bay Program Updates</a:t>
            </a:r>
            <a:endParaRPr lang="en-US" sz="3600" b="1" dirty="0">
              <a:solidFill>
                <a:schemeClr val="accent6">
                  <a:lumMod val="75000"/>
                </a:schemeClr>
              </a:solidFill>
            </a:endParaRPr>
          </a:p>
        </p:txBody>
      </p:sp>
      <p:cxnSp>
        <p:nvCxnSpPr>
          <p:cNvPr id="5" name="Straight Connector 4"/>
          <p:cNvCxnSpPr/>
          <p:nvPr/>
        </p:nvCxnSpPr>
        <p:spPr>
          <a:xfrm>
            <a:off x="533400" y="1257301"/>
            <a:ext cx="8077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702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69510" y="228600"/>
            <a:ext cx="7620000" cy="6458525"/>
          </a:xfrm>
          <a:prstGeom prst="rect">
            <a:avLst/>
          </a:prstGeom>
        </p:spPr>
      </p:pic>
      <p:sp>
        <p:nvSpPr>
          <p:cNvPr id="5" name="Notched Right Arrow 4"/>
          <p:cNvSpPr/>
          <p:nvPr/>
        </p:nvSpPr>
        <p:spPr>
          <a:xfrm>
            <a:off x="228600" y="3886200"/>
            <a:ext cx="882203" cy="463640"/>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79181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l="21979" t="10055" r="22813" b="21278"/>
          <a:stretch/>
        </p:blipFill>
        <p:spPr>
          <a:xfrm>
            <a:off x="1107942" y="304800"/>
            <a:ext cx="7112133" cy="5528677"/>
          </a:xfrm>
          <a:prstGeom prst="rect">
            <a:avLst/>
          </a:prstGeom>
        </p:spPr>
      </p:pic>
      <p:sp>
        <p:nvSpPr>
          <p:cNvPr id="11" name="Notched Right Arrow 10"/>
          <p:cNvSpPr/>
          <p:nvPr/>
        </p:nvSpPr>
        <p:spPr>
          <a:xfrm>
            <a:off x="235264" y="4710884"/>
            <a:ext cx="882203" cy="463398"/>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6" name="Notched Right Arrow 5"/>
          <p:cNvSpPr/>
          <p:nvPr/>
        </p:nvSpPr>
        <p:spPr>
          <a:xfrm flipH="1">
            <a:off x="7772400" y="4725943"/>
            <a:ext cx="1284154" cy="546900"/>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updated</a:t>
            </a:r>
          </a:p>
        </p:txBody>
      </p:sp>
      <p:sp>
        <p:nvSpPr>
          <p:cNvPr id="7" name="Notched Right Arrow 6"/>
          <p:cNvSpPr/>
          <p:nvPr/>
        </p:nvSpPr>
        <p:spPr>
          <a:xfrm>
            <a:off x="152400" y="2590800"/>
            <a:ext cx="1066800" cy="609600"/>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updated</a:t>
            </a:r>
          </a:p>
        </p:txBody>
      </p:sp>
    </p:spTree>
    <p:extLst>
      <p:ext uri="{BB962C8B-B14F-4D97-AF65-F5344CB8AC3E}">
        <p14:creationId xmlns:p14="http://schemas.microsoft.com/office/powerpoint/2010/main" val="4105569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061430"/>
            <a:ext cx="1739254" cy="750194"/>
          </a:xfrm>
          <a:prstGeom prst="rect">
            <a:avLst/>
          </a:prstGeom>
        </p:spPr>
        <p:txBody>
          <a:bodyPr vert="horz" lIns="68580" tIns="34290" rIns="68580" bIns="3429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700" dirty="0">
                <a:solidFill>
                  <a:schemeClr val="accent1">
                    <a:lumMod val="50000"/>
                  </a:schemeClr>
                </a:solidFill>
              </a:rPr>
              <a:t>Requesting input: Online</a:t>
            </a:r>
          </a:p>
        </p:txBody>
      </p:sp>
      <p:pic>
        <p:nvPicPr>
          <p:cNvPr id="9" name="Picture 8"/>
          <p:cNvPicPr>
            <a:picLocks noChangeAspect="1"/>
          </p:cNvPicPr>
          <p:nvPr/>
        </p:nvPicPr>
        <p:blipFill rotWithShape="1">
          <a:blip r:embed="rId3"/>
          <a:srcRect l="20625" t="9667" r="21771" b="18655"/>
          <a:stretch/>
        </p:blipFill>
        <p:spPr>
          <a:xfrm>
            <a:off x="1883391" y="857250"/>
            <a:ext cx="5925145" cy="4607960"/>
          </a:xfrm>
          <a:prstGeom prst="rect">
            <a:avLst/>
          </a:prstGeom>
        </p:spPr>
      </p:pic>
      <p:sp>
        <p:nvSpPr>
          <p:cNvPr id="12" name="Rectangle 11"/>
          <p:cNvSpPr/>
          <p:nvPr/>
        </p:nvSpPr>
        <p:spPr>
          <a:xfrm>
            <a:off x="2344846" y="5571365"/>
            <a:ext cx="5397631" cy="323165"/>
          </a:xfrm>
          <a:prstGeom prst="rect">
            <a:avLst/>
          </a:prstGeom>
        </p:spPr>
        <p:txBody>
          <a:bodyPr wrap="none">
            <a:spAutoFit/>
          </a:bodyPr>
          <a:lstStyle/>
          <a:p>
            <a:r>
              <a:rPr lang="en-US" sz="1500" u="sng" dirty="0">
                <a:solidFill>
                  <a:srgbClr val="C00000"/>
                </a:solidFill>
              </a:rPr>
              <a:t>http://www.chesapeakebay.net/managementstrategies </a:t>
            </a:r>
          </a:p>
        </p:txBody>
      </p:sp>
    </p:spTree>
    <p:extLst>
      <p:ext uri="{BB962C8B-B14F-4D97-AF65-F5344CB8AC3E}">
        <p14:creationId xmlns:p14="http://schemas.microsoft.com/office/powerpoint/2010/main" val="771051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20625" t="44855" r="21771" b="10971"/>
          <a:stretch/>
        </p:blipFill>
        <p:spPr>
          <a:xfrm>
            <a:off x="342156" y="857250"/>
            <a:ext cx="8801845" cy="5049712"/>
          </a:xfrm>
          <a:prstGeom prst="rect">
            <a:avLst/>
          </a:prstGeom>
        </p:spPr>
      </p:pic>
      <p:sp>
        <p:nvSpPr>
          <p:cNvPr id="10" name="Notched Right Arrow 9"/>
          <p:cNvSpPr/>
          <p:nvPr/>
        </p:nvSpPr>
        <p:spPr>
          <a:xfrm flipH="1">
            <a:off x="3367586" y="3703740"/>
            <a:ext cx="460575" cy="255895"/>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p:cNvSpPr/>
          <p:nvPr/>
        </p:nvSpPr>
        <p:spPr>
          <a:xfrm>
            <a:off x="3828162" y="3693187"/>
            <a:ext cx="1091453" cy="300082"/>
          </a:xfrm>
          <a:prstGeom prst="rect">
            <a:avLst/>
          </a:prstGeom>
        </p:spPr>
        <p:txBody>
          <a:bodyPr wrap="none">
            <a:spAutoFit/>
          </a:bodyPr>
          <a:lstStyle/>
          <a:p>
            <a:r>
              <a:rPr lang="en-US" sz="1350" b="1" dirty="0">
                <a:solidFill>
                  <a:srgbClr val="C00000"/>
                </a:solidFill>
                <a:latin typeface="Calibri" panose="020F0502020204030204" pitchFamily="34" charset="0"/>
                <a:ea typeface="Times New Roman" panose="02020603050405020304" pitchFamily="18" charset="0"/>
              </a:rPr>
              <a:t>Send a letter</a:t>
            </a:r>
            <a:endParaRPr lang="en-US" sz="1350" b="1" dirty="0">
              <a:solidFill>
                <a:srgbClr val="C00000"/>
              </a:solidFill>
              <a:latin typeface="Calibri" panose="020F0502020204030204" pitchFamily="34" charset="0"/>
            </a:endParaRPr>
          </a:p>
        </p:txBody>
      </p:sp>
      <p:sp>
        <p:nvSpPr>
          <p:cNvPr id="11" name="Oval 10"/>
          <p:cNvSpPr/>
          <p:nvPr/>
        </p:nvSpPr>
        <p:spPr>
          <a:xfrm>
            <a:off x="614149" y="3970187"/>
            <a:ext cx="2892437" cy="40818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p:cNvCxnSpPr/>
          <p:nvPr/>
        </p:nvCxnSpPr>
        <p:spPr>
          <a:xfrm>
            <a:off x="941696" y="3579979"/>
            <a:ext cx="157631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65011" y="3606214"/>
            <a:ext cx="212748" cy="109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080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188" t="8835" r="32187" b="31390"/>
          <a:stretch/>
        </p:blipFill>
        <p:spPr>
          <a:xfrm>
            <a:off x="1752600" y="228600"/>
            <a:ext cx="5855221" cy="6140306"/>
          </a:xfrm>
          <a:prstGeom prst="rect">
            <a:avLst/>
          </a:prstGeom>
        </p:spPr>
      </p:pic>
    </p:spTree>
    <p:extLst>
      <p:ext uri="{BB962C8B-B14F-4D97-AF65-F5344CB8AC3E}">
        <p14:creationId xmlns:p14="http://schemas.microsoft.com/office/powerpoint/2010/main" val="935963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0625" t="33127" r="28959" b="6334"/>
          <a:stretch/>
        </p:blipFill>
        <p:spPr>
          <a:xfrm>
            <a:off x="228600" y="554236"/>
            <a:ext cx="7696199" cy="5775901"/>
          </a:xfrm>
          <a:prstGeom prst="rect">
            <a:avLst/>
          </a:prstGeom>
        </p:spPr>
      </p:pic>
    </p:spTree>
    <p:extLst>
      <p:ext uri="{BB962C8B-B14F-4D97-AF65-F5344CB8AC3E}">
        <p14:creationId xmlns:p14="http://schemas.microsoft.com/office/powerpoint/2010/main" val="2551203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8532" t="8657" r="46999" b="37051"/>
          <a:stretch/>
        </p:blipFill>
        <p:spPr>
          <a:xfrm>
            <a:off x="897297" y="857250"/>
            <a:ext cx="6740650" cy="5143500"/>
          </a:xfrm>
          <a:prstGeom prst="rect">
            <a:avLst/>
          </a:prstGeom>
        </p:spPr>
      </p:pic>
      <p:sp>
        <p:nvSpPr>
          <p:cNvPr id="5" name="Notched Right Arrow 4"/>
          <p:cNvSpPr/>
          <p:nvPr/>
        </p:nvSpPr>
        <p:spPr>
          <a:xfrm>
            <a:off x="483923" y="5110888"/>
            <a:ext cx="525513" cy="255895"/>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Notched Right Arrow 5"/>
          <p:cNvSpPr/>
          <p:nvPr/>
        </p:nvSpPr>
        <p:spPr>
          <a:xfrm>
            <a:off x="483923" y="5366783"/>
            <a:ext cx="525513" cy="255895"/>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632502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0377" t="9420" r="53333" b="33722"/>
          <a:stretch/>
        </p:blipFill>
        <p:spPr>
          <a:xfrm>
            <a:off x="1676400" y="228600"/>
            <a:ext cx="5678111" cy="6186209"/>
          </a:xfrm>
          <a:prstGeom prst="rect">
            <a:avLst/>
          </a:prstGeom>
        </p:spPr>
      </p:pic>
    </p:spTree>
    <p:extLst>
      <p:ext uri="{BB962C8B-B14F-4D97-AF65-F5344CB8AC3E}">
        <p14:creationId xmlns:p14="http://schemas.microsoft.com/office/powerpoint/2010/main" val="423199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188" t="48833" r="37916" b="7961"/>
          <a:stretch/>
        </p:blipFill>
        <p:spPr>
          <a:xfrm>
            <a:off x="1752600" y="304800"/>
            <a:ext cx="5604087" cy="6078431"/>
          </a:xfrm>
          <a:prstGeom prst="rect">
            <a:avLst/>
          </a:prstGeom>
        </p:spPr>
      </p:pic>
    </p:spTree>
    <p:extLst>
      <p:ext uri="{BB962C8B-B14F-4D97-AF65-F5344CB8AC3E}">
        <p14:creationId xmlns:p14="http://schemas.microsoft.com/office/powerpoint/2010/main" val="1152435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1044130"/>
            <a:ext cx="7391400" cy="750194"/>
          </a:xfrm>
        </p:spPr>
        <p:txBody>
          <a:bodyPr>
            <a:noAutofit/>
          </a:bodyPr>
          <a:lstStyle/>
          <a:p>
            <a:r>
              <a:rPr lang="en-US" sz="3200" dirty="0" smtClean="0">
                <a:solidFill>
                  <a:srgbClr val="0070C0"/>
                </a:solidFill>
                <a:latin typeface="Calibri" panose="020F0502020204030204" pitchFamily="34" charset="0"/>
              </a:rPr>
              <a:t>Direct outreach to interested stakeholders</a:t>
            </a:r>
            <a:endParaRPr lang="en-US" sz="3200" dirty="0">
              <a:solidFill>
                <a:srgbClr val="0070C0"/>
              </a:solidFill>
              <a:latin typeface="Calibri" panose="020F0502020204030204" pitchFamily="34" charset="0"/>
            </a:endParaRPr>
          </a:p>
        </p:txBody>
      </p:sp>
      <p:sp>
        <p:nvSpPr>
          <p:cNvPr id="3" name="Content Placeholder 2"/>
          <p:cNvSpPr>
            <a:spLocks noGrp="1"/>
          </p:cNvSpPr>
          <p:nvPr>
            <p:ph idx="1"/>
          </p:nvPr>
        </p:nvSpPr>
        <p:spPr>
          <a:xfrm>
            <a:off x="1083076" y="1924053"/>
            <a:ext cx="6977845" cy="3193112"/>
          </a:xfrm>
        </p:spPr>
        <p:txBody>
          <a:bodyPr>
            <a:noAutofit/>
          </a:bodyPr>
          <a:lstStyle/>
          <a:p>
            <a:pPr>
              <a:spcAft>
                <a:spcPts val="600"/>
              </a:spcAft>
              <a:buFont typeface="Wingdings" panose="05000000000000000000" pitchFamily="2" charset="2"/>
              <a:buChar char="Ø"/>
            </a:pPr>
            <a:r>
              <a:rPr lang="en-US" sz="2000" dirty="0">
                <a:latin typeface="Calibri" panose="020F0502020204030204" pitchFamily="34" charset="0"/>
              </a:rPr>
              <a:t>MB, Advisory Committees, etc. </a:t>
            </a:r>
          </a:p>
          <a:p>
            <a:pPr>
              <a:spcAft>
                <a:spcPts val="600"/>
              </a:spcAft>
              <a:buFont typeface="Wingdings" panose="05000000000000000000" pitchFamily="2" charset="2"/>
              <a:buChar char="Ø"/>
            </a:pPr>
            <a:r>
              <a:rPr lang="en-US" sz="2000" dirty="0">
                <a:latin typeface="Calibri" panose="020F0502020204030204" pitchFamily="34" charset="0"/>
              </a:rPr>
              <a:t>Choose Clean Water Coalition, Bay Foundation, Alliance</a:t>
            </a:r>
          </a:p>
          <a:p>
            <a:pPr>
              <a:spcAft>
                <a:spcPts val="600"/>
              </a:spcAft>
              <a:buFont typeface="Wingdings" panose="05000000000000000000" pitchFamily="2" charset="2"/>
              <a:buChar char="Ø"/>
            </a:pPr>
            <a:endParaRPr lang="en-US" sz="2000" dirty="0">
              <a:latin typeface="Calibri" panose="020F0502020204030204" pitchFamily="34" charset="0"/>
            </a:endParaRPr>
          </a:p>
          <a:p>
            <a:pPr>
              <a:spcAft>
                <a:spcPts val="600"/>
              </a:spcAft>
              <a:buFont typeface="Wingdings" panose="05000000000000000000" pitchFamily="2" charset="2"/>
              <a:buChar char="Ø"/>
            </a:pPr>
            <a:r>
              <a:rPr lang="en-US" sz="2000" dirty="0">
                <a:latin typeface="Calibri" panose="020F0502020204030204" pitchFamily="34" charset="0"/>
              </a:rPr>
              <a:t>GITs sent to teams, workgroups, stakeholder lists </a:t>
            </a:r>
          </a:p>
          <a:p>
            <a:pPr>
              <a:spcAft>
                <a:spcPts val="600"/>
              </a:spcAft>
              <a:buFont typeface="Wingdings" panose="05000000000000000000" pitchFamily="2" charset="2"/>
              <a:buChar char="Ø"/>
            </a:pPr>
            <a:r>
              <a:rPr lang="en-US" sz="2000" dirty="0">
                <a:latin typeface="Calibri" panose="020F0502020204030204" pitchFamily="34" charset="0"/>
              </a:rPr>
              <a:t>GITs doing direct outreach to stakeholder groups</a:t>
            </a:r>
          </a:p>
          <a:p>
            <a:pPr>
              <a:spcAft>
                <a:spcPts val="600"/>
              </a:spcAft>
              <a:buFont typeface="Wingdings" panose="05000000000000000000" pitchFamily="2" charset="2"/>
              <a:buChar char="Ø"/>
            </a:pPr>
            <a:r>
              <a:rPr lang="en-US" sz="2000" dirty="0">
                <a:latin typeface="Calibri" panose="020F0502020204030204" pitchFamily="34" charset="0"/>
              </a:rPr>
              <a:t>Chesapeake Network </a:t>
            </a:r>
            <a:r>
              <a:rPr lang="en-US" sz="2000" dirty="0" smtClean="0">
                <a:latin typeface="Calibri" panose="020F0502020204030204" pitchFamily="34" charset="0"/>
              </a:rPr>
              <a:t>posting</a:t>
            </a:r>
          </a:p>
          <a:p>
            <a:pPr>
              <a:spcAft>
                <a:spcPts val="600"/>
              </a:spcAft>
              <a:buFont typeface="Wingdings" panose="05000000000000000000" pitchFamily="2" charset="2"/>
              <a:buChar char="Ø"/>
            </a:pPr>
            <a:r>
              <a:rPr lang="en-US" sz="2000" dirty="0">
                <a:latin typeface="Calibri" panose="020F0502020204030204" pitchFamily="34" charset="0"/>
              </a:rPr>
              <a:t>State Webinar</a:t>
            </a:r>
          </a:p>
          <a:p>
            <a:pPr>
              <a:spcAft>
                <a:spcPts val="600"/>
              </a:spcAft>
              <a:buFont typeface="Wingdings" panose="05000000000000000000" pitchFamily="2" charset="2"/>
              <a:buChar char="Ø"/>
            </a:pPr>
            <a:r>
              <a:rPr lang="en-US" sz="2000" dirty="0" smtClean="0">
                <a:latin typeface="Calibri" panose="020F0502020204030204" pitchFamily="34" charset="0"/>
              </a:rPr>
              <a:t>Diversity Webinar</a:t>
            </a:r>
            <a:endParaRPr lang="en-US" sz="2000" dirty="0">
              <a:latin typeface="Calibri" panose="020F0502020204030204" pitchFamily="34" charset="0"/>
            </a:endParaRPr>
          </a:p>
        </p:txBody>
      </p:sp>
      <p:sp>
        <p:nvSpPr>
          <p:cNvPr id="5" name="Title 1"/>
          <p:cNvSpPr txBox="1">
            <a:spLocks/>
          </p:cNvSpPr>
          <p:nvPr/>
        </p:nvSpPr>
        <p:spPr>
          <a:xfrm>
            <a:off x="228600" y="312739"/>
            <a:ext cx="8610600" cy="944562"/>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600" dirty="0" smtClean="0">
                <a:solidFill>
                  <a:schemeClr val="accent6">
                    <a:lumMod val="75000"/>
                  </a:schemeClr>
                </a:solidFill>
              </a:rPr>
              <a:t>Outreach</a:t>
            </a:r>
            <a:endParaRPr lang="en-US" sz="3600" dirty="0">
              <a:solidFill>
                <a:schemeClr val="accent6">
                  <a:lumMod val="75000"/>
                </a:schemeClr>
              </a:solidFill>
            </a:endParaRPr>
          </a:p>
        </p:txBody>
      </p:sp>
      <p:cxnSp>
        <p:nvCxnSpPr>
          <p:cNvPr id="6" name="Straight Connector 5"/>
          <p:cNvCxnSpPr/>
          <p:nvPr/>
        </p:nvCxnSpPr>
        <p:spPr>
          <a:xfrm>
            <a:off x="533399" y="914400"/>
            <a:ext cx="8077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723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4198938"/>
          </a:xfrm>
        </p:spPr>
        <p:txBody>
          <a:bodyPr>
            <a:normAutofit/>
          </a:bodyPr>
          <a:lstStyle/>
          <a:p>
            <a:pPr marL="109728" lvl="0" indent="0">
              <a:lnSpc>
                <a:spcPct val="150000"/>
              </a:lnSpc>
              <a:buNone/>
            </a:pPr>
            <a:endParaRPr lang="en-US" sz="2800" dirty="0">
              <a:latin typeface="Calibri" panose="020F0502020204030204" pitchFamily="34" charset="0"/>
            </a:endParaRPr>
          </a:p>
          <a:p>
            <a:pPr marL="566928" lvl="0" indent="-457200">
              <a:buFont typeface="+mj-lt"/>
              <a:buAutoNum type="arabicPeriod"/>
            </a:pPr>
            <a:endParaRPr lang="en-US" sz="2400" dirty="0" smtClean="0">
              <a:latin typeface="Calibri" panose="020F0502020204030204" pitchFamily="34" charset="0"/>
            </a:endParaRPr>
          </a:p>
          <a:p>
            <a:pPr marL="566928" lvl="0" indent="-457200">
              <a:buFont typeface="+mj-lt"/>
              <a:buAutoNum type="arabicPeriod"/>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lvl="1"/>
            <a:endParaRPr lang="en-US" sz="2400" dirty="0">
              <a:latin typeface="Calibri" panose="020F0502020204030204" pitchFamily="34" charset="0"/>
            </a:endParaRPr>
          </a:p>
        </p:txBody>
      </p:sp>
      <p:sp>
        <p:nvSpPr>
          <p:cNvPr id="2" name="Title 1"/>
          <p:cNvSpPr>
            <a:spLocks noGrp="1"/>
          </p:cNvSpPr>
          <p:nvPr>
            <p:ph type="title"/>
          </p:nvPr>
        </p:nvSpPr>
        <p:spPr>
          <a:xfrm>
            <a:off x="457200" y="374135"/>
            <a:ext cx="8229600" cy="944562"/>
          </a:xfrm>
        </p:spPr>
        <p:txBody>
          <a:bodyPr>
            <a:noAutofit/>
          </a:bodyPr>
          <a:lstStyle/>
          <a:p>
            <a:pPr algn="ctr"/>
            <a:r>
              <a:rPr lang="en-US" sz="3600" dirty="0" smtClean="0">
                <a:solidFill>
                  <a:schemeClr val="accent6">
                    <a:lumMod val="75000"/>
                  </a:schemeClr>
                </a:solidFill>
              </a:rPr>
              <a:t>BMP Verification Program Update</a:t>
            </a:r>
            <a:endParaRPr lang="en-US" sz="3600" b="1" dirty="0">
              <a:solidFill>
                <a:schemeClr val="accent6">
                  <a:lumMod val="75000"/>
                </a:schemeClr>
              </a:solidFill>
            </a:endParaRPr>
          </a:p>
        </p:txBody>
      </p:sp>
      <p:cxnSp>
        <p:nvCxnSpPr>
          <p:cNvPr id="5" name="Straight Connector 4"/>
          <p:cNvCxnSpPr/>
          <p:nvPr/>
        </p:nvCxnSpPr>
        <p:spPr>
          <a:xfrm>
            <a:off x="533400" y="12192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579549" y="1338743"/>
            <a:ext cx="7984901" cy="51870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400" dirty="0" smtClean="0">
                <a:solidFill>
                  <a:schemeClr val="accent6"/>
                </a:solidFill>
                <a:effectLst/>
                <a:latin typeface="Calibri" panose="020F0502020204030204" pitchFamily="34" charset="0"/>
              </a:rPr>
              <a:t>CBP BMP Verification Schedule</a:t>
            </a:r>
            <a:endParaRPr lang="en-US" sz="2400" dirty="0">
              <a:solidFill>
                <a:schemeClr val="accent6"/>
              </a:solidFill>
              <a:effectLst/>
              <a:latin typeface="Calibri" panose="020F0502020204030204" pitchFamily="34" charset="0"/>
            </a:endParaRPr>
          </a:p>
        </p:txBody>
      </p:sp>
      <p:sp>
        <p:nvSpPr>
          <p:cNvPr id="8" name="Content Placeholder 2"/>
          <p:cNvSpPr txBox="1">
            <a:spLocks/>
          </p:cNvSpPr>
          <p:nvPr/>
        </p:nvSpPr>
        <p:spPr>
          <a:xfrm>
            <a:off x="457200" y="1939064"/>
            <a:ext cx="8514008" cy="464747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7200" indent="-347663">
              <a:buFont typeface="Wingdings" panose="05000000000000000000" pitchFamily="2" charset="2"/>
              <a:buChar char="Ø"/>
            </a:pPr>
            <a:r>
              <a:rPr lang="en-US" sz="2400" b="1" dirty="0" smtClean="0">
                <a:latin typeface="Calibri" panose="020F0502020204030204" pitchFamily="34" charset="0"/>
              </a:rPr>
              <a:t>November 15th: </a:t>
            </a:r>
            <a:r>
              <a:rPr lang="en-US" sz="2400" dirty="0" smtClean="0">
                <a:latin typeface="Calibri" panose="020F0502020204030204" pitchFamily="34" charset="0"/>
              </a:rPr>
              <a:t>Jurisdictions submit their revised BMP verification program plans to EPA</a:t>
            </a:r>
          </a:p>
          <a:p>
            <a:pPr marL="457200" indent="-347663">
              <a:buFont typeface="Wingdings" panose="05000000000000000000" pitchFamily="2" charset="2"/>
              <a:buChar char="Ø"/>
            </a:pPr>
            <a:endParaRPr lang="en-US" sz="2000" b="1" dirty="0" smtClean="0">
              <a:latin typeface="Calibri" panose="020F0502020204030204" pitchFamily="34" charset="0"/>
            </a:endParaRPr>
          </a:p>
          <a:p>
            <a:pPr marL="457200" indent="-347663">
              <a:buFont typeface="Wingdings" panose="05000000000000000000" pitchFamily="2" charset="2"/>
              <a:buChar char="Ø"/>
            </a:pPr>
            <a:r>
              <a:rPr lang="en-US" sz="2400" b="1" dirty="0" smtClean="0">
                <a:latin typeface="Calibri" panose="020F0502020204030204" pitchFamily="34" charset="0"/>
              </a:rPr>
              <a:t>January - April 2016: </a:t>
            </a:r>
            <a:r>
              <a:rPr lang="en-US" sz="2400" dirty="0" smtClean="0">
                <a:latin typeface="Calibri" panose="020F0502020204030204" pitchFamily="34" charset="0"/>
              </a:rPr>
              <a:t>EPA approves the jurisdictions’ BMP verification program plans or requests specific changes prior to approval</a:t>
            </a:r>
          </a:p>
          <a:p>
            <a:pPr marL="457200" indent="-347663">
              <a:buFont typeface="Wingdings" panose="05000000000000000000" pitchFamily="2" charset="2"/>
              <a:buChar char="Ø"/>
            </a:pPr>
            <a:endParaRPr lang="en-US" sz="2000" b="1" dirty="0" smtClean="0">
              <a:latin typeface="Calibri" panose="020F0502020204030204" pitchFamily="34" charset="0"/>
            </a:endParaRPr>
          </a:p>
          <a:p>
            <a:pPr marL="457200" indent="-347663">
              <a:buFont typeface="Wingdings" panose="05000000000000000000" pitchFamily="2" charset="2"/>
              <a:buChar char="Ø"/>
            </a:pPr>
            <a:r>
              <a:rPr lang="en-US" sz="2400" b="1" dirty="0" smtClean="0">
                <a:latin typeface="Calibri" panose="020F0502020204030204" pitchFamily="34" charset="0"/>
              </a:rPr>
              <a:t>2016-2017: </a:t>
            </a:r>
            <a:r>
              <a:rPr lang="en-US" sz="2400" dirty="0" smtClean="0">
                <a:latin typeface="Calibri" panose="020F0502020204030204" pitchFamily="34" charset="0"/>
              </a:rPr>
              <a:t>Two year ‘ramp-up’ period</a:t>
            </a:r>
          </a:p>
          <a:p>
            <a:pPr marL="457200" indent="-347663">
              <a:buFont typeface="Wingdings" panose="05000000000000000000" pitchFamily="2" charset="2"/>
              <a:buChar char="Ø"/>
            </a:pPr>
            <a:endParaRPr lang="en-US" sz="2000" b="1" dirty="0" smtClean="0">
              <a:latin typeface="Calibri" panose="020F0502020204030204" pitchFamily="34" charset="0"/>
            </a:endParaRPr>
          </a:p>
          <a:p>
            <a:pPr marL="457200" indent="-347663">
              <a:buFont typeface="Wingdings" panose="05000000000000000000" pitchFamily="2" charset="2"/>
              <a:buChar char="Ø"/>
            </a:pPr>
            <a:r>
              <a:rPr lang="en-US" sz="2400" b="1" dirty="0" smtClean="0">
                <a:latin typeface="Calibri" panose="020F0502020204030204" pitchFamily="34" charset="0"/>
              </a:rPr>
              <a:t>2018: </a:t>
            </a:r>
            <a:r>
              <a:rPr lang="en-US" sz="2400" dirty="0" smtClean="0">
                <a:latin typeface="Calibri" panose="020F0502020204030204" pitchFamily="34" charset="0"/>
              </a:rPr>
              <a:t>Only verified practices will be credited in the future</a:t>
            </a:r>
          </a:p>
          <a:p>
            <a:endParaRPr lang="en-US" sz="2400" dirty="0"/>
          </a:p>
        </p:txBody>
      </p:sp>
    </p:spTree>
    <p:extLst>
      <p:ext uri="{BB962C8B-B14F-4D97-AF65-F5344CB8AC3E}">
        <p14:creationId xmlns:p14="http://schemas.microsoft.com/office/powerpoint/2010/main" val="8979138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228600" y="228600"/>
            <a:ext cx="8610600" cy="944562"/>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200" dirty="0" smtClean="0">
                <a:solidFill>
                  <a:schemeClr val="accent6">
                    <a:lumMod val="75000"/>
                  </a:schemeClr>
                </a:solidFill>
              </a:rPr>
              <a:t>Diversity Webinar</a:t>
            </a:r>
            <a:endParaRPr lang="en-US" sz="3200" dirty="0">
              <a:solidFill>
                <a:schemeClr val="accent6">
                  <a:lumMod val="75000"/>
                </a:schemeClr>
              </a:solidFill>
            </a:endParaRPr>
          </a:p>
        </p:txBody>
      </p:sp>
      <p:cxnSp>
        <p:nvCxnSpPr>
          <p:cNvPr id="4" name="Straight Connector 3"/>
          <p:cNvCxnSpPr/>
          <p:nvPr/>
        </p:nvCxnSpPr>
        <p:spPr>
          <a:xfrm>
            <a:off x="495300" y="838200"/>
            <a:ext cx="8077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963612"/>
            <a:ext cx="4511029" cy="5838825"/>
          </a:xfrm>
          <a:prstGeom prst="rect">
            <a:avLst/>
          </a:prstGeom>
          <a:ln w="12700">
            <a:solidFill>
              <a:schemeClr val="accent1"/>
            </a:solidFill>
          </a:ln>
        </p:spPr>
      </p:pic>
    </p:spTree>
    <p:extLst>
      <p:ext uri="{BB962C8B-B14F-4D97-AF65-F5344CB8AC3E}">
        <p14:creationId xmlns:p14="http://schemas.microsoft.com/office/powerpoint/2010/main" val="1195264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699" y="1487487"/>
            <a:ext cx="7086600" cy="3337774"/>
          </a:xfrm>
        </p:spPr>
        <p:txBody>
          <a:bodyPr>
            <a:noAutofit/>
          </a:bodyPr>
          <a:lstStyle/>
          <a:p>
            <a:pPr marL="0" indent="0">
              <a:spcAft>
                <a:spcPts val="600"/>
              </a:spcAft>
              <a:buNone/>
            </a:pPr>
            <a:r>
              <a:rPr lang="en-US" sz="2000" dirty="0" smtClean="0">
                <a:latin typeface="Calibri" panose="020F0502020204030204" pitchFamily="34" charset="0"/>
              </a:rPr>
              <a:t>Comments received on website or letters received – thru March 8</a:t>
            </a:r>
          </a:p>
          <a:p>
            <a:pPr lvl="1">
              <a:spcBef>
                <a:spcPts val="400"/>
              </a:spcBef>
              <a:spcAft>
                <a:spcPts val="600"/>
              </a:spcAft>
              <a:buFont typeface="Wingdings" panose="05000000000000000000" pitchFamily="2" charset="2"/>
              <a:buChar char="Ø"/>
            </a:pPr>
            <a:r>
              <a:rPr lang="en-US" sz="2000" dirty="0" smtClean="0">
                <a:latin typeface="Calibri" panose="020F0502020204030204" pitchFamily="34" charset="0"/>
              </a:rPr>
              <a:t> </a:t>
            </a:r>
            <a:r>
              <a:rPr lang="en-US" sz="2000" dirty="0" err="1">
                <a:latin typeface="Calibri" panose="020F0502020204030204" pitchFamily="34" charset="0"/>
              </a:rPr>
              <a:t>Comm</a:t>
            </a:r>
            <a:r>
              <a:rPr lang="en-US" sz="2000" dirty="0">
                <a:latin typeface="Calibri" panose="020F0502020204030204" pitchFamily="34" charset="0"/>
              </a:rPr>
              <a:t> Office scans for appropriateness</a:t>
            </a:r>
          </a:p>
          <a:p>
            <a:pPr lvl="2">
              <a:spcBef>
                <a:spcPts val="400"/>
              </a:spcBef>
              <a:spcAft>
                <a:spcPts val="600"/>
              </a:spcAft>
              <a:buFont typeface="Courier New" panose="02070309020205020404" pitchFamily="49" charset="0"/>
              <a:buChar char="o"/>
            </a:pPr>
            <a:r>
              <a:rPr lang="en-US" sz="2000" dirty="0">
                <a:latin typeface="Calibri" panose="020F0502020204030204" pitchFamily="34" charset="0"/>
              </a:rPr>
              <a:t>Posts letters on webpage</a:t>
            </a:r>
          </a:p>
          <a:p>
            <a:pPr lvl="2">
              <a:spcBef>
                <a:spcPts val="400"/>
              </a:spcBef>
              <a:spcAft>
                <a:spcPts val="600"/>
              </a:spcAft>
              <a:buFont typeface="Courier New" panose="02070309020205020404" pitchFamily="49" charset="0"/>
              <a:buChar char="o"/>
            </a:pPr>
            <a:r>
              <a:rPr lang="en-US" sz="2000" dirty="0">
                <a:latin typeface="Calibri" panose="020F0502020204030204" pitchFamily="34" charset="0"/>
              </a:rPr>
              <a:t>Forwards comments to GITs, workgroups</a:t>
            </a:r>
          </a:p>
          <a:p>
            <a:pPr marL="0" indent="0">
              <a:spcAft>
                <a:spcPts val="600"/>
              </a:spcAft>
              <a:buNone/>
            </a:pPr>
            <a:r>
              <a:rPr lang="en-US" sz="2000" dirty="0" smtClean="0">
                <a:latin typeface="Calibri" panose="020F0502020204030204" pitchFamily="34" charset="0"/>
              </a:rPr>
              <a:t>March 8 – March 25 - GIT Review</a:t>
            </a:r>
            <a:endParaRPr lang="en-US" sz="2000" dirty="0">
              <a:latin typeface="Calibri" panose="020F0502020204030204" pitchFamily="34" charset="0"/>
            </a:endParaRPr>
          </a:p>
          <a:p>
            <a:pPr marL="0" indent="0">
              <a:spcAft>
                <a:spcPts val="600"/>
              </a:spcAft>
              <a:buNone/>
            </a:pPr>
            <a:r>
              <a:rPr lang="en-US" sz="2000" dirty="0" smtClean="0">
                <a:latin typeface="Calibri" panose="020F0502020204030204" pitchFamily="34" charset="0"/>
              </a:rPr>
              <a:t>March 25 – GITs send to MB for review and edits</a:t>
            </a:r>
          </a:p>
          <a:p>
            <a:pPr marL="0" indent="0">
              <a:spcAft>
                <a:spcPts val="600"/>
              </a:spcAft>
              <a:buNone/>
            </a:pPr>
            <a:r>
              <a:rPr lang="en-US" sz="2000" dirty="0" smtClean="0">
                <a:latin typeface="Calibri" panose="020F0502020204030204" pitchFamily="34" charset="0"/>
              </a:rPr>
              <a:t>April 14 – MB meeting</a:t>
            </a:r>
          </a:p>
          <a:p>
            <a:pPr marL="0" indent="0">
              <a:spcAft>
                <a:spcPts val="600"/>
              </a:spcAft>
              <a:buNone/>
            </a:pPr>
            <a:r>
              <a:rPr lang="en-US" sz="2000" dirty="0" smtClean="0">
                <a:latin typeface="Calibri" panose="020F0502020204030204" pitchFamily="34" charset="0"/>
              </a:rPr>
              <a:t>April 22 – MB comments to GITs; GITs incorporate edits</a:t>
            </a:r>
          </a:p>
          <a:p>
            <a:pPr marL="0" indent="0">
              <a:spcAft>
                <a:spcPts val="600"/>
              </a:spcAft>
              <a:buNone/>
            </a:pPr>
            <a:r>
              <a:rPr lang="en-US" sz="2000" dirty="0" smtClean="0">
                <a:latin typeface="Calibri" panose="020F0502020204030204" pitchFamily="34" charset="0"/>
              </a:rPr>
              <a:t>April 30 – Workplans final; post to CBP website</a:t>
            </a:r>
          </a:p>
        </p:txBody>
      </p:sp>
      <p:sp>
        <p:nvSpPr>
          <p:cNvPr id="4" name="Title 1"/>
          <p:cNvSpPr txBox="1">
            <a:spLocks/>
          </p:cNvSpPr>
          <p:nvPr/>
        </p:nvSpPr>
        <p:spPr>
          <a:xfrm>
            <a:off x="228600" y="312739"/>
            <a:ext cx="8610600" cy="944562"/>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200" dirty="0" smtClean="0">
                <a:solidFill>
                  <a:schemeClr val="accent6">
                    <a:lumMod val="75000"/>
                  </a:schemeClr>
                </a:solidFill>
              </a:rPr>
              <a:t>Comment Resolution</a:t>
            </a:r>
            <a:endParaRPr lang="en-US" sz="3200" dirty="0">
              <a:solidFill>
                <a:schemeClr val="accent6">
                  <a:lumMod val="75000"/>
                </a:schemeClr>
              </a:solidFill>
            </a:endParaRPr>
          </a:p>
        </p:txBody>
      </p:sp>
      <p:cxnSp>
        <p:nvCxnSpPr>
          <p:cNvPr id="5" name="Straight Connector 4"/>
          <p:cNvCxnSpPr/>
          <p:nvPr/>
        </p:nvCxnSpPr>
        <p:spPr>
          <a:xfrm>
            <a:off x="533399" y="914400"/>
            <a:ext cx="8077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517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4198938"/>
          </a:xfrm>
        </p:spPr>
        <p:txBody>
          <a:bodyPr>
            <a:normAutofit/>
          </a:bodyPr>
          <a:lstStyle/>
          <a:p>
            <a:pPr marL="566928" lvl="0" indent="-457200">
              <a:buFont typeface="+mj-lt"/>
              <a:buAutoNum type="arabicPeriod"/>
            </a:pPr>
            <a:endParaRPr lang="en-US" sz="2400" dirty="0" smtClean="0">
              <a:latin typeface="Calibri" panose="020F0502020204030204" pitchFamily="34" charset="0"/>
            </a:endParaRPr>
          </a:p>
          <a:p>
            <a:pPr marL="566928" lvl="0" indent="-457200">
              <a:buFont typeface="+mj-lt"/>
              <a:buAutoNum type="arabicPeriod"/>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lvl="1"/>
            <a:endParaRPr lang="en-US" sz="2400" dirty="0">
              <a:latin typeface="Calibri" panose="020F0502020204030204" pitchFamily="34" charset="0"/>
            </a:endParaRPr>
          </a:p>
        </p:txBody>
      </p:sp>
      <p:sp>
        <p:nvSpPr>
          <p:cNvPr id="2" name="Title 1"/>
          <p:cNvSpPr>
            <a:spLocks noGrp="1"/>
          </p:cNvSpPr>
          <p:nvPr>
            <p:ph type="title"/>
          </p:nvPr>
        </p:nvSpPr>
        <p:spPr>
          <a:xfrm>
            <a:off x="457200" y="148006"/>
            <a:ext cx="8229600" cy="944562"/>
          </a:xfrm>
        </p:spPr>
        <p:txBody>
          <a:bodyPr>
            <a:noAutofit/>
          </a:bodyPr>
          <a:lstStyle/>
          <a:p>
            <a:pPr algn="ctr"/>
            <a:r>
              <a:rPr lang="en-US" sz="3600" dirty="0" smtClean="0">
                <a:solidFill>
                  <a:schemeClr val="accent6">
                    <a:lumMod val="75000"/>
                  </a:schemeClr>
                </a:solidFill>
              </a:rPr>
              <a:t>2014-2015 Bay Barometer</a:t>
            </a:r>
            <a:endParaRPr lang="en-US" sz="3600" b="1" dirty="0">
              <a:solidFill>
                <a:schemeClr val="accent6">
                  <a:lumMod val="75000"/>
                </a:schemeClr>
              </a:solidFill>
            </a:endParaRPr>
          </a:p>
        </p:txBody>
      </p:sp>
      <p:cxnSp>
        <p:nvCxnSpPr>
          <p:cNvPr id="5" name="Straight Connector 4"/>
          <p:cNvCxnSpPr/>
          <p:nvPr/>
        </p:nvCxnSpPr>
        <p:spPr>
          <a:xfrm>
            <a:off x="533400" y="9906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457200" y="2245577"/>
            <a:ext cx="8056808" cy="464747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42900" lvl="1" indent="-342900">
              <a:buFont typeface="Arial" pitchFamily="34" charset="0"/>
              <a:buChar char="•"/>
            </a:pPr>
            <a:endParaRPr lang="en-US" b="1" dirty="0" smtClean="0"/>
          </a:p>
          <a:p>
            <a:pPr marL="0" indent="0">
              <a:buFont typeface="Wingdings 3"/>
              <a:buNone/>
            </a:pP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4070" y="1295400"/>
            <a:ext cx="3895859" cy="5219700"/>
          </a:xfrm>
          <a:prstGeom prst="rect">
            <a:avLst/>
          </a:prstGeom>
        </p:spPr>
      </p:pic>
    </p:spTree>
    <p:extLst>
      <p:ext uri="{BB962C8B-B14F-4D97-AF65-F5344CB8AC3E}">
        <p14:creationId xmlns:p14="http://schemas.microsoft.com/office/powerpoint/2010/main" val="12590073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85900"/>
            <a:ext cx="8229600" cy="4198938"/>
          </a:xfrm>
        </p:spPr>
        <p:txBody>
          <a:bodyPr>
            <a:normAutofit/>
          </a:bodyPr>
          <a:lstStyle/>
          <a:p>
            <a:pPr marL="566928" lvl="0" indent="-457200">
              <a:buFont typeface="+mj-lt"/>
              <a:buAutoNum type="arabicPeriod"/>
            </a:pPr>
            <a:endParaRPr lang="en-US" sz="2400" dirty="0" smtClean="0">
              <a:latin typeface="Calibri" panose="020F0502020204030204" pitchFamily="34" charset="0"/>
            </a:endParaRPr>
          </a:p>
          <a:p>
            <a:pPr marL="566928" lvl="0" indent="-457200">
              <a:buFont typeface="+mj-lt"/>
              <a:buAutoNum type="arabicPeriod"/>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lvl="1"/>
            <a:endParaRPr lang="en-US" sz="2400" dirty="0">
              <a:latin typeface="Calibri" panose="020F0502020204030204" pitchFamily="34" charset="0"/>
            </a:endParaRPr>
          </a:p>
        </p:txBody>
      </p:sp>
      <p:sp>
        <p:nvSpPr>
          <p:cNvPr id="2" name="Title 1"/>
          <p:cNvSpPr>
            <a:spLocks noGrp="1"/>
          </p:cNvSpPr>
          <p:nvPr>
            <p:ph type="title"/>
          </p:nvPr>
        </p:nvSpPr>
        <p:spPr>
          <a:xfrm>
            <a:off x="457200" y="161500"/>
            <a:ext cx="8229600" cy="944562"/>
          </a:xfrm>
        </p:spPr>
        <p:txBody>
          <a:bodyPr>
            <a:noAutofit/>
          </a:bodyPr>
          <a:lstStyle/>
          <a:p>
            <a:pPr algn="ctr"/>
            <a:r>
              <a:rPr lang="en-US" sz="3600" dirty="0" smtClean="0">
                <a:solidFill>
                  <a:schemeClr val="accent6">
                    <a:lumMod val="75000"/>
                  </a:schemeClr>
                </a:solidFill>
              </a:rPr>
              <a:t>2014-2015 BB Highlights</a:t>
            </a:r>
            <a:endParaRPr lang="en-US" sz="3600" b="1" dirty="0">
              <a:solidFill>
                <a:schemeClr val="accent6">
                  <a:lumMod val="75000"/>
                </a:schemeClr>
              </a:solidFill>
            </a:endParaRPr>
          </a:p>
        </p:txBody>
      </p:sp>
      <p:cxnSp>
        <p:nvCxnSpPr>
          <p:cNvPr id="5" name="Straight Connector 4"/>
          <p:cNvCxnSpPr/>
          <p:nvPr/>
        </p:nvCxnSpPr>
        <p:spPr>
          <a:xfrm>
            <a:off x="533400" y="1106062"/>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457200" y="2245577"/>
            <a:ext cx="8056808" cy="464747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42900" lvl="1" indent="-342900">
              <a:buFont typeface="Arial" pitchFamily="34" charset="0"/>
              <a:buChar char="•"/>
            </a:pPr>
            <a:endParaRPr lang="en-US" b="1" dirty="0" smtClean="0"/>
          </a:p>
          <a:p>
            <a:pPr marL="0" indent="0">
              <a:buFont typeface="Wingdings 3"/>
              <a:buNone/>
            </a:pPr>
            <a:endParaRPr lang="en-US" sz="2400" dirty="0"/>
          </a:p>
        </p:txBody>
      </p:sp>
      <p:sp>
        <p:nvSpPr>
          <p:cNvPr id="4" name="Rectangle 3"/>
          <p:cNvSpPr/>
          <p:nvPr/>
        </p:nvSpPr>
        <p:spPr>
          <a:xfrm>
            <a:off x="476250" y="1219200"/>
            <a:ext cx="8229600" cy="5821465"/>
          </a:xfrm>
          <a:prstGeom prst="rect">
            <a:avLst/>
          </a:prstGeom>
        </p:spPr>
        <p:txBody>
          <a:bodyPr wrap="square">
            <a:spAutoFit/>
          </a:bodyPr>
          <a:lstStyle/>
          <a:p>
            <a:r>
              <a:rPr lang="en-US" sz="1400" b="1" dirty="0">
                <a:solidFill>
                  <a:schemeClr val="accent6"/>
                </a:solidFill>
                <a:latin typeface="Calibri" panose="020F0502020204030204" pitchFamily="34" charset="0"/>
              </a:rPr>
              <a:t>Abundant Life: Habitats</a:t>
            </a:r>
          </a:p>
          <a:p>
            <a:pPr marL="285750" indent="-285750">
              <a:lnSpc>
                <a:spcPct val="107000"/>
              </a:lnSpc>
              <a:spcAft>
                <a:spcPts val="800"/>
              </a:spcAft>
              <a:buFont typeface="Courier New" panose="02070309020205020404" pitchFamily="49" charset="0"/>
              <a:buChar char="o"/>
            </a:pPr>
            <a:r>
              <a:rPr lang="en-US" sz="1400" dirty="0">
                <a:latin typeface="Calibri" panose="020F0502020204030204" pitchFamily="34" charset="0"/>
              </a:rPr>
              <a:t>Between 2012 and 2015, </a:t>
            </a:r>
            <a:r>
              <a:rPr lang="en-US" sz="1400" dirty="0">
                <a:solidFill>
                  <a:srgbClr val="000000"/>
                </a:solidFill>
                <a:highlight>
                  <a:srgbClr val="FFFF00"/>
                </a:highlight>
                <a:latin typeface="Calibri" panose="020F0502020204030204" pitchFamily="34" charset="0"/>
              </a:rPr>
              <a:t>817 stream miles were </a:t>
            </a:r>
            <a:r>
              <a:rPr lang="en-US" sz="1400" dirty="0" smtClean="0">
                <a:solidFill>
                  <a:srgbClr val="000000"/>
                </a:solidFill>
                <a:highlight>
                  <a:srgbClr val="FFFF00"/>
                </a:highlight>
                <a:latin typeface="Calibri" panose="020F0502020204030204" pitchFamily="34" charset="0"/>
              </a:rPr>
              <a:t>opened </a:t>
            </a:r>
            <a:r>
              <a:rPr lang="en-US" sz="1400" dirty="0" smtClean="0">
                <a:latin typeface="Calibri" panose="020F0502020204030204" pitchFamily="34" charset="0"/>
              </a:rPr>
              <a:t>to </a:t>
            </a:r>
            <a:r>
              <a:rPr lang="en-US" sz="1400" dirty="0">
                <a:latin typeface="Calibri" panose="020F0502020204030204" pitchFamily="34" charset="0"/>
                <a:hlinkClick r:id="rId3"/>
              </a:rPr>
              <a:t>fish passage</a:t>
            </a:r>
            <a:r>
              <a:rPr lang="en-US" sz="1400" dirty="0">
                <a:latin typeface="Calibri" panose="020F0502020204030204" pitchFamily="34" charset="0"/>
              </a:rPr>
              <a:t>, including almost 300 miles in Virginia and more than 500 miles in Pennsylvania. This marks an </a:t>
            </a:r>
            <a:r>
              <a:rPr lang="en-US" sz="1400" dirty="0">
                <a:solidFill>
                  <a:srgbClr val="000000"/>
                </a:solidFill>
                <a:highlight>
                  <a:srgbClr val="FFFF00"/>
                </a:highlight>
                <a:latin typeface="Calibri" panose="020F0502020204030204" pitchFamily="34" charset="0"/>
              </a:rPr>
              <a:t>82 percent </a:t>
            </a:r>
            <a:r>
              <a:rPr lang="en-US" sz="1400" dirty="0" smtClean="0">
                <a:solidFill>
                  <a:srgbClr val="000000"/>
                </a:solidFill>
                <a:highlight>
                  <a:srgbClr val="FFFF00"/>
                </a:highlight>
                <a:latin typeface="Calibri" panose="020F0502020204030204" pitchFamily="34" charset="0"/>
              </a:rPr>
              <a:t>achievement </a:t>
            </a:r>
            <a:r>
              <a:rPr lang="en-US" sz="1400" dirty="0" smtClean="0">
                <a:latin typeface="Calibri" panose="020F0502020204030204" pitchFamily="34" charset="0"/>
              </a:rPr>
              <a:t>of </a:t>
            </a:r>
            <a:r>
              <a:rPr lang="en-US" sz="1400" dirty="0">
                <a:latin typeface="Calibri" panose="020F0502020204030204" pitchFamily="34" charset="0"/>
              </a:rPr>
              <a:t>the 1,000-mile goal.</a:t>
            </a:r>
          </a:p>
          <a:p>
            <a:pPr marL="285750" indent="-285750">
              <a:lnSpc>
                <a:spcPct val="107000"/>
              </a:lnSpc>
              <a:spcAft>
                <a:spcPts val="800"/>
              </a:spcAft>
              <a:buFont typeface="Courier New" panose="02070309020205020404" pitchFamily="49" charset="0"/>
              <a:buChar char="o"/>
            </a:pPr>
            <a:r>
              <a:rPr lang="en-US" sz="1400" dirty="0">
                <a:latin typeface="Calibri" panose="020F0502020204030204" pitchFamily="34" charset="0"/>
              </a:rPr>
              <a:t>Between 2013 and 2014, the </a:t>
            </a:r>
            <a:r>
              <a:rPr lang="en-US" sz="1400" dirty="0">
                <a:latin typeface="Calibri" panose="020F0502020204030204" pitchFamily="34" charset="0"/>
                <a:hlinkClick r:id="rId4"/>
              </a:rPr>
              <a:t>abundance of underwater grasses</a:t>
            </a:r>
            <a:r>
              <a:rPr lang="en-US" sz="1400" dirty="0">
                <a:latin typeface="Calibri" panose="020F0502020204030204" pitchFamily="34" charset="0"/>
              </a:rPr>
              <a:t> in the Chesapeake Bay </a:t>
            </a:r>
            <a:r>
              <a:rPr lang="en-US" sz="1400" dirty="0">
                <a:solidFill>
                  <a:srgbClr val="000000"/>
                </a:solidFill>
                <a:highlight>
                  <a:srgbClr val="FFFF00"/>
                </a:highlight>
                <a:latin typeface="Calibri" panose="020F0502020204030204" pitchFamily="34" charset="0"/>
              </a:rPr>
              <a:t>rose 26 </a:t>
            </a:r>
            <a:r>
              <a:rPr lang="en-US" sz="1400" dirty="0" smtClean="0">
                <a:solidFill>
                  <a:srgbClr val="000000"/>
                </a:solidFill>
                <a:highlight>
                  <a:srgbClr val="FFFF00"/>
                </a:highlight>
                <a:latin typeface="Calibri" panose="020F0502020204030204" pitchFamily="34" charset="0"/>
              </a:rPr>
              <a:t>percent </a:t>
            </a:r>
            <a:r>
              <a:rPr lang="en-US" sz="1400" dirty="0" smtClean="0">
                <a:latin typeface="Calibri" panose="020F0502020204030204" pitchFamily="34" charset="0"/>
              </a:rPr>
              <a:t>, </a:t>
            </a:r>
            <a:r>
              <a:rPr lang="en-US" sz="1400" dirty="0">
                <a:latin typeface="Calibri" panose="020F0502020204030204" pitchFamily="34" charset="0"/>
              </a:rPr>
              <a:t>from 59,711 to 75,835 acres. This marks an </a:t>
            </a:r>
            <a:r>
              <a:rPr lang="en-US" sz="1400" dirty="0">
                <a:solidFill>
                  <a:srgbClr val="000000"/>
                </a:solidFill>
                <a:highlight>
                  <a:srgbClr val="FFFF00"/>
                </a:highlight>
                <a:latin typeface="Calibri" panose="020F0502020204030204" pitchFamily="34" charset="0"/>
              </a:rPr>
              <a:t>achievement of 41 </a:t>
            </a:r>
            <a:r>
              <a:rPr lang="en-US" sz="1400" dirty="0" smtClean="0">
                <a:solidFill>
                  <a:srgbClr val="000000"/>
                </a:solidFill>
                <a:highlight>
                  <a:srgbClr val="FFFF00"/>
                </a:highlight>
                <a:latin typeface="Calibri" panose="020F0502020204030204" pitchFamily="34" charset="0"/>
              </a:rPr>
              <a:t>percent </a:t>
            </a:r>
            <a:r>
              <a:rPr lang="en-US" sz="1400" dirty="0" smtClean="0">
                <a:latin typeface="Calibri" panose="020F0502020204030204" pitchFamily="34" charset="0"/>
              </a:rPr>
              <a:t>of </a:t>
            </a:r>
            <a:r>
              <a:rPr lang="en-US" sz="1400" dirty="0">
                <a:latin typeface="Calibri" panose="020F0502020204030204" pitchFamily="34" charset="0"/>
              </a:rPr>
              <a:t>our 185,000-acre goal</a:t>
            </a:r>
            <a:r>
              <a:rPr lang="en-US" sz="1400" dirty="0" smtClean="0">
                <a:latin typeface="Calibri" panose="020F0502020204030204" pitchFamily="34" charset="0"/>
              </a:rPr>
              <a:t>.</a:t>
            </a:r>
          </a:p>
          <a:p>
            <a:r>
              <a:rPr lang="en-US" sz="1400" b="1" dirty="0" smtClean="0">
                <a:solidFill>
                  <a:schemeClr val="accent6"/>
                </a:solidFill>
                <a:latin typeface="Calibri" panose="020F0502020204030204" pitchFamily="34" charset="0"/>
              </a:rPr>
              <a:t>Abundant </a:t>
            </a:r>
            <a:r>
              <a:rPr lang="en-US" sz="1400" b="1" dirty="0">
                <a:solidFill>
                  <a:schemeClr val="accent6"/>
                </a:solidFill>
                <a:latin typeface="Calibri" panose="020F0502020204030204" pitchFamily="34" charset="0"/>
              </a:rPr>
              <a:t>Life: Fish and Shellfish</a:t>
            </a:r>
          </a:p>
          <a:p>
            <a:pPr marL="285750" indent="-285750">
              <a:lnSpc>
                <a:spcPct val="107000"/>
              </a:lnSpc>
              <a:spcAft>
                <a:spcPts val="800"/>
              </a:spcAft>
              <a:buFont typeface="Courier New" panose="02070309020205020404" pitchFamily="49" charset="0"/>
              <a:buChar char="o"/>
            </a:pPr>
            <a:r>
              <a:rPr lang="en-US" sz="1400" dirty="0">
                <a:latin typeface="Calibri" panose="020F0502020204030204" pitchFamily="34" charset="0"/>
              </a:rPr>
              <a:t>Between 2014 and 2015, the </a:t>
            </a:r>
            <a:r>
              <a:rPr lang="en-US" sz="1400" dirty="0">
                <a:latin typeface="Calibri" panose="020F0502020204030204" pitchFamily="34" charset="0"/>
                <a:hlinkClick r:id="rId5"/>
              </a:rPr>
              <a:t>abundance of adult female blue crabs</a:t>
            </a:r>
            <a:r>
              <a:rPr lang="en-US" sz="1400" dirty="0">
                <a:latin typeface="Calibri" panose="020F0502020204030204" pitchFamily="34" charset="0"/>
              </a:rPr>
              <a:t> in the Chesapeake Bay </a:t>
            </a:r>
            <a:r>
              <a:rPr lang="en-US" sz="1400" dirty="0">
                <a:solidFill>
                  <a:srgbClr val="000000"/>
                </a:solidFill>
                <a:highlight>
                  <a:srgbClr val="FFFF00"/>
                </a:highlight>
                <a:latin typeface="Calibri" panose="020F0502020204030204" pitchFamily="34" charset="0"/>
              </a:rPr>
              <a:t>rose 47 </a:t>
            </a:r>
            <a:r>
              <a:rPr lang="en-US" sz="1400" dirty="0" smtClean="0">
                <a:solidFill>
                  <a:srgbClr val="000000"/>
                </a:solidFill>
                <a:highlight>
                  <a:srgbClr val="FFFF00"/>
                </a:highlight>
                <a:latin typeface="Calibri" panose="020F0502020204030204" pitchFamily="34" charset="0"/>
              </a:rPr>
              <a:t>percent</a:t>
            </a:r>
            <a:r>
              <a:rPr lang="en-US" sz="1400" dirty="0" smtClean="0">
                <a:latin typeface="Calibri" panose="020F0502020204030204" pitchFamily="34" charset="0"/>
              </a:rPr>
              <a:t>, </a:t>
            </a:r>
            <a:r>
              <a:rPr lang="en-US" sz="1400" dirty="0">
                <a:latin typeface="Calibri" panose="020F0502020204030204" pitchFamily="34" charset="0"/>
              </a:rPr>
              <a:t>from 68.5 million to </a:t>
            </a:r>
            <a:r>
              <a:rPr lang="en-US" sz="1400" dirty="0">
                <a:solidFill>
                  <a:srgbClr val="000000"/>
                </a:solidFill>
                <a:highlight>
                  <a:srgbClr val="FFFF00"/>
                </a:highlight>
                <a:latin typeface="Calibri" panose="020F0502020204030204" pitchFamily="34" charset="0"/>
              </a:rPr>
              <a:t>101 </a:t>
            </a:r>
            <a:r>
              <a:rPr lang="en-US" sz="1400" dirty="0" smtClean="0">
                <a:solidFill>
                  <a:srgbClr val="000000"/>
                </a:solidFill>
                <a:highlight>
                  <a:srgbClr val="FFFF00"/>
                </a:highlight>
                <a:latin typeface="Calibri" panose="020F0502020204030204" pitchFamily="34" charset="0"/>
              </a:rPr>
              <a:t>million</a:t>
            </a:r>
            <a:r>
              <a:rPr lang="en-US" sz="1400" dirty="0" smtClean="0">
                <a:latin typeface="Calibri" panose="020F0502020204030204" pitchFamily="34" charset="0"/>
              </a:rPr>
              <a:t>. </a:t>
            </a:r>
            <a:r>
              <a:rPr lang="en-US" sz="1400" dirty="0">
                <a:latin typeface="Calibri" panose="020F0502020204030204" pitchFamily="34" charset="0"/>
              </a:rPr>
              <a:t>This number is below the 215 million target but above the 70 million overfishing threshold.</a:t>
            </a:r>
          </a:p>
          <a:p>
            <a:pPr marL="285750" indent="-285750">
              <a:lnSpc>
                <a:spcPct val="107000"/>
              </a:lnSpc>
              <a:spcAft>
                <a:spcPts val="800"/>
              </a:spcAft>
              <a:buFont typeface="Courier New" panose="02070309020205020404" pitchFamily="49" charset="0"/>
              <a:buChar char="o"/>
            </a:pPr>
            <a:r>
              <a:rPr lang="en-US" sz="1400" dirty="0">
                <a:latin typeface="Calibri" panose="020F0502020204030204" pitchFamily="34" charset="0"/>
              </a:rPr>
              <a:t>Between 2000 and 2014, the </a:t>
            </a:r>
            <a:r>
              <a:rPr lang="en-US" sz="1400" dirty="0">
                <a:latin typeface="Calibri" panose="020F0502020204030204" pitchFamily="34" charset="0"/>
                <a:hlinkClick r:id="rId6"/>
              </a:rPr>
              <a:t>abundance of American shad</a:t>
            </a:r>
            <a:r>
              <a:rPr lang="en-US" sz="1400" dirty="0">
                <a:latin typeface="Calibri" panose="020F0502020204030204" pitchFamily="34" charset="0"/>
              </a:rPr>
              <a:t> as measured in five Chesapeake Bay tributaries </a:t>
            </a:r>
            <a:r>
              <a:rPr lang="en-US" sz="1400" dirty="0">
                <a:solidFill>
                  <a:srgbClr val="000000"/>
                </a:solidFill>
                <a:highlight>
                  <a:srgbClr val="FFFF00"/>
                </a:highlight>
                <a:latin typeface="Calibri" panose="020F0502020204030204" pitchFamily="34" charset="0"/>
              </a:rPr>
              <a:t>increased from 11 percent to 44 </a:t>
            </a:r>
            <a:r>
              <a:rPr lang="en-US" sz="1400" dirty="0" smtClean="0">
                <a:solidFill>
                  <a:srgbClr val="000000"/>
                </a:solidFill>
                <a:highlight>
                  <a:srgbClr val="FFFF00"/>
                </a:highlight>
                <a:latin typeface="Calibri" panose="020F0502020204030204" pitchFamily="34" charset="0"/>
              </a:rPr>
              <a:t>percent </a:t>
            </a:r>
            <a:r>
              <a:rPr lang="en-US" sz="1400" dirty="0" smtClean="0">
                <a:latin typeface="Calibri" panose="020F0502020204030204" pitchFamily="34" charset="0"/>
              </a:rPr>
              <a:t>of </a:t>
            </a:r>
            <a:r>
              <a:rPr lang="en-US" sz="1400" dirty="0">
                <a:latin typeface="Calibri" panose="020F0502020204030204" pitchFamily="34" charset="0"/>
              </a:rPr>
              <a:t>the goal. The Potomac River has shown the most consistent rise in returning shad</a:t>
            </a:r>
            <a:r>
              <a:rPr lang="en-US" sz="1400" dirty="0" smtClean="0">
                <a:latin typeface="Calibri" panose="020F0502020204030204" pitchFamily="34" charset="0"/>
              </a:rPr>
              <a:t>.</a:t>
            </a:r>
          </a:p>
          <a:p>
            <a:r>
              <a:rPr lang="en-US" sz="1400" b="1" dirty="0" smtClean="0">
                <a:solidFill>
                  <a:schemeClr val="accent6"/>
                </a:solidFill>
                <a:latin typeface="Calibri" panose="020F0502020204030204" pitchFamily="34" charset="0"/>
              </a:rPr>
              <a:t>Clean </a:t>
            </a:r>
            <a:r>
              <a:rPr lang="en-US" sz="1400" b="1" dirty="0">
                <a:solidFill>
                  <a:schemeClr val="accent6"/>
                </a:solidFill>
                <a:latin typeface="Calibri" panose="020F0502020204030204" pitchFamily="34" charset="0"/>
              </a:rPr>
              <a:t>Water</a:t>
            </a:r>
          </a:p>
          <a:p>
            <a:pPr marL="285750" indent="-285750">
              <a:lnSpc>
                <a:spcPct val="107000"/>
              </a:lnSpc>
              <a:spcAft>
                <a:spcPts val="800"/>
              </a:spcAft>
              <a:buFont typeface="Courier New" panose="02070309020205020404" pitchFamily="49" charset="0"/>
              <a:buChar char="o"/>
            </a:pPr>
            <a:r>
              <a:rPr lang="en-US" sz="1400" dirty="0">
                <a:latin typeface="Calibri" panose="020F0502020204030204" pitchFamily="34" charset="0"/>
              </a:rPr>
              <a:t>Between October 2013 and September 2014, </a:t>
            </a:r>
            <a:r>
              <a:rPr lang="en-US" sz="1400" dirty="0">
                <a:latin typeface="Calibri" panose="020F0502020204030204" pitchFamily="34" charset="0"/>
                <a:hlinkClick r:id="rId7"/>
              </a:rPr>
              <a:t>nitrogen</a:t>
            </a:r>
            <a:r>
              <a:rPr lang="en-US" sz="1400" dirty="0">
                <a:latin typeface="Calibri" panose="020F0502020204030204" pitchFamily="34" charset="0"/>
              </a:rPr>
              <a:t>, </a:t>
            </a:r>
            <a:r>
              <a:rPr lang="en-US" sz="1400" dirty="0">
                <a:latin typeface="Calibri" panose="020F0502020204030204" pitchFamily="34" charset="0"/>
                <a:hlinkClick r:id="rId8"/>
              </a:rPr>
              <a:t>phosphorus</a:t>
            </a:r>
            <a:r>
              <a:rPr lang="en-US" sz="1400" dirty="0">
                <a:latin typeface="Calibri" panose="020F0502020204030204" pitchFamily="34" charset="0"/>
              </a:rPr>
              <a:t> and </a:t>
            </a:r>
            <a:r>
              <a:rPr lang="en-US" sz="1400" dirty="0">
                <a:latin typeface="Calibri" panose="020F0502020204030204" pitchFamily="34" charset="0"/>
                <a:hlinkClick r:id="rId9"/>
              </a:rPr>
              <a:t>sediment</a:t>
            </a:r>
            <a:r>
              <a:rPr lang="en-US" sz="1400" dirty="0">
                <a:latin typeface="Calibri" panose="020F0502020204030204" pitchFamily="34" charset="0"/>
              </a:rPr>
              <a:t> loads were </a:t>
            </a:r>
            <a:r>
              <a:rPr lang="en-US" sz="1400" dirty="0">
                <a:solidFill>
                  <a:srgbClr val="000000"/>
                </a:solidFill>
                <a:highlight>
                  <a:srgbClr val="FFFF00"/>
                </a:highlight>
                <a:latin typeface="Calibri" panose="020F0502020204030204" pitchFamily="34" charset="0"/>
              </a:rPr>
              <a:t>below the long-term </a:t>
            </a:r>
            <a:r>
              <a:rPr lang="en-US" sz="1400" dirty="0" smtClean="0">
                <a:solidFill>
                  <a:srgbClr val="000000"/>
                </a:solidFill>
                <a:highlight>
                  <a:srgbClr val="FFFF00"/>
                </a:highlight>
                <a:latin typeface="Calibri" panose="020F0502020204030204" pitchFamily="34" charset="0"/>
              </a:rPr>
              <a:t>average</a:t>
            </a:r>
            <a:r>
              <a:rPr lang="en-US" sz="1400" dirty="0" smtClean="0">
                <a:latin typeface="Calibri" panose="020F0502020204030204" pitchFamily="34" charset="0"/>
              </a:rPr>
              <a:t>: </a:t>
            </a:r>
            <a:r>
              <a:rPr lang="en-US" sz="1400" dirty="0">
                <a:latin typeface="Calibri" panose="020F0502020204030204" pitchFamily="34" charset="0"/>
              </a:rPr>
              <a:t>approximately 285 million pounds of nitrogen, 17.5 million pounds of phosphorus and 3.62 million tons of sediment reached the Chesapeake Bay.</a:t>
            </a:r>
          </a:p>
          <a:p>
            <a:pPr marL="285750" indent="-285750">
              <a:lnSpc>
                <a:spcPct val="107000"/>
              </a:lnSpc>
              <a:spcAft>
                <a:spcPts val="800"/>
              </a:spcAft>
              <a:buFont typeface="Courier New" panose="02070309020205020404" pitchFamily="49" charset="0"/>
              <a:buChar char="o"/>
            </a:pPr>
            <a:r>
              <a:rPr lang="en-US" sz="1400" dirty="0">
                <a:latin typeface="Calibri" panose="020F0502020204030204" pitchFamily="34" charset="0"/>
              </a:rPr>
              <a:t>During the 2012 to 2014 assessment period, </a:t>
            </a:r>
            <a:r>
              <a:rPr lang="en-US" sz="1400" dirty="0">
                <a:solidFill>
                  <a:srgbClr val="000000"/>
                </a:solidFill>
                <a:highlight>
                  <a:srgbClr val="FFFF00"/>
                </a:highlight>
                <a:latin typeface="Calibri" panose="020F0502020204030204" pitchFamily="34" charset="0"/>
              </a:rPr>
              <a:t>34 percent of </a:t>
            </a:r>
            <a:r>
              <a:rPr lang="en-US" sz="1400" dirty="0" smtClean="0">
                <a:solidFill>
                  <a:srgbClr val="000000"/>
                </a:solidFill>
                <a:highlight>
                  <a:srgbClr val="FFFF00"/>
                </a:highlight>
                <a:latin typeface="Calibri" panose="020F0502020204030204" pitchFamily="34" charset="0"/>
              </a:rPr>
              <a:t>the </a:t>
            </a:r>
            <a:r>
              <a:rPr lang="en-US" sz="1400" dirty="0" smtClean="0">
                <a:latin typeface="Calibri" panose="020F0502020204030204" pitchFamily="34" charset="0"/>
                <a:hlinkClick r:id="rId10"/>
              </a:rPr>
              <a:t>water </a:t>
            </a:r>
            <a:r>
              <a:rPr lang="en-US" sz="1400" dirty="0">
                <a:latin typeface="Calibri" panose="020F0502020204030204" pitchFamily="34" charset="0"/>
                <a:hlinkClick r:id="rId10"/>
              </a:rPr>
              <a:t>quality standards</a:t>
            </a:r>
            <a:r>
              <a:rPr lang="en-US" sz="1400" dirty="0">
                <a:latin typeface="Calibri" panose="020F0502020204030204" pitchFamily="34" charset="0"/>
              </a:rPr>
              <a:t> for dissolved oxygen, water clarity or underwater grasses, and chlorophyll a for the Chesapeake Bay and its tidal tributaries were met. While this is below the 100 percent attainment needed for a healthy Bay, it marks a </a:t>
            </a:r>
            <a:r>
              <a:rPr lang="en-US" sz="1400" dirty="0">
                <a:solidFill>
                  <a:srgbClr val="000000"/>
                </a:solidFill>
                <a:highlight>
                  <a:srgbClr val="FFFF00"/>
                </a:highlight>
                <a:latin typeface="Calibri" panose="020F0502020204030204" pitchFamily="34" charset="0"/>
              </a:rPr>
              <a:t>17 percent </a:t>
            </a:r>
            <a:r>
              <a:rPr lang="en-US" sz="1400" dirty="0" smtClean="0">
                <a:solidFill>
                  <a:srgbClr val="000000"/>
                </a:solidFill>
                <a:highlight>
                  <a:srgbClr val="FFFF00"/>
                </a:highlight>
                <a:latin typeface="Calibri" panose="020F0502020204030204" pitchFamily="34" charset="0"/>
              </a:rPr>
              <a:t>rise </a:t>
            </a:r>
            <a:r>
              <a:rPr lang="en-US" sz="1400" dirty="0" smtClean="0">
                <a:latin typeface="Calibri" panose="020F0502020204030204" pitchFamily="34" charset="0"/>
              </a:rPr>
              <a:t>from </a:t>
            </a:r>
            <a:r>
              <a:rPr lang="en-US" sz="1400" dirty="0">
                <a:latin typeface="Calibri" panose="020F0502020204030204" pitchFamily="34" charset="0"/>
              </a:rPr>
              <a:t>the percentage of clean water criteria attained during the previous assessment period.</a:t>
            </a:r>
          </a:p>
          <a:p>
            <a:pPr marL="285750" indent="-285750">
              <a:buFont typeface="Courier New" panose="02070309020205020404" pitchFamily="49" charset="0"/>
              <a:buChar char="o"/>
            </a:pPr>
            <a:endParaRPr lang="en-US" sz="1400" dirty="0">
              <a:latin typeface="Calibri" panose="020F0502020204030204" pitchFamily="34" charset="0"/>
            </a:endParaRPr>
          </a:p>
        </p:txBody>
      </p:sp>
    </p:spTree>
    <p:extLst>
      <p:ext uri="{BB962C8B-B14F-4D97-AF65-F5344CB8AC3E}">
        <p14:creationId xmlns:p14="http://schemas.microsoft.com/office/powerpoint/2010/main" val="15713632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85900"/>
            <a:ext cx="8229600" cy="4198938"/>
          </a:xfrm>
        </p:spPr>
        <p:txBody>
          <a:bodyPr>
            <a:normAutofit/>
          </a:bodyPr>
          <a:lstStyle/>
          <a:p>
            <a:pPr marL="566928" lvl="0" indent="-457200">
              <a:buFont typeface="+mj-lt"/>
              <a:buAutoNum type="arabicPeriod"/>
            </a:pPr>
            <a:endParaRPr lang="en-US" sz="2400" dirty="0" smtClean="0">
              <a:latin typeface="Calibri" panose="020F0502020204030204" pitchFamily="34" charset="0"/>
            </a:endParaRPr>
          </a:p>
          <a:p>
            <a:pPr marL="566928" lvl="0" indent="-457200">
              <a:buFont typeface="+mj-lt"/>
              <a:buAutoNum type="arabicPeriod"/>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lvl="1"/>
            <a:endParaRPr lang="en-US" sz="2400" dirty="0">
              <a:latin typeface="Calibri" panose="020F0502020204030204" pitchFamily="34" charset="0"/>
            </a:endParaRPr>
          </a:p>
        </p:txBody>
      </p:sp>
      <p:sp>
        <p:nvSpPr>
          <p:cNvPr id="2" name="Title 1"/>
          <p:cNvSpPr>
            <a:spLocks noGrp="1"/>
          </p:cNvSpPr>
          <p:nvPr>
            <p:ph type="title"/>
          </p:nvPr>
        </p:nvSpPr>
        <p:spPr>
          <a:xfrm>
            <a:off x="457200" y="182074"/>
            <a:ext cx="8229600" cy="944562"/>
          </a:xfrm>
        </p:spPr>
        <p:txBody>
          <a:bodyPr>
            <a:noAutofit/>
          </a:bodyPr>
          <a:lstStyle/>
          <a:p>
            <a:pPr algn="ctr"/>
            <a:r>
              <a:rPr lang="en-US" sz="3600" dirty="0" smtClean="0">
                <a:solidFill>
                  <a:schemeClr val="accent6">
                    <a:lumMod val="75000"/>
                  </a:schemeClr>
                </a:solidFill>
              </a:rPr>
              <a:t>2014-2015 BB Highlights</a:t>
            </a:r>
            <a:endParaRPr lang="en-US" sz="3600" b="1" dirty="0">
              <a:solidFill>
                <a:schemeClr val="accent6">
                  <a:lumMod val="75000"/>
                </a:schemeClr>
              </a:solidFill>
            </a:endParaRPr>
          </a:p>
        </p:txBody>
      </p:sp>
      <p:cxnSp>
        <p:nvCxnSpPr>
          <p:cNvPr id="5" name="Straight Connector 4"/>
          <p:cNvCxnSpPr/>
          <p:nvPr/>
        </p:nvCxnSpPr>
        <p:spPr>
          <a:xfrm>
            <a:off x="533400" y="1155211"/>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457200" y="2245577"/>
            <a:ext cx="8056808" cy="464747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42900" lvl="1" indent="-342900">
              <a:buFont typeface="Arial" pitchFamily="34" charset="0"/>
              <a:buChar char="•"/>
            </a:pPr>
            <a:endParaRPr lang="en-US" b="1" dirty="0" smtClean="0"/>
          </a:p>
          <a:p>
            <a:pPr marL="0" indent="0">
              <a:buFont typeface="Wingdings 3"/>
              <a:buNone/>
            </a:pPr>
            <a:endParaRPr lang="en-US" sz="2400" dirty="0"/>
          </a:p>
        </p:txBody>
      </p:sp>
      <p:sp>
        <p:nvSpPr>
          <p:cNvPr id="4" name="Rectangle 3"/>
          <p:cNvSpPr/>
          <p:nvPr/>
        </p:nvSpPr>
        <p:spPr>
          <a:xfrm>
            <a:off x="457200" y="1499616"/>
            <a:ext cx="8229600" cy="2685351"/>
          </a:xfrm>
          <a:prstGeom prst="rect">
            <a:avLst/>
          </a:prstGeom>
        </p:spPr>
        <p:txBody>
          <a:bodyPr wrap="square">
            <a:spAutoFit/>
          </a:bodyPr>
          <a:lstStyle/>
          <a:p>
            <a:r>
              <a:rPr lang="en-US" sz="1400" b="1" dirty="0" smtClean="0">
                <a:solidFill>
                  <a:schemeClr val="accent6"/>
                </a:solidFill>
                <a:latin typeface="Calibri" panose="020F0502020204030204" pitchFamily="34" charset="0"/>
              </a:rPr>
              <a:t>Protected </a:t>
            </a:r>
            <a:r>
              <a:rPr lang="en-US" sz="1400" b="1" dirty="0">
                <a:solidFill>
                  <a:schemeClr val="accent6"/>
                </a:solidFill>
                <a:latin typeface="Calibri" panose="020F0502020204030204" pitchFamily="34" charset="0"/>
              </a:rPr>
              <a:t>Lands</a:t>
            </a:r>
          </a:p>
          <a:p>
            <a:pPr>
              <a:lnSpc>
                <a:spcPct val="107000"/>
              </a:lnSpc>
              <a:spcAft>
                <a:spcPts val="800"/>
              </a:spcAft>
            </a:pPr>
            <a:r>
              <a:rPr lang="en-US" sz="1400" dirty="0" smtClean="0">
                <a:latin typeface="Calibri" panose="020F0502020204030204" pitchFamily="34" charset="0"/>
              </a:rPr>
              <a:t>Between </a:t>
            </a:r>
            <a:r>
              <a:rPr lang="en-US" sz="1400" dirty="0">
                <a:latin typeface="Calibri" panose="020F0502020204030204" pitchFamily="34" charset="0"/>
              </a:rPr>
              <a:t>2010 and 2013, close to </a:t>
            </a:r>
            <a:r>
              <a:rPr lang="en-US" sz="1400" dirty="0">
                <a:solidFill>
                  <a:srgbClr val="000000"/>
                </a:solidFill>
                <a:highlight>
                  <a:srgbClr val="FFFF00"/>
                </a:highlight>
                <a:latin typeface="Calibri" panose="020F0502020204030204" pitchFamily="34" charset="0"/>
              </a:rPr>
              <a:t>572,000 acres </a:t>
            </a:r>
            <a:r>
              <a:rPr lang="en-US" sz="1400" dirty="0" smtClean="0">
                <a:solidFill>
                  <a:srgbClr val="000000"/>
                </a:solidFill>
                <a:highlight>
                  <a:srgbClr val="FFFF00"/>
                </a:highlight>
                <a:latin typeface="Calibri" panose="020F0502020204030204" pitchFamily="34" charset="0"/>
              </a:rPr>
              <a:t>of </a:t>
            </a:r>
            <a:r>
              <a:rPr lang="en-US" sz="1400" dirty="0" smtClean="0">
                <a:latin typeface="Calibri" panose="020F0502020204030204" pitchFamily="34" charset="0"/>
                <a:hlinkClick r:id="rId3"/>
              </a:rPr>
              <a:t>land</a:t>
            </a:r>
            <a:r>
              <a:rPr lang="en-US" sz="1400" dirty="0" smtClean="0">
                <a:latin typeface="Calibri" panose="020F0502020204030204" pitchFamily="34" charset="0"/>
              </a:rPr>
              <a:t> </a:t>
            </a:r>
            <a:r>
              <a:rPr lang="en-US" sz="1400" dirty="0">
                <a:latin typeface="Calibri" panose="020F0502020204030204" pitchFamily="34" charset="0"/>
              </a:rPr>
              <a:t>in the Chesapeake Bay watershed were permanently protected from development. This marks an </a:t>
            </a:r>
            <a:r>
              <a:rPr lang="en-US" sz="1400" dirty="0">
                <a:solidFill>
                  <a:srgbClr val="000000"/>
                </a:solidFill>
                <a:highlight>
                  <a:srgbClr val="FFFF00"/>
                </a:highlight>
                <a:latin typeface="Calibri" panose="020F0502020204030204" pitchFamily="34" charset="0"/>
              </a:rPr>
              <a:t>achievement of 29 </a:t>
            </a:r>
            <a:r>
              <a:rPr lang="en-US" sz="1400" dirty="0" smtClean="0">
                <a:solidFill>
                  <a:srgbClr val="000000"/>
                </a:solidFill>
                <a:highlight>
                  <a:srgbClr val="FFFF00"/>
                </a:highlight>
                <a:latin typeface="Calibri" panose="020F0502020204030204" pitchFamily="34" charset="0"/>
              </a:rPr>
              <a:t>percent </a:t>
            </a:r>
            <a:r>
              <a:rPr lang="en-US" sz="1400" dirty="0" smtClean="0">
                <a:latin typeface="Calibri" panose="020F0502020204030204" pitchFamily="34" charset="0"/>
              </a:rPr>
              <a:t>of </a:t>
            </a:r>
            <a:r>
              <a:rPr lang="en-US" sz="1400" dirty="0">
                <a:latin typeface="Calibri" panose="020F0502020204030204" pitchFamily="34" charset="0"/>
              </a:rPr>
              <a:t>the goal to protect an additional two million acres from the 2010 baseline, and brings the total amount of protected land in the watershed to 8.37 million acres</a:t>
            </a:r>
            <a:r>
              <a:rPr lang="en-US" sz="1400" dirty="0" smtClean="0">
                <a:latin typeface="Calibri" panose="020F0502020204030204" pitchFamily="34" charset="0"/>
              </a:rPr>
              <a:t>.</a:t>
            </a:r>
          </a:p>
          <a:p>
            <a:pPr marL="285750" indent="-285750">
              <a:buFont typeface="Courier New" panose="02070309020205020404" pitchFamily="49" charset="0"/>
              <a:buChar char="o"/>
            </a:pPr>
            <a:endParaRPr lang="en-US" sz="1400" dirty="0">
              <a:latin typeface="Calibri" panose="020F0502020204030204" pitchFamily="34" charset="0"/>
            </a:endParaRPr>
          </a:p>
          <a:p>
            <a:r>
              <a:rPr lang="en-US" sz="1400" b="1" dirty="0">
                <a:solidFill>
                  <a:schemeClr val="accent6"/>
                </a:solidFill>
                <a:latin typeface="Calibri" panose="020F0502020204030204" pitchFamily="34" charset="0"/>
              </a:rPr>
              <a:t>Engaged Communities</a:t>
            </a:r>
          </a:p>
          <a:p>
            <a:pPr>
              <a:lnSpc>
                <a:spcPct val="107000"/>
              </a:lnSpc>
              <a:spcAft>
                <a:spcPts val="800"/>
              </a:spcAft>
            </a:pPr>
            <a:r>
              <a:rPr lang="en-US" sz="1400" dirty="0" smtClean="0">
                <a:latin typeface="Calibri" panose="020F0502020204030204" pitchFamily="34" charset="0"/>
              </a:rPr>
              <a:t>Between </a:t>
            </a:r>
            <a:r>
              <a:rPr lang="en-US" sz="1400" dirty="0">
                <a:latin typeface="Calibri" panose="020F0502020204030204" pitchFamily="34" charset="0"/>
              </a:rPr>
              <a:t>2010 and 2014, </a:t>
            </a:r>
            <a:r>
              <a:rPr lang="en-US" sz="1400" dirty="0" smtClean="0">
                <a:solidFill>
                  <a:srgbClr val="000000"/>
                </a:solidFill>
                <a:highlight>
                  <a:srgbClr val="FFFF00"/>
                </a:highlight>
                <a:latin typeface="Calibri" panose="020F0502020204030204" pitchFamily="34" charset="0"/>
              </a:rPr>
              <a:t>86</a:t>
            </a:r>
            <a:r>
              <a:rPr lang="en-US" sz="1400" dirty="0" smtClean="0">
                <a:latin typeface="Calibri" panose="020F0502020204030204" pitchFamily="34" charset="0"/>
              </a:rPr>
              <a:t> </a:t>
            </a:r>
            <a:r>
              <a:rPr lang="en-US" sz="1400" dirty="0">
                <a:latin typeface="Calibri" panose="020F0502020204030204" pitchFamily="34" charset="0"/>
                <a:hlinkClick r:id="rId4"/>
              </a:rPr>
              <a:t>public access sites</a:t>
            </a:r>
            <a:r>
              <a:rPr lang="en-US" sz="1400" dirty="0">
                <a:latin typeface="Calibri" panose="020F0502020204030204" pitchFamily="34" charset="0"/>
              </a:rPr>
              <a:t> were opened in the Chesapeake Bay watershed, bringing the total number of access sites in the region </a:t>
            </a:r>
            <a:r>
              <a:rPr lang="en-US" sz="1400" dirty="0">
                <a:solidFill>
                  <a:srgbClr val="000000"/>
                </a:solidFill>
                <a:highlight>
                  <a:srgbClr val="FFFF00"/>
                </a:highlight>
                <a:latin typeface="Calibri" panose="020F0502020204030204" pitchFamily="34" charset="0"/>
              </a:rPr>
              <a:t>to </a:t>
            </a:r>
            <a:r>
              <a:rPr lang="en-US" sz="1400" dirty="0" smtClean="0">
                <a:solidFill>
                  <a:srgbClr val="000000"/>
                </a:solidFill>
                <a:highlight>
                  <a:srgbClr val="FFFF00"/>
                </a:highlight>
                <a:latin typeface="Calibri" panose="020F0502020204030204" pitchFamily="34" charset="0"/>
              </a:rPr>
              <a:t>1,225</a:t>
            </a:r>
            <a:r>
              <a:rPr lang="en-US" sz="1400" dirty="0" smtClean="0">
                <a:latin typeface="Calibri" panose="020F0502020204030204" pitchFamily="34" charset="0"/>
              </a:rPr>
              <a:t>. </a:t>
            </a:r>
            <a:r>
              <a:rPr lang="en-US" sz="1400" dirty="0">
                <a:latin typeface="Calibri" panose="020F0502020204030204" pitchFamily="34" charset="0"/>
              </a:rPr>
              <a:t>Virginia, Maryland and Pennsylvania have seen the biggest increases in access sites during this time, at </a:t>
            </a:r>
            <a:r>
              <a:rPr lang="en-US" sz="1400" dirty="0">
                <a:solidFill>
                  <a:srgbClr val="000000"/>
                </a:solidFill>
                <a:highlight>
                  <a:srgbClr val="FFFF00"/>
                </a:highlight>
                <a:latin typeface="Calibri" panose="020F0502020204030204" pitchFamily="34" charset="0"/>
              </a:rPr>
              <a:t>40, 20 and 16 new </a:t>
            </a:r>
            <a:r>
              <a:rPr lang="en-US" sz="1400" dirty="0" smtClean="0">
                <a:solidFill>
                  <a:srgbClr val="000000"/>
                </a:solidFill>
                <a:highlight>
                  <a:srgbClr val="FFFF00"/>
                </a:highlight>
                <a:latin typeface="Calibri" panose="020F0502020204030204" pitchFamily="34" charset="0"/>
              </a:rPr>
              <a:t>sites</a:t>
            </a:r>
            <a:r>
              <a:rPr lang="en-US" sz="1400" dirty="0" smtClean="0">
                <a:latin typeface="Calibri" panose="020F0502020204030204" pitchFamily="34" charset="0"/>
              </a:rPr>
              <a:t>, </a:t>
            </a:r>
            <a:r>
              <a:rPr lang="en-US" sz="1400" dirty="0">
                <a:latin typeface="Calibri" panose="020F0502020204030204" pitchFamily="34" charset="0"/>
              </a:rPr>
              <a:t>respectively. The cumulative watershed-wide total marks a </a:t>
            </a:r>
            <a:r>
              <a:rPr lang="en-US" sz="1400" dirty="0">
                <a:solidFill>
                  <a:srgbClr val="000000"/>
                </a:solidFill>
                <a:highlight>
                  <a:srgbClr val="FFFF00"/>
                </a:highlight>
                <a:latin typeface="Calibri" panose="020F0502020204030204" pitchFamily="34" charset="0"/>
              </a:rPr>
              <a:t>29 percent achievement of the </a:t>
            </a:r>
            <a:r>
              <a:rPr lang="en-US" sz="1400" dirty="0" smtClean="0">
                <a:solidFill>
                  <a:srgbClr val="000000"/>
                </a:solidFill>
                <a:highlight>
                  <a:srgbClr val="FFFF00"/>
                </a:highlight>
                <a:latin typeface="Calibri" panose="020F0502020204030204" pitchFamily="34" charset="0"/>
              </a:rPr>
              <a:t>goal </a:t>
            </a:r>
            <a:r>
              <a:rPr lang="en-US" sz="1400" dirty="0" smtClean="0">
                <a:latin typeface="Calibri" panose="020F0502020204030204" pitchFamily="34" charset="0"/>
              </a:rPr>
              <a:t>to </a:t>
            </a:r>
            <a:r>
              <a:rPr lang="en-US" sz="1400" dirty="0">
                <a:latin typeface="Calibri" panose="020F0502020204030204" pitchFamily="34" charset="0"/>
              </a:rPr>
              <a:t>add 300 new access sites to the region.</a:t>
            </a:r>
          </a:p>
        </p:txBody>
      </p:sp>
    </p:spTree>
    <p:extLst>
      <p:ext uri="{BB962C8B-B14F-4D97-AF65-F5344CB8AC3E}">
        <p14:creationId xmlns:p14="http://schemas.microsoft.com/office/powerpoint/2010/main" val="21205145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824087"/>
            <a:ext cx="8382000" cy="4648200"/>
          </a:xfrm>
        </p:spPr>
        <p:txBody>
          <a:bodyPr>
            <a:normAutofit/>
          </a:bodyPr>
          <a:lstStyle/>
          <a:p>
            <a:pPr marL="109728" lvl="0" indent="0" algn="ctr">
              <a:buNone/>
            </a:pPr>
            <a:r>
              <a:rPr lang="en-US" sz="2900" b="1" dirty="0" smtClean="0"/>
              <a:t>Jim Edward</a:t>
            </a:r>
          </a:p>
          <a:p>
            <a:pPr marL="109728" lvl="0" indent="0" algn="ctr">
              <a:buNone/>
            </a:pPr>
            <a:r>
              <a:rPr lang="en-US" sz="2900" b="1" dirty="0" smtClean="0">
                <a:solidFill>
                  <a:schemeClr val="accent6">
                    <a:lumMod val="75000"/>
                  </a:schemeClr>
                </a:solidFill>
              </a:rPr>
              <a:t>edward.james@epa.gov</a:t>
            </a:r>
          </a:p>
          <a:p>
            <a:pPr marL="109728" lvl="0" indent="0" algn="ctr">
              <a:buNone/>
            </a:pPr>
            <a:r>
              <a:rPr lang="en-US" sz="2900" b="1" dirty="0" smtClean="0">
                <a:solidFill>
                  <a:schemeClr val="accent6">
                    <a:lumMod val="75000"/>
                  </a:schemeClr>
                </a:solidFill>
                <a:hlinkClick r:id="rId2"/>
              </a:rPr>
              <a:t>www.ChesapeakeBay.net</a:t>
            </a:r>
            <a:endParaRPr lang="en-US" sz="2900" b="1" dirty="0" smtClean="0">
              <a:solidFill>
                <a:schemeClr val="accent6">
                  <a:lumMod val="75000"/>
                </a:schemeClr>
              </a:solidFill>
            </a:endParaRPr>
          </a:p>
          <a:p>
            <a:pPr marL="109728" lvl="0" indent="0">
              <a:buNone/>
            </a:pPr>
            <a:endParaRPr lang="en-US" sz="2900" b="1" dirty="0" smtClean="0"/>
          </a:p>
          <a:p>
            <a:pPr marL="109728" lvl="0" indent="0">
              <a:buNone/>
            </a:pPr>
            <a:endParaRPr lang="en-US" sz="2400" dirty="0"/>
          </a:p>
          <a:p>
            <a:pPr marL="566928" indent="-457200">
              <a:buSzPct val="100000"/>
              <a:buFont typeface="+mj-lt"/>
              <a:buAutoNum type="arabicPeriod" startAt="5"/>
            </a:pPr>
            <a:endParaRPr lang="en-US" sz="2400" dirty="0">
              <a:solidFill>
                <a:schemeClr val="accent4">
                  <a:lumMod val="75000"/>
                </a:schemeClr>
              </a:solidFill>
            </a:endParaRPr>
          </a:p>
        </p:txBody>
      </p:sp>
      <p:sp>
        <p:nvSpPr>
          <p:cNvPr id="2" name="Title 1"/>
          <p:cNvSpPr>
            <a:spLocks noGrp="1"/>
          </p:cNvSpPr>
          <p:nvPr>
            <p:ph type="title"/>
          </p:nvPr>
        </p:nvSpPr>
        <p:spPr>
          <a:xfrm>
            <a:off x="457200" y="533400"/>
            <a:ext cx="8229600" cy="944562"/>
          </a:xfrm>
        </p:spPr>
        <p:txBody>
          <a:bodyPr>
            <a:noAutofit/>
          </a:bodyPr>
          <a:lstStyle/>
          <a:p>
            <a:pPr algn="ctr"/>
            <a:r>
              <a:rPr lang="en-US" sz="3600" dirty="0" smtClean="0">
                <a:solidFill>
                  <a:schemeClr val="accent6">
                    <a:lumMod val="75000"/>
                  </a:schemeClr>
                </a:solidFill>
              </a:rPr>
              <a:t>Questions?</a:t>
            </a:r>
            <a:endParaRPr lang="en-US" sz="2400" b="1" dirty="0">
              <a:solidFill>
                <a:schemeClr val="accent6">
                  <a:lumMod val="75000"/>
                </a:schemeClr>
              </a:solidFill>
            </a:endParaRPr>
          </a:p>
        </p:txBody>
      </p:sp>
      <p:cxnSp>
        <p:nvCxnSpPr>
          <p:cNvPr id="5" name="Straight Connector 4"/>
          <p:cNvCxnSpPr/>
          <p:nvPr/>
        </p:nvCxnSpPr>
        <p:spPr>
          <a:xfrm>
            <a:off x="457200" y="1371600"/>
            <a:ext cx="8077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Shape 196"/>
          <p:cNvPicPr preferRelativeResize="0"/>
          <p:nvPr/>
        </p:nvPicPr>
        <p:blipFill>
          <a:blip r:embed="rId3"/>
          <a:stretch>
            <a:fillRect/>
          </a:stretch>
        </p:blipFill>
        <p:spPr>
          <a:xfrm>
            <a:off x="3352250" y="4148187"/>
            <a:ext cx="2439499" cy="1882300"/>
          </a:xfrm>
          <a:prstGeom prst="rect">
            <a:avLst/>
          </a:prstGeom>
          <a:noFill/>
          <a:ln>
            <a:noFill/>
          </a:ln>
        </p:spPr>
      </p:pic>
    </p:spTree>
    <p:extLst>
      <p:ext uri="{BB962C8B-B14F-4D97-AF65-F5344CB8AC3E}">
        <p14:creationId xmlns:p14="http://schemas.microsoft.com/office/powerpoint/2010/main" val="4064575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4198938"/>
          </a:xfrm>
        </p:spPr>
        <p:txBody>
          <a:bodyPr>
            <a:normAutofit/>
          </a:bodyPr>
          <a:lstStyle/>
          <a:p>
            <a:pPr marL="566928" lvl="0" indent="-457200">
              <a:buFont typeface="+mj-lt"/>
              <a:buAutoNum type="arabicPeriod"/>
            </a:pPr>
            <a:endParaRPr lang="en-US" sz="2400" dirty="0" smtClean="0">
              <a:latin typeface="Calibri" panose="020F0502020204030204" pitchFamily="34" charset="0"/>
            </a:endParaRPr>
          </a:p>
          <a:p>
            <a:pPr marL="566928" lvl="0" indent="-457200">
              <a:buFont typeface="+mj-lt"/>
              <a:buAutoNum type="arabicPeriod"/>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lvl="1"/>
            <a:endParaRPr lang="en-US" sz="2400" dirty="0">
              <a:latin typeface="Calibri" panose="020F0502020204030204" pitchFamily="34" charset="0"/>
            </a:endParaRPr>
          </a:p>
        </p:txBody>
      </p:sp>
      <p:sp>
        <p:nvSpPr>
          <p:cNvPr id="2" name="Title 1"/>
          <p:cNvSpPr>
            <a:spLocks noGrp="1"/>
          </p:cNvSpPr>
          <p:nvPr>
            <p:ph type="title"/>
          </p:nvPr>
        </p:nvSpPr>
        <p:spPr>
          <a:xfrm>
            <a:off x="457200" y="312739"/>
            <a:ext cx="8229600" cy="944562"/>
          </a:xfrm>
        </p:spPr>
        <p:txBody>
          <a:bodyPr>
            <a:noAutofit/>
          </a:bodyPr>
          <a:lstStyle/>
          <a:p>
            <a:pPr algn="ctr"/>
            <a:r>
              <a:rPr lang="en-US" sz="3600" dirty="0" smtClean="0">
                <a:solidFill>
                  <a:schemeClr val="accent6">
                    <a:lumMod val="75000"/>
                  </a:schemeClr>
                </a:solidFill>
              </a:rPr>
              <a:t>BMP Verification Program Update</a:t>
            </a:r>
            <a:endParaRPr lang="en-US" sz="3600" b="1" dirty="0">
              <a:solidFill>
                <a:schemeClr val="accent6">
                  <a:lumMod val="75000"/>
                </a:schemeClr>
              </a:solidFill>
            </a:endParaRPr>
          </a:p>
        </p:txBody>
      </p:sp>
      <p:cxnSp>
        <p:nvCxnSpPr>
          <p:cNvPr id="5" name="Straight Connector 4"/>
          <p:cNvCxnSpPr/>
          <p:nvPr/>
        </p:nvCxnSpPr>
        <p:spPr>
          <a:xfrm>
            <a:off x="457200" y="11430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218941" y="1257301"/>
            <a:ext cx="8706118" cy="629339"/>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400" dirty="0" smtClean="0">
                <a:solidFill>
                  <a:schemeClr val="accent6"/>
                </a:solidFill>
                <a:effectLst/>
                <a:latin typeface="Calibri" panose="020F0502020204030204" pitchFamily="34" charset="0"/>
              </a:rPr>
              <a:t>BMP Verification Program Plan Approval</a:t>
            </a:r>
            <a:endParaRPr lang="en-US" sz="2400" dirty="0">
              <a:solidFill>
                <a:schemeClr val="accent6"/>
              </a:solidFill>
              <a:effectLst/>
              <a:latin typeface="Calibri" panose="020F0502020204030204" pitchFamily="34" charset="0"/>
            </a:endParaRPr>
          </a:p>
        </p:txBody>
      </p:sp>
      <p:sp>
        <p:nvSpPr>
          <p:cNvPr id="7" name="Content Placeholder 2"/>
          <p:cNvSpPr txBox="1">
            <a:spLocks/>
          </p:cNvSpPr>
          <p:nvPr/>
        </p:nvSpPr>
        <p:spPr>
          <a:xfrm>
            <a:off x="543596" y="2000940"/>
            <a:ext cx="8056808" cy="464747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42900" lvl="1" indent="-342900">
              <a:buFont typeface="Wingdings" panose="05000000000000000000" pitchFamily="2" charset="2"/>
              <a:buChar char="Ø"/>
            </a:pPr>
            <a:r>
              <a:rPr lang="en-US" sz="2000" b="1" dirty="0" smtClean="0">
                <a:latin typeface="Calibri" panose="020F0502020204030204" pitchFamily="34" charset="0"/>
              </a:rPr>
              <a:t>Three Possible Decisions by EPA:</a:t>
            </a:r>
          </a:p>
          <a:p>
            <a:pPr marL="742950" lvl="2" indent="-342900"/>
            <a:r>
              <a:rPr lang="en-US" sz="2000" dirty="0" smtClean="0">
                <a:latin typeface="Calibri" panose="020F0502020204030204" pitchFamily="34" charset="0"/>
              </a:rPr>
              <a:t>Approval</a:t>
            </a:r>
          </a:p>
          <a:p>
            <a:pPr marL="742950" lvl="2" indent="-342900"/>
            <a:r>
              <a:rPr lang="en-US" sz="2000" dirty="0" smtClean="0">
                <a:latin typeface="Calibri" panose="020F0502020204030204" pitchFamily="34" charset="0"/>
              </a:rPr>
              <a:t>Conditional approval</a:t>
            </a:r>
          </a:p>
          <a:p>
            <a:pPr marL="742950" lvl="2" indent="-342900"/>
            <a:r>
              <a:rPr lang="en-US" sz="2000" dirty="0" smtClean="0">
                <a:latin typeface="Calibri" panose="020F0502020204030204" pitchFamily="34" charset="0"/>
              </a:rPr>
              <a:t>Return to jurisdiction with comments</a:t>
            </a:r>
          </a:p>
          <a:p>
            <a:pPr marL="342900" lvl="1" indent="-342900">
              <a:buFont typeface="Arial" pitchFamily="34" charset="0"/>
              <a:buChar char="•"/>
            </a:pPr>
            <a:endParaRPr lang="en-US" sz="2000" b="1" dirty="0" smtClean="0">
              <a:latin typeface="Calibri" panose="020F0502020204030204" pitchFamily="34" charset="0"/>
            </a:endParaRPr>
          </a:p>
          <a:p>
            <a:pPr marL="342900" lvl="1" indent="-342900">
              <a:buFont typeface="Wingdings" panose="05000000000000000000" pitchFamily="2" charset="2"/>
              <a:buChar char="Ø"/>
            </a:pPr>
            <a:r>
              <a:rPr lang="en-US" sz="2000" b="1" dirty="0" smtClean="0">
                <a:latin typeface="Calibri" panose="020F0502020204030204" pitchFamily="34" charset="0"/>
              </a:rPr>
              <a:t>Approval</a:t>
            </a:r>
            <a:r>
              <a:rPr lang="en-US" sz="2000" dirty="0" smtClean="0">
                <a:latin typeface="Calibri" panose="020F0502020204030204" pitchFamily="34" charset="0"/>
              </a:rPr>
              <a:t>: addresses all the Panel’s feedback as well as workgroup coordinators and initial EPA feedback; provides plans and schedules for development of additional BMP verification protocols and procedures in those cases where protocols and procedures are not proposed; written and presented in a public friendly, easy to understand format/text</a:t>
            </a:r>
          </a:p>
          <a:p>
            <a:pPr marL="342900" lvl="1" indent="-342900">
              <a:buFont typeface="Arial" pitchFamily="34" charset="0"/>
              <a:buChar char="•"/>
            </a:pPr>
            <a:endParaRPr lang="en-US" b="1" dirty="0" smtClean="0"/>
          </a:p>
          <a:p>
            <a:pPr marL="0" indent="0">
              <a:buFont typeface="Wingdings 3"/>
              <a:buNone/>
            </a:pPr>
            <a:endParaRPr lang="en-US" sz="2400" dirty="0"/>
          </a:p>
        </p:txBody>
      </p:sp>
    </p:spTree>
    <p:extLst>
      <p:ext uri="{BB962C8B-B14F-4D97-AF65-F5344CB8AC3E}">
        <p14:creationId xmlns:p14="http://schemas.microsoft.com/office/powerpoint/2010/main" val="2077838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4198938"/>
          </a:xfrm>
        </p:spPr>
        <p:txBody>
          <a:bodyPr>
            <a:normAutofit/>
          </a:bodyPr>
          <a:lstStyle/>
          <a:p>
            <a:pPr marL="566928" lvl="0" indent="-457200">
              <a:buFont typeface="+mj-lt"/>
              <a:buAutoNum type="arabicPeriod"/>
            </a:pPr>
            <a:endParaRPr lang="en-US" sz="2400" dirty="0" smtClean="0">
              <a:latin typeface="Calibri" panose="020F0502020204030204" pitchFamily="34" charset="0"/>
            </a:endParaRPr>
          </a:p>
          <a:p>
            <a:pPr marL="566928" lvl="0" indent="-457200">
              <a:buFont typeface="+mj-lt"/>
              <a:buAutoNum type="arabicPeriod"/>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lvl="1"/>
            <a:endParaRPr lang="en-US" sz="2400" dirty="0">
              <a:latin typeface="Calibri" panose="020F0502020204030204" pitchFamily="34" charset="0"/>
            </a:endParaRPr>
          </a:p>
        </p:txBody>
      </p:sp>
      <p:sp>
        <p:nvSpPr>
          <p:cNvPr id="2" name="Title 1"/>
          <p:cNvSpPr>
            <a:spLocks noGrp="1"/>
          </p:cNvSpPr>
          <p:nvPr>
            <p:ph type="title"/>
          </p:nvPr>
        </p:nvSpPr>
        <p:spPr>
          <a:xfrm>
            <a:off x="457200" y="312739"/>
            <a:ext cx="8229600" cy="944562"/>
          </a:xfrm>
        </p:spPr>
        <p:txBody>
          <a:bodyPr>
            <a:noAutofit/>
          </a:bodyPr>
          <a:lstStyle/>
          <a:p>
            <a:pPr algn="ctr"/>
            <a:r>
              <a:rPr lang="en-US" sz="3600" dirty="0" smtClean="0">
                <a:solidFill>
                  <a:schemeClr val="accent6">
                    <a:lumMod val="75000"/>
                  </a:schemeClr>
                </a:solidFill>
              </a:rPr>
              <a:t>BMP Verification Program Update</a:t>
            </a:r>
            <a:endParaRPr lang="en-US" sz="3600" b="1" dirty="0">
              <a:solidFill>
                <a:schemeClr val="accent6">
                  <a:lumMod val="75000"/>
                </a:schemeClr>
              </a:solidFill>
            </a:endParaRPr>
          </a:p>
        </p:txBody>
      </p:sp>
      <p:cxnSp>
        <p:nvCxnSpPr>
          <p:cNvPr id="5" name="Straight Connector 4"/>
          <p:cNvCxnSpPr/>
          <p:nvPr/>
        </p:nvCxnSpPr>
        <p:spPr>
          <a:xfrm>
            <a:off x="523204" y="12192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208745" y="1281562"/>
            <a:ext cx="8706118" cy="629339"/>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400" dirty="0">
                <a:solidFill>
                  <a:schemeClr val="accent6"/>
                </a:solidFill>
                <a:effectLst/>
                <a:latin typeface="Calibri" panose="020F0502020204030204" pitchFamily="34" charset="0"/>
              </a:rPr>
              <a:t>CBP BMP Verification Schedule</a:t>
            </a:r>
          </a:p>
        </p:txBody>
      </p:sp>
      <p:sp>
        <p:nvSpPr>
          <p:cNvPr id="7" name="Content Placeholder 2"/>
          <p:cNvSpPr txBox="1">
            <a:spLocks/>
          </p:cNvSpPr>
          <p:nvPr/>
        </p:nvSpPr>
        <p:spPr>
          <a:xfrm>
            <a:off x="619796" y="1946274"/>
            <a:ext cx="8056808" cy="464747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42900" lvl="1" indent="-342900">
              <a:buFont typeface="Wingdings" panose="05000000000000000000" pitchFamily="2" charset="2"/>
              <a:buChar char="Ø"/>
            </a:pPr>
            <a:r>
              <a:rPr lang="en-US" sz="2000" b="1" dirty="0">
                <a:latin typeface="Calibri" panose="020F0502020204030204" pitchFamily="34" charset="0"/>
              </a:rPr>
              <a:t>Conditional Approval</a:t>
            </a:r>
            <a:r>
              <a:rPr lang="en-US" sz="2000" dirty="0">
                <a:latin typeface="Calibri" panose="020F0502020204030204" pitchFamily="34" charset="0"/>
              </a:rPr>
              <a:t>: addresses most of the Panel’s/workgroup coordinator’s/EPA initial feedback but some limited ‘holes’ in the documentation which the reviewer feels can be easily addressed by the jurisdiction; generally written and presented in a public friendly, easy to understand format/text</a:t>
            </a:r>
          </a:p>
          <a:p>
            <a:pPr marL="342900" lvl="1" indent="-342900">
              <a:buFont typeface="Arial" pitchFamily="34" charset="0"/>
              <a:buChar char="•"/>
            </a:pPr>
            <a:endParaRPr lang="en-US" sz="2000" b="1" dirty="0" smtClean="0">
              <a:latin typeface="Calibri" panose="020F0502020204030204" pitchFamily="34" charset="0"/>
            </a:endParaRPr>
          </a:p>
          <a:p>
            <a:pPr marL="342900" lvl="1" indent="-342900">
              <a:buFont typeface="Wingdings" panose="05000000000000000000" pitchFamily="2" charset="2"/>
              <a:buChar char="Ø"/>
            </a:pPr>
            <a:r>
              <a:rPr lang="en-US" sz="2000" b="1" dirty="0">
                <a:latin typeface="Calibri" panose="020F0502020204030204" pitchFamily="34" charset="0"/>
              </a:rPr>
              <a:t>Return to Jurisdiction with Comments</a:t>
            </a:r>
            <a:r>
              <a:rPr lang="en-US" sz="2000" dirty="0">
                <a:latin typeface="Calibri" panose="020F0502020204030204" pitchFamily="34" charset="0"/>
              </a:rPr>
              <a:t>: the jurisdiction did not address a significant number of the Panel’s/workgroup coordinator’s/EPA initial sets of feedback; provided documentation is incomplete, provided documentation is not written and presented in a public friendly, easy to understand format/text</a:t>
            </a:r>
          </a:p>
          <a:p>
            <a:pPr marL="342900" lvl="1" indent="-342900">
              <a:buFont typeface="Arial" pitchFamily="34" charset="0"/>
              <a:buChar char="•"/>
            </a:pPr>
            <a:endParaRPr lang="en-US" b="1" dirty="0" smtClean="0"/>
          </a:p>
          <a:p>
            <a:pPr marL="0" indent="0">
              <a:buFont typeface="Wingdings 3"/>
              <a:buNone/>
            </a:pPr>
            <a:endParaRPr lang="en-US" sz="2400" dirty="0"/>
          </a:p>
        </p:txBody>
      </p:sp>
    </p:spTree>
    <p:extLst>
      <p:ext uri="{BB962C8B-B14F-4D97-AF65-F5344CB8AC3E}">
        <p14:creationId xmlns:p14="http://schemas.microsoft.com/office/powerpoint/2010/main" val="1715915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77861"/>
          </a:xfrm>
        </p:spPr>
        <p:txBody>
          <a:bodyPr>
            <a:noAutofit/>
          </a:bodyPr>
          <a:lstStyle/>
          <a:p>
            <a:pPr algn="ctr"/>
            <a:r>
              <a:rPr lang="en-US" sz="3600" dirty="0" smtClean="0">
                <a:solidFill>
                  <a:schemeClr val="accent6">
                    <a:lumMod val="75000"/>
                  </a:schemeClr>
                </a:solidFill>
              </a:rPr>
              <a:t>BMP Verification Program Update</a:t>
            </a:r>
            <a:endParaRPr lang="en-US" sz="3600" b="1" dirty="0">
              <a:solidFill>
                <a:schemeClr val="accent6">
                  <a:lumMod val="75000"/>
                </a:schemeClr>
              </a:solidFill>
            </a:endParaRPr>
          </a:p>
        </p:txBody>
      </p:sp>
      <p:cxnSp>
        <p:nvCxnSpPr>
          <p:cNvPr id="5" name="Straight Connector 4"/>
          <p:cNvCxnSpPr/>
          <p:nvPr/>
        </p:nvCxnSpPr>
        <p:spPr>
          <a:xfrm>
            <a:off x="609600" y="830261"/>
            <a:ext cx="80772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323679088"/>
              </p:ext>
            </p:extLst>
          </p:nvPr>
        </p:nvGraphicFramePr>
        <p:xfrm>
          <a:off x="609600" y="1199593"/>
          <a:ext cx="8077200" cy="18288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4038600"/>
                <a:gridCol w="4038600"/>
              </a:tblGrid>
              <a:tr h="323586">
                <a:tc>
                  <a:txBody>
                    <a:bodyPr/>
                    <a:lstStyle/>
                    <a:p>
                      <a:pPr algn="ctr"/>
                      <a:r>
                        <a:rPr lang="en-US" dirty="0" smtClean="0">
                          <a:solidFill>
                            <a:schemeClr val="tx1"/>
                          </a:solidFill>
                          <a:latin typeface="Calibri" panose="020F0502020204030204" pitchFamily="34" charset="0"/>
                        </a:rPr>
                        <a:t>Approved</a:t>
                      </a:r>
                      <a:endParaRPr lang="en-US" dirty="0">
                        <a:solidFill>
                          <a:schemeClr val="tx1"/>
                        </a:solidFill>
                        <a:latin typeface="Calibri" panose="020F0502020204030204" pitchFamily="34" charset="0"/>
                      </a:endParaRPr>
                    </a:p>
                  </a:txBody>
                  <a:tcPr>
                    <a:solidFill>
                      <a:srgbClr val="66FF66"/>
                    </a:solidFill>
                  </a:tcPr>
                </a:tc>
                <a:tc>
                  <a:txBody>
                    <a:bodyPr/>
                    <a:lstStyle/>
                    <a:p>
                      <a:pPr algn="ctr"/>
                      <a:r>
                        <a:rPr lang="en-US" dirty="0" smtClean="0">
                          <a:solidFill>
                            <a:schemeClr val="tx1"/>
                          </a:solidFill>
                          <a:latin typeface="Calibri" panose="020F0502020204030204" pitchFamily="34" charset="0"/>
                        </a:rPr>
                        <a:t>Conditionally Approved</a:t>
                      </a:r>
                      <a:endParaRPr lang="en-US" dirty="0">
                        <a:solidFill>
                          <a:schemeClr val="tx1"/>
                        </a:solidFill>
                        <a:latin typeface="Calibri" panose="020F0502020204030204" pitchFamily="34" charset="0"/>
                      </a:endParaRPr>
                    </a:p>
                  </a:txBody>
                  <a:tcPr>
                    <a:solidFill>
                      <a:srgbClr val="EDF67E"/>
                    </a:solidFill>
                  </a:tcPr>
                </a:tc>
              </a:tr>
              <a:tr h="1276614">
                <a:tc>
                  <a:txBody>
                    <a:bodyPr/>
                    <a:lstStyle/>
                    <a:p>
                      <a:pPr algn="ctr"/>
                      <a:r>
                        <a:rPr lang="en-US" dirty="0" smtClean="0">
                          <a:latin typeface="Calibri" panose="020F0502020204030204" pitchFamily="34" charset="0"/>
                        </a:rPr>
                        <a:t>District of</a:t>
                      </a:r>
                      <a:r>
                        <a:rPr lang="en-US" baseline="0" dirty="0" smtClean="0">
                          <a:latin typeface="Calibri" panose="020F0502020204030204" pitchFamily="34" charset="0"/>
                        </a:rPr>
                        <a:t> Columbia</a:t>
                      </a:r>
                    </a:p>
                    <a:p>
                      <a:pPr algn="ctr"/>
                      <a:r>
                        <a:rPr lang="en-US" baseline="0" dirty="0" smtClean="0">
                          <a:latin typeface="Calibri" panose="020F0502020204030204" pitchFamily="34" charset="0"/>
                        </a:rPr>
                        <a:t>Maryland</a:t>
                      </a:r>
                      <a:endParaRPr lang="en-US" dirty="0">
                        <a:latin typeface="Calibri" panose="020F0502020204030204" pitchFamily="34" charset="0"/>
                      </a:endParaRPr>
                    </a:p>
                  </a:txBody>
                  <a:tcPr>
                    <a:solidFill>
                      <a:srgbClr val="66FF66"/>
                    </a:solidFill>
                  </a:tcPr>
                </a:tc>
                <a:tc>
                  <a:txBody>
                    <a:bodyPr/>
                    <a:lstStyle/>
                    <a:p>
                      <a:pPr algn="ctr"/>
                      <a:r>
                        <a:rPr lang="en-US" dirty="0" smtClean="0">
                          <a:latin typeface="Calibri" panose="020F0502020204030204" pitchFamily="34" charset="0"/>
                        </a:rPr>
                        <a:t>Delaware</a:t>
                      </a:r>
                    </a:p>
                    <a:p>
                      <a:pPr algn="ctr"/>
                      <a:r>
                        <a:rPr lang="en-US" dirty="0" smtClean="0">
                          <a:latin typeface="Calibri" panose="020F0502020204030204" pitchFamily="34" charset="0"/>
                        </a:rPr>
                        <a:t>New York</a:t>
                      </a:r>
                    </a:p>
                    <a:p>
                      <a:pPr algn="ctr"/>
                      <a:r>
                        <a:rPr lang="en-US" dirty="0" smtClean="0">
                          <a:latin typeface="Calibri" panose="020F0502020204030204" pitchFamily="34" charset="0"/>
                        </a:rPr>
                        <a:t>Pennsylvania</a:t>
                      </a:r>
                    </a:p>
                    <a:p>
                      <a:pPr algn="ctr"/>
                      <a:r>
                        <a:rPr lang="en-US" dirty="0" smtClean="0">
                          <a:latin typeface="Calibri" panose="020F0502020204030204" pitchFamily="34" charset="0"/>
                        </a:rPr>
                        <a:t>Virginia</a:t>
                      </a:r>
                    </a:p>
                    <a:p>
                      <a:pPr algn="ctr"/>
                      <a:r>
                        <a:rPr lang="en-US" dirty="0" smtClean="0">
                          <a:latin typeface="Calibri" panose="020F0502020204030204" pitchFamily="34" charset="0"/>
                        </a:rPr>
                        <a:t>West</a:t>
                      </a:r>
                      <a:r>
                        <a:rPr lang="en-US" baseline="0" dirty="0" smtClean="0">
                          <a:latin typeface="Calibri" panose="020F0502020204030204" pitchFamily="34" charset="0"/>
                        </a:rPr>
                        <a:t> Virginia</a:t>
                      </a:r>
                      <a:endParaRPr lang="en-US" dirty="0">
                        <a:latin typeface="Calibri" panose="020F0502020204030204" pitchFamily="34" charset="0"/>
                      </a:endParaRPr>
                    </a:p>
                  </a:txBody>
                  <a:tcPr>
                    <a:solidFill>
                      <a:srgbClr val="EDF67E"/>
                    </a:solidFill>
                  </a:tcPr>
                </a:tc>
              </a:tr>
            </a:tbl>
          </a:graphicData>
        </a:graphic>
      </p:graphicFrame>
      <p:sp>
        <p:nvSpPr>
          <p:cNvPr id="8" name="TextBox 7"/>
          <p:cNvSpPr txBox="1"/>
          <p:nvPr/>
        </p:nvSpPr>
        <p:spPr>
          <a:xfrm>
            <a:off x="609600" y="3022983"/>
            <a:ext cx="4038600" cy="3616375"/>
          </a:xfrm>
          <a:prstGeom prst="rect">
            <a:avLst/>
          </a:prstGeom>
          <a:solidFill>
            <a:schemeClr val="bg1"/>
          </a:solidFill>
        </p:spPr>
        <p:txBody>
          <a:bodyPr wrap="square" rtlCol="0">
            <a:spAutoFit/>
          </a:bodyPr>
          <a:lstStyle/>
          <a:p>
            <a:pPr algn="ctr"/>
            <a:r>
              <a:rPr lang="en-US" sz="1600" b="1" dirty="0" smtClean="0">
                <a:latin typeface="Calibri" panose="020F0502020204030204" pitchFamily="34" charset="0"/>
              </a:rPr>
              <a:t>Approval</a:t>
            </a:r>
          </a:p>
          <a:p>
            <a:pPr algn="ctr"/>
            <a:endParaRPr lang="en-US" sz="1200" b="1" dirty="0" smtClean="0">
              <a:latin typeface="Calibri" panose="020F0502020204030204" pitchFamily="34" charset="0"/>
            </a:endParaRPr>
          </a:p>
          <a:p>
            <a:pPr marL="285750" indent="-285750">
              <a:spcAft>
                <a:spcPts val="600"/>
              </a:spcAft>
              <a:buFont typeface="Arial" panose="020B0604020202020204" pitchFamily="34" charset="0"/>
              <a:buChar char="•"/>
            </a:pPr>
            <a:r>
              <a:rPr lang="en-US" sz="1400" dirty="0">
                <a:latin typeface="Calibri" panose="020F0502020204030204" pitchFamily="34" charset="0"/>
              </a:rPr>
              <a:t>A</a:t>
            </a:r>
            <a:r>
              <a:rPr lang="en-US" sz="1400" dirty="0" smtClean="0">
                <a:latin typeface="Calibri" panose="020F0502020204030204" pitchFamily="34" charset="0"/>
              </a:rPr>
              <a:t>ddressed </a:t>
            </a:r>
            <a:r>
              <a:rPr lang="en-US" sz="1400" dirty="0">
                <a:latin typeface="Calibri" panose="020F0502020204030204" pitchFamily="34" charset="0"/>
              </a:rPr>
              <a:t>all the Panel’s feedback as well as workgroup coordinators and initial EPA feedback; </a:t>
            </a:r>
            <a:endParaRPr lang="en-US" sz="1400" dirty="0" smtClean="0">
              <a:latin typeface="Calibri" panose="020F0502020204030204" pitchFamily="34" charset="0"/>
            </a:endParaRPr>
          </a:p>
          <a:p>
            <a:pPr marL="285750" indent="-285750">
              <a:spcAft>
                <a:spcPts val="600"/>
              </a:spcAft>
              <a:buFont typeface="Arial" panose="020B0604020202020204" pitchFamily="34" charset="0"/>
              <a:buChar char="•"/>
            </a:pPr>
            <a:r>
              <a:rPr lang="en-US" sz="1400" dirty="0">
                <a:latin typeface="Calibri" panose="020F0502020204030204" pitchFamily="34" charset="0"/>
              </a:rPr>
              <a:t>P</a:t>
            </a:r>
            <a:r>
              <a:rPr lang="en-US" sz="1400" dirty="0" smtClean="0">
                <a:latin typeface="Calibri" panose="020F0502020204030204" pitchFamily="34" charset="0"/>
              </a:rPr>
              <a:t>rovided </a:t>
            </a:r>
            <a:r>
              <a:rPr lang="en-US" sz="1400" dirty="0">
                <a:latin typeface="Calibri" panose="020F0502020204030204" pitchFamily="34" charset="0"/>
              </a:rPr>
              <a:t>plans and schedules for development of additional BMP verification protocols and procedures in those cases where protocols and procedures are not </a:t>
            </a:r>
            <a:r>
              <a:rPr lang="en-US" sz="1400" dirty="0" smtClean="0">
                <a:latin typeface="Calibri" panose="020F0502020204030204" pitchFamily="34" charset="0"/>
              </a:rPr>
              <a:t>proposed;</a:t>
            </a:r>
          </a:p>
          <a:p>
            <a:pPr marL="285750" indent="-285750">
              <a:spcAft>
                <a:spcPts val="600"/>
              </a:spcAft>
              <a:buFont typeface="Arial" panose="020B0604020202020204" pitchFamily="34" charset="0"/>
              <a:buChar char="•"/>
            </a:pPr>
            <a:r>
              <a:rPr lang="en-US" sz="1400" dirty="0">
                <a:latin typeface="Calibri" panose="020F0502020204030204" pitchFamily="34" charset="0"/>
              </a:rPr>
              <a:t>W</a:t>
            </a:r>
            <a:r>
              <a:rPr lang="en-US" sz="1400" dirty="0" smtClean="0">
                <a:latin typeface="Calibri" panose="020F0502020204030204" pitchFamily="34" charset="0"/>
              </a:rPr>
              <a:t>as </a:t>
            </a:r>
            <a:r>
              <a:rPr lang="en-US" sz="1400" dirty="0">
                <a:latin typeface="Calibri" panose="020F0502020204030204" pitchFamily="34" charset="0"/>
              </a:rPr>
              <a:t>written and presented in a public friendly, easy to understand format/text. </a:t>
            </a:r>
            <a:r>
              <a:rPr lang="en-US" sz="1400" dirty="0" smtClean="0">
                <a:latin typeface="Calibri" panose="020F0502020204030204" pitchFamily="34" charset="0"/>
              </a:rPr>
              <a:t> </a:t>
            </a:r>
          </a:p>
          <a:p>
            <a:pPr marL="285750" indent="-285750">
              <a:spcAft>
                <a:spcPts val="600"/>
              </a:spcAft>
              <a:buFont typeface="Arial" panose="020B0604020202020204" pitchFamily="34" charset="0"/>
              <a:buChar char="•"/>
            </a:pPr>
            <a:r>
              <a:rPr lang="en-US" sz="1400" dirty="0">
                <a:latin typeface="Calibri" panose="020F0502020204030204" pitchFamily="34" charset="0"/>
              </a:rPr>
              <a:t>C</a:t>
            </a:r>
            <a:r>
              <a:rPr lang="en-US" sz="1400" dirty="0" smtClean="0">
                <a:latin typeface="Calibri" panose="020F0502020204030204" pitchFamily="34" charset="0"/>
              </a:rPr>
              <a:t>an </a:t>
            </a:r>
            <a:r>
              <a:rPr lang="en-US" sz="1400" dirty="0">
                <a:latin typeface="Calibri" panose="020F0502020204030204" pitchFamily="34" charset="0"/>
              </a:rPr>
              <a:t>apply for 2016 WIP assistance funds and the state is approved to work with EPA on the award </a:t>
            </a:r>
            <a:r>
              <a:rPr lang="en-US" sz="1400" dirty="0" smtClean="0">
                <a:latin typeface="Calibri" panose="020F0502020204030204" pitchFamily="34" charset="0"/>
              </a:rPr>
              <a:t>of 2016 </a:t>
            </a:r>
            <a:r>
              <a:rPr lang="en-US" sz="1400" dirty="0">
                <a:latin typeface="Calibri" panose="020F0502020204030204" pitchFamily="34" charset="0"/>
              </a:rPr>
              <a:t>Chesapeake Bay Implementation Grant and Chesapeake Bay Regulatory and Accountability Grant. </a:t>
            </a:r>
          </a:p>
        </p:txBody>
      </p:sp>
      <p:sp>
        <p:nvSpPr>
          <p:cNvPr id="9" name="TextBox 8"/>
          <p:cNvSpPr txBox="1"/>
          <p:nvPr/>
        </p:nvSpPr>
        <p:spPr>
          <a:xfrm>
            <a:off x="4648200" y="3022984"/>
            <a:ext cx="4038600" cy="3677930"/>
          </a:xfrm>
          <a:prstGeom prst="rect">
            <a:avLst/>
          </a:prstGeom>
          <a:solidFill>
            <a:schemeClr val="bg1"/>
          </a:solidFill>
        </p:spPr>
        <p:txBody>
          <a:bodyPr wrap="square" rtlCol="0">
            <a:spAutoFit/>
          </a:bodyPr>
          <a:lstStyle/>
          <a:p>
            <a:pPr algn="ctr"/>
            <a:r>
              <a:rPr lang="en-US" b="1" dirty="0" smtClean="0">
                <a:latin typeface="Calibri" panose="020F0502020204030204" pitchFamily="34" charset="0"/>
              </a:rPr>
              <a:t>Conditional Approval</a:t>
            </a:r>
          </a:p>
          <a:p>
            <a:pPr algn="ctr"/>
            <a:endParaRPr lang="en-US" sz="1200" b="1" dirty="0" smtClean="0">
              <a:latin typeface="Calibri" panose="020F0502020204030204" pitchFamily="34" charset="0"/>
            </a:endParaRPr>
          </a:p>
          <a:p>
            <a:pPr marL="285750" indent="-285750">
              <a:spcAft>
                <a:spcPts val="600"/>
              </a:spcAft>
              <a:buFont typeface="Arial" panose="020B0604020202020204" pitchFamily="34" charset="0"/>
              <a:buChar char="•"/>
            </a:pPr>
            <a:r>
              <a:rPr lang="en-US" sz="1400" dirty="0">
                <a:latin typeface="Calibri" panose="020F0502020204030204" pitchFamily="34" charset="0"/>
              </a:rPr>
              <a:t>A</a:t>
            </a:r>
            <a:r>
              <a:rPr lang="en-US" sz="1400" dirty="0" smtClean="0">
                <a:latin typeface="Calibri" panose="020F0502020204030204" pitchFamily="34" charset="0"/>
              </a:rPr>
              <a:t>ddressed </a:t>
            </a:r>
            <a:r>
              <a:rPr lang="en-US" sz="1400" dirty="0">
                <a:latin typeface="Calibri" panose="020F0502020204030204" pitchFamily="34" charset="0"/>
              </a:rPr>
              <a:t>most of the Panel’s/workgroup coordinator’s/EPA initial </a:t>
            </a:r>
            <a:r>
              <a:rPr lang="en-US" sz="1400" dirty="0" smtClean="0">
                <a:latin typeface="Calibri" panose="020F0502020204030204" pitchFamily="34" charset="0"/>
              </a:rPr>
              <a:t>feedback</a:t>
            </a:r>
          </a:p>
          <a:p>
            <a:pPr marL="285750" indent="-285750">
              <a:spcAft>
                <a:spcPts val="600"/>
              </a:spcAft>
              <a:buFont typeface="Arial" panose="020B0604020202020204" pitchFamily="34" charset="0"/>
              <a:buChar char="•"/>
            </a:pPr>
            <a:r>
              <a:rPr lang="en-US" sz="1400" dirty="0" smtClean="0">
                <a:latin typeface="Calibri" panose="020F0502020204030204" pitchFamily="34" charset="0"/>
              </a:rPr>
              <a:t>Some </a:t>
            </a:r>
            <a:r>
              <a:rPr lang="en-US" sz="1400" dirty="0">
                <a:latin typeface="Calibri" panose="020F0502020204030204" pitchFamily="34" charset="0"/>
              </a:rPr>
              <a:t>limited ‘holes’ in the documentation which EPA feels can be easily addressed by the </a:t>
            </a:r>
            <a:r>
              <a:rPr lang="en-US" sz="1400" dirty="0" smtClean="0">
                <a:latin typeface="Calibri" panose="020F0502020204030204" pitchFamily="34" charset="0"/>
              </a:rPr>
              <a:t>jurisdiction</a:t>
            </a:r>
          </a:p>
          <a:p>
            <a:pPr marL="285750" indent="-285750">
              <a:spcAft>
                <a:spcPts val="600"/>
              </a:spcAft>
              <a:buFont typeface="Arial" panose="020B0604020202020204" pitchFamily="34" charset="0"/>
              <a:buChar char="•"/>
            </a:pPr>
            <a:r>
              <a:rPr lang="en-US" sz="1400" dirty="0" smtClean="0">
                <a:latin typeface="Calibri" panose="020F0502020204030204" pitchFamily="34" charset="0"/>
              </a:rPr>
              <a:t>Plan </a:t>
            </a:r>
            <a:r>
              <a:rPr lang="en-US" sz="1400" dirty="0">
                <a:latin typeface="Calibri" panose="020F0502020204030204" pitchFamily="34" charset="0"/>
              </a:rPr>
              <a:t>was generally written and presented in a public friendly, easy to understand format/text. </a:t>
            </a:r>
          </a:p>
          <a:p>
            <a:pPr marL="285750" indent="-285750">
              <a:spcAft>
                <a:spcPts val="600"/>
              </a:spcAft>
              <a:buFont typeface="Arial" panose="020B0604020202020204" pitchFamily="34" charset="0"/>
              <a:buChar char="•"/>
            </a:pPr>
            <a:r>
              <a:rPr lang="en-US" sz="1400" dirty="0">
                <a:latin typeface="Calibri" panose="020F0502020204030204" pitchFamily="34" charset="0"/>
              </a:rPr>
              <a:t>C</a:t>
            </a:r>
            <a:r>
              <a:rPr lang="en-US" sz="1400" dirty="0" smtClean="0">
                <a:latin typeface="Calibri" panose="020F0502020204030204" pitchFamily="34" charset="0"/>
              </a:rPr>
              <a:t>an </a:t>
            </a:r>
            <a:r>
              <a:rPr lang="en-US" sz="1400" dirty="0">
                <a:latin typeface="Calibri" panose="020F0502020204030204" pitchFamily="34" charset="0"/>
              </a:rPr>
              <a:t>apply for 2016 WIP assistance funds. Prior to award </a:t>
            </a:r>
            <a:r>
              <a:rPr lang="en-US" sz="1400" dirty="0" smtClean="0">
                <a:latin typeface="Calibri" panose="020F0502020204030204" pitchFamily="34" charset="0"/>
              </a:rPr>
              <a:t>of 2016 </a:t>
            </a:r>
            <a:r>
              <a:rPr lang="en-US" sz="1400" dirty="0">
                <a:latin typeface="Calibri" panose="020F0502020204030204" pitchFamily="34" charset="0"/>
              </a:rPr>
              <a:t>Chesapeake Bay Implementation Grant and Chesapeake Bay Regulatory and Accountability Grant, EPA will need to be in a position to fully </a:t>
            </a:r>
            <a:r>
              <a:rPr lang="en-US" sz="1400" dirty="0" smtClean="0">
                <a:latin typeface="Calibri" panose="020F0502020204030204" pitchFamily="34" charset="0"/>
              </a:rPr>
              <a:t>approve </a:t>
            </a:r>
            <a:r>
              <a:rPr lang="en-US" sz="1400" dirty="0">
                <a:latin typeface="Calibri" panose="020F0502020204030204" pitchFamily="34" charset="0"/>
              </a:rPr>
              <a:t>final revised BMP verification program plan. </a:t>
            </a:r>
            <a:endParaRPr lang="en-US" sz="1400" dirty="0" smtClean="0">
              <a:latin typeface="Calibri" panose="020F0502020204030204" pitchFamily="34" charset="0"/>
            </a:endParaRPr>
          </a:p>
        </p:txBody>
      </p:sp>
      <p:sp>
        <p:nvSpPr>
          <p:cNvPr id="10" name="TextBox 9"/>
          <p:cNvSpPr txBox="1"/>
          <p:nvPr/>
        </p:nvSpPr>
        <p:spPr>
          <a:xfrm>
            <a:off x="3205151" y="762000"/>
            <a:ext cx="2733698" cy="461665"/>
          </a:xfrm>
          <a:prstGeom prst="rect">
            <a:avLst/>
          </a:prstGeom>
          <a:noFill/>
        </p:spPr>
        <p:txBody>
          <a:bodyPr wrap="none" rtlCol="0">
            <a:spAutoFit/>
          </a:bodyPr>
          <a:lstStyle/>
          <a:p>
            <a:pPr algn="ctr"/>
            <a:r>
              <a:rPr lang="en-US" sz="2400" b="1" dirty="0" smtClean="0">
                <a:solidFill>
                  <a:schemeClr val="accent6"/>
                </a:solidFill>
                <a:latin typeface="Calibri" panose="020F0502020204030204" pitchFamily="34" charset="0"/>
              </a:rPr>
              <a:t>January 2016 Status</a:t>
            </a:r>
            <a:endParaRPr lang="en-US" sz="2400" b="1" dirty="0">
              <a:solidFill>
                <a:schemeClr val="accent6"/>
              </a:solidFill>
              <a:latin typeface="Calibri" panose="020F0502020204030204" pitchFamily="34" charset="0"/>
            </a:endParaRPr>
          </a:p>
        </p:txBody>
      </p:sp>
    </p:spTree>
    <p:extLst>
      <p:ext uri="{BB962C8B-B14F-4D97-AF65-F5344CB8AC3E}">
        <p14:creationId xmlns:p14="http://schemas.microsoft.com/office/powerpoint/2010/main" val="1633265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4198938"/>
          </a:xfrm>
        </p:spPr>
        <p:txBody>
          <a:bodyPr>
            <a:normAutofit/>
          </a:bodyPr>
          <a:lstStyle/>
          <a:p>
            <a:pPr marL="566928" lvl="0" indent="-457200">
              <a:buFont typeface="+mj-lt"/>
              <a:buAutoNum type="arabicPeriod"/>
            </a:pPr>
            <a:endParaRPr lang="en-US" sz="2400" dirty="0" smtClean="0">
              <a:latin typeface="Calibri" panose="020F0502020204030204" pitchFamily="34" charset="0"/>
            </a:endParaRPr>
          </a:p>
          <a:p>
            <a:pPr marL="566928" lvl="0" indent="-457200">
              <a:buFont typeface="+mj-lt"/>
              <a:buAutoNum type="arabicPeriod"/>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lvl="1"/>
            <a:endParaRPr lang="en-US" sz="2400" dirty="0">
              <a:latin typeface="Calibri" panose="020F0502020204030204" pitchFamily="34" charset="0"/>
            </a:endParaRPr>
          </a:p>
        </p:txBody>
      </p:sp>
      <p:sp>
        <p:nvSpPr>
          <p:cNvPr id="2" name="Title 1"/>
          <p:cNvSpPr>
            <a:spLocks noGrp="1"/>
          </p:cNvSpPr>
          <p:nvPr>
            <p:ph type="title"/>
          </p:nvPr>
        </p:nvSpPr>
        <p:spPr>
          <a:xfrm>
            <a:off x="457200" y="109388"/>
            <a:ext cx="8229600" cy="944562"/>
          </a:xfrm>
        </p:spPr>
        <p:txBody>
          <a:bodyPr>
            <a:noAutofit/>
          </a:bodyPr>
          <a:lstStyle/>
          <a:p>
            <a:pPr algn="ctr"/>
            <a:r>
              <a:rPr lang="en-US" sz="3600" dirty="0" smtClean="0">
                <a:solidFill>
                  <a:schemeClr val="accent6">
                    <a:lumMod val="75000"/>
                  </a:schemeClr>
                </a:solidFill>
              </a:rPr>
              <a:t>Delaware</a:t>
            </a:r>
            <a:endParaRPr lang="en-US" sz="3600" b="1" dirty="0">
              <a:solidFill>
                <a:schemeClr val="accent6">
                  <a:lumMod val="75000"/>
                </a:schemeClr>
              </a:solidFill>
            </a:endParaRPr>
          </a:p>
        </p:txBody>
      </p:sp>
      <p:cxnSp>
        <p:nvCxnSpPr>
          <p:cNvPr id="5" name="Straight Connector 4"/>
          <p:cNvCxnSpPr/>
          <p:nvPr/>
        </p:nvCxnSpPr>
        <p:spPr>
          <a:xfrm>
            <a:off x="533400" y="9144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33400" y="1038130"/>
            <a:ext cx="1981200" cy="629339"/>
          </a:xfrm>
          <a:prstGeom prst="rect">
            <a:avLst/>
          </a:prstGeom>
          <a:solidFill>
            <a:schemeClr val="bg1"/>
          </a:solidFill>
          <a:effectLst>
            <a:outerShdw blurRad="50800" dist="38100" dir="5400000" algn="t" rotWithShape="0">
              <a:prstClr val="black">
                <a:alpha val="40000"/>
              </a:prstClr>
            </a:outerShdw>
          </a:effectLst>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solidFill>
                  <a:schemeClr val="accent6"/>
                </a:solidFill>
                <a:effectLst/>
                <a:latin typeface="Calibri" panose="020F0502020204030204" pitchFamily="34" charset="0"/>
              </a:rPr>
              <a:t>EPA Decision:</a:t>
            </a:r>
            <a:endParaRPr lang="en-US" sz="2400" dirty="0">
              <a:solidFill>
                <a:schemeClr val="accent6"/>
              </a:solidFill>
              <a:effectLst/>
              <a:latin typeface="Calibri" panose="020F0502020204030204" pitchFamily="34" charset="0"/>
            </a:endParaRPr>
          </a:p>
        </p:txBody>
      </p:sp>
      <p:sp>
        <p:nvSpPr>
          <p:cNvPr id="7" name="Content Placeholder 2"/>
          <p:cNvSpPr txBox="1">
            <a:spLocks/>
          </p:cNvSpPr>
          <p:nvPr/>
        </p:nvSpPr>
        <p:spPr>
          <a:xfrm>
            <a:off x="457200" y="1835178"/>
            <a:ext cx="8056808" cy="44894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0">
              <a:spcAft>
                <a:spcPts val="1200"/>
              </a:spcAft>
            </a:pPr>
            <a:r>
              <a:rPr lang="en-US" sz="1600" dirty="0">
                <a:latin typeface="Calibri" panose="020F0502020204030204" pitchFamily="34" charset="0"/>
              </a:rPr>
              <a:t>Delaware’s BMP verification program plan provides an excellent level of documentation using text and formats easily readable and understandable by a wide audience.</a:t>
            </a:r>
          </a:p>
          <a:p>
            <a:pPr marL="342900" marR="0" indent="-255588">
              <a:lnSpc>
                <a:spcPct val="107000"/>
              </a:lnSpc>
              <a:spcBef>
                <a:spcPts val="0"/>
              </a:spcBef>
              <a:spcAft>
                <a:spcPts val="800"/>
              </a:spcAft>
            </a:pPr>
            <a:r>
              <a:rPr lang="en-US" sz="1600" dirty="0">
                <a:latin typeface="Calibri" panose="020F0502020204030204" pitchFamily="34" charset="0"/>
              </a:rPr>
              <a:t>Delaware was </a:t>
            </a:r>
            <a:r>
              <a:rPr lang="en-US" sz="1600" dirty="0">
                <a:solidFill>
                  <a:srgbClr val="000000"/>
                </a:solidFill>
                <a:highlight>
                  <a:srgbClr val="00FF00"/>
                </a:highlight>
                <a:latin typeface="Calibri" panose="020F0502020204030204" pitchFamily="34" charset="0"/>
              </a:rPr>
              <a:t>very clear in documenting its choices of verification protocols and the rigor in their protocols in relationship to the </a:t>
            </a:r>
            <a:r>
              <a:rPr lang="en-US" sz="1600" dirty="0" smtClean="0">
                <a:solidFill>
                  <a:srgbClr val="000000"/>
                </a:solidFill>
                <a:highlight>
                  <a:srgbClr val="00FF00"/>
                </a:highlight>
                <a:latin typeface="Calibri" panose="020F0502020204030204" pitchFamily="34" charset="0"/>
              </a:rPr>
              <a:t>BMPs </a:t>
            </a:r>
            <a:r>
              <a:rPr lang="en-US" sz="1600" dirty="0" smtClean="0">
                <a:latin typeface="Calibri" panose="020F0502020204030204" pitchFamily="34" charset="0"/>
              </a:rPr>
              <a:t>and </a:t>
            </a:r>
            <a:r>
              <a:rPr lang="en-US" sz="1600" dirty="0">
                <a:latin typeface="Calibri" panose="020F0502020204030204" pitchFamily="34" charset="0"/>
              </a:rPr>
              <a:t>their contribution to overall nutrient and sediment reductions called for in their Phase II WIPs.</a:t>
            </a:r>
          </a:p>
          <a:p>
            <a:pPr marL="342900" marR="0" indent="-255588">
              <a:lnSpc>
                <a:spcPct val="107000"/>
              </a:lnSpc>
              <a:spcBef>
                <a:spcPts val="0"/>
              </a:spcBef>
              <a:spcAft>
                <a:spcPts val="800"/>
              </a:spcAft>
            </a:pPr>
            <a:r>
              <a:rPr lang="en-US" sz="1600" dirty="0">
                <a:latin typeface="Calibri" panose="020F0502020204030204" pitchFamily="34" charset="0"/>
              </a:rPr>
              <a:t>Delaware </a:t>
            </a:r>
            <a:r>
              <a:rPr lang="en-US" sz="1600" dirty="0">
                <a:solidFill>
                  <a:srgbClr val="000000"/>
                </a:solidFill>
                <a:highlight>
                  <a:srgbClr val="FFFF00"/>
                </a:highlight>
                <a:latin typeface="Calibri" panose="020F0502020204030204" pitchFamily="34" charset="0"/>
              </a:rPr>
              <a:t>needs to spell out the specific timeframes for developing verification </a:t>
            </a:r>
            <a:r>
              <a:rPr lang="en-US" sz="1600" dirty="0" smtClean="0">
                <a:solidFill>
                  <a:srgbClr val="000000"/>
                </a:solidFill>
                <a:highlight>
                  <a:srgbClr val="FFFF00"/>
                </a:highlight>
                <a:latin typeface="Calibri" panose="020F0502020204030204" pitchFamily="34" charset="0"/>
              </a:rPr>
              <a:t>protocols </a:t>
            </a:r>
            <a:r>
              <a:rPr lang="en-US" sz="1600" dirty="0" smtClean="0">
                <a:latin typeface="Calibri" panose="020F0502020204030204" pitchFamily="34" charset="0"/>
              </a:rPr>
              <a:t>for </a:t>
            </a:r>
            <a:r>
              <a:rPr lang="en-US" sz="1600" dirty="0">
                <a:latin typeface="Calibri" panose="020F0502020204030204" pitchFamily="34" charset="0"/>
              </a:rPr>
              <a:t>their low and medium priority BMPs.</a:t>
            </a:r>
          </a:p>
          <a:p>
            <a:pPr marL="342900" marR="0" indent="-255588">
              <a:lnSpc>
                <a:spcPct val="107000"/>
              </a:lnSpc>
              <a:spcBef>
                <a:spcPts val="0"/>
              </a:spcBef>
              <a:spcAft>
                <a:spcPts val="800"/>
              </a:spcAft>
            </a:pPr>
            <a:r>
              <a:rPr lang="en-US" sz="1600" dirty="0">
                <a:latin typeface="Calibri" panose="020F0502020204030204" pitchFamily="34" charset="0"/>
              </a:rPr>
              <a:t>Delaware </a:t>
            </a:r>
            <a:r>
              <a:rPr lang="en-US" sz="1600" dirty="0">
                <a:solidFill>
                  <a:srgbClr val="000000"/>
                </a:solidFill>
                <a:highlight>
                  <a:srgbClr val="FFFF00"/>
                </a:highlight>
                <a:latin typeface="Calibri" panose="020F0502020204030204" pitchFamily="34" charset="0"/>
              </a:rPr>
              <a:t>needs to provide more documentation on their future plans for on-farm </a:t>
            </a:r>
            <a:r>
              <a:rPr lang="en-US" sz="1600" dirty="0" smtClean="0">
                <a:solidFill>
                  <a:srgbClr val="000000"/>
                </a:solidFill>
                <a:highlight>
                  <a:srgbClr val="FFFF00"/>
                </a:highlight>
                <a:latin typeface="Calibri" panose="020F0502020204030204" pitchFamily="34" charset="0"/>
              </a:rPr>
              <a:t>verification </a:t>
            </a:r>
            <a:r>
              <a:rPr lang="en-US" sz="1600" dirty="0" smtClean="0">
                <a:latin typeface="Calibri" panose="020F0502020204030204" pitchFamily="34" charset="0"/>
              </a:rPr>
              <a:t>of </a:t>
            </a:r>
            <a:r>
              <a:rPr lang="en-US" sz="1600" dirty="0">
                <a:latin typeface="Calibri" panose="020F0502020204030204" pitchFamily="34" charset="0"/>
              </a:rPr>
              <a:t>implementation of nutrient management plans.</a:t>
            </a:r>
          </a:p>
          <a:p>
            <a:pPr lvl="0">
              <a:spcAft>
                <a:spcPts val="1200"/>
              </a:spcAft>
            </a:pPr>
            <a:r>
              <a:rPr lang="en-US" sz="1600" dirty="0">
                <a:latin typeface="Calibri" panose="020F0502020204030204" pitchFamily="34" charset="0"/>
              </a:rPr>
              <a:t>Delaware needs to document how they plan to translate the findings from the tillage and cover crop statistical surveys into the actual numbers and geographical distribution of practices submitted for crediting through the Partnership’s annual progress runs.</a:t>
            </a:r>
          </a:p>
          <a:p>
            <a:pPr marL="342900" lvl="1" indent="-342900">
              <a:buFont typeface="Arial" pitchFamily="34" charset="0"/>
              <a:buChar char="•"/>
            </a:pPr>
            <a:endParaRPr lang="en-US" b="1" dirty="0" smtClean="0"/>
          </a:p>
          <a:p>
            <a:pPr marL="0" indent="0">
              <a:buFont typeface="Wingdings 3"/>
              <a:buNone/>
            </a:pPr>
            <a:endParaRPr lang="en-US" sz="2400" dirty="0"/>
          </a:p>
        </p:txBody>
      </p:sp>
      <p:sp>
        <p:nvSpPr>
          <p:cNvPr id="8" name="Title 1"/>
          <p:cNvSpPr txBox="1">
            <a:spLocks/>
          </p:cNvSpPr>
          <p:nvPr/>
        </p:nvSpPr>
        <p:spPr>
          <a:xfrm>
            <a:off x="2514600" y="1069438"/>
            <a:ext cx="3200400" cy="600763"/>
          </a:xfrm>
          <a:prstGeom prst="rect">
            <a:avLst/>
          </a:prstGeom>
          <a:solidFill>
            <a:srgbClr val="FFFF99"/>
          </a:solidFill>
          <a:ln>
            <a:noFill/>
          </a:ln>
          <a:effectLst>
            <a:outerShdw blurRad="50800" dist="38100" dir="5400000" algn="t" rotWithShape="0">
              <a:prstClr val="black">
                <a:alpha val="40000"/>
              </a:prstClr>
            </a:outerShdw>
          </a:effectLst>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000" dirty="0" smtClean="0">
                <a:effectLst/>
                <a:latin typeface="Calibri" panose="020F0502020204030204" pitchFamily="34" charset="0"/>
              </a:rPr>
              <a:t>Conditional</a:t>
            </a:r>
            <a:r>
              <a:rPr lang="en-US" sz="2000" dirty="0" smtClean="0">
                <a:effectLst/>
              </a:rPr>
              <a:t> </a:t>
            </a:r>
            <a:r>
              <a:rPr lang="en-US" sz="2000" dirty="0" smtClean="0">
                <a:effectLst/>
                <a:latin typeface="Calibri" panose="020F0502020204030204" pitchFamily="34" charset="0"/>
              </a:rPr>
              <a:t>Approval</a:t>
            </a:r>
            <a:endParaRPr lang="en-US" sz="2000" dirty="0">
              <a:effectLst/>
              <a:latin typeface="Calibri" panose="020F0502020204030204" pitchFamily="34" charset="0"/>
            </a:endParaRPr>
          </a:p>
        </p:txBody>
      </p:sp>
    </p:spTree>
    <p:extLst>
      <p:ext uri="{BB962C8B-B14F-4D97-AF65-F5344CB8AC3E}">
        <p14:creationId xmlns:p14="http://schemas.microsoft.com/office/powerpoint/2010/main" val="1677222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4198938"/>
          </a:xfrm>
        </p:spPr>
        <p:txBody>
          <a:bodyPr>
            <a:normAutofit/>
          </a:bodyPr>
          <a:lstStyle/>
          <a:p>
            <a:pPr marL="566928" lvl="0" indent="-457200">
              <a:buFont typeface="+mj-lt"/>
              <a:buAutoNum type="arabicPeriod"/>
            </a:pPr>
            <a:endParaRPr lang="en-US" sz="2400" dirty="0" smtClean="0">
              <a:latin typeface="Calibri" panose="020F0502020204030204" pitchFamily="34" charset="0"/>
            </a:endParaRPr>
          </a:p>
          <a:p>
            <a:pPr marL="566928" lvl="0" indent="-457200">
              <a:buFont typeface="+mj-lt"/>
              <a:buAutoNum type="arabicPeriod"/>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lvl="1"/>
            <a:endParaRPr lang="en-US" sz="2400" dirty="0">
              <a:latin typeface="Calibri" panose="020F0502020204030204" pitchFamily="34" charset="0"/>
            </a:endParaRPr>
          </a:p>
        </p:txBody>
      </p:sp>
      <p:sp>
        <p:nvSpPr>
          <p:cNvPr id="2" name="Title 1"/>
          <p:cNvSpPr>
            <a:spLocks noGrp="1"/>
          </p:cNvSpPr>
          <p:nvPr>
            <p:ph type="title"/>
          </p:nvPr>
        </p:nvSpPr>
        <p:spPr>
          <a:xfrm>
            <a:off x="457200" y="312739"/>
            <a:ext cx="8229600" cy="944562"/>
          </a:xfrm>
        </p:spPr>
        <p:txBody>
          <a:bodyPr>
            <a:noAutofit/>
          </a:bodyPr>
          <a:lstStyle/>
          <a:p>
            <a:pPr algn="ctr"/>
            <a:r>
              <a:rPr lang="en-US" sz="3600" dirty="0" smtClean="0">
                <a:solidFill>
                  <a:schemeClr val="accent6">
                    <a:lumMod val="75000"/>
                  </a:schemeClr>
                </a:solidFill>
              </a:rPr>
              <a:t>District of Columbia</a:t>
            </a:r>
            <a:endParaRPr lang="en-US" sz="3600" b="1" dirty="0">
              <a:solidFill>
                <a:schemeClr val="accent6">
                  <a:lumMod val="75000"/>
                </a:schemeClr>
              </a:solidFill>
            </a:endParaRPr>
          </a:p>
        </p:txBody>
      </p:sp>
      <p:cxnSp>
        <p:nvCxnSpPr>
          <p:cNvPr id="5" name="Straight Connector 4"/>
          <p:cNvCxnSpPr/>
          <p:nvPr/>
        </p:nvCxnSpPr>
        <p:spPr>
          <a:xfrm>
            <a:off x="609600" y="1228726"/>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457200" y="2418158"/>
            <a:ext cx="8056808" cy="2859823"/>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42900" marR="0" indent="-255588">
              <a:lnSpc>
                <a:spcPct val="107000"/>
              </a:lnSpc>
              <a:spcBef>
                <a:spcPts val="0"/>
              </a:spcBef>
              <a:spcAft>
                <a:spcPts val="800"/>
              </a:spcAft>
            </a:pPr>
            <a:r>
              <a:rPr lang="en-US" sz="2400" dirty="0">
                <a:latin typeface="Calibri" panose="020F0502020204030204" pitchFamily="34" charset="0"/>
              </a:rPr>
              <a:t>The District’s revised program plan provides </a:t>
            </a:r>
            <a:r>
              <a:rPr lang="en-US" sz="2400" dirty="0">
                <a:solidFill>
                  <a:srgbClr val="000000"/>
                </a:solidFill>
                <a:highlight>
                  <a:srgbClr val="00FF00"/>
                </a:highlight>
                <a:latin typeface="Calibri" panose="020F0502020204030204" pitchFamily="34" charset="0"/>
              </a:rPr>
              <a:t>the right balance of detailed documentation along with numerous </a:t>
            </a:r>
            <a:r>
              <a:rPr lang="en-US" sz="2400" dirty="0" smtClean="0">
                <a:solidFill>
                  <a:srgbClr val="000000"/>
                </a:solidFill>
                <a:highlight>
                  <a:srgbClr val="00FF00"/>
                </a:highlight>
                <a:latin typeface="Calibri" panose="020F0502020204030204" pitchFamily="34" charset="0"/>
              </a:rPr>
              <a:t>links </a:t>
            </a:r>
            <a:r>
              <a:rPr lang="en-US" sz="2400" dirty="0" smtClean="0">
                <a:latin typeface="Calibri" panose="020F0502020204030204" pitchFamily="34" charset="0"/>
              </a:rPr>
              <a:t>to </a:t>
            </a:r>
            <a:r>
              <a:rPr lang="en-US" sz="2400" dirty="0">
                <a:latin typeface="Calibri" panose="020F0502020204030204" pitchFamily="34" charset="0"/>
              </a:rPr>
              <a:t>other even more detailed documentation.</a:t>
            </a:r>
          </a:p>
          <a:p>
            <a:pPr lvl="0">
              <a:spcAft>
                <a:spcPts val="1200"/>
              </a:spcAft>
            </a:pPr>
            <a:r>
              <a:rPr lang="en-US" sz="2400" dirty="0" smtClean="0">
                <a:latin typeface="Calibri" panose="020F0502020204030204" pitchFamily="34" charset="0"/>
              </a:rPr>
              <a:t>Plan </a:t>
            </a:r>
            <a:r>
              <a:rPr lang="en-US" sz="2400" dirty="0">
                <a:latin typeface="Calibri" panose="020F0502020204030204" pitchFamily="34" charset="0"/>
              </a:rPr>
              <a:t>provides a great foundation for the next two years of implementation of their enhanced verification program.</a:t>
            </a:r>
          </a:p>
          <a:p>
            <a:pPr marL="342900" lvl="1" indent="-342900">
              <a:buFont typeface="Arial" pitchFamily="34" charset="0"/>
              <a:buChar char="•"/>
            </a:pPr>
            <a:endParaRPr lang="en-US" b="1" dirty="0" smtClean="0"/>
          </a:p>
          <a:p>
            <a:pPr marL="0" indent="0">
              <a:buFont typeface="Wingdings 3"/>
              <a:buNone/>
            </a:pPr>
            <a:endParaRPr lang="en-US" sz="2400" dirty="0"/>
          </a:p>
        </p:txBody>
      </p:sp>
      <p:sp>
        <p:nvSpPr>
          <p:cNvPr id="9" name="Title 1"/>
          <p:cNvSpPr txBox="1">
            <a:spLocks/>
          </p:cNvSpPr>
          <p:nvPr/>
        </p:nvSpPr>
        <p:spPr>
          <a:xfrm>
            <a:off x="533400" y="1565922"/>
            <a:ext cx="1981200" cy="629339"/>
          </a:xfrm>
          <a:prstGeom prst="rect">
            <a:avLst/>
          </a:prstGeom>
          <a:solidFill>
            <a:schemeClr val="bg1"/>
          </a:solidFill>
          <a:effectLst>
            <a:outerShdw blurRad="50800" dist="38100" dir="5400000" algn="t" rotWithShape="0">
              <a:prstClr val="black">
                <a:alpha val="40000"/>
              </a:prstClr>
            </a:outerShdw>
          </a:effectLst>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solidFill>
                  <a:schemeClr val="accent6"/>
                </a:solidFill>
                <a:effectLst/>
                <a:latin typeface="Calibri" panose="020F0502020204030204" pitchFamily="34" charset="0"/>
              </a:rPr>
              <a:t>EPA Decision:</a:t>
            </a:r>
            <a:endParaRPr lang="en-US" sz="2400" dirty="0">
              <a:solidFill>
                <a:schemeClr val="accent6"/>
              </a:solidFill>
              <a:effectLst/>
              <a:latin typeface="Calibri" panose="020F0502020204030204" pitchFamily="34" charset="0"/>
            </a:endParaRPr>
          </a:p>
        </p:txBody>
      </p:sp>
      <p:sp>
        <p:nvSpPr>
          <p:cNvPr id="10" name="Title 1"/>
          <p:cNvSpPr txBox="1">
            <a:spLocks/>
          </p:cNvSpPr>
          <p:nvPr/>
        </p:nvSpPr>
        <p:spPr>
          <a:xfrm>
            <a:off x="2533650" y="1594498"/>
            <a:ext cx="3200400" cy="600763"/>
          </a:xfrm>
          <a:prstGeom prst="rect">
            <a:avLst/>
          </a:prstGeom>
          <a:solidFill>
            <a:srgbClr val="66FF66"/>
          </a:solidFill>
          <a:ln>
            <a:noFill/>
          </a:ln>
          <a:effectLst>
            <a:outerShdw blurRad="50800" dist="38100" dir="5400000" algn="t" rotWithShape="0">
              <a:prstClr val="black">
                <a:alpha val="40000"/>
              </a:prstClr>
            </a:outerShdw>
          </a:effectLst>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000" dirty="0" smtClean="0">
                <a:effectLst/>
                <a:latin typeface="Calibri" panose="020F0502020204030204" pitchFamily="34" charset="0"/>
              </a:rPr>
              <a:t>Approval</a:t>
            </a:r>
            <a:endParaRPr lang="en-US" sz="2000" dirty="0">
              <a:effectLst/>
              <a:latin typeface="Calibri" panose="020F0502020204030204" pitchFamily="34" charset="0"/>
            </a:endParaRPr>
          </a:p>
        </p:txBody>
      </p:sp>
    </p:spTree>
    <p:extLst>
      <p:ext uri="{BB962C8B-B14F-4D97-AF65-F5344CB8AC3E}">
        <p14:creationId xmlns:p14="http://schemas.microsoft.com/office/powerpoint/2010/main" val="1086328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4198938"/>
          </a:xfrm>
        </p:spPr>
        <p:txBody>
          <a:bodyPr>
            <a:normAutofit/>
          </a:bodyPr>
          <a:lstStyle/>
          <a:p>
            <a:pPr marL="566928" lvl="0" indent="-457200">
              <a:buFont typeface="+mj-lt"/>
              <a:buAutoNum type="arabicPeriod"/>
            </a:pPr>
            <a:endParaRPr lang="en-US" sz="2400" dirty="0" smtClean="0">
              <a:latin typeface="Calibri" panose="020F0502020204030204" pitchFamily="34" charset="0"/>
            </a:endParaRPr>
          </a:p>
          <a:p>
            <a:pPr marL="566928" lvl="0" indent="-457200">
              <a:buFont typeface="+mj-lt"/>
              <a:buAutoNum type="arabicPeriod"/>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lvl="1"/>
            <a:endParaRPr lang="en-US" sz="2400" dirty="0">
              <a:latin typeface="Calibri" panose="020F0502020204030204" pitchFamily="34" charset="0"/>
            </a:endParaRPr>
          </a:p>
        </p:txBody>
      </p:sp>
      <p:sp>
        <p:nvSpPr>
          <p:cNvPr id="2" name="Title 1"/>
          <p:cNvSpPr>
            <a:spLocks noGrp="1"/>
          </p:cNvSpPr>
          <p:nvPr>
            <p:ph type="title"/>
          </p:nvPr>
        </p:nvSpPr>
        <p:spPr>
          <a:xfrm>
            <a:off x="457200" y="312739"/>
            <a:ext cx="8229600" cy="944562"/>
          </a:xfrm>
        </p:spPr>
        <p:txBody>
          <a:bodyPr>
            <a:noAutofit/>
          </a:bodyPr>
          <a:lstStyle/>
          <a:p>
            <a:pPr algn="ctr"/>
            <a:r>
              <a:rPr lang="en-US" sz="3600" dirty="0" smtClean="0">
                <a:solidFill>
                  <a:schemeClr val="accent6">
                    <a:lumMod val="75000"/>
                  </a:schemeClr>
                </a:solidFill>
              </a:rPr>
              <a:t>Maryland</a:t>
            </a:r>
            <a:endParaRPr lang="en-US" sz="3600" b="1" dirty="0">
              <a:solidFill>
                <a:schemeClr val="accent6">
                  <a:lumMod val="75000"/>
                </a:schemeClr>
              </a:solidFill>
            </a:endParaRPr>
          </a:p>
        </p:txBody>
      </p:sp>
      <p:cxnSp>
        <p:nvCxnSpPr>
          <p:cNvPr id="5" name="Straight Connector 4"/>
          <p:cNvCxnSpPr/>
          <p:nvPr/>
        </p:nvCxnSpPr>
        <p:spPr>
          <a:xfrm>
            <a:off x="533400" y="11430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457200" y="2376924"/>
            <a:ext cx="8056808" cy="3469423"/>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0">
              <a:spcAft>
                <a:spcPts val="1200"/>
              </a:spcAft>
            </a:pPr>
            <a:r>
              <a:rPr lang="en-US" sz="2400" dirty="0">
                <a:latin typeface="Calibri" panose="020F0502020204030204" pitchFamily="34" charset="0"/>
              </a:rPr>
              <a:t>Excellent format and content, very easy to read and follow, well-structured and follows all the format and content guidance within the </a:t>
            </a:r>
            <a:r>
              <a:rPr lang="en-US" sz="2400" dirty="0" err="1">
                <a:latin typeface="Calibri" panose="020F0502020204030204" pitchFamily="34" charset="0"/>
              </a:rPr>
              <a:t>basinwide</a:t>
            </a:r>
            <a:r>
              <a:rPr lang="en-US" sz="2400" dirty="0">
                <a:latin typeface="Calibri" panose="020F0502020204030204" pitchFamily="34" charset="0"/>
              </a:rPr>
              <a:t> framework.</a:t>
            </a:r>
          </a:p>
          <a:p>
            <a:pPr marL="400050" marR="0" indent="-255588">
              <a:lnSpc>
                <a:spcPct val="107000"/>
              </a:lnSpc>
              <a:spcBef>
                <a:spcPts val="0"/>
              </a:spcBef>
              <a:spcAft>
                <a:spcPts val="800"/>
              </a:spcAft>
            </a:pPr>
            <a:r>
              <a:rPr lang="en-US" sz="2400" dirty="0">
                <a:latin typeface="Calibri" panose="020F0502020204030204" pitchFamily="34" charset="0"/>
              </a:rPr>
              <a:t>Maryland has </a:t>
            </a:r>
            <a:r>
              <a:rPr lang="en-US" sz="2400" dirty="0">
                <a:solidFill>
                  <a:srgbClr val="000000"/>
                </a:solidFill>
                <a:highlight>
                  <a:srgbClr val="00FF00"/>
                </a:highlight>
                <a:latin typeface="Calibri" panose="020F0502020204030204" pitchFamily="34" charset="0"/>
              </a:rPr>
              <a:t>specific documentation for independent reviews for each BMP across all source sectors</a:t>
            </a:r>
            <a:r>
              <a:rPr lang="en-US" sz="2400" dirty="0" smtClean="0">
                <a:solidFill>
                  <a:srgbClr val="000000"/>
                </a:solidFill>
                <a:highlight>
                  <a:srgbClr val="00FF00"/>
                </a:highlight>
                <a:latin typeface="Calibri" panose="020F0502020204030204" pitchFamily="34" charset="0"/>
              </a:rPr>
              <a:t>.</a:t>
            </a:r>
            <a:endParaRPr lang="en-US" sz="2400" dirty="0">
              <a:latin typeface="Calibri" panose="020F0502020204030204" pitchFamily="34" charset="0"/>
            </a:endParaRPr>
          </a:p>
          <a:p>
            <a:pPr marL="400050" marR="0" indent="-255588">
              <a:lnSpc>
                <a:spcPct val="107000"/>
              </a:lnSpc>
              <a:spcBef>
                <a:spcPts val="0"/>
              </a:spcBef>
              <a:spcAft>
                <a:spcPts val="800"/>
              </a:spcAft>
            </a:pPr>
            <a:r>
              <a:rPr lang="en-US" sz="2400" dirty="0" smtClean="0">
                <a:latin typeface="Calibri" panose="020F0502020204030204" pitchFamily="34" charset="0"/>
              </a:rPr>
              <a:t>Maryland </a:t>
            </a:r>
            <a:r>
              <a:rPr lang="en-US" sz="2400" dirty="0">
                <a:solidFill>
                  <a:srgbClr val="000000"/>
                </a:solidFill>
                <a:highlight>
                  <a:srgbClr val="00FF00"/>
                </a:highlight>
                <a:latin typeface="Calibri" panose="020F0502020204030204" pitchFamily="34" charset="0"/>
              </a:rPr>
              <a:t>provided EPA with a further revised BMP verification program plan in early </a:t>
            </a:r>
            <a:r>
              <a:rPr lang="en-US" sz="2400" dirty="0" smtClean="0">
                <a:solidFill>
                  <a:srgbClr val="000000"/>
                </a:solidFill>
                <a:highlight>
                  <a:srgbClr val="00FF00"/>
                </a:highlight>
                <a:latin typeface="Calibri" panose="020F0502020204030204" pitchFamily="34" charset="0"/>
              </a:rPr>
              <a:t>January</a:t>
            </a:r>
            <a:r>
              <a:rPr lang="en-US" sz="2400" dirty="0" smtClean="0">
                <a:latin typeface="Calibri" panose="020F0502020204030204" pitchFamily="34" charset="0"/>
              </a:rPr>
              <a:t>, </a:t>
            </a:r>
            <a:r>
              <a:rPr lang="en-US" sz="2400" dirty="0">
                <a:latin typeface="Calibri" panose="020F0502020204030204" pitchFamily="34" charset="0"/>
              </a:rPr>
              <a:t>addressing the comments EPA shared with them in mid-December.</a:t>
            </a:r>
          </a:p>
          <a:p>
            <a:pPr marL="342900" lvl="1" indent="-342900">
              <a:buFont typeface="Arial" pitchFamily="34" charset="0"/>
              <a:buChar char="•"/>
            </a:pPr>
            <a:endParaRPr lang="en-US" b="1" dirty="0" smtClean="0"/>
          </a:p>
          <a:p>
            <a:pPr marL="0" indent="0">
              <a:buFont typeface="Wingdings 3"/>
              <a:buNone/>
            </a:pPr>
            <a:endParaRPr lang="en-US" sz="2400" dirty="0"/>
          </a:p>
        </p:txBody>
      </p:sp>
      <p:sp>
        <p:nvSpPr>
          <p:cNvPr id="9" name="Title 1"/>
          <p:cNvSpPr txBox="1">
            <a:spLocks/>
          </p:cNvSpPr>
          <p:nvPr/>
        </p:nvSpPr>
        <p:spPr>
          <a:xfrm>
            <a:off x="533400" y="1565922"/>
            <a:ext cx="1981200" cy="629339"/>
          </a:xfrm>
          <a:prstGeom prst="rect">
            <a:avLst/>
          </a:prstGeom>
          <a:solidFill>
            <a:schemeClr val="bg1"/>
          </a:solidFill>
          <a:effectLst>
            <a:outerShdw blurRad="50800" dist="38100" dir="5400000" algn="t" rotWithShape="0">
              <a:prstClr val="black">
                <a:alpha val="40000"/>
              </a:prstClr>
            </a:outerShdw>
          </a:effectLst>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solidFill>
                  <a:schemeClr val="accent6"/>
                </a:solidFill>
                <a:effectLst/>
                <a:latin typeface="Calibri" panose="020F0502020204030204" pitchFamily="34" charset="0"/>
              </a:rPr>
              <a:t>EPA Decision:</a:t>
            </a:r>
            <a:endParaRPr lang="en-US" sz="2400" dirty="0">
              <a:solidFill>
                <a:schemeClr val="accent6"/>
              </a:solidFill>
              <a:effectLst/>
              <a:latin typeface="Calibri" panose="020F0502020204030204" pitchFamily="34" charset="0"/>
            </a:endParaRPr>
          </a:p>
        </p:txBody>
      </p:sp>
      <p:sp>
        <p:nvSpPr>
          <p:cNvPr id="10" name="Title 1"/>
          <p:cNvSpPr txBox="1">
            <a:spLocks/>
          </p:cNvSpPr>
          <p:nvPr/>
        </p:nvSpPr>
        <p:spPr>
          <a:xfrm>
            <a:off x="2533650" y="1594498"/>
            <a:ext cx="3200400" cy="600763"/>
          </a:xfrm>
          <a:prstGeom prst="rect">
            <a:avLst/>
          </a:prstGeom>
          <a:solidFill>
            <a:srgbClr val="66FF66"/>
          </a:solidFill>
          <a:ln>
            <a:noFill/>
          </a:ln>
          <a:effectLst>
            <a:outerShdw blurRad="50800" dist="38100" dir="5400000" algn="t" rotWithShape="0">
              <a:prstClr val="black">
                <a:alpha val="40000"/>
              </a:prstClr>
            </a:outerShdw>
          </a:effectLst>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000" dirty="0" smtClean="0">
                <a:effectLst/>
                <a:latin typeface="Calibri" panose="020F0502020204030204" pitchFamily="34" charset="0"/>
              </a:rPr>
              <a:t>Approval</a:t>
            </a:r>
            <a:endParaRPr lang="en-US" sz="2000" dirty="0">
              <a:effectLst/>
              <a:latin typeface="Calibri" panose="020F0502020204030204" pitchFamily="34" charset="0"/>
            </a:endParaRPr>
          </a:p>
        </p:txBody>
      </p:sp>
    </p:spTree>
    <p:extLst>
      <p:ext uri="{BB962C8B-B14F-4D97-AF65-F5344CB8AC3E}">
        <p14:creationId xmlns:p14="http://schemas.microsoft.com/office/powerpoint/2010/main" val="5383686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494C1DB-44FC-4F0C-B35D-850B79ACBD43}">
  <ds:schemaRefs>
    <ds:schemaRef ds:uri="ESRI.ArcGIS.Mapping.OfficeIntegration.PowerPointInfo"/>
  </ds:schemaRefs>
</ds:datastoreItem>
</file>

<file path=customXml/itemProps10.xml><?xml version="1.0" encoding="utf-8"?>
<ds:datastoreItem xmlns:ds="http://schemas.openxmlformats.org/officeDocument/2006/customXml" ds:itemID="{1197C6FC-F94C-45E7-AB28-91A9C44F3F0B}">
  <ds:schemaRefs>
    <ds:schemaRef ds:uri="ESRI.ArcGIS.Mapping.OfficeIntegration.PowerPointInfo"/>
  </ds:schemaRefs>
</ds:datastoreItem>
</file>

<file path=customXml/itemProps11.xml><?xml version="1.0" encoding="utf-8"?>
<ds:datastoreItem xmlns:ds="http://schemas.openxmlformats.org/officeDocument/2006/customXml" ds:itemID="{FAC415D3-56F5-4C70-B1C3-C019939320B1}">
  <ds:schemaRefs>
    <ds:schemaRef ds:uri="ESRI.ArcGIS.Mapping.OfficeIntegration.PowerPointInfo"/>
  </ds:schemaRefs>
</ds:datastoreItem>
</file>

<file path=customXml/itemProps12.xml><?xml version="1.0" encoding="utf-8"?>
<ds:datastoreItem xmlns:ds="http://schemas.openxmlformats.org/officeDocument/2006/customXml" ds:itemID="{5C1003F1-1164-46FE-AB1D-22B5AF45315D}">
  <ds:schemaRefs>
    <ds:schemaRef ds:uri="ESRI.ArcGIS.Mapping.OfficeIntegration.PowerPointInfo"/>
  </ds:schemaRefs>
</ds:datastoreItem>
</file>

<file path=customXml/itemProps13.xml><?xml version="1.0" encoding="utf-8"?>
<ds:datastoreItem xmlns:ds="http://schemas.openxmlformats.org/officeDocument/2006/customXml" ds:itemID="{244DC972-7A89-4ED7-BBD2-1961EF75DD70}">
  <ds:schemaRefs>
    <ds:schemaRef ds:uri="ESRI.ArcGIS.Mapping.OfficeIntegration.PowerPointInfo"/>
  </ds:schemaRefs>
</ds:datastoreItem>
</file>

<file path=customXml/itemProps14.xml><?xml version="1.0" encoding="utf-8"?>
<ds:datastoreItem xmlns:ds="http://schemas.openxmlformats.org/officeDocument/2006/customXml" ds:itemID="{5CD05DA7-890D-4F3F-9B93-85B304F4A81C}">
  <ds:schemaRefs>
    <ds:schemaRef ds:uri="ESRI.ArcGIS.Mapping.OfficeIntegration.PowerPointInfo"/>
  </ds:schemaRefs>
</ds:datastoreItem>
</file>

<file path=customXml/itemProps15.xml><?xml version="1.0" encoding="utf-8"?>
<ds:datastoreItem xmlns:ds="http://schemas.openxmlformats.org/officeDocument/2006/customXml" ds:itemID="{CD76F344-0CC6-430B-A854-E411050F6946}">
  <ds:schemaRefs>
    <ds:schemaRef ds:uri="ESRI.ArcGIS.Mapping.OfficeIntegration.PowerPointInfo"/>
  </ds:schemaRefs>
</ds:datastoreItem>
</file>

<file path=customXml/itemProps16.xml><?xml version="1.0" encoding="utf-8"?>
<ds:datastoreItem xmlns:ds="http://schemas.openxmlformats.org/officeDocument/2006/customXml" ds:itemID="{3F2AF28A-E814-4D7F-9CA6-95F99D30C7B7}">
  <ds:schemaRefs>
    <ds:schemaRef ds:uri="ESRI.ArcGIS.Mapping.OfficeIntegration.PowerPointInfo"/>
  </ds:schemaRefs>
</ds:datastoreItem>
</file>

<file path=customXml/itemProps17.xml><?xml version="1.0" encoding="utf-8"?>
<ds:datastoreItem xmlns:ds="http://schemas.openxmlformats.org/officeDocument/2006/customXml" ds:itemID="{5A4D7159-549C-43B6-AC49-7824ABE0CD1F}">
  <ds:schemaRefs>
    <ds:schemaRef ds:uri="ESRI.ArcGIS.Mapping.OfficeIntegration.PowerPointInfo"/>
  </ds:schemaRefs>
</ds:datastoreItem>
</file>

<file path=customXml/itemProps2.xml><?xml version="1.0" encoding="utf-8"?>
<ds:datastoreItem xmlns:ds="http://schemas.openxmlformats.org/officeDocument/2006/customXml" ds:itemID="{63B8E6B3-44CF-4B56-BAF3-E9EEDBF10D3C}">
  <ds:schemaRefs>
    <ds:schemaRef ds:uri="ESRI.ArcGIS.Mapping.OfficeIntegration.PowerPointInfo"/>
  </ds:schemaRefs>
</ds:datastoreItem>
</file>

<file path=customXml/itemProps3.xml><?xml version="1.0" encoding="utf-8"?>
<ds:datastoreItem xmlns:ds="http://schemas.openxmlformats.org/officeDocument/2006/customXml" ds:itemID="{33E2DA23-908D-432F-8B6E-A694F66CDE56}">
  <ds:schemaRefs>
    <ds:schemaRef ds:uri="ESRI.ArcGIS.Mapping.OfficeIntegration.PowerPointInfo"/>
  </ds:schemaRefs>
</ds:datastoreItem>
</file>

<file path=customXml/itemProps4.xml><?xml version="1.0" encoding="utf-8"?>
<ds:datastoreItem xmlns:ds="http://schemas.openxmlformats.org/officeDocument/2006/customXml" ds:itemID="{B9DF95F9-FF89-4E3F-BE10-E3A89121F45F}">
  <ds:schemaRefs>
    <ds:schemaRef ds:uri="ESRI.ArcGIS.Mapping.OfficeIntegration.PowerPointInfo"/>
  </ds:schemaRefs>
</ds:datastoreItem>
</file>

<file path=customXml/itemProps5.xml><?xml version="1.0" encoding="utf-8"?>
<ds:datastoreItem xmlns:ds="http://schemas.openxmlformats.org/officeDocument/2006/customXml" ds:itemID="{138501EC-CDE4-4EEC-9D78-4FA949044793}">
  <ds:schemaRefs>
    <ds:schemaRef ds:uri="ESRI.ArcGIS.Mapping.OfficeIntegration.PowerPointInfo"/>
  </ds:schemaRefs>
</ds:datastoreItem>
</file>

<file path=customXml/itemProps6.xml><?xml version="1.0" encoding="utf-8"?>
<ds:datastoreItem xmlns:ds="http://schemas.openxmlformats.org/officeDocument/2006/customXml" ds:itemID="{D3736263-4EF4-4A66-9C94-64E23A344D34}">
  <ds:schemaRefs>
    <ds:schemaRef ds:uri="ESRI.ArcGIS.Mapping.OfficeIntegration.PowerPointInfo"/>
  </ds:schemaRefs>
</ds:datastoreItem>
</file>

<file path=customXml/itemProps7.xml><?xml version="1.0" encoding="utf-8"?>
<ds:datastoreItem xmlns:ds="http://schemas.openxmlformats.org/officeDocument/2006/customXml" ds:itemID="{B765EB01-AA7A-4132-AA56-9CC20D872037}">
  <ds:schemaRefs>
    <ds:schemaRef ds:uri="ESRI.ArcGIS.Mapping.OfficeIntegration.PowerPointInfo"/>
  </ds:schemaRefs>
</ds:datastoreItem>
</file>

<file path=customXml/itemProps8.xml><?xml version="1.0" encoding="utf-8"?>
<ds:datastoreItem xmlns:ds="http://schemas.openxmlformats.org/officeDocument/2006/customXml" ds:itemID="{D6E798B1-DFF3-4C4A-96EB-9575CED6E2A5}">
  <ds:schemaRefs>
    <ds:schemaRef ds:uri="ESRI.ArcGIS.Mapping.OfficeIntegration.PowerPointInfo"/>
  </ds:schemaRefs>
</ds:datastoreItem>
</file>

<file path=customXml/itemProps9.xml><?xml version="1.0" encoding="utf-8"?>
<ds:datastoreItem xmlns:ds="http://schemas.openxmlformats.org/officeDocument/2006/customXml" ds:itemID="{4DAFFB6F-9CFA-4D34-BA30-78A97F4DE8AC}">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12750</TotalTime>
  <Words>2415</Words>
  <Application>Microsoft Office PowerPoint</Application>
  <PresentationFormat>On-screen Show (4:3)</PresentationFormat>
  <Paragraphs>279</Paragraphs>
  <Slides>35</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Courier New</vt:lpstr>
      <vt:lpstr>Lucida Sans Unicode</vt:lpstr>
      <vt:lpstr>Times New Roman</vt:lpstr>
      <vt:lpstr>Verdana</vt:lpstr>
      <vt:lpstr>Wingdings</vt:lpstr>
      <vt:lpstr>Wingdings 2</vt:lpstr>
      <vt:lpstr>Wingdings 3</vt:lpstr>
      <vt:lpstr>Concourse</vt:lpstr>
      <vt:lpstr> EPA Program Update  </vt:lpstr>
      <vt:lpstr>Chesapeake Bay Program Updates</vt:lpstr>
      <vt:lpstr>BMP Verification Program Update</vt:lpstr>
      <vt:lpstr>BMP Verification Program Update</vt:lpstr>
      <vt:lpstr>BMP Verification Program Update</vt:lpstr>
      <vt:lpstr>BMP Verification Program Update</vt:lpstr>
      <vt:lpstr>Delaware</vt:lpstr>
      <vt:lpstr>District of Columbia</vt:lpstr>
      <vt:lpstr>Maryland</vt:lpstr>
      <vt:lpstr>New York</vt:lpstr>
      <vt:lpstr>Pennsylvania</vt:lpstr>
      <vt:lpstr>Virginia</vt:lpstr>
      <vt:lpstr>West Virginia</vt:lpstr>
      <vt:lpstr>BMP Verification Program Update</vt:lpstr>
      <vt:lpstr>Two-Year Milestones Evaluations Calendar All Dates 2016 Unless Otherwise Noted</vt:lpstr>
      <vt:lpstr>Midpoint Assessment Calendar</vt:lpstr>
      <vt:lpstr>FY 2015-2017 EPA CBP  Budget Highlights</vt:lpstr>
      <vt:lpstr>FY 2016 EPA CBP Budget Highlights</vt:lpstr>
      <vt:lpstr>Agreement Workplans Timeline, Public Input and Comment Resolution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 outreach to interested stakeholders</vt:lpstr>
      <vt:lpstr>PowerPoint Presentation</vt:lpstr>
      <vt:lpstr>PowerPoint Presentation</vt:lpstr>
      <vt:lpstr>2014-2015 Bay Barometer</vt:lpstr>
      <vt:lpstr>2014-2015 BB Highlights</vt:lpstr>
      <vt:lpstr>2014-2015 BB Highlights</vt:lpstr>
      <vt:lpstr>Questions?</vt:lpstr>
    </vt:vector>
  </TitlesOfParts>
  <Company>US-EPA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Progress: How Will We Fill the Gaps</dc:title>
  <dc:creator>rbatiuk</dc:creator>
  <cp:lastModifiedBy>Jessica</cp:lastModifiedBy>
  <cp:revision>326</cp:revision>
  <cp:lastPrinted>2016-02-11T19:19:40Z</cp:lastPrinted>
  <dcterms:created xsi:type="dcterms:W3CDTF">2013-09-09T11:42:36Z</dcterms:created>
  <dcterms:modified xsi:type="dcterms:W3CDTF">2016-02-15T16:18:05Z</dcterms:modified>
</cp:coreProperties>
</file>