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18"/>
  </p:notesMasterIdLst>
  <p:handoutMasterIdLst>
    <p:handoutMasterId r:id="rId19"/>
  </p:handoutMasterIdLst>
  <p:sldIdLst>
    <p:sldId id="400" r:id="rId2"/>
    <p:sldId id="458" r:id="rId3"/>
    <p:sldId id="459" r:id="rId4"/>
    <p:sldId id="460" r:id="rId5"/>
    <p:sldId id="465" r:id="rId6"/>
    <p:sldId id="466" r:id="rId7"/>
    <p:sldId id="467" r:id="rId8"/>
    <p:sldId id="462" r:id="rId9"/>
    <p:sldId id="463" r:id="rId10"/>
    <p:sldId id="468" r:id="rId11"/>
    <p:sldId id="469" r:id="rId12"/>
    <p:sldId id="464" r:id="rId13"/>
    <p:sldId id="471" r:id="rId14"/>
    <p:sldId id="474" r:id="rId15"/>
    <p:sldId id="472" r:id="rId16"/>
    <p:sldId id="473" r:id="rId1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8E0000"/>
    <a:srgbClr val="600000"/>
    <a:srgbClr val="820000"/>
    <a:srgbClr val="B1C6D7"/>
    <a:srgbClr val="E1DCEC"/>
    <a:srgbClr val="FFFFFF"/>
    <a:srgbClr val="990000"/>
    <a:srgbClr val="D5CEE4"/>
    <a:srgbClr val="C8D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01" autoAdjust="0"/>
    <p:restoredTop sz="96654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F9D3544-8181-4F30-9150-9E281EC75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97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26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EF843C-B82D-4873-9E36-6613EAFA8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22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EDA00-F325-432D-B30D-9AD61BD8B170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6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F843C-B82D-4873-9E36-6613EAFA839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5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comments</a:t>
            </a:r>
            <a:r>
              <a:rPr lang="en-US" baseline="0" dirty="0" smtClean="0"/>
              <a:t> received from either New York or Delaware as of yet.  Comments from outside the watershed </a:t>
            </a:r>
            <a:r>
              <a:rPr lang="en-US" baseline="0" smtClean="0"/>
              <a:t>from Florida, Kansas and Maine.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F843C-B82D-4873-9E36-6613EAFA83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Pilot:</a:t>
            </a:r>
          </a:p>
          <a:p>
            <a:pPr defTabSz="931774">
              <a:defRPr/>
            </a:pPr>
            <a:r>
              <a:rPr lang="en-US" dirty="0" smtClean="0"/>
              <a:t>Led by UMD Extension, Howard County, Chesapeake </a:t>
            </a:r>
            <a:r>
              <a:rPr lang="en-US" dirty="0" err="1" smtClean="0"/>
              <a:t>Stormwater</a:t>
            </a:r>
            <a:r>
              <a:rPr lang="en-US" dirty="0" smtClean="0"/>
              <a:t> Network. Congressman Sarbanes Office</a:t>
            </a:r>
            <a:r>
              <a:rPr lang="en-US" baseline="0" dirty="0" smtClean="0"/>
              <a:t> and EPA helped to convene</a:t>
            </a:r>
          </a:p>
          <a:p>
            <a:pPr defTabSz="931774">
              <a:defRPr/>
            </a:pPr>
            <a:r>
              <a:rPr lang="en-US" baseline="0" dirty="0" smtClean="0"/>
              <a:t>Mainly testing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Management and Restoration Tracker (SMART) reporting tool developed by UMD Extension</a:t>
            </a:r>
          </a:p>
          <a:p>
            <a:pPr defTabSz="931774">
              <a:defRPr/>
            </a:pPr>
            <a:r>
              <a:rPr lang="en-US" baseline="0" dirty="0" smtClean="0"/>
              <a:t>Howard County interested in linking homeowner BMPs to discount in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fee – financial incentive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Protocol:</a:t>
            </a:r>
          </a:p>
          <a:p>
            <a:pPr defTabSz="931774">
              <a:defRPr/>
            </a:pPr>
            <a:r>
              <a:rPr lang="en-US" baseline="0" dirty="0" smtClean="0"/>
              <a:t> - Approved by Urban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WG in Dec 2013 and Watershed Technical WG in Feb 2014</a:t>
            </a:r>
          </a:p>
          <a:p>
            <a:pPr defTabSz="931774">
              <a:defRPr/>
            </a:pPr>
            <a:r>
              <a:rPr lang="en-US" baseline="0" dirty="0" smtClean="0"/>
              <a:t> - Consistent w/ Urban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WG’s proposed verification protocols</a:t>
            </a:r>
          </a:p>
          <a:p>
            <a:pPr defTabSz="931774">
              <a:defRPr/>
            </a:pPr>
            <a:r>
              <a:rPr lang="en-US" baseline="0" dirty="0" smtClean="0"/>
              <a:t> - PARTNERSHIP approval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Moving Forward</a:t>
            </a:r>
          </a:p>
          <a:p>
            <a:pPr defTabSz="931774">
              <a:defRPr/>
            </a:pPr>
            <a:r>
              <a:rPr lang="en-US" baseline="0" dirty="0" smtClean="0"/>
              <a:t> - EPA willing to work w/ stakeholders to explore how we/CBP can most help</a:t>
            </a:r>
          </a:p>
          <a:p>
            <a:pPr defTabSz="931774">
              <a:defRPr/>
            </a:pPr>
            <a:r>
              <a:rPr lang="en-US" baseline="0" dirty="0" smtClean="0"/>
              <a:t> - Giving credit toward TMDL?</a:t>
            </a:r>
          </a:p>
          <a:p>
            <a:pPr defTabSz="931774">
              <a:defRPr/>
            </a:pPr>
            <a:r>
              <a:rPr lang="en-US" baseline="0" dirty="0" smtClean="0"/>
              <a:t> - Recognition programs?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F85C-F94B-46FA-AA51-905C7FCB60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5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Pilot:</a:t>
            </a:r>
          </a:p>
          <a:p>
            <a:pPr defTabSz="931774">
              <a:defRPr/>
            </a:pPr>
            <a:r>
              <a:rPr lang="en-US" dirty="0" smtClean="0"/>
              <a:t>Led by UMD Extension, Howard County, Chesapeake </a:t>
            </a:r>
            <a:r>
              <a:rPr lang="en-US" dirty="0" err="1" smtClean="0"/>
              <a:t>Stormwater</a:t>
            </a:r>
            <a:r>
              <a:rPr lang="en-US" dirty="0" smtClean="0"/>
              <a:t> Network. Congressman Sarbanes Office</a:t>
            </a:r>
            <a:r>
              <a:rPr lang="en-US" baseline="0" dirty="0" smtClean="0"/>
              <a:t> and EPA helped to convene</a:t>
            </a:r>
          </a:p>
          <a:p>
            <a:pPr defTabSz="931774">
              <a:defRPr/>
            </a:pPr>
            <a:r>
              <a:rPr lang="en-US" baseline="0" dirty="0" smtClean="0"/>
              <a:t>Mainly testing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Management and Restoration Tracker (SMART) reporting tool developed by UMD Extension</a:t>
            </a:r>
          </a:p>
          <a:p>
            <a:pPr defTabSz="931774">
              <a:defRPr/>
            </a:pPr>
            <a:r>
              <a:rPr lang="en-US" baseline="0" dirty="0" smtClean="0"/>
              <a:t>Howard County interested in linking homeowner BMPs to discount in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fee – financial incentive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Protocol:</a:t>
            </a:r>
          </a:p>
          <a:p>
            <a:pPr defTabSz="931774">
              <a:defRPr/>
            </a:pPr>
            <a:r>
              <a:rPr lang="en-US" baseline="0" dirty="0" smtClean="0"/>
              <a:t> - Approved by Urban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WG in Dec 2013 and Watershed Technical WG in Feb 2014</a:t>
            </a:r>
          </a:p>
          <a:p>
            <a:pPr defTabSz="931774">
              <a:defRPr/>
            </a:pPr>
            <a:r>
              <a:rPr lang="en-US" baseline="0" dirty="0" smtClean="0"/>
              <a:t> - Consistent w/ Urban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WG’s proposed verification protocols</a:t>
            </a:r>
          </a:p>
          <a:p>
            <a:pPr defTabSz="931774">
              <a:defRPr/>
            </a:pPr>
            <a:r>
              <a:rPr lang="en-US" baseline="0" dirty="0" smtClean="0"/>
              <a:t> - PARTNERSHIP approval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Moving Forward</a:t>
            </a:r>
          </a:p>
          <a:p>
            <a:pPr defTabSz="931774">
              <a:defRPr/>
            </a:pPr>
            <a:r>
              <a:rPr lang="en-US" baseline="0" dirty="0" smtClean="0"/>
              <a:t> - EPA willing to work w/ stakeholders to explore how we/CBP can most help</a:t>
            </a:r>
          </a:p>
          <a:p>
            <a:pPr defTabSz="931774">
              <a:defRPr/>
            </a:pPr>
            <a:r>
              <a:rPr lang="en-US" baseline="0" dirty="0" smtClean="0"/>
              <a:t> - Giving credit toward TMDL?</a:t>
            </a:r>
          </a:p>
          <a:p>
            <a:pPr defTabSz="931774">
              <a:defRPr/>
            </a:pPr>
            <a:r>
              <a:rPr lang="en-US" baseline="0" dirty="0" smtClean="0"/>
              <a:t> - Recognition programs?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F85C-F94B-46FA-AA51-905C7FCB60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8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Homeowner</a:t>
            </a:r>
            <a:r>
              <a:rPr lang="en-US" baseline="0" dirty="0" smtClean="0"/>
              <a:t> BMPs can all be tied to practices that are currently simulated by the Chesapeake Bay Program models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Nutrient reduction values based on recent expert panel reports (Urban Nutrient Management - 2013, Urban Retrofits – 2012. Tree planting – existing values but expert panel underway</a:t>
            </a:r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F85C-F94B-46FA-AA51-905C7FCB60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0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WQGIT homeowner BMP crediting protocol</a:t>
            </a:r>
            <a:r>
              <a:rPr lang="en-US" baseline="0" dirty="0" smtClean="0"/>
              <a:t> seeks balance b/t accountability and not overwhelming homeowners, localities, and states w/ burdensome reporting requirements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Homeowners install practice</a:t>
            </a:r>
            <a:r>
              <a:rPr lang="en-US" baseline="0" dirty="0" smtClean="0"/>
              <a:t> (can receive assistance) and report to locality or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, watershed group)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Locality or third party organization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, watershed group) verifies data, aggregates, and reports to state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Verification practices will need to be consistent w/ state verification protocols, which will be developed based on CBP verification guidelines that are currently under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Options for verification given homeowner BMPs so small yet numerous.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State aggregates data across other localities and reports to CBP as part of annual progress run submission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Homeowner BMPs get special identifier in NEIEN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CBP calculates</a:t>
            </a:r>
            <a:r>
              <a:rPr lang="en-US" baseline="0" dirty="0" smtClean="0"/>
              <a:t> pollutant load reductions as part of progress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DF85C-F94B-46FA-AA51-905C7FCB60C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229600" cy="41148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F761-D0C0-48A1-B0C3-09C78B36B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CF49-5CD9-4061-BA2E-8E89060F0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BCAE-4A83-46EB-89CF-5337EA94A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tates"/>
          <p:cNvPicPr>
            <a:picLocks noChangeAspect="1" noChangeArrowheads="1"/>
          </p:cNvPicPr>
          <p:nvPr userDrawn="1"/>
        </p:nvPicPr>
        <p:blipFill>
          <a:blip r:embed="rId2" cstate="print">
            <a:lum bright="78000" contrast="-66000"/>
          </a:blip>
          <a:srcRect l="3273" t="4234" r="51996" b="18469"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858000" y="6248400"/>
            <a:ext cx="2133600" cy="457200"/>
          </a:xfrm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462EB7B-53D7-4FC4-9E45-F5792FABA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www.chesapeakebay.net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62DE5AD-62F7-4FC2-8FFB-4C22BCDC9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states"/>
          <p:cNvPicPr>
            <a:picLocks noChangeAspect="1" noChangeArrowheads="1"/>
          </p:cNvPicPr>
          <p:nvPr userDrawn="1"/>
        </p:nvPicPr>
        <p:blipFill>
          <a:blip r:embed="rId6" cstate="print">
            <a:lum bright="78000" contrast="-66000"/>
          </a:blip>
          <a:srcRect l="3273" t="4234" r="51996" b="18469"/>
          <a:stretch>
            <a:fillRect/>
          </a:stretch>
        </p:blipFill>
        <p:spPr bwMode="auto">
          <a:xfrm>
            <a:off x="5181600" y="762000"/>
            <a:ext cx="3829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0" cy="6858000"/>
          </a:xfrm>
          <a:prstGeom prst="rect">
            <a:avLst/>
          </a:prstGeom>
          <a:gradFill rotWithShape="1">
            <a:gsLst>
              <a:gs pos="0">
                <a:srgbClr val="D1D1FF">
                  <a:gamma/>
                  <a:shade val="84314"/>
                  <a:invGamma/>
                </a:srgbClr>
              </a:gs>
              <a:gs pos="100000">
                <a:srgbClr val="D1D1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Presentation1.ppt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ect">
            <a:avLst/>
          </a:prstGeom>
          <a:solidFill>
            <a:srgbClr val="CCECFF">
              <a:alpha val="50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chemeClr val="accent3"/>
              </a:solidFill>
              <a:latin typeface="Arial" pitchFamily="34" charset="0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4343400"/>
            <a:ext cx="5257800" cy="1828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993300"/>
                </a:solidFill>
              </a:rPr>
              <a:t>Jim Edward, Deputy Director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993300"/>
                </a:solidFill>
              </a:rPr>
              <a:t>Chesapeake Bay Program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993300"/>
                </a:solidFill>
              </a:rPr>
              <a:t>(EPA)</a:t>
            </a:r>
            <a:endParaRPr lang="en-US" sz="2400" dirty="0" smtClean="0">
              <a:solidFill>
                <a:srgbClr val="9933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baseline="30000" dirty="0" smtClean="0">
              <a:solidFill>
                <a:schemeClr val="bg1"/>
              </a:solidFill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6172200" cy="3505200"/>
          </a:xfrm>
          <a:prstGeom prst="rect">
            <a:avLst/>
          </a:prstGeom>
          <a:solidFill>
            <a:srgbClr val="00206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696200" y="0"/>
            <a:ext cx="1447800" cy="1600200"/>
          </a:xfrm>
          <a:prstGeom prst="rect">
            <a:avLst/>
          </a:prstGeom>
          <a:solidFill>
            <a:srgbClr val="CCECFF">
              <a:alpha val="50195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172200" y="0"/>
            <a:ext cx="1524000" cy="1600200"/>
          </a:xfrm>
          <a:prstGeom prst="rect">
            <a:avLst/>
          </a:prstGeom>
          <a:solidFill>
            <a:srgbClr val="CCECFF">
              <a:alpha val="50195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CCECFF"/>
              </a:solidFill>
            </a:endParaRPr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6172200" y="0"/>
            <a:ext cx="0" cy="35052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8" name="Picture 11" descr="Final 30 yr CBP Logo L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2120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3" descr="Kayakers, Eastern Shore of Virginia NWR 3.JPG"/>
          <p:cNvPicPr>
            <a:picLocks noChangeAspect="1"/>
          </p:cNvPicPr>
          <p:nvPr/>
        </p:nvPicPr>
        <p:blipFill>
          <a:blip r:embed="rId4" cstate="print"/>
          <a:srcRect l="20000" t="13930" r="10001" b="18906"/>
          <a:stretch>
            <a:fillRect/>
          </a:stretch>
        </p:blipFill>
        <p:spPr bwMode="auto">
          <a:xfrm>
            <a:off x="6180138" y="1600200"/>
            <a:ext cx="2963862" cy="19050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F2A5E-39DB-4DD5-B350-26F9B296041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457200"/>
            <a:ext cx="5181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CBP Program Update</a:t>
            </a:r>
          </a:p>
          <a:p>
            <a:endParaRPr lang="en-US" sz="3200" b="1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Citizens Advisory Committee</a:t>
            </a:r>
          </a:p>
          <a:p>
            <a:r>
              <a:rPr lang="en-US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February 27, 2014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838200"/>
            <a:ext cx="4572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350837"/>
            <a:ext cx="8686800" cy="7159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Timeline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 Evaluation of 2012-2013 </a:t>
            </a:r>
            <a:r>
              <a:rPr lang="en-US" sz="3200" b="1" baseline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Milestones</a:t>
            </a:r>
            <a:r>
              <a:rPr lang="en-US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 Development of 2014-2015 Milestones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" dirty="0" smtClean="0">
              <a:solidFill>
                <a:srgbClr val="333399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2013/2015 - January 15, 2014: </a:t>
            </a:r>
            <a:r>
              <a:rPr lang="en-US" sz="2400" dirty="0" smtClean="0">
                <a:solidFill>
                  <a:srgbClr val="333399"/>
                </a:solidFill>
              </a:rPr>
              <a:t>2013 programmatic and 2015 programmatic and input decks due to EPA. All received except for VA 2015 programmatic and input deck (agreed to extension until 3/15). Drafts posted on EPA TMDL website.</a:t>
            </a:r>
          </a:p>
          <a:p>
            <a:pPr marL="231775" lvl="1" indent="-2254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2015 – February 19, 2014: </a:t>
            </a:r>
            <a:r>
              <a:rPr lang="en-US" sz="2400" dirty="0" smtClean="0">
                <a:solidFill>
                  <a:srgbClr val="333399"/>
                </a:solidFill>
              </a:rPr>
              <a:t>Virginia submits preliminary programmatic milestones.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2015 - March 15, 2014: </a:t>
            </a:r>
            <a:r>
              <a:rPr lang="en-US" sz="2400" dirty="0" smtClean="0">
                <a:solidFill>
                  <a:srgbClr val="333399"/>
                </a:solidFill>
              </a:rPr>
              <a:t>Jurisdictions </a:t>
            </a:r>
            <a:r>
              <a:rPr lang="en-US" sz="2400" u="sng" dirty="0" smtClean="0">
                <a:solidFill>
                  <a:srgbClr val="333399"/>
                </a:solidFill>
              </a:rPr>
              <a:t>may choose</a:t>
            </a:r>
            <a:r>
              <a:rPr lang="en-US" sz="2400" dirty="0" smtClean="0">
                <a:solidFill>
                  <a:srgbClr val="333399"/>
                </a:solidFill>
              </a:rPr>
              <a:t> to submit revised 2015 milestone input decks and programmatic commitments based on final 2013 Progress Scenario results.</a:t>
            </a:r>
          </a:p>
          <a:p>
            <a:pPr marL="463550"/>
            <a:r>
              <a:rPr lang="en-US" sz="2400" dirty="0" smtClean="0">
                <a:solidFill>
                  <a:srgbClr val="333399"/>
                </a:solidFill>
              </a:rPr>
              <a:t>- Virginia submits draft milestones (programmatic and numeric) for 14/15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endParaRPr lang="en-US" sz="2400" dirty="0" smtClean="0">
              <a:solidFill>
                <a:srgbClr val="333399"/>
              </a:solidFill>
            </a:endParaRPr>
          </a:p>
          <a:p>
            <a:pPr marL="63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838200"/>
            <a:ext cx="4572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350837"/>
            <a:ext cx="8686800" cy="7159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Timeline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 Evaluation of 2012-2013 </a:t>
            </a:r>
            <a:r>
              <a:rPr lang="en-US" sz="3200" b="1" baseline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Milestones</a:t>
            </a:r>
            <a:r>
              <a:rPr lang="en-US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 Development of 2014-2015 Milestones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382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" dirty="0" smtClean="0">
              <a:solidFill>
                <a:srgbClr val="333399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Mid-April 2014: </a:t>
            </a:r>
            <a:r>
              <a:rPr lang="en-US" sz="2400" dirty="0" smtClean="0">
                <a:solidFill>
                  <a:srgbClr val="333399"/>
                </a:solidFill>
              </a:rPr>
              <a:t>Share informal draft evaluation of final 2013 and draft 2015 milestones (both numeric and programmatic) with jurisdictions.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2015 - May 15, 2014: </a:t>
            </a:r>
            <a:r>
              <a:rPr lang="en-US" sz="2400" u="sng" dirty="0" smtClean="0">
                <a:solidFill>
                  <a:srgbClr val="333399"/>
                </a:solidFill>
              </a:rPr>
              <a:t>Deadline</a:t>
            </a:r>
            <a:r>
              <a:rPr lang="en-US" sz="2400" dirty="0" smtClean="0">
                <a:solidFill>
                  <a:srgbClr val="333399"/>
                </a:solidFill>
              </a:rPr>
              <a:t> for jurisdictions to submit final 2015 milestone input decks and programmatic commitments. 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2015 - May 2014: </a:t>
            </a:r>
            <a:r>
              <a:rPr lang="en-US" sz="2400" dirty="0" smtClean="0">
                <a:solidFill>
                  <a:srgbClr val="333399"/>
                </a:solidFill>
              </a:rPr>
              <a:t>EPA removes “draft” designation on the TMDL website for the links to the jurisdictions 2015 milestone input decks and programmatic commitments.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End of June 2014: </a:t>
            </a:r>
            <a:r>
              <a:rPr lang="en-US" sz="2400" dirty="0" smtClean="0">
                <a:solidFill>
                  <a:srgbClr val="333399"/>
                </a:solidFill>
              </a:rPr>
              <a:t>EPA posts the Evaluation including the review of the final 2013 milestone progress, and the final 2015 milestone commitments on the TMDL website. </a:t>
            </a:r>
            <a:endParaRPr lang="en-US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www.chesapeakebay.net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85381" y="0"/>
          <a:ext cx="9419423" cy="784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7542857" imgH="5830114" progId="AcroExch.Document.7">
                  <p:embed/>
                </p:oleObj>
              </mc:Choice>
              <mc:Fallback>
                <p:oleObj name="Acrobat Document" r:id="rId3" imgW="7542857" imgH="5830114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5381" y="0"/>
                        <a:ext cx="9419423" cy="784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Homeowner BMP Crediting</a:t>
            </a:r>
            <a:endParaRPr lang="en-US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81600"/>
          </a:xfrm>
        </p:spPr>
        <p:txBody>
          <a:bodyPr>
            <a:normAutofit lnSpcReduction="10000"/>
          </a:bodyPr>
          <a:lstStyle/>
          <a:p>
            <a:pPr marL="465138" lvl="0" indent="-4651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Almost 50 communities and watershed groups offer incentives and/or technical assistance to homeowners in Chesapeake Watershed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65138" lvl="0" indent="-4651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Provides a way for individual residents to play a role in Bay restoration and could yield “green jobs”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65138" lvl="0" indent="-4651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Individual practices have small impact, but collectively may effectively reduce pollution</a:t>
            </a:r>
          </a:p>
          <a:p>
            <a:endParaRPr lang="en-US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6192" y="6488668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Credit: Chesapeake </a:t>
            </a:r>
            <a:r>
              <a:rPr lang="en-US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Stormwater</a:t>
            </a:r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Network</a:t>
            </a:r>
            <a:endParaRPr lang="en-US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Recent Efforts</a:t>
            </a:r>
            <a:endParaRPr lang="en-US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5943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Summer/Fall 2013: Piloted use of innovative tracking tools and smart phone apps to streamline BMP reporting in Howard County, MD  </a:t>
            </a:r>
          </a:p>
          <a:p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February 2014: Water Quality Goal Implementation Team approved protocol for crediting homeowner BMPs in CBP models</a:t>
            </a:r>
          </a:p>
          <a:p>
            <a:r>
              <a:rPr lang="en-US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Moving Forward: EPA willing to help convene stakeholders to identify strategies to support homeowner BMP programs</a:t>
            </a:r>
            <a:endParaRPr lang="en-US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" contrast="11000"/>
          </a:blip>
          <a:srcRect/>
          <a:stretch>
            <a:fillRect/>
          </a:stretch>
        </p:blipFill>
        <p:spPr bwMode="auto">
          <a:xfrm>
            <a:off x="5943600" y="1828800"/>
            <a:ext cx="2706986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96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What Can Receive Credit</a:t>
            </a:r>
            <a:endParaRPr lang="en-US" sz="44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105400" y="1676400"/>
          <a:ext cx="4038600" cy="2353884"/>
        </p:xfrm>
        <a:graphic>
          <a:graphicData uri="http://schemas.openxmlformats.org/drawingml/2006/table">
            <a:tbl>
              <a:tblPr/>
              <a:tblGrid>
                <a:gridCol w="393599"/>
                <a:gridCol w="3179074"/>
                <a:gridCol w="465927"/>
              </a:tblGrid>
              <a:tr h="187036"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UNM Plan </a:t>
                      </a: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for </a:t>
                      </a:r>
                      <a:r>
                        <a:rPr lang="en-US" sz="1100" dirty="0" smtClean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9200 Bradford Pear Lane: 0.5 acres </a:t>
                      </a:r>
                      <a:endParaRPr lang="en-US" sz="1100" dirty="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Get Expert Lawn Advice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Maintain Dense Cover on Turf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Choose NOT to fertilize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Recycle Lawn Clippings and Compost Fallen Leaves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Correct Fertilizer Timing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Use Slow Release Fertilizer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Set Mower Height at 3 inches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No off-target fertilization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Fertilizer free buffer zones around water features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Increase soil porosity and infiltration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33399"/>
                          </a:solidFill>
                          <a:latin typeface="Comic Sans MS" pitchFamily="66" charset="0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solidFill>
                          <a:srgbClr val="333399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2BE9A8-8A36-4B85-879B-7A7D953015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648200" cy="3657600"/>
          </a:xfrm>
          <a:prstGeom prst="rect">
            <a:avLst/>
          </a:prstGeom>
          <a:noFill/>
        </p:spPr>
      </p:pic>
      <p:sp>
        <p:nvSpPr>
          <p:cNvPr id="284674" name="AutoShape 2"/>
          <p:cNvSpPr>
            <a:spLocks noChangeArrowheads="1"/>
          </p:cNvSpPr>
          <p:nvPr/>
        </p:nvSpPr>
        <p:spPr bwMode="auto">
          <a:xfrm rot="-1279586">
            <a:off x="4580069" y="3326126"/>
            <a:ext cx="725487" cy="180975"/>
          </a:xfrm>
          <a:prstGeom prst="rightArrow">
            <a:avLst>
              <a:gd name="adj1" fmla="val 50000"/>
              <a:gd name="adj2" fmla="val 100219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0517" y="4180344"/>
            <a:ext cx="3855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Urban Nutrient Mgmt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Rain gardens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Rainwater Harvesting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Downspout Disconnection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Tree Planting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Permeable Driveways</a:t>
            </a:r>
            <a:endParaRPr lang="en-US" sz="24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Reporting Process</a:t>
            </a:r>
            <a:endParaRPr lang="en-US" sz="4400" b="1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1905000" cy="1292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cap="rnd">
            <a:solidFill>
              <a:schemeClr val="accent3">
                <a:lumMod val="50000"/>
              </a:schemeClr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Homeowner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667000"/>
            <a:ext cx="1905000" cy="1292662"/>
          </a:xfrm>
          <a:prstGeom prst="rect">
            <a:avLst/>
          </a:prstGeom>
          <a:solidFill>
            <a:schemeClr val="bg2">
              <a:lumMod val="90000"/>
            </a:schemeClr>
          </a:solidFill>
          <a:ln cap="rnd">
            <a:solidFill>
              <a:schemeClr val="accent5">
                <a:lumMod val="50000"/>
              </a:schemeClr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Locality or 3</a:t>
            </a:r>
            <a:r>
              <a:rPr lang="en-US" sz="2000" b="1" baseline="300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Party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3429000"/>
            <a:ext cx="1905000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solidFill>
              <a:schemeClr val="accent1">
                <a:lumMod val="50000"/>
              </a:schemeClr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State</a:t>
            </a: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191000"/>
            <a:ext cx="1905000" cy="1292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cap="rnd">
            <a:solidFill>
              <a:schemeClr val="tx2">
                <a:lumMod val="50000"/>
              </a:schemeClr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pPr marL="0" lvl="2" algn="ctr"/>
            <a:r>
              <a:rPr lang="en-US" sz="2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Chesapeake Bay Program</a:t>
            </a:r>
          </a:p>
        </p:txBody>
      </p:sp>
      <p:cxnSp>
        <p:nvCxnSpPr>
          <p:cNvPr id="11" name="Curved Connector 10"/>
          <p:cNvCxnSpPr/>
          <p:nvPr/>
        </p:nvCxnSpPr>
        <p:spPr>
          <a:xfrm>
            <a:off x="3352800" y="3962400"/>
            <a:ext cx="1143000" cy="609600"/>
          </a:xfrm>
          <a:prstGeom prst="curvedConnector3">
            <a:avLst>
              <a:gd name="adj1" fmla="val 43333"/>
            </a:avLst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5486400" y="4724400"/>
            <a:ext cx="1143000" cy="609600"/>
          </a:xfrm>
          <a:prstGeom prst="curvedConnector3">
            <a:avLst>
              <a:gd name="adj1" fmla="val 43333"/>
            </a:avLst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1295400" y="3048000"/>
            <a:ext cx="1143000" cy="609600"/>
          </a:xfrm>
          <a:prstGeom prst="curvedConnector3">
            <a:avLst>
              <a:gd name="adj1" fmla="val 43333"/>
            </a:avLst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838200"/>
            <a:ext cx="4572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350837"/>
            <a:ext cx="8686800" cy="71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2013 CBP Report to Congress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50459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333399"/>
                </a:solidFill>
              </a:rPr>
              <a:t>Submitted by EPA on behalf of CBP every five years as a requirement of the Clean Water Act, Section 117(h) – covers 2008-2013 time frame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" dirty="0" smtClean="0">
              <a:solidFill>
                <a:srgbClr val="333399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33399"/>
                </a:solidFill>
              </a:rPr>
              <a:t> Status and Trends of the Chesapeake Bay Ecosystem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Signs of Continuing Recovery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Resilience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Not Always Seeing Expected Response to Management Actions</a:t>
            </a:r>
            <a:endParaRPr lang="en-US" sz="2000" dirty="0">
              <a:solidFill>
                <a:srgbClr val="333399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33399"/>
                </a:solidFill>
              </a:rPr>
              <a:t> Management Strategies Effectiveness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Building an Effective Partnership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Management Strategies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The Transition Years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</a:t>
            </a:r>
            <a:r>
              <a:rPr lang="en-US" sz="2000" b="1" dirty="0" smtClean="0">
                <a:solidFill>
                  <a:srgbClr val="333399"/>
                </a:solidFill>
              </a:rPr>
              <a:t>Recommendations for Improved Management </a:t>
            </a:r>
            <a:r>
              <a:rPr lang="en-US" sz="2000" dirty="0" smtClean="0">
                <a:solidFill>
                  <a:srgbClr val="333399"/>
                </a:solidFill>
              </a:rPr>
              <a:t>(new Agreement)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33399"/>
                </a:solidFill>
              </a:rPr>
              <a:t> Conclusion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059" t="26883" r="31059" b="30104"/>
          <a:stretch>
            <a:fillRect/>
          </a:stretch>
        </p:blipFill>
        <p:spPr bwMode="auto">
          <a:xfrm>
            <a:off x="381000" y="908713"/>
            <a:ext cx="8380414" cy="57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350837"/>
            <a:ext cx="8686800" cy="71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Federal Funding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350837"/>
            <a:ext cx="8686800" cy="71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Funding by EO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Goal Area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 descr="chartfor cac slid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8229600" cy="4377844"/>
          </a:xfrm>
        </p:spPr>
      </p:pic>
      <p:pic>
        <p:nvPicPr>
          <p:cNvPr id="9" name="Picture 8" descr="top of chart c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143000"/>
            <a:ext cx="8229600" cy="517760"/>
          </a:xfrm>
          <a:prstGeom prst="rect">
            <a:avLst/>
          </a:prstGeom>
        </p:spPr>
      </p:pic>
      <p:pic>
        <p:nvPicPr>
          <p:cNvPr id="10" name="Picture 9" descr="bottom chart ca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5943600"/>
            <a:ext cx="8286750" cy="42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www.chesapeakebay.net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152400"/>
          <a:ext cx="89916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Presentation" r:id="rId4" imgW="4570388" imgH="3427437" progId="PowerPoint.Show.12">
                  <p:embed/>
                </p:oleObj>
              </mc:Choice>
              <mc:Fallback>
                <p:oleObj name="Presentation" r:id="rId4" imgW="4570388" imgH="3427437" progId="PowerPoint.Show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"/>
                        <a:ext cx="8991600" cy="655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838200"/>
            <a:ext cx="4572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350837"/>
            <a:ext cx="8686800" cy="71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FY2014 CBP Budget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1"/>
            <a:ext cx="8382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" dirty="0" smtClean="0">
              <a:solidFill>
                <a:srgbClr val="333399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 FY13 ($54 mil)               FY14 ($70 mil)</a:t>
            </a:r>
          </a:p>
          <a:p>
            <a:pPr marL="63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 State Grants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 Almost 80% of increase going to state grants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 Local government “set-aside” for implementation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 Increase for New Agreement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sz="2400" dirty="0" smtClean="0">
                <a:solidFill>
                  <a:srgbClr val="333399"/>
                </a:solidFill>
              </a:rPr>
              <a:t> Headwaters states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sz="2400" dirty="0" smtClean="0">
                <a:solidFill>
                  <a:srgbClr val="333399"/>
                </a:solidFill>
              </a:rPr>
              <a:t> Signatory states</a:t>
            </a:r>
          </a:p>
          <a:p>
            <a:pPr marL="463550"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</a:rPr>
              <a:t> Restore monitoring funding</a:t>
            </a:r>
          </a:p>
          <a:p>
            <a:pPr marL="342900" lvl="2" indent="-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$5 mil for Innovative and $5 mil for Small Watershed grants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333399"/>
                </a:solidFill>
              </a:rPr>
              <a:t> 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>
            <a:off x="2971800" y="1676400"/>
            <a:ext cx="685800" cy="76200"/>
          </a:xfrm>
          <a:prstGeom prst="rightArrow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838200"/>
            <a:ext cx="4572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350837"/>
            <a:ext cx="8686800" cy="71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FY2014 CBP Budget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50459"/>
            <a:ext cx="838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" dirty="0" smtClean="0">
              <a:solidFill>
                <a:srgbClr val="333399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  Other Investment Areas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Goal Implementation Team Support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sz="2000" dirty="0" smtClean="0">
                <a:solidFill>
                  <a:srgbClr val="333399"/>
                </a:solidFill>
              </a:rPr>
              <a:t> Management Strategy Development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−"/>
            </a:pPr>
            <a:r>
              <a:rPr lang="en-US" sz="2000" dirty="0" smtClean="0">
                <a:solidFill>
                  <a:srgbClr val="333399"/>
                </a:solidFill>
              </a:rPr>
              <a:t> Implementation Projects &amp; Tools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BMP Expert Panels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BMP Verification Programs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CAST/FAST Tools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Climate Change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Citizen Monitoring Initiative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3399"/>
                </a:solidFill>
              </a:rPr>
              <a:t> Trading Program Support ($1 mil)</a:t>
            </a:r>
          </a:p>
          <a:p>
            <a:pPr marL="635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 FY2015 - $73 million </a:t>
            </a:r>
            <a:r>
              <a:rPr lang="en-US" sz="2400" b="1" dirty="0" err="1" smtClean="0">
                <a:solidFill>
                  <a:srgbClr val="333399"/>
                </a:solidFill>
              </a:rPr>
              <a:t>PresBud</a:t>
            </a:r>
            <a:r>
              <a:rPr lang="en-US" sz="2400" b="1" dirty="0" smtClean="0">
                <a:solidFill>
                  <a:srgbClr val="333399"/>
                </a:solidFill>
              </a:rPr>
              <a:t> Request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 on Watershed Agreement by Jurisdiction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www.chesapeakebay.net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2016" y="1295392"/>
          <a:ext cx="8762999" cy="5374938"/>
        </p:xfrm>
        <a:graphic>
          <a:graphicData uri="http://schemas.openxmlformats.org/drawingml/2006/table">
            <a:tbl>
              <a:tblPr/>
              <a:tblGrid>
                <a:gridCol w="1566791"/>
                <a:gridCol w="1115196"/>
                <a:gridCol w="868716"/>
                <a:gridCol w="868716"/>
                <a:gridCol w="868716"/>
                <a:gridCol w="868716"/>
                <a:gridCol w="868716"/>
                <a:gridCol w="868716"/>
                <a:gridCol w="868716"/>
              </a:tblGrid>
              <a:tr h="350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Issue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Total No. Comments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Md.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Va.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Pa.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D.C.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W.Va.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Unknown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Outside W-Shed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50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Accountability/ Enforcement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Agriculture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9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Chemicals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Climate Change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Clam Dredging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Conowingo Dam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8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Development/Population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28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Environmental Literacy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Fisheries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28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Homeowner Incentives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Invasive Species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Lawn Care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Menhaden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28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Natural Gas Terminal 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Oysters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Public Access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8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Revenue Streams 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SAV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Stormwater 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Support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8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Wastewater Treatment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80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Water Quality</a:t>
                      </a:r>
                      <a:endParaRPr lang="en-US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82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82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www.chesapeakebay.net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9144000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9600000" imgH="5830114" progId="AcroExch.Document.7">
                  <p:embed/>
                </p:oleObj>
              </mc:Choice>
              <mc:Fallback>
                <p:oleObj name="Acrobat Document" r:id="rId3" imgW="9600000" imgH="5830114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08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9FB8CD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6A564F"/>
      </a:accent5>
      <a:accent6>
        <a:srgbClr val="473935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7094</TotalTime>
  <Words>1217</Words>
  <Application>Microsoft Office PowerPoint</Application>
  <PresentationFormat>On-screen Show (4:3)</PresentationFormat>
  <Paragraphs>259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Comic Sans MS</vt:lpstr>
      <vt:lpstr>Times New Roman</vt:lpstr>
      <vt:lpstr>Wingdings</vt:lpstr>
      <vt:lpstr>Office Theme</vt:lpstr>
      <vt:lpstr>Presentation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on Watershed Agreement by Jurisdiction</vt:lpstr>
      <vt:lpstr>PowerPoint Presentation</vt:lpstr>
      <vt:lpstr>PowerPoint Presentation</vt:lpstr>
      <vt:lpstr>PowerPoint Presentation</vt:lpstr>
      <vt:lpstr>PowerPoint Presentation</vt:lpstr>
      <vt:lpstr>Homeowner BMP Crediting</vt:lpstr>
      <vt:lpstr>Recent Efforts</vt:lpstr>
      <vt:lpstr>What Can Receive Credit</vt:lpstr>
      <vt:lpstr>Reporting Process</vt:lpstr>
    </vt:vector>
  </TitlesOfParts>
  <Company>U.S. 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Order 13508 Final Strategy Overview</dc:title>
  <dc:creator>CBPO Staff</dc:creator>
  <cp:lastModifiedBy>arobins</cp:lastModifiedBy>
  <cp:revision>216</cp:revision>
  <dcterms:created xsi:type="dcterms:W3CDTF">2010-04-28T17:04:28Z</dcterms:created>
  <dcterms:modified xsi:type="dcterms:W3CDTF">2014-02-27T15:13:52Z</dcterms:modified>
</cp:coreProperties>
</file>